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wDc6TDxzEKAY1R+FOzoVAQjxF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37cf33d87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37cf33d87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837cf33d87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37cf33d87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37cf33d87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837cf33d87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37cf33d87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37cf33d87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837cf33d87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37cf33d8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37cf33d8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837cf33d8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b533468a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0b533468a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10b533468a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12274fb3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12274fb3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812274fb3d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37cf33d8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837cf33d8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837cf33d87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837cf33d87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837cf33d87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837cf33d87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6" name="Google Shape;16;p19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9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9"/>
          <p:cNvSpPr txBox="1"/>
          <p:nvPr>
            <p:ph idx="10" type="dt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19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8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8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0" name="Google Shape;100;p28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9"/>
          <p:cNvSpPr txBox="1"/>
          <p:nvPr>
            <p:ph idx="1" type="body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29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9" name="Google Shape;109;p29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0" name="Google Shape;1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7" name="Google Shape;117;p30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2" type="body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31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6" name="Google Shape;126;p3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7" name="Google Shape;12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2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2"/>
          <p:cNvSpPr txBox="1"/>
          <p:nvPr>
            <p:ph idx="1" type="body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32"/>
          <p:cNvSpPr txBox="1"/>
          <p:nvPr>
            <p:ph idx="2" type="body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3" type="body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32"/>
          <p:cNvSpPr txBox="1"/>
          <p:nvPr>
            <p:ph idx="4" type="body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32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8" name="Google Shape;138;p32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9" name="Google Shape;13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6" name="Google Shape;146;p3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7" name="Google Shape;1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4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51" name="Google Shape;151;p34"/>
          <p:cNvSpPr txBox="1"/>
          <p:nvPr>
            <p:ph idx="2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34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6" name="Google Shape;156;p34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7" name="Google Shape;1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5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35"/>
          <p:cNvSpPr txBox="1"/>
          <p:nvPr>
            <p:ph idx="1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5" name="Google Shape;165;p35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6" name="Google Shape;166;p35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7" name="Google Shape;16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6"/>
          <p:cNvSpPr txBox="1"/>
          <p:nvPr>
            <p:ph idx="1" type="body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71" name="Google Shape;17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3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5" name="Google Shape;175;p3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Google Shape;1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0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20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Calibri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21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2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1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2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2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Calibri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3"/>
          <p:cNvSpPr txBox="1"/>
          <p:nvPr>
            <p:ph idx="1" type="body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2" type="body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p2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7" name="Google Shape;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3" type="body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4"/>
          <p:cNvSpPr txBox="1"/>
          <p:nvPr>
            <p:ph idx="4" type="body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8" name="Google Shape;68;p2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9" name="Google Shape;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6" name="Google Shape;76;p2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" name="Google Shape;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7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86" name="Google Shape;86;p27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" name="Google Shape;90;p2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EAD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iiitd.ac.in/academics/resources/academic-dishonest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rive.google.com/file/d/1p9Pul6d5UvnQrO9-Q-LE2_p4YvMk5cIg/view" TargetMode="External"/><Relationship Id="rId4" Type="http://schemas.openxmlformats.org/officeDocument/2006/relationships/hyperlink" Target="https://help.uis.cam.ac.uk/service/support/training/downloads/course-files/programming-student-files/python-courses/pythonab/pythonab-files/python3-notes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nupur@iiitd.ac.i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 txBox="1"/>
          <p:nvPr>
            <p:ph type="ctrTitle"/>
          </p:nvPr>
        </p:nvSpPr>
        <p:spPr>
          <a:xfrm>
            <a:off x="1752600" y="11430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800">
                <a:latin typeface="Calibri"/>
                <a:ea typeface="Calibri"/>
                <a:cs typeface="Calibri"/>
                <a:sym typeface="Calibri"/>
              </a:rPr>
              <a:t>CSE101: Introduction to Programming</a:t>
            </a:r>
            <a:endParaRPr b="1" sz="4600"/>
          </a:p>
        </p:txBody>
      </p:sp>
      <p:sp>
        <p:nvSpPr>
          <p:cNvPr id="183" name="Google Shape;183;p1"/>
          <p:cNvSpPr txBox="1"/>
          <p:nvPr>
            <p:ph idx="1" type="subTitle"/>
          </p:nvPr>
        </p:nvSpPr>
        <p:spPr>
          <a:xfrm>
            <a:off x="2971800" y="3429000"/>
            <a:ext cx="64008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solidFill>
                  <a:schemeClr val="lt1"/>
                </a:solidFill>
              </a:rPr>
              <a:t>Pankaj Jalote &lt;jalote@iiitd.ac.in&gt;</a:t>
            </a:r>
            <a:endParaRPr sz="3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3400"/>
          </a:p>
        </p:txBody>
      </p:sp>
      <p:sp>
        <p:nvSpPr>
          <p:cNvPr id="184" name="Google Shape;184;p1"/>
          <p:cNvSpPr txBox="1"/>
          <p:nvPr/>
        </p:nvSpPr>
        <p:spPr>
          <a:xfrm>
            <a:off x="4202349" y="6356351"/>
            <a:ext cx="3341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202</a:t>
            </a:r>
            <a:r>
              <a:rPr lang="en-US" sz="18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600" u="none" cap="none" strike="noStrik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Calibri"/>
              <a:buNone/>
            </a:pPr>
            <a:r>
              <a:rPr lang="en-US"/>
              <a:t>Lectures </a:t>
            </a:r>
            <a:endParaRPr/>
          </a:p>
        </p:txBody>
      </p:sp>
      <p:sp>
        <p:nvSpPr>
          <p:cNvPr id="252" name="Google Shape;252;p8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Lectures in hybrid mode - will share screen on zoom, show that screen in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Short in-class quizzes to facilitate your learning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A couple of quizzes each lecture, i.e. a total of ~50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Graded - best 60-70% will count, small weight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We will use ALT app for these quizzes - all students must download the app - instructions on GC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Some reading links may be given on GC - for deeper understanding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37cf33d87_0_18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Tutorials </a:t>
            </a:r>
            <a:endParaRPr/>
          </a:p>
        </p:txBody>
      </p:sp>
      <p:sp>
        <p:nvSpPr>
          <p:cNvPr id="259" name="Google Shape;259;g1837cf33d87_0_18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Will be conducted by TAs ; s</a:t>
            </a:r>
            <a:r>
              <a:rPr lang="en-US"/>
              <a:t>chedule is as specified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Broad structure: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Review concepts covered in last week</a:t>
            </a:r>
            <a:r>
              <a:rPr lang="en-US"/>
              <a:t>'s lectures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Clarify doubts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Solve some problems - state the problem, discuss the approach, write code for the problem, test the program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First 3 tutorials will be in-person: all students have to 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After initial 3, some tutorials may be conducted on hybrid or online mode - we will decide later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837cf33d87_0_2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Labs</a:t>
            </a:r>
            <a:endParaRPr/>
          </a:p>
        </p:txBody>
      </p:sp>
      <p:sp>
        <p:nvSpPr>
          <p:cNvPr id="266" name="Google Shape;266;g1837cf33d87_0_24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Will be conducted by TAs ; schedule is as specified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Will be conducted on hackerrank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You will be programming from first 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First lab will familiarize you with hackerrank and other details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Labs will be graded - of the total ˜12 labs, best (n-1) or (n-2) will be counted; first lab will not be counted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Each lab: A few problems of different complexity; some bonus problems; TAs to help you in writing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First 3 labs will be done using pair-programing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Next 3 labs will be done solo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labs after that, we will decide the mode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837cf33d87_0_3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Assignments</a:t>
            </a:r>
            <a:endParaRPr/>
          </a:p>
        </p:txBody>
      </p:sp>
      <p:sp>
        <p:nvSpPr>
          <p:cNvPr id="273" name="Google Shape;273;g1837cf33d87_0_30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 be done individually; total of 3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You will be given about 2 weeks for 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You will submit your code and output on GC - TAs will provide more information in Tutorials/Labs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Each assignment will have some bonus </a:t>
            </a:r>
            <a:r>
              <a:rPr lang="en-US"/>
              <a:t>problems</a:t>
            </a:r>
            <a:r>
              <a:rPr lang="en-US"/>
              <a:t> - more challenging; will carry small 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Bonus in last assignment will be a group project - more info on this to be provided later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/>
              <a:t>Plagiarism Policy</a:t>
            </a:r>
            <a:endParaRPr/>
          </a:p>
        </p:txBody>
      </p:sp>
      <p:sp>
        <p:nvSpPr>
          <p:cNvPr id="279" name="Google Shape;279;p9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i="1" lang="en-US" sz="2400"/>
              <a:t>You copy - you don’t learn programming, you only learn how to copy!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Plagiarism (copying from internet, person,..) is forbidden, but taking help is absolutely fine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Assignments - do them yourself, unless instructed to work with a partner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Discuss / explain but do not copy code (or allow copying)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Labs: Initial labs will be done in pairs - for later labs we will decide.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First instance of plagiarism: As per institute policy, one reduction of grade (and 0 in that assignment)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Second instance of plagiarism in assignments etc, or in any exam - An F in the course</a:t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200"/>
              <a:t>W</a:t>
            </a:r>
            <a:r>
              <a:rPr lang="en-US" sz="2200"/>
              <a:t>e will run a program to detect code similarity</a:t>
            </a:r>
            <a:endParaRPr sz="22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200"/>
              <a:t>Policy: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https://www.iiitd.ac.in/academics/resources/academic-dishonesty</a:t>
            </a:r>
            <a:endParaRPr sz="2400"/>
          </a:p>
        </p:txBody>
      </p:sp>
      <p:sp>
        <p:nvSpPr>
          <p:cNvPr id="280" name="Google Shape;280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9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</a:t>
            </a:r>
            <a:r>
              <a:rPr lang="en-US"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</a:t>
            </a:r>
            <a:r>
              <a:rPr lang="en-US"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Other Policies</a:t>
            </a:r>
            <a:endParaRPr sz="3200"/>
          </a:p>
        </p:txBody>
      </p:sp>
      <p:sp>
        <p:nvSpPr>
          <p:cNvPr id="287" name="Google Shape;287;p10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Quizzes/tests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No make-up of in-class exercises, quizzes</a:t>
            </a:r>
            <a:endParaRPr sz="2200"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Make-up exam (or prorate) for those whose medical leave is approved</a:t>
            </a:r>
            <a:endParaRPr sz="2200"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Quizzes and exams will be proctored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/>
              <a:t>Labs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About 12 labs will be given. Best 10 or 11 will count </a:t>
            </a:r>
            <a:r>
              <a:rPr lang="en-US"/>
              <a:t>(at least 1 worst one will be dropped, maybe 2)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/>
              <a:t>Assignments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/>
              <a:t>A</a:t>
            </a:r>
            <a:r>
              <a:rPr lang="en-US" sz="2200"/>
              <a:t>ppx every three weeks an assignment (total 3). Will be posted on GC. You will have to upload your code and output (which will be checked for plagiarism)</a:t>
            </a:r>
            <a:endParaRPr/>
          </a:p>
          <a:p>
            <a:pPr indent="-1270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1270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88" name="Google Shape;288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10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202</a:t>
            </a:r>
            <a:r>
              <a:rPr lang="en-US"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/>
              <a:t>Other Policies…</a:t>
            </a:r>
            <a:endParaRPr/>
          </a:p>
        </p:txBody>
      </p:sp>
      <p:sp>
        <p:nvSpPr>
          <p:cNvPr id="295" name="Google Shape;295;p11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/>
              <a:t>Bonus Marks and Questions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/>
              <a:t>A</a:t>
            </a:r>
            <a:r>
              <a:rPr lang="en-US" sz="2200"/>
              <a:t>ssignments and labs will have a few bonus marks exercises. Bonus exercises will be graded only if other exercises completed (&gt;80% correctly), and bonus marks will be 10% only of the assignment/lab (unless otherwise specified).. </a:t>
            </a:r>
            <a:endParaRPr sz="2200"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/>
              <a:t>For the last assignment, bonus exercise will be to do a project of your choice in a group of two to three students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/>
              <a:t>For students who get A grade, bonus marks will be used to select A+ grade</a:t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/>
              <a:t>Regrading of assignments, quizzes, exams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/>
              <a:t>You can ask for some questions to be regraded with some explanation; however, the entire copy will be regraded (and if more marks given by mistake in some question, they will also be adjusted).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/>
              <a:t>Labs and assignments: Each question will be given one of the three rating: Correct (2), partially-correct (1), wrong (0) </a:t>
            </a:r>
            <a:endParaRPr/>
          </a:p>
          <a:p>
            <a:pPr indent="-1270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200"/>
          </a:p>
          <a:p>
            <a:pPr indent="0" lvl="0" marL="1143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400"/>
          </a:p>
        </p:txBody>
      </p:sp>
      <p:sp>
        <p:nvSpPr>
          <p:cNvPr id="296" name="Google Shape;296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11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202</a:t>
            </a:r>
            <a:r>
              <a:rPr lang="en-US"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Text and other resources</a:t>
            </a:r>
            <a:endParaRPr sz="3200"/>
          </a:p>
        </p:txBody>
      </p:sp>
      <p:sp>
        <p:nvSpPr>
          <p:cNvPr id="303" name="Google Shape;303;p13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/>
              <a:t>Lectures will be self sufficient - ppts will be posted</a:t>
            </a:r>
            <a:endParaRPr sz="2400"/>
          </a:p>
          <a:p>
            <a:pPr indent="-3937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Some reading links may  be provided</a:t>
            </a:r>
            <a:endParaRPr sz="2400"/>
          </a:p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/>
              <a:t>You can use the t</a:t>
            </a:r>
            <a:r>
              <a:rPr lang="en-US" sz="2400">
                <a:solidFill>
                  <a:schemeClr val="dk1"/>
                </a:solidFill>
              </a:rPr>
              <a:t>ext: Introduction to Computation and Programming using Python, by John Guttag</a:t>
            </a:r>
            <a:endParaRPr sz="2400"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Other books:</a:t>
            </a:r>
            <a:endParaRPr sz="2400"/>
          </a:p>
          <a:p>
            <a:pPr indent="-342900" lvl="1" marL="8001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Think Python, by Allen Downey, (pdf is available </a:t>
            </a:r>
            <a:r>
              <a:rPr lang="en-US" sz="2200" u="sng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-US" sz="2200">
                <a:solidFill>
                  <a:schemeClr val="dk1"/>
                </a:solidFill>
              </a:rPr>
              <a:t>)</a:t>
            </a:r>
            <a:endParaRPr sz="2200"/>
          </a:p>
          <a:p>
            <a:pPr indent="-342900" lvl="1" marL="8001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An intro to Python for absolute beginners, by Bob Dowling, pdf copy is </a:t>
            </a:r>
            <a:r>
              <a:rPr lang="en-US" sz="2200" u="sng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-US" sz="2200">
                <a:solidFill>
                  <a:schemeClr val="dk1"/>
                </a:solidFill>
              </a:rPr>
              <a:t>)</a:t>
            </a:r>
            <a:endParaRPr sz="2200"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/>
              <a:t>Online</a:t>
            </a:r>
            <a:r>
              <a:rPr lang="en-US" sz="2400">
                <a:solidFill>
                  <a:schemeClr val="dk1"/>
                </a:solidFill>
              </a:rPr>
              <a:t> re</a:t>
            </a:r>
            <a:r>
              <a:rPr lang="en-US" sz="2400"/>
              <a:t>s</a:t>
            </a:r>
            <a:r>
              <a:rPr lang="en-US" sz="2400">
                <a:solidFill>
                  <a:schemeClr val="dk1"/>
                </a:solidFill>
              </a:rPr>
              <a:t>our</a:t>
            </a:r>
            <a:r>
              <a:rPr lang="en-US" sz="2400"/>
              <a:t>c</a:t>
            </a:r>
            <a:r>
              <a:rPr lang="en-US" sz="2400">
                <a:solidFill>
                  <a:schemeClr val="dk1"/>
                </a:solidFill>
              </a:rPr>
              <a:t>es:</a:t>
            </a:r>
            <a:endParaRPr sz="2400"/>
          </a:p>
          <a:p>
            <a:pPr indent="-342900" lvl="1" marL="8001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www.w3schools.com/python</a:t>
            </a:r>
            <a:endParaRPr sz="2200"/>
          </a:p>
          <a:p>
            <a:pPr indent="-342900" lvl="1" marL="8001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/>
              <a:t>realpython.com</a:t>
            </a:r>
            <a:endParaRPr sz="2200"/>
          </a:p>
          <a:p>
            <a:pPr indent="-381000" lvl="1" marL="8001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geeksforgeeks.org </a:t>
            </a:r>
            <a:endParaRPr sz="2200"/>
          </a:p>
          <a:p>
            <a:pPr indent="0" lvl="0" marL="10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04" name="Google Shape;304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13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202</a:t>
            </a:r>
            <a:r>
              <a:rPr lang="en-US"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/>
              <a:t>Grading</a:t>
            </a:r>
            <a:endParaRPr/>
          </a:p>
        </p:txBody>
      </p:sp>
      <p:sp>
        <p:nvSpPr>
          <p:cNvPr id="311" name="Google Shape;311;p14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Grade will be based on performance in all aspects of the course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Marks distribution (exact % will depend on students’ behavior and performance):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4</a:t>
            </a:r>
            <a:r>
              <a:rPr lang="en-US" sz="2200"/>
              <a:t>-5% for “in-class exercises” (depending on response)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10% for 2 pre-announced quizzes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20-30% for  Labs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20-30% for Assignments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˜20-25% for mid-semester exam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˜25-30% to end-semester exam</a:t>
            </a:r>
            <a:endParaRPr/>
          </a:p>
        </p:txBody>
      </p:sp>
      <p:sp>
        <p:nvSpPr>
          <p:cNvPr id="312" name="Google Shape;312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14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202</a:t>
            </a:r>
            <a:r>
              <a:rPr lang="en-US"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37cf33d87_0_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320" name="Google Shape;320;g1837cf33d87_0_0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First 3 weeks - basics of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Next 3 weeks - data structures available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Next 3 -  4 weeks: recursion, OO programming,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Last few weeks: Some advanced concepts: Exception handling, assertions,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May change as needed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/>
              <a:t>Objective of the Course</a:t>
            </a:r>
            <a:endParaRPr/>
          </a:p>
        </p:txBody>
      </p:sp>
      <p:sp>
        <p:nvSpPr>
          <p:cNvPr id="191" name="Google Shape;191;p2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Goal: To make you all reasonably proficient in python programming: </a:t>
            </a:r>
            <a:r>
              <a:rPr lang="en-US" sz="2200"/>
              <a:t>Able to design, code, and test small Python programs that meet requirements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Use of statements - assignments, conditionals, loops, functions, …</a:t>
            </a:r>
            <a:endParaRPr sz="220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Use of data structures like: lists, dictionaries, sets, …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Basic concepts of object-oriented programming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Some advanced concepts</a:t>
            </a:r>
            <a:endParaRPr sz="2200"/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Programming is one of the most important skills today in any career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Ensure that </a:t>
            </a:r>
            <a:r>
              <a:rPr b="1" i="1" lang="en-US" sz="2200"/>
              <a:t>you</a:t>
            </a:r>
            <a:r>
              <a:rPr lang="en-US" sz="2200"/>
              <a:t> learn this well</a:t>
            </a:r>
            <a:endParaRPr sz="220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We will guide you, pace your learning, give you practice opportunities, ….</a:t>
            </a:r>
            <a:endParaRPr sz="2200"/>
          </a:p>
        </p:txBody>
      </p:sp>
      <p:sp>
        <p:nvSpPr>
          <p:cNvPr id="192" name="Google Shape;192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202</a:t>
            </a:r>
            <a:r>
              <a:rPr lang="en-US"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b533468aa_0_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327" name="Google Shape;327;g10b533468aa_0_0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12274fb3d_0_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Hybrid Mode Teaching</a:t>
            </a:r>
            <a:endParaRPr/>
          </a:p>
        </p:txBody>
      </p:sp>
      <p:sp>
        <p:nvSpPr>
          <p:cNvPr id="200" name="Google Shape;200;g1812274fb3d_0_1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</a:t>
            </a:r>
            <a:r>
              <a:rPr lang="en-US"/>
              <a:t>ourse is in hybrid mode, i.e. some students can join online and rest in class face-to-face; section A and B merged into one class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Lectures will be streamed so will get recorded, and recordings will be posted on Google Classroom (GC) for all students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You can decide whether to attend online or in-class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first three lectures some students have to join online as follows: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Nov 7: All with roll nos ending with 00-33 will join online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Nov 9: All with roll nos ending with 34-66 will join online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Nov 14: All with roll nos ending with 67-99 will join online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no machine/internet - join through lab or come to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Then we will decide ( some students may prefer to join online)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/>
              <a:t>Students with Different Backgrounds</a:t>
            </a:r>
            <a:endParaRPr/>
          </a:p>
        </p:txBody>
      </p:sp>
      <p:sp>
        <p:nvSpPr>
          <p:cNvPr id="206" name="Google Shape;206;p3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Course does NOT assume any background in programming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All students can gain proficiency by sem end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Students with prior background - may find a bit easier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Students without prior background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You can be as proficient as others by the end of the sem</a:t>
            </a:r>
            <a:endParaRPr sz="220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Special session done to familiarize you with programming</a:t>
            </a:r>
            <a:endParaRPr sz="220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Special sessions on 1</a:t>
            </a:r>
            <a:r>
              <a:rPr baseline="30000" lang="en-US" sz="2200"/>
              <a:t>st</a:t>
            </a:r>
            <a:r>
              <a:rPr lang="en-US" sz="2200"/>
              <a:t>  Saturday for those who need more help in the start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07" name="Google Shape;207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3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202</a:t>
            </a:r>
            <a:r>
              <a:rPr lang="en-US"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/>
              <a:t>Proficiency in Programming – Practice and Concepts</a:t>
            </a:r>
            <a:endParaRPr/>
          </a:p>
        </p:txBody>
      </p:sp>
      <p:sp>
        <p:nvSpPr>
          <p:cNvPr id="214" name="Google Shape;214;p4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“</a:t>
            </a:r>
            <a:r>
              <a:rPr b="1" i="1" lang="en-US" sz="2400"/>
              <a:t>Programming is learned by practice</a:t>
            </a:r>
            <a:r>
              <a:rPr lang="en-US" sz="2400"/>
              <a:t>” - of writing and running programs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Must also understand concepts involved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Course will provide lots of opportunities to practice, and also teach concepts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Policies to help you “focus on learning and not marks”</a:t>
            </a:r>
            <a:endParaRPr/>
          </a:p>
        </p:txBody>
      </p:sp>
      <p:sp>
        <p:nvSpPr>
          <p:cNvPr id="215" name="Google Shape;215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4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202</a:t>
            </a:r>
            <a:r>
              <a:rPr lang="en-US"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37cf33d87_0_6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Organization - Main Elements</a:t>
            </a:r>
            <a:endParaRPr/>
          </a:p>
        </p:txBody>
      </p:sp>
      <p:sp>
        <p:nvSpPr>
          <p:cNvPr id="223" name="Google Shape;223;g1837cf33d87_0_6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Lectures - cover the concepts, set the pace, show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Tutorials - clarify doubts, problem solving (applying concepts covered so far)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Labs - programming practice to apply concepts learned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Assignments - Larger programming problems to practice problem solving through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Optional group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93700" lvl="0" marL="457200" rtl="0" algn="just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Google classroom code: </a:t>
            </a:r>
            <a:r>
              <a:rPr b="1" lang="en-US" sz="2350">
                <a:solidFill>
                  <a:srgbClr val="1967D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fa3k3eg</a:t>
            </a:r>
            <a:endParaRPr b="1" sz="3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/>
              <a:t>Help/Support Available</a:t>
            </a:r>
            <a:endParaRPr/>
          </a:p>
        </p:txBody>
      </p:sp>
      <p:sp>
        <p:nvSpPr>
          <p:cNvPr id="229" name="Google Shape;229;p6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Your TA is the main support - </a:t>
            </a:r>
            <a:r>
              <a:rPr lang="en-US" sz="2400"/>
              <a:t>will be announced on google classroom</a:t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Tutorials – TA to clarify any doubts in lecture + problem solving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Labs - TA to help you in issues during your programming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Office hours - TAs and Instructors will have office hours for any clarifications (will be announced on google classroom)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Groups </a:t>
            </a:r>
            <a:r>
              <a:rPr lang="en-US" sz="2400"/>
              <a:t>for each section – TAs will form</a:t>
            </a:r>
            <a:endParaRPr/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t/>
            </a:r>
            <a:endParaRPr sz="2400"/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TF: Nupur Ahluwalia: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nupur@iiitd.ac.in</a:t>
            </a:r>
            <a:r>
              <a:rPr lang="en-US" sz="2400"/>
              <a:t> (she is your main point of contact regarding tutorials, labs, TA related issues)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0" name="Google Shape;230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6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202</a:t>
            </a:r>
            <a:r>
              <a:rPr lang="en-US"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37cf33d87_0_36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Clarifications, help, …</a:t>
            </a:r>
            <a:endParaRPr/>
          </a:p>
        </p:txBody>
      </p:sp>
      <p:sp>
        <p:nvSpPr>
          <p:cNvPr id="238" name="Google Shape;238;g1837cf33d87_0_36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If you need to clarify a doubt, discuss an </a:t>
            </a:r>
            <a:r>
              <a:rPr lang="en-US"/>
              <a:t>approach, problem,...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Search on internet - lots of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Try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Your peers in IP - all are free to clarify, explain, … (but not provide code or solve for someone else)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TAs - in lab, tutorial, office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TF - for any non-programming related issue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Instructor - in office hours (to be announced)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/>
              <a:t>Schedule</a:t>
            </a:r>
            <a:endParaRPr/>
          </a:p>
        </p:txBody>
      </p:sp>
      <p:sp>
        <p:nvSpPr>
          <p:cNvPr id="244" name="Google Shape;244;p7"/>
          <p:cNvSpPr txBox="1"/>
          <p:nvPr>
            <p:ph idx="1" type="body"/>
          </p:nvPr>
        </p:nvSpPr>
        <p:spPr>
          <a:xfrm>
            <a:off x="838202" y="1286556"/>
            <a:ext cx="10515600" cy="4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Schedule for lecture classes: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Mon, Wed</a:t>
            </a:r>
            <a:r>
              <a:rPr lang="en-US" sz="2200"/>
              <a:t>, 9:30-11:00 am</a:t>
            </a:r>
            <a:endParaRPr sz="220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For online link is: </a:t>
            </a:r>
            <a:endParaRPr sz="22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Schedule for tutorial and labs for groups: As published</a:t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Communication about the course will be through GC - all notifications will be through that</a:t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TAs will establish some other communication channels with their groups</a:t>
            </a:r>
            <a:endParaRPr sz="24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5" name="Google Shape;245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7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202</a:t>
            </a:r>
            <a:r>
              <a:rPr lang="en-US"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2022-01-01T09:25:50Z</dcterms:created>
  <dc:creator>Jasmeet Kaur</dc:creator>
</cp:coreProperties>
</file>