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Quattrocento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h0LulsDszgex86mYSYi+lN7VfX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QuattrocentoSan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QuattrocentoSans-italic.fntdata"/><Relationship Id="rId14" Type="http://schemas.openxmlformats.org/officeDocument/2006/relationships/slide" Target="slides/slide9.xml"/><Relationship Id="rId36" Type="http://schemas.openxmlformats.org/officeDocument/2006/relationships/font" Target="fonts/QuattrocentoSans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Quattrocento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38139fc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1838139fc1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a63d135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0a63d13597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a63d1359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0a63d13597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38139fc16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838139fc1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838139fc16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38139fc16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838139fc1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838139fc16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85abf44261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85abf442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85abf44261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5abf44261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85abf442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85abf44261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38139fc16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38139fc1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838139fc16_0_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38139fc16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838139fc1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838139fc16_0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838139fc16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838139fc1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838139fc16_0_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6" name="Google Shape;16;p30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6667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0"/>
          <p:cNvSpPr txBox="1"/>
          <p:nvPr>
            <p:ph type="ctrTitle"/>
          </p:nvPr>
        </p:nvSpPr>
        <p:spPr>
          <a:xfrm>
            <a:off x="685800" y="1524001"/>
            <a:ext cx="7772400" cy="1306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" type="subTitle"/>
          </p:nvPr>
        </p:nvSpPr>
        <p:spPr>
          <a:xfrm>
            <a:off x="684894" y="3338742"/>
            <a:ext cx="6858000" cy="114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30"/>
          <p:cNvSpPr txBox="1"/>
          <p:nvPr>
            <p:ph idx="10" type="dt"/>
          </p:nvPr>
        </p:nvSpPr>
        <p:spPr>
          <a:xfrm>
            <a:off x="3654096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1" type="ftr"/>
          </p:nvPr>
        </p:nvSpPr>
        <p:spPr>
          <a:xfrm>
            <a:off x="5999844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" name="Google Shape;21;p30"/>
          <p:cNvCxnSpPr/>
          <p:nvPr/>
        </p:nvCxnSpPr>
        <p:spPr>
          <a:xfrm>
            <a:off x="685800" y="3089628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IITD_pptslide_jpeg-01.jpg" id="22" name="Google Shape;22;p30"/>
          <p:cNvPicPr preferRelativeResize="0"/>
          <p:nvPr/>
        </p:nvPicPr>
        <p:blipFill rotWithShape="1">
          <a:blip r:embed="rId3">
            <a:alphaModFix/>
          </a:blip>
          <a:srcRect b="47090" l="36826" r="37619" t="32381"/>
          <a:stretch/>
        </p:blipFill>
        <p:spPr>
          <a:xfrm>
            <a:off x="685800" y="4948468"/>
            <a:ext cx="2336800" cy="1407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9"/>
          <p:cNvSpPr txBox="1"/>
          <p:nvPr>
            <p:ph idx="1" type="body"/>
          </p:nvPr>
        </p:nvSpPr>
        <p:spPr>
          <a:xfrm rot="5400000">
            <a:off x="2096294" y="-213517"/>
            <a:ext cx="4951413" cy="7772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39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" name="Google Shape;100;p39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/>
          <p:nvPr>
            <p:ph type="title"/>
          </p:nvPr>
        </p:nvSpPr>
        <p:spPr>
          <a:xfrm rot="5400000">
            <a:off x="5003289" y="1900749"/>
            <a:ext cx="4995298" cy="191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" type="body"/>
          </p:nvPr>
        </p:nvSpPr>
        <p:spPr>
          <a:xfrm rot="5400000">
            <a:off x="651670" y="394494"/>
            <a:ext cx="5811836" cy="574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0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8" name="Google Shape;108;p40"/>
          <p:cNvCxnSpPr/>
          <p:nvPr/>
        </p:nvCxnSpPr>
        <p:spPr>
          <a:xfrm>
            <a:off x="6543675" y="370118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6367462" y="5632169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1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31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2"/>
          <p:cNvSpPr txBox="1"/>
          <p:nvPr>
            <p:ph idx="1" type="body"/>
          </p:nvPr>
        </p:nvSpPr>
        <p:spPr>
          <a:xfrm>
            <a:off x="685799" y="1190173"/>
            <a:ext cx="3834246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2" type="body"/>
          </p:nvPr>
        </p:nvSpPr>
        <p:spPr>
          <a:xfrm>
            <a:off x="4629150" y="1190173"/>
            <a:ext cx="3829050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32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" name="Google Shape;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3"/>
          <p:cNvSpPr txBox="1"/>
          <p:nvPr>
            <p:ph type="title"/>
          </p:nvPr>
        </p:nvSpPr>
        <p:spPr>
          <a:xfrm>
            <a:off x="685800" y="1712423"/>
            <a:ext cx="77724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" type="body"/>
          </p:nvPr>
        </p:nvSpPr>
        <p:spPr>
          <a:xfrm>
            <a:off x="685800" y="455263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4"/>
          <p:cNvSpPr txBox="1"/>
          <p:nvPr>
            <p:ph idx="1" type="body"/>
          </p:nvPr>
        </p:nvSpPr>
        <p:spPr>
          <a:xfrm>
            <a:off x="685799" y="1160692"/>
            <a:ext cx="3815196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4"/>
          <p:cNvSpPr txBox="1"/>
          <p:nvPr>
            <p:ph idx="2" type="body"/>
          </p:nvPr>
        </p:nvSpPr>
        <p:spPr>
          <a:xfrm>
            <a:off x="685799" y="2154891"/>
            <a:ext cx="3815196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3" type="body"/>
          </p:nvPr>
        </p:nvSpPr>
        <p:spPr>
          <a:xfrm>
            <a:off x="4629151" y="1160690"/>
            <a:ext cx="382905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4"/>
          <p:cNvSpPr txBox="1"/>
          <p:nvPr>
            <p:ph idx="4" type="body"/>
          </p:nvPr>
        </p:nvSpPr>
        <p:spPr>
          <a:xfrm>
            <a:off x="4629151" y="2154891"/>
            <a:ext cx="382905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34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9" name="Google Shape;59;p34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0" name="Google Shape;6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5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5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7" name="Google Shape;67;p35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7"/>
          <p:cNvSpPr txBox="1"/>
          <p:nvPr>
            <p:ph idx="1" type="body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6" name="Google Shape;76;p37"/>
          <p:cNvSpPr txBox="1"/>
          <p:nvPr>
            <p:ph idx="2" type="body"/>
          </p:nvPr>
        </p:nvSpPr>
        <p:spPr>
          <a:xfrm>
            <a:off x="630936" y="2191659"/>
            <a:ext cx="294894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37"/>
          <p:cNvSpPr txBox="1"/>
          <p:nvPr>
            <p:ph type="title"/>
          </p:nvPr>
        </p:nvSpPr>
        <p:spPr>
          <a:xfrm>
            <a:off x="630936" y="457200"/>
            <a:ext cx="294894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1" name="Google Shape;81;p37"/>
          <p:cNvCxnSpPr/>
          <p:nvPr/>
        </p:nvCxnSpPr>
        <p:spPr>
          <a:xfrm>
            <a:off x="645450" y="2061029"/>
            <a:ext cx="294894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8"/>
          <p:cNvSpPr/>
          <p:nvPr>
            <p:ph idx="2" type="pic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8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8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8"/>
          <p:cNvSpPr txBox="1"/>
          <p:nvPr>
            <p:ph idx="1" type="body"/>
          </p:nvPr>
        </p:nvSpPr>
        <p:spPr>
          <a:xfrm>
            <a:off x="630936" y="2191659"/>
            <a:ext cx="294894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0" name="Google Shape;90;p38"/>
          <p:cNvSpPr txBox="1"/>
          <p:nvPr>
            <p:ph type="title"/>
          </p:nvPr>
        </p:nvSpPr>
        <p:spPr>
          <a:xfrm>
            <a:off x="630936" y="457200"/>
            <a:ext cx="294894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1" name="Google Shape;91;p38"/>
          <p:cNvCxnSpPr/>
          <p:nvPr/>
        </p:nvCxnSpPr>
        <p:spPr>
          <a:xfrm>
            <a:off x="645450" y="2061029"/>
            <a:ext cx="294894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" name="Google Shape;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685800" y="365760"/>
            <a:ext cx="777240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685800" y="1828803"/>
            <a:ext cx="7772401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"/>
              <a:buChar char="●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"/>
              <a:buChar char="●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"/>
              <a:buChar char="●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programiz.com/python-programming/online-compiler/" TargetMode="External"/><Relationship Id="rId4" Type="http://schemas.openxmlformats.org/officeDocument/2006/relationships/hyperlink" Target="https://www.online-python.com/" TargetMode="External"/><Relationship Id="rId5" Type="http://schemas.openxmlformats.org/officeDocument/2006/relationships/hyperlink" Target="https://www.onlinegdb.com/online_python_compile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ctrTitle"/>
          </p:nvPr>
        </p:nvSpPr>
        <p:spPr>
          <a:xfrm>
            <a:off x="685800" y="1524001"/>
            <a:ext cx="7772400" cy="1306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/>
              <a:t>Program, Variables, Types, Expressions</a:t>
            </a:r>
            <a:endParaRPr sz="3100"/>
          </a:p>
        </p:txBody>
      </p:sp>
      <p:sp>
        <p:nvSpPr>
          <p:cNvPr id="115" name="Google Shape;115;p1"/>
          <p:cNvSpPr txBox="1"/>
          <p:nvPr>
            <p:ph idx="1" type="subTitle"/>
          </p:nvPr>
        </p:nvSpPr>
        <p:spPr>
          <a:xfrm>
            <a:off x="684894" y="3338742"/>
            <a:ext cx="6858000" cy="114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ct val="100000"/>
              <a:buNone/>
            </a:pPr>
            <a:r>
              <a:rPr lang="en-US"/>
              <a:t>Pankaj Jalote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ct val="100000"/>
              <a:buNone/>
            </a:pPr>
            <a:r>
              <a:rPr lang="en-US"/>
              <a:t>Distinguished Professor (Founding Director, 2008-18)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ct val="100000"/>
              <a:buNone/>
            </a:pPr>
            <a:r>
              <a:rPr lang="en-US"/>
              <a:t>IIIT-Delhi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Which of these are true - discuss each with your neighbour then tick all that apply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lphaLcParenR"/>
            </a:pPr>
            <a:r>
              <a:rPr lang="en-US"/>
              <a:t>A program is a sequence of text statements, written as per a programming language syntax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lphaLcParenR"/>
            </a:pPr>
            <a:r>
              <a:rPr lang="en-US"/>
              <a:t>A program cannot be executed if any statements’ syntax is not as per the programming language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lphaLcParenR"/>
            </a:pPr>
            <a:r>
              <a:rPr lang="en-US"/>
              <a:t>A program can be written on paper, but some text editor is needed if we want it executed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lphaLcParenR"/>
            </a:pPr>
            <a:r>
              <a:rPr lang="en-US"/>
              <a:t>Different interpreters for Python will give same answers for a given python programs</a:t>
            </a:r>
            <a:endParaRPr/>
          </a:p>
        </p:txBody>
      </p:sp>
      <p:sp>
        <p:nvSpPr>
          <p:cNvPr id="178" name="Google Shape;178;p1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38139fc16_0_0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Quiz - Answer</a:t>
            </a:r>
            <a:endParaRPr/>
          </a:p>
        </p:txBody>
      </p:sp>
      <p:sp>
        <p:nvSpPr>
          <p:cNvPr id="184" name="Google Shape;184;g1838139fc16_0_0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accent4"/>
                </a:highlight>
              </a:rPr>
              <a:t>ALL are true</a:t>
            </a:r>
            <a:endParaRPr>
              <a:highlight>
                <a:schemeClr val="accent4"/>
              </a:highlight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lphaLcParenR"/>
            </a:pPr>
            <a:r>
              <a:rPr lang="en-US"/>
              <a:t>A program is a sequence of text statements, written as per a programming language syntax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lphaLcParenR"/>
            </a:pPr>
            <a:r>
              <a:rPr lang="en-US"/>
              <a:t>A program cannot be executed if any statements’ syntax is not as per the programming language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lphaLcParenR"/>
            </a:pPr>
            <a:r>
              <a:rPr lang="en-US"/>
              <a:t>A program can be written on paper, but some text editor is needed if we want it executed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lphaLcParenR"/>
            </a:pPr>
            <a:r>
              <a:rPr lang="en-US"/>
              <a:t>Different interpreters for Python will give same answers for a given python programs</a:t>
            </a:r>
            <a:endParaRPr/>
          </a:p>
        </p:txBody>
      </p:sp>
      <p:sp>
        <p:nvSpPr>
          <p:cNvPr id="185" name="Google Shape;185;g1838139fc16_0_0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Assignment Statement</a:t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Data on which statements in a program do computation are kept in named memory 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Assignment statement saves  a new value in memory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Syntax of an assignment statement in python</a:t>
            </a:r>
            <a:endParaRPr/>
          </a:p>
          <a:p>
            <a:pPr indent="-20573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-US"/>
              <a:t>Mem name = Expression</a:t>
            </a:r>
            <a:endParaRPr/>
          </a:p>
          <a:p>
            <a:pPr indent="-20573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-US"/>
              <a:t>Mem name: can be anything starting with an alphabet but without a blank (upper case or lower case – both are different)</a:t>
            </a:r>
            <a:endParaRPr/>
          </a:p>
          <a:p>
            <a:pPr indent="-20573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-US"/>
              <a:t>Expression: an arithmetic expression (as well as other types of expressions) – BODMAS expressions can be given 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Assignment is fundamental to programming</a:t>
            </a:r>
            <a:endParaRPr/>
          </a:p>
          <a:p>
            <a:pPr indent="-20573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-US"/>
              <a:t>Memory names are called variables</a:t>
            </a:r>
            <a:endParaRPr/>
          </a:p>
          <a:p>
            <a:pPr indent="-20573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-US"/>
              <a:t>The expression on right is computed first and then the value is saved in the named memory (variable)</a:t>
            </a:r>
            <a:endParaRPr/>
          </a:p>
          <a:p>
            <a:pPr indent="-20573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-US"/>
              <a:t>When a new value is saved in a memory, old value is lost; memory has no history – only current value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2800"/>
              <a:t>With sequence of assignment statements, complex computations can be done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Assignment – What Happens?</a:t>
            </a:r>
            <a:endParaRPr/>
          </a:p>
        </p:txBody>
      </p:sp>
      <p:sp>
        <p:nvSpPr>
          <p:cNvPr id="198" name="Google Shape;198;p14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Var_name = Expr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First the expr is computed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The computed value saved in memory (in an object)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The var_name points to this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Note that reference to old value is lost – only the current value is available after an assignment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For example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x =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x = x+1 # x contains 2 after this stmt is executed.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Using values pointed by var names: in most cases, using the var name in an expression is equivalent to using the value it points to </a:t>
            </a:r>
            <a:endParaRPr/>
          </a:p>
        </p:txBody>
      </p:sp>
      <p:sp>
        <p:nvSpPr>
          <p:cNvPr id="199" name="Google Shape;199;p14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ct val="100000"/>
              <a:buFont typeface="Quattrocento Sans"/>
              <a:buNone/>
            </a:pPr>
            <a:r>
              <a:rPr lang="en-US"/>
              <a:t>Assignment Changes the Value of a Memory</a:t>
            </a:r>
            <a:endParaRPr/>
          </a:p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X = 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Y = 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X = 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Y = 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print (X, Y)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What is the output?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It is not: X = 10 and Y = 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It is: X = 10, Y =10</a:t>
            </a:r>
            <a:endParaRPr/>
          </a:p>
        </p:txBody>
      </p:sp>
      <p:sp>
        <p:nvSpPr>
          <p:cNvPr id="206" name="Google Shape;206;p17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Swapping two values</a:t>
            </a:r>
            <a:endParaRPr/>
          </a:p>
        </p:txBody>
      </p:sp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If you want to swap values of x and 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X, Y = 5, 10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Z = 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Y = 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X = Z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print X, Y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you want to use the old value of a variable, you must save it before overwriting it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a63d13597_0_21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ct val="100000"/>
              <a:buFont typeface="Quattrocento Sans"/>
              <a:buNone/>
            </a:pPr>
            <a:r>
              <a:rPr lang="en-US"/>
              <a:t>Online Interpreters/runners for Python</a:t>
            </a:r>
            <a:endParaRPr/>
          </a:p>
        </p:txBody>
      </p:sp>
      <p:sp>
        <p:nvSpPr>
          <p:cNvPr id="219" name="Google Shape;219;g10a63d13597_0_21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There are many online python interpreters: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https://www.programiz.com/python-programming/online-compiler/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https://www.online-python.com/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https://www.onlinegdb.com/online_python_compiler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They provide a box to enter and run python prog.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them for quickly checking / trying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Are meant for simple programs and learning – for real programming IDEs are used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0" name="Google Shape;220;g10a63d13597_0_21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a63d13597_0_14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BMI (Body Mass Index) is considered a good indicator of health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Formula for BMI is weight/(height*height)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Weight is in kg, and height in meters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Write program to compute BMI of a person: height 70 in, weight 80 kg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6" name="Google Shape;226;g10a63d13597_0_14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# Program for computing BMI of a person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rabicPeriod"/>
            </a:pPr>
            <a:r>
              <a:rPr lang="en-US"/>
              <a:t>h = 70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rabicPeriod"/>
            </a:pPr>
            <a:r>
              <a:rPr lang="en-US"/>
              <a:t>w = 80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rabicPeriod"/>
            </a:pPr>
            <a:r>
              <a:rPr lang="en-US"/>
              <a:t>h = h*2.54/100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rabicPeriod"/>
            </a:pPr>
            <a:r>
              <a:rPr lang="en-US"/>
              <a:t>h2 = h*h 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rabicPeriod"/>
            </a:pPr>
            <a:r>
              <a:rPr lang="en-US"/>
              <a:t>b = w/h2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rabicPeriod"/>
            </a:pPr>
            <a:r>
              <a:rPr lang="en-US"/>
              <a:t>print (b)</a:t>
            </a:r>
            <a:endParaRPr/>
          </a:p>
        </p:txBody>
      </p:sp>
      <p:sp>
        <p:nvSpPr>
          <p:cNvPr id="227" name="Google Shape;227;g10a63d13597_0_1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g10a63d13597_0_1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Example – Computing BMI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38139fc16_0_51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x =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y =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x = x+y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y = y+x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z = x+y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print(z)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838139fc16_0_51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Q: What is the output of this program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838139fc16_0_51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g1838139fc16_0_51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38139fc16_0_67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x =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y =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x = x+y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y = y+x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z = x+y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print(z)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838139fc16_0_67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838139fc16_0_67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g1838139fc16_0_67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- Answer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Learning Goals</a:t>
            </a:r>
            <a:endParaRPr/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What is a computer program, how is it developed, how is it executed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Variables and assignment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Types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Expressions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Terminal input/output</a:t>
            </a:r>
            <a:endParaRPr/>
          </a:p>
        </p:txBody>
      </p:sp>
      <p:sp>
        <p:nvSpPr>
          <p:cNvPr id="122" name="Google Shape;122;p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Input to programs, output from them</a:t>
            </a:r>
            <a:endParaRPr/>
          </a:p>
        </p:txBody>
      </p:sp>
      <p:sp>
        <p:nvSpPr>
          <p:cNvPr id="252" name="Google Shape;252;p23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If a program cannot take external input, we have to give values in the program itself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Not practical – also mixes program and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If a program cannot output data – computation is meaningless as no one can use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Need input/output statements – interpreter has to understand these and act accordingly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We will (for now) look at simple I/O methods</a:t>
            </a:r>
            <a:endParaRPr/>
          </a:p>
        </p:txBody>
      </p:sp>
      <p:sp>
        <p:nvSpPr>
          <p:cNvPr id="253" name="Google Shape;253;p2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print statement</a:t>
            </a:r>
            <a:endParaRPr/>
          </a:p>
        </p:txBody>
      </p:sp>
      <p:sp>
        <p:nvSpPr>
          <p:cNvPr id="259" name="Google Shape;259;p24"/>
          <p:cNvSpPr txBox="1"/>
          <p:nvPr>
            <p:ph idx="1" type="body"/>
          </p:nvPr>
        </p:nvSpPr>
        <p:spPr>
          <a:xfrm>
            <a:off x="685800" y="1196975"/>
            <a:ext cx="7772400" cy="5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This allows a program to give its output to the user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print(mem1, mem2, …)  # prints values of memories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E.g. print(x), print(x, y), 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Just printing some values without explanation can be hard to understand, so python allows strings to be added in it also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E.g. print (“Value of x is: ”, x)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E.g. print (“values of x and y are: “, x, y)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Or print(“value of x: “, x, “value of y: “, 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Strings must be in quotes and separated from variable names using commas.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Try setting some values in some memory names and print them</a:t>
            </a:r>
            <a:endParaRPr/>
          </a:p>
        </p:txBody>
      </p:sp>
      <p:sp>
        <p:nvSpPr>
          <p:cNvPr id="260" name="Google Shape;260;p24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input Statement</a:t>
            </a:r>
            <a:endParaRPr/>
          </a:p>
        </p:txBody>
      </p:sp>
      <p:sp>
        <p:nvSpPr>
          <p:cNvPr id="266" name="Google Shape;266;p25"/>
          <p:cNvSpPr txBox="1"/>
          <p:nvPr>
            <p:ph idx="1" type="body"/>
          </p:nvPr>
        </p:nvSpPr>
        <p:spPr>
          <a:xfrm>
            <a:off x="685800" y="1196975"/>
            <a:ext cx="8107800" cy="5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Syntax: x = input()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On execution, interpreter asks for input, reads it, and then saves it in memory named x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Allows prompt also: x = input(“Pls enter x: “)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Python treats all inputs as text (i.e if 50 is the input, it considers it as text “50” and not as number 50)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Text is called strings in programming, and in python a string is in quotes: “This is a string”.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“50” is a string, 50 is a number; “2.5” is a string, 2.5 is a number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However, it provides a simple way to convert to int (integers), or float (for real numbers)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x = int(input())  # convert input to integer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x = float(input())  # convert input to floating point</a:t>
            </a:r>
            <a:endParaRPr/>
          </a:p>
        </p:txBody>
      </p:sp>
      <p:sp>
        <p:nvSpPr>
          <p:cNvPr id="267" name="Google Shape;267;p25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8" name="Google Shape;268;p25"/>
          <p:cNvPicPr preferRelativeResize="0"/>
          <p:nvPr/>
        </p:nvPicPr>
        <p:blipFill rotWithShape="1">
          <a:blip r:embed="rId3">
            <a:alphaModFix/>
          </a:blip>
          <a:srcRect b="0" l="0" r="0" t="9649"/>
          <a:stretch/>
        </p:blipFill>
        <p:spPr>
          <a:xfrm>
            <a:off x="1134475" y="2697475"/>
            <a:ext cx="7210425" cy="6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685799" y="1190173"/>
            <a:ext cx="3834246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Lets type in the program for BMI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To take inputs for height (in inches) and weight (in kg)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Compute the BMI for the given inputs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Now the same program can be run over and over again with different inputs</a:t>
            </a:r>
            <a:endParaRPr/>
          </a:p>
        </p:txBody>
      </p:sp>
      <p:sp>
        <p:nvSpPr>
          <p:cNvPr id="274" name="Google Shape;274;p26"/>
          <p:cNvSpPr txBox="1"/>
          <p:nvPr>
            <p:ph idx="2" type="body"/>
          </p:nvPr>
        </p:nvSpPr>
        <p:spPr>
          <a:xfrm>
            <a:off x="4629150" y="1190173"/>
            <a:ext cx="3829050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 = int(input("Height: "))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 = int(input("Wt:"))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hm = h*2.54/100  #height in meters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hsq = hm*hm  # computing the square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 = w/hsq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 (b)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26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BMI Example with input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5abf44261_0_1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 = int(input("Height: "))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 = int(input("Wt:"))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 = h*2.54/100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 = h*h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 = w/h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print (b)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85abf44261_0_1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is same as previous code - using fewer variables now </a:t>
            </a:r>
            <a:endParaRPr/>
          </a:p>
        </p:txBody>
      </p:sp>
      <p:sp>
        <p:nvSpPr>
          <p:cNvPr id="284" name="Google Shape;284;g185abf44261_0_1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g185abf44261_0_1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BMI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85abf44261_0_11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 = int(input("Height: "))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 = int(input("Wt:"))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 = h*2.54/100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 = h*h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?? = w/h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 (??)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2" name="Google Shape;292;g185abf44261_0_11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Quiz: If you cannot use any new variables, what will you put for ??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Discuss with your neigbour for 30 sec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85abf44261_0_11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g185abf44261_0_11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38139fc16_0_89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838139fc16_0_89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Quiz: If you cannot use any new variables, what will you put for ??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h or 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Must have a new var</a:t>
            </a:r>
            <a:endParaRPr/>
          </a:p>
        </p:txBody>
      </p:sp>
      <p:sp>
        <p:nvSpPr>
          <p:cNvPr id="302" name="Google Shape;302;g1838139fc16_0_89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g1838139fc16_0_89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838139fc16_0_75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Assignment, input, output</a:t>
            </a:r>
            <a:endParaRPr/>
          </a:p>
        </p:txBody>
      </p:sp>
      <p:sp>
        <p:nvSpPr>
          <p:cNvPr id="310" name="Google Shape;310;g1838139fc16_0_75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With assignments, input, and </a:t>
            </a:r>
            <a:r>
              <a:rPr lang="en-US"/>
              <a:t>output</a:t>
            </a:r>
            <a:r>
              <a:rPr lang="en-US"/>
              <a:t> you can write reusable programs to solve computation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E.g. many physics problems of mass, volume, density, speed,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You can write the program - and then use it to solve for different input values of speed, mass, length, 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You will be writing code for some problems in your lab</a:t>
            </a:r>
            <a:endParaRPr/>
          </a:p>
        </p:txBody>
      </p:sp>
      <p:sp>
        <p:nvSpPr>
          <p:cNvPr id="311" name="Google Shape;311;g1838139fc16_0_75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7" name="Google Shape;317;p27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Python program a sequence of statements written in Python syntax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Statements can use values saved in memory and change those values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have looked at: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Assignment statement:  the basic method to change the value of a variable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Simple print statement for output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Simple input statement for taking input</a:t>
            </a:r>
            <a:endParaRPr/>
          </a:p>
        </p:txBody>
      </p:sp>
      <p:sp>
        <p:nvSpPr>
          <p:cNvPr id="318" name="Google Shape;318;p27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838139fc16_0_82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Minute Paper</a:t>
            </a:r>
            <a:endParaRPr/>
          </a:p>
        </p:txBody>
      </p:sp>
      <p:sp>
        <p:nvSpPr>
          <p:cNvPr id="325" name="Google Shape;325;g1838139fc16_0_82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Take a minute to reflect on what you have learned, and where you are confused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Give your reply in ALT (all feedback are anonymous)</a:t>
            </a:r>
            <a:endParaRPr/>
          </a:p>
        </p:txBody>
      </p:sp>
      <p:sp>
        <p:nvSpPr>
          <p:cNvPr id="326" name="Google Shape;326;g1838139fc16_0_82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What is a Computer Program?</a:t>
            </a:r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A computer program is a sequence of statements written in a specific programming language, and saved in a file, i.e. a program is: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Statement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Statement 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….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Statement 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Each statement does some </a:t>
            </a:r>
            <a:r>
              <a:rPr i="1" lang="en-US"/>
              <a:t>computation</a:t>
            </a:r>
            <a:r>
              <a:rPr lang="en-US"/>
              <a:t> – works on data in named memory locations defined by the prog.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Can use values in memory; can change the values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The sequence of statements is for solving some computation problem, e.g. compute some polynomial, determine factorial of a number, 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seq of statements is saved in a file</a:t>
            </a:r>
            <a:endParaRPr/>
          </a:p>
        </p:txBody>
      </p:sp>
      <p:sp>
        <p:nvSpPr>
          <p:cNvPr id="129" name="Google Shape;129;p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Programming Language</a:t>
            </a:r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 </a:t>
            </a:r>
            <a:r>
              <a:rPr b="1" lang="en-US"/>
              <a:t>programming language</a:t>
            </a:r>
            <a:r>
              <a:rPr lang="en-US"/>
              <a:t> is a precise language used to specify sequence of computational instructions which can be executed on a computer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Like human languages, have syntactic and semantic rules to structure and give meaning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Has a limited types of statements, defined syntax for each, and a precise interpretation of each statement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Different interpreters of this language will execute each program in precisely the same manner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We will learn Python programming language; there are hundreds of languages – each needs its own interpreters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Hundreds of other languages out there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How is a program executed?</a:t>
            </a:r>
            <a:endParaRPr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Program itself does not do anything – it is a text file specifying a sequence of statements in a programming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To do the computation, the file (with the stmt-seq) is given to an interpreter, which executes each statement in order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I.e. does the computation (on the computer) specified in each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The interpreter is a program that understands (and executes) this programming language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So different interpreters for different languages</a:t>
            </a:r>
            <a:endParaRPr/>
          </a:p>
        </p:txBody>
      </p:sp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How to Write a Program in Python</a:t>
            </a:r>
            <a:endParaRPr/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To write a program in Python is to write the sequence of statements in that language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Can only write statements allowed by Python definition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Each statement specified in Python syntax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Data for computation used by statements is accessed through named memory, called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Statements use data from memory, can change it also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Can use only memory it defines (so different programs work independently of others)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The sequence of statements designed to solve a given problem – i.e. if executed answer will be output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The desired answers are printed…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Can write this program on paper-and-pen (or ppt)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But this is not executable</a:t>
            </a:r>
            <a:endParaRPr/>
          </a:p>
        </p:txBody>
      </p:sp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How are programs saved in a file? </a:t>
            </a:r>
            <a:endParaRPr/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Programs saved in a file has to be given to an interpreter for execution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 program is just text – so can use text editors to type the program and save in a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Language specific editors now available – they check syntax, indent statements, etc. to make life easier for the programmer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Like word processors help in writing in English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We will use visual studio (VS) code in the course – it understands python syntax and has a python interpreter (same for many other languages)</a:t>
            </a:r>
            <a:endParaRPr/>
          </a:p>
        </p:txBody>
      </p:sp>
      <p:sp>
        <p:nvSpPr>
          <p:cNvPr id="157" name="Google Shape;157;p7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How are saved programs run/executed?</a:t>
            </a:r>
            <a:endParaRPr/>
          </a:p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685800" y="1196975"/>
            <a:ext cx="7772400" cy="52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The file containing the program is given to an interpreter (for Python) to execute it. The execution happens line by line.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If  a line in the program is not in the correct syntax – interpreter does not understand,the program stops execution gives  a syntax error. It does not check for further errors that may arise.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You have to then edit the file to correct syntax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If correct syntax, each statement is executed in the manner specified in the language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If seq of statements was not correct, the answer the program will give will be incorrect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Will have to change the program to correct the logic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Editing, running, etc can all be done in IDEs (Integrated development environment)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VS Code is an IDE  </a:t>
            </a:r>
            <a:endParaRPr/>
          </a:p>
        </p:txBody>
      </p:sp>
      <p:sp>
        <p:nvSpPr>
          <p:cNvPr id="164" name="Google Shape;164;p8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70" name="Google Shape;170;p11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 program is a sequence of computational statements written in syntax of Python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Each statement execution uses some data from memory and may change some memory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If incorrect syntax – program cannot be executed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Sequence of statements together constructed to solve some problem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If the sequence is incorrect (i.e. logic was flawed) then the output will be incorrect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Programs can be entered, edited, saved, as well as executed from an IDE (e.g. VS code)</a:t>
            </a:r>
            <a:endParaRPr/>
          </a:p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2016-06-15T01:05:21Z</dcterms:created>
  <dc:creator>Pankaj Jalote</dc:creator>
</cp:coreProperties>
</file>