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58000" cy="9144000"/>
  <p:embeddedFontLst>
    <p:embeddedFont>
      <p:font typeface="Quattrocento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j8PczmJR227xR/228eIZ7mVons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8199F2-061B-4B8F-8D74-49B1FCDB3476}">
  <a:tblStyle styleId="{8D8199F2-061B-4B8F-8D74-49B1FCDB34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QuattrocentoSans-bold.fntdata"/><Relationship Id="rId21" Type="http://schemas.openxmlformats.org/officeDocument/2006/relationships/slide" Target="slides/slide15.xml"/><Relationship Id="rId43" Type="http://schemas.openxmlformats.org/officeDocument/2006/relationships/font" Target="fonts/QuattrocentoSans-regular.fntdata"/><Relationship Id="rId24" Type="http://schemas.openxmlformats.org/officeDocument/2006/relationships/slide" Target="slides/slide18.xml"/><Relationship Id="rId46" Type="http://schemas.openxmlformats.org/officeDocument/2006/relationships/font" Target="fonts/Quattrocento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a7131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865a71310b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b3ee3bf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0b3ee3bf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0b3ee3bf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a6e6706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0a6e670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0a6e67068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6e67068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0a6e6706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0a6e67068f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a6e67068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0a6e67068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0a6e67068f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65a71310b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865a7131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1865a71310b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ba93f0205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0ba93f0205_1_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5d5cf5cee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5d5cf5c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85d5cf5cee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5d5cf5cee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5d5cf5ce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85d5cf5cee_1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a6e67068f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0a6e67068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10a6e67068f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88ea69ed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88ea69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888ea69ed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5a71310b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5a71310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865a71310b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65a71310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65a7131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865a71310b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65a71310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865a7131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865a71310b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65a71310b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865a7131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1865a71310b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65a71310b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865a7131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1865a71310b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65a71310b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65a7131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865a71310b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6" name="Google Shape;16;p34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4"/>
          <p:cNvSpPr txBox="1"/>
          <p:nvPr>
            <p:ph idx="10" type="dt"/>
          </p:nvPr>
        </p:nvSpPr>
        <p:spPr>
          <a:xfrm>
            <a:off x="3654096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5999844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34"/>
          <p:cNvCxnSpPr/>
          <p:nvPr/>
        </p:nvCxnSpPr>
        <p:spPr>
          <a:xfrm>
            <a:off x="685800" y="3089628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IITD_pptslide_jpeg-01.jpg" id="22" name="Google Shape;22;p34"/>
          <p:cNvPicPr preferRelativeResize="0"/>
          <p:nvPr/>
        </p:nvPicPr>
        <p:blipFill rotWithShape="1">
          <a:blip r:embed="rId3">
            <a:alphaModFix/>
          </a:blip>
          <a:srcRect b="47090" l="36826" r="37619" t="32381"/>
          <a:stretch/>
        </p:blipFill>
        <p:spPr>
          <a:xfrm>
            <a:off x="685800" y="4948468"/>
            <a:ext cx="2336800" cy="140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3"/>
          <p:cNvSpPr txBox="1"/>
          <p:nvPr>
            <p:ph idx="1" type="body"/>
          </p:nvPr>
        </p:nvSpPr>
        <p:spPr>
          <a:xfrm rot="5400000">
            <a:off x="2096294" y="-213517"/>
            <a:ext cx="4951413" cy="777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3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4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43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/>
          <p:nvPr>
            <p:ph type="title"/>
          </p:nvPr>
        </p:nvSpPr>
        <p:spPr>
          <a:xfrm rot="5400000">
            <a:off x="5003289" y="1900749"/>
            <a:ext cx="4995298" cy="191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" type="body"/>
          </p:nvPr>
        </p:nvSpPr>
        <p:spPr>
          <a:xfrm rot="5400000">
            <a:off x="651670" y="394494"/>
            <a:ext cx="5811836" cy="574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44"/>
          <p:cNvCxnSpPr/>
          <p:nvPr/>
        </p:nvCxnSpPr>
        <p:spPr>
          <a:xfrm>
            <a:off x="6543675" y="370118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367462" y="5632169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35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6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36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" name="Google Shape;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685799" y="1160692"/>
            <a:ext cx="3815196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2" type="body"/>
          </p:nvPr>
        </p:nvSpPr>
        <p:spPr>
          <a:xfrm>
            <a:off x="685799" y="2154891"/>
            <a:ext cx="3815196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3" type="body"/>
          </p:nvPr>
        </p:nvSpPr>
        <p:spPr>
          <a:xfrm>
            <a:off x="4629151" y="1160690"/>
            <a:ext cx="382905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7"/>
          <p:cNvSpPr txBox="1"/>
          <p:nvPr>
            <p:ph idx="4" type="body"/>
          </p:nvPr>
        </p:nvSpPr>
        <p:spPr>
          <a:xfrm>
            <a:off x="4629151" y="2154891"/>
            <a:ext cx="382905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" name="Google Shape;52;p37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" name="Google Shape;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8"/>
          <p:cNvSpPr txBox="1"/>
          <p:nvPr>
            <p:ph type="title"/>
          </p:nvPr>
        </p:nvSpPr>
        <p:spPr>
          <a:xfrm>
            <a:off x="685800" y="1712423"/>
            <a:ext cx="77724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" type="body"/>
          </p:nvPr>
        </p:nvSpPr>
        <p:spPr>
          <a:xfrm>
            <a:off x="685800" y="455263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9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39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1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6" name="Google Shape;76;p41"/>
          <p:cNvSpPr txBox="1"/>
          <p:nvPr>
            <p:ph idx="2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1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41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2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2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>
            <p:ph idx="1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42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42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"/>
              <a:buChar char="●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"/>
              <a:buChar char="●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"/>
              <a:buChar char="●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alpython.com/python-modulo-operator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Program, Variables, Types, Expressions - 2</a:t>
            </a:r>
            <a:endParaRPr sz="3100"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Pankaj Jalote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Distinguished Professor (Founding Director, 2008-18)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IIIT-Delhi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Expressions in Python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An expressions is a combination of operators and operands to produce some other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Operands – values or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Expression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Arithmetic Expressions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Relational expressions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Logical expressions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Bitwise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Each expression type has a set of operands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Expressions can be combined also</a:t>
            </a:r>
            <a:endParaRPr/>
          </a:p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Arithmetic Operations (</a:t>
            </a:r>
            <a:r>
              <a:rPr lang="en-US" sz="2000"/>
              <a:t>from RealPython</a:t>
            </a:r>
            <a:r>
              <a:rPr lang="en-US"/>
              <a:t>)</a:t>
            </a:r>
            <a:endParaRPr/>
          </a:p>
        </p:txBody>
      </p:sp>
      <p:graphicFrame>
        <p:nvGraphicFramePr>
          <p:cNvPr id="190" name="Google Shape;190;p11"/>
          <p:cNvGraphicFramePr/>
          <p:nvPr/>
        </p:nvGraphicFramePr>
        <p:xfrm>
          <a:off x="843148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{8D8199F2-061B-4B8F-8D74-49B1FCDB3476}</a:tableStyleId>
              </a:tblPr>
              <a:tblGrid>
                <a:gridCol w="1805050"/>
                <a:gridCol w="1816925"/>
                <a:gridCol w="1816925"/>
                <a:gridCol w="1816925"/>
              </a:tblGrid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20600" marB="20600" marR="41175" marL="4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20600" marB="20600" marR="41175" marL="4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Meaning</a:t>
                      </a:r>
                      <a:endParaRPr sz="1400" u="none" cap="none" strike="noStrike"/>
                    </a:p>
                  </a:txBody>
                  <a:tcPr marT="20600" marB="20600" marR="41175" marL="4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Result</a:t>
                      </a:r>
                      <a:endParaRPr sz="1400" u="none" cap="none" strike="noStrike"/>
                    </a:p>
                  </a:txBody>
                  <a:tcPr marT="20600" marB="20600" marR="41175" marL="4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 (unary)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+a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Unary Positive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</a:t>
                      </a:r>
                      <a:br>
                        <a:rPr lang="en-US" sz="1600" u="none" cap="none" strike="noStrike"/>
                      </a:b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 (binary)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+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Addition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Sum of a and 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- (unary)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-a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Unary Negation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Value equal to a but opposite in sign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- (binary)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-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Subtraction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 subtracted from a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*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Multiplication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Product of a and 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/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Division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Quotient of a divided by b. float.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%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Modulo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Remainder when a is divided by 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//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//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Floor Division</a:t>
                      </a:r>
                      <a:r>
                        <a:rPr lang="en-US" sz="1600" u="none" cap="none" strike="noStrike"/>
                        <a:t> (</a:t>
                      </a:r>
                      <a:r>
                        <a:rPr b="1" lang="en-US" sz="1600" u="none" cap="none" strike="noStrike"/>
                        <a:t>Integer Division</a:t>
                      </a:r>
                      <a:r>
                        <a:rPr lang="en-US" sz="16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Quotient when a is divided by b; int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**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Exponentiation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 raised to the power of 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1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Arithmetic Operations (</a:t>
            </a:r>
            <a:r>
              <a:rPr lang="en-US" sz="1800"/>
              <a:t>from: geekforgeeks</a:t>
            </a:r>
            <a:r>
              <a:rPr lang="en-US"/>
              <a:t>)</a:t>
            </a:r>
            <a:endParaRPr/>
          </a:p>
        </p:txBody>
      </p:sp>
      <p:graphicFrame>
        <p:nvGraphicFramePr>
          <p:cNvPr id="197" name="Google Shape;197;p12"/>
          <p:cNvGraphicFramePr/>
          <p:nvPr/>
        </p:nvGraphicFramePr>
        <p:xfrm>
          <a:off x="685800" y="116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{8D8199F2-061B-4B8F-8D74-49B1FCDB3476}</a:tableStyleId>
              </a:tblPr>
              <a:tblGrid>
                <a:gridCol w="2590800"/>
                <a:gridCol w="2590800"/>
                <a:gridCol w="2590800"/>
              </a:tblGrid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Operators</a:t>
                      </a:r>
                      <a:endParaRPr b="0" sz="2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Syntax</a:t>
                      </a:r>
                      <a:endParaRPr b="0" sz="2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Functioning</a:t>
                      </a:r>
                      <a:endParaRPr b="0" sz="2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+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Addition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–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–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Subtraction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*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Multiplication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/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Division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//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//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Quotient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%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Remainder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**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Exponentiation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Brackets (not op)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()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Inside-out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Relational or Comparison Operators</a:t>
            </a:r>
            <a:endParaRPr/>
          </a:p>
        </p:txBody>
      </p:sp>
      <p:graphicFrame>
        <p:nvGraphicFramePr>
          <p:cNvPr id="204" name="Google Shape;204;p13"/>
          <p:cNvGraphicFramePr/>
          <p:nvPr/>
        </p:nvGraphicFramePr>
        <p:xfrm>
          <a:off x="178129" y="1181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{8D8199F2-061B-4B8F-8D74-49B1FCDB3476}</a:tableStyleId>
              </a:tblPr>
              <a:tblGrid>
                <a:gridCol w="2217725"/>
                <a:gridCol w="2217725"/>
                <a:gridCol w="2217725"/>
                <a:gridCol w="2217725"/>
              </a:tblGrid>
              <a:tr h="26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32775" marB="32775" marR="65575" marL="65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32775" marB="32775" marR="65575" marL="65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Meaning</a:t>
                      </a:r>
                      <a:endParaRPr sz="1400" u="none" cap="none" strike="noStrike"/>
                    </a:p>
                  </a:txBody>
                  <a:tcPr marT="32775" marB="32775" marR="65575" marL="65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Result</a:t>
                      </a:r>
                      <a:endParaRPr sz="1400" u="none" cap="none" strike="noStrike"/>
                    </a:p>
                  </a:txBody>
                  <a:tcPr marT="32775" marB="32775" marR="65575" marL="65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==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==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Equal to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 value of a is equal to the value of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!=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!=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Not equal to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not equal to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&lt;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&lt;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Less than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less than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&lt;=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&lt;=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Less than or equal to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less than or equal to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&gt;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Greater than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greater than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&gt;=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&gt;=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Greater than or equal to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greater than or equal to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ct val="100000"/>
              <a:buFont typeface="Quattrocento Sans"/>
              <a:buNone/>
            </a:pPr>
            <a:r>
              <a:rPr lang="en-US"/>
              <a:t>Numbers and equality test (==) for float </a:t>
            </a:r>
            <a:endParaRPr/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Integers are stored precisely as sequence of digits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No limit in python on its size (practically)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Can also save int as binary (e.g. 0b101) or octal (eg. 0o564) or hexadecimal (e.g. 0xabc)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Floating point numbers are are represented internally as binary (base-2) fractions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Most fractions cannot be represented exactly as binary fractions, so a floating-point number is an approximation of the actual value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difference is very small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However, checking for equality (==) can cause problems – never check for this for floating point numbers (try 1.1+2.2 == 3.3)</a:t>
            </a:r>
            <a:endParaRPr/>
          </a:p>
        </p:txBody>
      </p:sp>
      <p:sp>
        <p:nvSpPr>
          <p:cNvPr id="212" name="Google Shape;212;p1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Logical/Boolean Operators</a:t>
            </a: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685800" y="1223158"/>
            <a:ext cx="7772401" cy="495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Works on Boolean values only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0" name="Google Shape;220;p15"/>
          <p:cNvGraphicFramePr/>
          <p:nvPr/>
        </p:nvGraphicFramePr>
        <p:xfrm>
          <a:off x="1036122" y="20634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{8D8199F2-061B-4B8F-8D74-49B1FCDB3476}</a:tableStyleId>
              </a:tblPr>
              <a:tblGrid>
                <a:gridCol w="1576450"/>
                <a:gridCol w="1828800"/>
                <a:gridCol w="40168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Meaning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not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not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True if x is False</a:t>
                      </a:r>
                      <a:br>
                        <a:rPr lang="en-US" sz="2400" u="none" cap="none" strike="noStrike"/>
                      </a:br>
                      <a:r>
                        <a:rPr lang="en-US" sz="2400" u="none" cap="none" strike="noStrike"/>
                        <a:t>False if x is True</a:t>
                      </a:r>
                      <a:br>
                        <a:rPr lang="en-US" sz="2400" u="none" cap="none" strike="noStrike"/>
                      </a:br>
                      <a:r>
                        <a:rPr lang="en-US" sz="2400" u="none" cap="none" strike="noStrike"/>
                        <a:t>(Logically reverses the sense of x)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x or 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True if either x or y is True</a:t>
                      </a:r>
                      <a:br>
                        <a:rPr lang="en-US" sz="2400" u="none" cap="none" strike="noStrike"/>
                      </a:br>
                      <a:r>
                        <a:rPr lang="en-US" sz="24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x and 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True if both x and y are True</a:t>
                      </a:r>
                      <a:br>
                        <a:rPr lang="en-US" sz="2400" u="none" cap="none" strike="noStrike"/>
                      </a:br>
                      <a:r>
                        <a:rPr lang="en-US" sz="24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65a71310b_0_4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Boolean Expressions</a:t>
            </a:r>
            <a:endParaRPr/>
          </a:p>
        </p:txBody>
      </p:sp>
      <p:sp>
        <p:nvSpPr>
          <p:cNvPr id="226" name="Google Shape;226;g1865a71310b_0_4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-US" sz="2350"/>
              <a:t>Python’s logical operators, such as </a:t>
            </a:r>
            <a:r>
              <a:rPr b="1" lang="en-US" sz="2350"/>
              <a:t>and</a:t>
            </a:r>
            <a:r>
              <a:rPr lang="en-US" sz="2350"/>
              <a:t> and </a:t>
            </a:r>
            <a:r>
              <a:rPr b="1" lang="en-US" sz="2350"/>
              <a:t>or</a:t>
            </a:r>
            <a:r>
              <a:rPr lang="en-US" sz="2350"/>
              <a:t>, Python evaluates the operand only when it needs to, i.e.</a:t>
            </a:r>
            <a:endParaRPr sz="2350"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using a compound expression with the OR operator the evaluation is stopped as soon as a true value is found.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using a compound expression with the AND operator the evaluation is stopped as soon as a false value is found</a:t>
            </a:r>
            <a:endParaRPr/>
          </a:p>
        </p:txBody>
      </p:sp>
      <p:sp>
        <p:nvSpPr>
          <p:cNvPr id="227" name="Google Shape;227;g1865a71310b_0_4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Operator Precedence</a:t>
            </a:r>
            <a:endParaRPr/>
          </a:p>
        </p:txBody>
      </p:sp>
      <p:graphicFrame>
        <p:nvGraphicFramePr>
          <p:cNvPr id="233" name="Google Shape;233;p16"/>
          <p:cNvGraphicFramePr/>
          <p:nvPr/>
        </p:nvGraphicFramePr>
        <p:xfrm>
          <a:off x="403762" y="1055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{8D8199F2-061B-4B8F-8D74-49B1FCDB3476}</a:tableStyleId>
              </a:tblPr>
              <a:tblGrid>
                <a:gridCol w="1516800"/>
                <a:gridCol w="2772500"/>
                <a:gridCol w="4450925"/>
              </a:tblGrid>
              <a:tr h="82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br>
                        <a:rPr b="1" lang="en-US" sz="2000" u="none" cap="none" strike="noStrike"/>
                      </a:br>
                      <a:r>
                        <a:rPr b="1" lang="en-US" sz="20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35600" marB="35600" marR="71200" marL="71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35600" marB="35600" marR="71200" marL="71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en-US" sz="2000" u="none" cap="none" strike="noStrike"/>
                        <a:t>lowest</a:t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or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Boolean OR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Boolean AND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not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Boolean NOT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==, !=, &lt;, &lt;=, &gt;, &gt;= 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comparisons, identity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+, -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addition, subtraction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*, /, //, %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multiplication, division, floor division, </a:t>
                      </a:r>
                      <a:r>
                        <a:rPr lang="en-US" sz="2000" u="sng" cap="none" strike="noStrike">
                          <a:solidFill>
                            <a:srgbClr val="619CCD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modulo</a:t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7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+x, -x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unary positive, unary negation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en-US" sz="2000" u="none" cap="none" strike="noStrike"/>
                        <a:t>highest</a:t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Exponentiation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() - not really ops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Executed inside-out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b3ee3bfe3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Execution of Operations (associativity)</a:t>
            </a:r>
            <a:endParaRPr/>
          </a:p>
        </p:txBody>
      </p:sp>
      <p:sp>
        <p:nvSpPr>
          <p:cNvPr id="241" name="Google Shape;241;g10b3ee3bfe3_0_0"/>
          <p:cNvSpPr txBox="1"/>
          <p:nvPr>
            <p:ph idx="1" type="body"/>
          </p:nvPr>
        </p:nvSpPr>
        <p:spPr>
          <a:xfrm>
            <a:off x="685800" y="1196975"/>
            <a:ext cx="7772400" cy="5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Operators of the same level of precedence are evaluated from left to right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Exception :</a:t>
            </a:r>
            <a:r>
              <a:rPr lang="en-US"/>
              <a:t>  exponent operator(**) which is evaluated from right to left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order in which an expression is evaluated is known as associativity.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example 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print(7 * 3 // 5) # Output is 4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print(7 * (3//5)) # Output is 0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the exponent operator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print(2**3**2) # Output will be 512 not 64</a:t>
            </a:r>
            <a:endParaRPr/>
          </a:p>
        </p:txBody>
      </p:sp>
      <p:sp>
        <p:nvSpPr>
          <p:cNvPr id="242" name="Google Shape;242;g10b3ee3bfe3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Arithmetic Expressions - Examples</a:t>
            </a:r>
            <a:endParaRPr/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Examples of expressions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 = 19 % 4 + 15 // 2  * 3   # Ans:24</a:t>
            </a:r>
            <a:endParaRPr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67"/>
              <a:t>19  %  4   is  3</a:t>
            </a:r>
            <a:endParaRPr sz="2167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67"/>
              <a:t>15 // 2  is  7</a:t>
            </a:r>
            <a:endParaRPr sz="2167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67"/>
              <a:t>7  *  3   is  21</a:t>
            </a:r>
            <a:endParaRPr sz="2167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67"/>
              <a:t>21  +  3  is  24</a:t>
            </a:r>
            <a:endParaRPr sz="2167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 = 17 // 2 % 2 * 3**3    Ans:0</a:t>
            </a:r>
            <a:endParaRPr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13"/>
              <a:t>17 // 2  is  8</a:t>
            </a:r>
            <a:endParaRPr sz="2113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13"/>
              <a:t>8 % 2 is 0</a:t>
            </a:r>
            <a:endParaRPr sz="2113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13"/>
              <a:t>3**3 is 27</a:t>
            </a:r>
            <a:endParaRPr sz="2113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113"/>
              <a:t>0 * 27  is 0</a:t>
            </a:r>
            <a:endParaRPr sz="2113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Any special care to be taken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Mentioned in Associativity of operators slide</a:t>
            </a:r>
            <a:endParaRPr/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Learning Goals of this Week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is a computer program, how is it developed, how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Variables and assignment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Expressions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Terminal input/output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a6e67068f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Arithmetic Expressions - Examples</a:t>
            </a:r>
            <a:endParaRPr/>
          </a:p>
        </p:txBody>
      </p:sp>
      <p:sp>
        <p:nvSpPr>
          <p:cNvPr id="256" name="Google Shape;256;g10a6e67068f_0_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1993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200"/>
              <a:t>Examples of expressions - let's try on python terminal </a:t>
            </a:r>
            <a:endParaRPr sz="7200"/>
          </a:p>
          <a:p>
            <a:pPr indent="-26289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2+4*5-8/2</a:t>
            </a:r>
            <a:endParaRPr sz="7200"/>
          </a:p>
          <a:p>
            <a:pPr indent="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Sol: 18.0</a:t>
            </a:r>
            <a:endParaRPr sz="7200"/>
          </a:p>
          <a:p>
            <a:pPr indent="-26289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(15+8)*4-12/2</a:t>
            </a:r>
            <a:endParaRPr sz="7200"/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	   Sol: 86.0</a:t>
            </a:r>
            <a:endParaRPr sz="7200"/>
          </a:p>
          <a:p>
            <a:pPr indent="-26289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16+4*(2-8)/2</a:t>
            </a:r>
            <a:endParaRPr sz="7200"/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	   Sol: 4.0</a:t>
            </a:r>
            <a:endParaRPr sz="7200"/>
          </a:p>
          <a:p>
            <a:pPr indent="-26289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10+(2**5-6)/2</a:t>
            </a:r>
            <a:endParaRPr sz="7200"/>
          </a:p>
          <a:p>
            <a:pPr indent="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Sol: 23.0</a:t>
            </a:r>
            <a:endParaRPr sz="7200"/>
          </a:p>
          <a:p>
            <a:pPr indent="-26289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7*(12%5)//2+7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		   Sol: 14</a:t>
            </a:r>
            <a:endParaRPr sz="7200"/>
          </a:p>
          <a:p>
            <a:pPr indent="-26289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5%3**5//2+7</a:t>
            </a:r>
            <a:endParaRPr sz="72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    Sol: 9</a:t>
            </a:r>
            <a:endParaRPr/>
          </a:p>
        </p:txBody>
      </p:sp>
      <p:sp>
        <p:nvSpPr>
          <p:cNvPr id="257" name="Google Shape;257;g10a6e67068f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a6e67068f_0_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Boolean Expressions - Examples</a:t>
            </a:r>
            <a:endParaRPr/>
          </a:p>
        </p:txBody>
      </p:sp>
      <p:sp>
        <p:nvSpPr>
          <p:cNvPr id="264" name="Google Shape;264;g10a6e67068f_0_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not(5&gt;2)									#False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(8&gt; 0) and (0 &lt; -7)						#False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(8&gt;0) or (0&lt;-7)							# True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(8&lt;0) or (0&gt;-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7</a:t>
            </a:r>
            <a:r>
              <a:rPr lang="en-US"/>
              <a:t>)							#True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not(1==1)								#False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(1&gt;=1) and (2&lt;=2)						# True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not(True or False) or not(True and False)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#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5" name="Google Shape;265;g10a6e67068f_0_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a6e67068f_0_2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  - Boolean </a:t>
            </a:r>
            <a:endParaRPr/>
          </a:p>
        </p:txBody>
      </p:sp>
      <p:sp>
        <p:nvSpPr>
          <p:cNvPr id="272" name="Google Shape;272;g10a6e67068f_0_28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Consider this program: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a, b, c = 5, 10, 15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x = (a &lt; b) and (a&lt;c)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y = a &gt; 10 or b&gt;=10 or c&gt;10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print(x,y)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Q: What will be printed: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True, True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True, 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False, 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False, True</a:t>
            </a:r>
            <a:endParaRPr/>
          </a:p>
        </p:txBody>
      </p:sp>
      <p:sp>
        <p:nvSpPr>
          <p:cNvPr id="273" name="Google Shape;273;g10a6e67068f_0_2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65a71310b_0_2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  - Boolean </a:t>
            </a:r>
            <a:endParaRPr/>
          </a:p>
        </p:txBody>
      </p:sp>
      <p:sp>
        <p:nvSpPr>
          <p:cNvPr id="280" name="Google Shape;280;g1865a71310b_0_2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Consider this program: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a, b, c = 5, 10, 15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x = (a &lt; b) and (a&lt;c)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y = a &gt; 10 or b&gt;=10 or c&gt;10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print(x,y)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Q: What will be printed: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lphaUcPeriod"/>
            </a:pPr>
            <a:r>
              <a:rPr lang="en-US">
                <a:solidFill>
                  <a:srgbClr val="0000FF"/>
                </a:solidFill>
              </a:rPr>
              <a:t>True, True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True, 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False, 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False, True</a:t>
            </a:r>
            <a:endParaRPr/>
          </a:p>
        </p:txBody>
      </p:sp>
      <p:sp>
        <p:nvSpPr>
          <p:cNvPr id="281" name="Google Shape;281;g1865a71310b_0_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Conversion / mixing of types</a:t>
            </a:r>
            <a:endParaRPr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 float or an int can be converted easily to 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int(expr) or float(expr)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Conversion to Boolean: use bool(expr)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"expr" evaluates to False, 0, None, or "" : False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"expr" evaluates to any other value: True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Mixing vars of different types should be done carefully - conversion rules will apply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Int and float can be used freely in an expr – results are float</a:t>
            </a:r>
            <a:endParaRPr sz="2800"/>
          </a:p>
          <a:p>
            <a:pPr indent="-406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400"/>
              <a:t>E.g. 4 + 2.5 will return 6.5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Mixing boolean with others - be careful</a:t>
            </a:r>
            <a:endParaRPr sz="2800"/>
          </a:p>
          <a:p>
            <a:pPr indent="-406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If boolean used True is 1, False is 0</a:t>
            </a:r>
            <a:endParaRPr sz="2800"/>
          </a:p>
        </p:txBody>
      </p:sp>
      <p:sp>
        <p:nvSpPr>
          <p:cNvPr id="288" name="Google Shape;288;p2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ba93f0205_1_22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Conversion from one type to another</a:t>
            </a:r>
            <a:endParaRPr/>
          </a:p>
        </p:txBody>
      </p:sp>
      <p:sp>
        <p:nvSpPr>
          <p:cNvPr id="294" name="Google Shape;294;g10ba93f0205_1_224"/>
          <p:cNvSpPr txBox="1"/>
          <p:nvPr>
            <p:ph idx="1" type="body"/>
          </p:nvPr>
        </p:nvSpPr>
        <p:spPr>
          <a:xfrm>
            <a:off x="685800" y="1196975"/>
            <a:ext cx="3672900" cy="498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Implicit Type Conversion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x = 10 </a:t>
            </a:r>
            <a:r>
              <a:rPr lang="en-US" sz="2000">
                <a:solidFill>
                  <a:srgbClr val="0000FF"/>
                </a:solidFill>
              </a:rPr>
              <a:t> 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print(type(x)) </a:t>
            </a:r>
            <a:r>
              <a:rPr lang="en-US" sz="2000">
                <a:solidFill>
                  <a:srgbClr val="0000FF"/>
                </a:solidFill>
              </a:rPr>
              <a:t># &lt;class 'int'&gt;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y = 2.1 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print(type(y)) </a:t>
            </a:r>
            <a:r>
              <a:rPr lang="en-US" sz="2000">
                <a:solidFill>
                  <a:srgbClr val="0000FF"/>
                </a:solidFill>
              </a:rPr>
              <a:t># &lt;class 'float'&gt;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0000"/>
                </a:solidFill>
              </a:rPr>
              <a:t>x = x + y</a:t>
            </a:r>
            <a:endParaRPr sz="2000"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print(x) </a:t>
            </a:r>
            <a:r>
              <a:rPr lang="en-US" sz="2000">
                <a:solidFill>
                  <a:srgbClr val="0000FF"/>
                </a:solidFill>
              </a:rPr>
              <a:t># 12.1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print(type(x)) </a:t>
            </a:r>
            <a:r>
              <a:rPr lang="en-US" sz="2000">
                <a:solidFill>
                  <a:srgbClr val="0000FF"/>
                </a:solidFill>
              </a:rPr>
              <a:t># &lt;class 'float'&gt;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5" name="Google Shape;295;g10ba93f0205_1_22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g10ba93f0205_1_224"/>
          <p:cNvSpPr txBox="1"/>
          <p:nvPr>
            <p:ph idx="1" type="body"/>
          </p:nvPr>
        </p:nvSpPr>
        <p:spPr>
          <a:xfrm>
            <a:off x="4500925" y="1196975"/>
            <a:ext cx="3957300" cy="498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Explicit Type Conversion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</a:rPr>
              <a:t>    x = 10 </a:t>
            </a:r>
            <a:r>
              <a:rPr lang="en-US" sz="2000">
                <a:solidFill>
                  <a:srgbClr val="0000FF"/>
                </a:solidFill>
              </a:rPr>
              <a:t> 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</a:rPr>
              <a:t>print(type(x)) </a:t>
            </a:r>
            <a:r>
              <a:rPr lang="en-US" sz="2000">
                <a:solidFill>
                  <a:srgbClr val="0000FF"/>
                </a:solidFill>
              </a:rPr>
              <a:t># &lt;class 'int'&gt;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</a:rPr>
              <a:t>y = 2.1 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</a:rPr>
              <a:t>print(type(y)) </a:t>
            </a:r>
            <a:r>
              <a:rPr lang="en-US" sz="2000">
                <a:solidFill>
                  <a:srgbClr val="0000FF"/>
                </a:solidFill>
              </a:rPr>
              <a:t># &lt;class 'float'&gt;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0000"/>
                </a:solidFill>
              </a:rPr>
              <a:t>x = (int)(x + y)</a:t>
            </a:r>
            <a:endParaRPr sz="2000"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</a:rPr>
              <a:t>print(x) </a:t>
            </a:r>
            <a:r>
              <a:rPr lang="en-US" sz="2000">
                <a:solidFill>
                  <a:srgbClr val="0000FF"/>
                </a:solidFill>
              </a:rPr>
              <a:t># 12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</a:rPr>
              <a:t>print(type(x)) </a:t>
            </a:r>
            <a:r>
              <a:rPr lang="en-US" sz="2000">
                <a:solidFill>
                  <a:srgbClr val="0000FF"/>
                </a:solidFill>
              </a:rPr>
              <a:t># &lt;class 'int'&gt;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5d5cf5cee_1_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- Operator Precedence</a:t>
            </a:r>
            <a:endParaRPr/>
          </a:p>
        </p:txBody>
      </p:sp>
      <p:sp>
        <p:nvSpPr>
          <p:cNvPr id="303" name="Google Shape;303;g185d5cf5cee_1_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Consider the following expression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-5 - 5*False &lt; 19//6**True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Q. What will the expression evaluate to ? Discuss with person sitting next to you what order the operations will be evaluated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Remember: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Integer value of True is 1 and False is 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Precedence: exponentiation, unary ops, mul/div/.., add/sub, relational ops, boolean ops,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85d5cf5cee_1_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5d5cf5cee_1_22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- Operator Precedence</a:t>
            </a:r>
            <a:endParaRPr/>
          </a:p>
        </p:txBody>
      </p:sp>
      <p:sp>
        <p:nvSpPr>
          <p:cNvPr id="311" name="Google Shape;311;g185d5cf5cee_1_22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Expression :  </a:t>
            </a:r>
            <a:r>
              <a:rPr lang="en-US"/>
              <a:t>-5 - 5*False &lt; 19//6**True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1C232"/>
                </a:highlight>
              </a:rPr>
              <a:t>Sol: True</a:t>
            </a:r>
            <a:endParaRPr>
              <a:highlight>
                <a:srgbClr val="F1C232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Evaluate it as : ((</a:t>
            </a:r>
            <a:r>
              <a:rPr lang="en-US"/>
              <a:t>-5) - (5*False)) &lt; (19//(6**True))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-US"/>
              <a:t>				=&gt; -5 - (5*0) &lt; 19//(6**1)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=&gt; -5 &lt;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=&gt; True</a:t>
            </a:r>
            <a:endParaRPr/>
          </a:p>
        </p:txBody>
      </p:sp>
      <p:sp>
        <p:nvSpPr>
          <p:cNvPr id="312" name="Google Shape;312;g185d5cf5cee_1_2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3" name="Google Shape;313;g185d5cf5cee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25" y="2035788"/>
            <a:ext cx="52387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a6e67068f_1_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320" name="Google Shape;320;g10a6e67068f_1_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In a python program file lines are treated as python statements unless marked as comment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Comments in python - meant for the reader; interpreter ignores them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Comments types: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en-US"/>
              <a:t># This is a comment line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en-US"/>
              <a:t># Anything after # is treated as a comment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en-US"/>
              <a:t>''' 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en-US"/>
              <a:t>multi line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en-US"/>
              <a:t>comment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en-US"/>
              <a:t>'''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en-US"/>
              <a:t>Multi-line comment can also start/end with """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t/>
            </a:r>
            <a:endParaRPr/>
          </a:p>
        </p:txBody>
      </p:sp>
      <p:sp>
        <p:nvSpPr>
          <p:cNvPr id="321" name="Google Shape;321;g10a6e67068f_1_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Assignment stmt is of the type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var = expression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Expression can be of different types - arithmetic, boolean, relational; different operations possible for each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Expression evaluation is as per precedence and associativity rules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Expression evaluation returns a value of int, float, bool type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Mixing of types and conversion to other types possible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Program: Seq of computation statements in a Python syntax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Each statement has a precise meaning in Python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Have looked at assignment, input, output statements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itself is text – can be created and saved using an editor or an IDE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is run by an interpreter – executes each statement as per Python specification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Online runners and editors available for simple prog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IDEs are widely used by programmers / professionals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88ea69edb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Workshop</a:t>
            </a:r>
            <a:r>
              <a:rPr lang="en-US"/>
              <a:t> on Sun for those who need Support</a:t>
            </a:r>
            <a:endParaRPr/>
          </a:p>
        </p:txBody>
      </p:sp>
      <p:sp>
        <p:nvSpPr>
          <p:cNvPr id="335" name="Google Shape;335;g1888ea69edb_0_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By end of this week, you should be comfortable writing and running simple programs which are sequence of assignment instructions, taking simple inputs, and printing simple outputs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Sun (as Sat is Tue) we will have a workshop for those who need more support, have doubts - TAs will conduct it online.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TF Nupur will announce it</a:t>
            </a:r>
            <a:endParaRPr/>
          </a:p>
        </p:txBody>
      </p:sp>
      <p:sp>
        <p:nvSpPr>
          <p:cNvPr id="336" name="Google Shape;336;g1888ea69edb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For a cube of side l and sphere of radius r, determine if the volume of one is within 25% of the other (answer is True or False)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Compute volumes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Check if cube volume is more than the outer limit and less than the lesser limit of sphere volume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Same check for sphere volume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a, b, c are sides of a triangle, set these variables:  is_isosceles, is_equilateral, is_right (as True or False)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a71310b_0_65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Slides</a:t>
            </a:r>
            <a:endParaRPr/>
          </a:p>
        </p:txBody>
      </p:sp>
      <p:sp>
        <p:nvSpPr>
          <p:cNvPr id="350" name="Google Shape;350;g1865a71310b_0_65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865a71310b_0_65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65a71310b_0_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Quiz  - Floating Point Representation</a:t>
            </a:r>
            <a:endParaRPr/>
          </a:p>
        </p:txBody>
      </p:sp>
      <p:sp>
        <p:nvSpPr>
          <p:cNvPr id="358" name="Google Shape;358;g1865a71310b_0_9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Which of the following statements is/are true?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</a:rPr>
              <a:t>== operator gives ambiguous results when used with floating point numbers because floating point numbers are are represented internally as binary (base-2) fractions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dk1"/>
                </a:solidFill>
              </a:rPr>
              <a:t>== operator gives ambiguous results when used with integers because integers are are represented internally as binary (base-2) fractions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dk1"/>
                </a:solidFill>
              </a:rPr>
              <a:t>== operator gives unambiguous results when used with integers because Integers are stored precisely as sequence of digits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dk1"/>
                </a:solidFill>
              </a:rPr>
              <a:t>== operator gives ambiguous results when used with floating point numbers because floating point numbers are are represented internally as binary (base-8) fractions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59" name="Google Shape;359;g1865a71310b_0_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a71310b_0_16"/>
          <p:cNvSpPr txBox="1"/>
          <p:nvPr>
            <p:ph type="title"/>
          </p:nvPr>
        </p:nvSpPr>
        <p:spPr>
          <a:xfrm>
            <a:off x="685800" y="319325"/>
            <a:ext cx="7065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 - Floating Point Representation(Solution)</a:t>
            </a:r>
            <a:endParaRPr/>
          </a:p>
        </p:txBody>
      </p:sp>
      <p:sp>
        <p:nvSpPr>
          <p:cNvPr id="366" name="Google Shape;366;g1865a71310b_0_16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Options (1) and (3) are correct.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Floating point numbers are are represented internally as binary (base-2) fractions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Integers are stored precisely as sequence of digits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67" name="Google Shape;367;g1865a71310b_0_1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865a71310b_0_2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  - Variable Names </a:t>
            </a:r>
            <a:endParaRPr/>
          </a:p>
        </p:txBody>
      </p:sp>
      <p:sp>
        <p:nvSpPr>
          <p:cNvPr id="374" name="Google Shape;374;g1865a71310b_0_23"/>
          <p:cNvSpPr txBox="1"/>
          <p:nvPr>
            <p:ph idx="1" type="body"/>
          </p:nvPr>
        </p:nvSpPr>
        <p:spPr>
          <a:xfrm>
            <a:off x="685800" y="1196975"/>
            <a:ext cx="61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Which of the following is/are valid variable names in python?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</a:rPr>
              <a:t>true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</a:rPr>
              <a:t>Volume-of_cube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</a:rPr>
              <a:t>Cse 101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</a:rPr>
              <a:t>101CSE</a:t>
            </a:r>
            <a:endParaRPr sz="2400"/>
          </a:p>
        </p:txBody>
      </p:sp>
      <p:sp>
        <p:nvSpPr>
          <p:cNvPr id="375" name="Google Shape;375;g1865a71310b_0_2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65a71310b_0_3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  - Variable Names(Solution) </a:t>
            </a:r>
            <a:endParaRPr/>
          </a:p>
        </p:txBody>
      </p:sp>
      <p:sp>
        <p:nvSpPr>
          <p:cNvPr id="382" name="Google Shape;382;g1865a71310b_0_30"/>
          <p:cNvSpPr txBox="1"/>
          <p:nvPr>
            <p:ph idx="1" type="body"/>
          </p:nvPr>
        </p:nvSpPr>
        <p:spPr>
          <a:xfrm>
            <a:off x="685800" y="1196975"/>
            <a:ext cx="76305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Which of the following is/are valid variable names in python?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Solution: ONLY part(1) is correct.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</a:rPr>
              <a:t>true(Valid)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</a:rPr>
              <a:t>Volume-of_cube (Invalid, contains ‘-’ in variable name)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</a:rPr>
              <a:t>Cse 101 (Invalid, contains blank space)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>
                <a:solidFill>
                  <a:schemeClr val="dk1"/>
                </a:solidFill>
              </a:rPr>
              <a:t>101CSE (Invalid, starts with a numeric character)</a:t>
            </a:r>
            <a:endParaRPr sz="2400"/>
          </a:p>
        </p:txBody>
      </p:sp>
      <p:sp>
        <p:nvSpPr>
          <p:cNvPr id="383" name="Google Shape;383;g1865a71310b_0_3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Recap: Input and print statements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685800" y="1196976"/>
            <a:ext cx="812569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This allows a program to give its output to the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print(“strings”, mem1, “string”, mem2, …)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 (“values of x and y are: “, x, y)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print(“value of x: “, x, “value of y: “, y)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Input statement syntax: x = input(“Prompt string “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All values are read as 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 = int(input())  # convert input to integer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 = float(input())  # convert input to floating 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 = bool(input()) # any input is treated as True, no input is treated as False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Recap: Assignment Statement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Var_name = Expression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First the expr is computed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computed value saved in memory (in an object)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var_name points to this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are allowed variable names, and how are they used for storing and using values?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types of expressions are allowed?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will explore these today</a:t>
            </a:r>
            <a:endParaRPr/>
          </a:p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Variable Names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Variable names syntax (simple version)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use alphabets, numbers, and _  ; cannot start with a number; no space; Python is case sensitive, upper case and lower case are NOT the same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Reserved words (keywords) cannot be used as vars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These have a defined meaning in the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Most IDEs will show them in different color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Some examples Keywords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Value : True, False, None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Operator : and, or, not, in, 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Control Flow: if, elif, else, for, while, break, continue, return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Structure: def, class, with, as, pass, lambda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Scoping: global, nonlocal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Others: import, from, as, assert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In-built functions: len, type,…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b="1" i="1" lang="en-US"/>
              <a:t>Good Practice</a:t>
            </a:r>
            <a:r>
              <a:rPr lang="en-US"/>
              <a:t>: Use expressive variable names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65a71310b_0_3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Variable Names</a:t>
            </a:r>
            <a:endParaRPr/>
          </a:p>
        </p:txBody>
      </p:sp>
      <p:sp>
        <p:nvSpPr>
          <p:cNvPr id="157" name="Google Shape;157;g1865a71310b_0_37"/>
          <p:cNvSpPr txBox="1"/>
          <p:nvPr>
            <p:ph idx="1" type="body"/>
          </p:nvPr>
        </p:nvSpPr>
        <p:spPr>
          <a:xfrm>
            <a:off x="685800" y="1160697"/>
            <a:ext cx="3815100" cy="52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 Names</a:t>
            </a:r>
            <a:endParaRPr/>
          </a:p>
        </p:txBody>
      </p:sp>
      <p:sp>
        <p:nvSpPr>
          <p:cNvPr id="158" name="Google Shape;158;g1865a71310b_0_3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1865a71310b_0_37"/>
          <p:cNvSpPr txBox="1"/>
          <p:nvPr>
            <p:ph idx="2" type="body"/>
          </p:nvPr>
        </p:nvSpPr>
        <p:spPr>
          <a:xfrm>
            <a:off x="685800" y="1856576"/>
            <a:ext cx="3815100" cy="433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wt10kg, ht12ft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Wt_Ht, WtAndHt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PJalote, P_Jalote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NewtonsLaw, Newtons_Law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true, false</a:t>
            </a:r>
            <a:endParaRPr/>
          </a:p>
        </p:txBody>
      </p:sp>
      <p:sp>
        <p:nvSpPr>
          <p:cNvPr id="160" name="Google Shape;160;g1865a71310b_0_37"/>
          <p:cNvSpPr txBox="1"/>
          <p:nvPr>
            <p:ph idx="3" type="body"/>
          </p:nvPr>
        </p:nvSpPr>
        <p:spPr>
          <a:xfrm>
            <a:off x="4629150" y="1160695"/>
            <a:ext cx="3829200" cy="44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Invalid Names</a:t>
            </a:r>
            <a:endParaRPr/>
          </a:p>
        </p:txBody>
      </p:sp>
      <p:sp>
        <p:nvSpPr>
          <p:cNvPr id="161" name="Google Shape;161;g1865a71310b_0_37"/>
          <p:cNvSpPr txBox="1"/>
          <p:nvPr>
            <p:ph idx="4" type="body"/>
          </p:nvPr>
        </p:nvSpPr>
        <p:spPr>
          <a:xfrm>
            <a:off x="4629150" y="1856701"/>
            <a:ext cx="3829200" cy="433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10kg, 12ft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Wt&amp;Ht, Wt Ht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 Jalote, P.Jalote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Newton</a:t>
            </a:r>
            <a:r>
              <a:rPr lang="en-US"/>
              <a:t>'sLaw, Newtons Law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True, False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Variables and Scalar Data Types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 variable provides storing of data and access to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In Python, the variable points to the data object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In some other languages the variable holds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Data can be of different types – some simple, and some are compound/structured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Simple/scalar types in Python: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Integer (int): e.g. 0, 4, 45, -899, 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Real numbers (float): 4.5, 5.6, 0.999, -0.2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Boolean (bool): True, False (only two values)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NoneType: None (a special type; only one value)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will do structured types later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685800" y="1190175"/>
            <a:ext cx="30324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code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 =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y = 2.4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z = x+y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 =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 =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 = a and b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4" name="Google Shape;174;p9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Figure this side – showing the var and them pointing to objects</a:t>
            </a:r>
            <a:endParaRPr/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Code, variables, values/objects</a:t>
            </a:r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550" y="1190163"/>
            <a:ext cx="428625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2016-06-15T01:05:21Z</dcterms:created>
  <dc:creator>Pankaj Jalote</dc:creator>
</cp:coreProperties>
</file>