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8njM2jXL+pr5u49Un4SCG3Zn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b80f1925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0b80f19258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80f19258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b80f1925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0b80f19258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80f1925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0b80f19258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b8e9d64a6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8b8e9d6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8b8e9d64a6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b8e9d64a6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8b8e9d64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8b8e9d64a6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b80f19258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b80f1925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0b80f19258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b8e9d64a6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b8e9d64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8b8e9d64a6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b8e9d64a6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b8e9d64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8b8e9d64a6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b80f19258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b80f1925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0b80f19258_0_5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b80f19258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b80f1925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10b80f19258_0_5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b80f19258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b80f192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0b80f19258_0_2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c26ec7cb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0c26ec7c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10c26ec7cb5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c26ec7cb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c26ec7c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10c26ec7cb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80f19258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b80f1925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0b80f19258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80f1925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b80f1925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0b80f19258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c175fec0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c175fec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8c175fec0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c175fec0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c175fec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8c175fec02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c175fec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8c175fe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18c175fec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c175fec0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8c175fec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18c175fec02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80f19258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b80f192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b80f19258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80f1925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0b80f19258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27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27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6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36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37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8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9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2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30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1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2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34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4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34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5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35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5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Conditional Statements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80f19258_0_1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of if-then-else</a:t>
            </a:r>
            <a:endParaRPr/>
          </a:p>
        </p:txBody>
      </p:sp>
      <p:sp>
        <p:nvSpPr>
          <p:cNvPr id="181" name="Google Shape;181;g10b80f19258_0_17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Root of a quadratic equation: ax</a:t>
            </a:r>
            <a:r>
              <a:rPr baseline="30000" lang="en-US"/>
              <a:t>2</a:t>
            </a:r>
            <a:r>
              <a:rPr lang="en-US"/>
              <a:t> + bx + c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know the formula: (-b +/- sqrt(b</a:t>
            </a:r>
            <a:r>
              <a:rPr baseline="30000" lang="en-US"/>
              <a:t>2</a:t>
            </a:r>
            <a:r>
              <a:rPr lang="en-US"/>
              <a:t>-4ac))/2a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Two roots exist only if (b</a:t>
            </a:r>
            <a:r>
              <a:rPr baseline="30000" lang="en-US"/>
              <a:t>2</a:t>
            </a:r>
            <a:r>
              <a:rPr lang="en-US"/>
              <a:t>-4ac) is positive: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Program should check for this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Do different actions if it positive or if negative</a:t>
            </a:r>
            <a:endParaRPr/>
          </a:p>
        </p:txBody>
      </p:sp>
      <p:sp>
        <p:nvSpPr>
          <p:cNvPr id="182" name="Google Shape;182;g10b80f19258_0_1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b80f19258_0_14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- Roots of an Equation</a:t>
            </a:r>
            <a:endParaRPr/>
          </a:p>
        </p:txBody>
      </p:sp>
      <p:sp>
        <p:nvSpPr>
          <p:cNvPr id="189" name="Google Shape;189;g10b80f19258_0_14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a, b, c = 1, 4, 5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tmp = b*b - 4*a*c 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# </a:t>
            </a:r>
            <a:r>
              <a:rPr lang="en-US" sz="2600">
                <a:solidFill>
                  <a:srgbClr val="404040"/>
                </a:solidFill>
              </a:rPr>
              <a:t>print("Value of tmp: ", tmp)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if (tmp &gt;= 0):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tmp = tmp**(1 / 2)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x1 = (-b + tmp)/(2*a)  # Note () is essential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x2 = (-b - tmp)/(2*a)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print("Roots are: ", x1, x2)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else: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print("It has imaginary roots")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xreal = -b/(2*a)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ximag = (-tmp) ** (1 / 2) / (2*a)</a:t>
            </a:r>
            <a:endParaRPr sz="2600">
              <a:solidFill>
                <a:srgbClr val="404040"/>
              </a:solidFill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AutoNum type="arabicPeriod"/>
            </a:pPr>
            <a:r>
              <a:rPr lang="en-US" sz="2600">
                <a:solidFill>
                  <a:srgbClr val="404040"/>
                </a:solidFill>
              </a:rPr>
              <a:t>    print("Real and img parts: ", xreal, ximag)</a:t>
            </a:r>
            <a:endParaRPr/>
          </a:p>
        </p:txBody>
      </p:sp>
      <p:sp>
        <p:nvSpPr>
          <p:cNvPr id="190" name="Google Shape;190;g10b80f19258_0_14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80f19258_0_16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Exercises - Practice</a:t>
            </a:r>
            <a:endParaRPr/>
          </a:p>
        </p:txBody>
      </p:sp>
      <p:sp>
        <p:nvSpPr>
          <p:cNvPr id="196" name="Google Shape;196;g10b80f19258_0_16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Suppose we have a formula: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x+1 if x &gt;=0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y = x**2 + 1 if x&lt;0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a program to compute this formula - write it on a paper, then compare it with your neighbour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g10b80f19258_0_16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b8e9d64a6_0_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04" name="Google Shape;204;g18b8e9d64a6_0_73"/>
          <p:cNvSpPr txBox="1"/>
          <p:nvPr>
            <p:ph idx="1" type="body"/>
          </p:nvPr>
        </p:nvSpPr>
        <p:spPr>
          <a:xfrm>
            <a:off x="4191600" y="1181900"/>
            <a:ext cx="47004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num = int(input("No: "))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num%5==0 ___ num%2!=0: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print("YES")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print("NO")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205" name="Google Shape;205;g18b8e9d64a6_0_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18b8e9d64a6_0_73"/>
          <p:cNvSpPr txBox="1"/>
          <p:nvPr>
            <p:ph idx="1" type="body"/>
          </p:nvPr>
        </p:nvSpPr>
        <p:spPr>
          <a:xfrm>
            <a:off x="186600" y="1181900"/>
            <a:ext cx="40050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Program to print </a:t>
            </a:r>
            <a:r>
              <a:rPr b="1" lang="en-US"/>
              <a:t>“YES”</a:t>
            </a:r>
            <a:r>
              <a:rPr lang="en-US"/>
              <a:t> if the </a:t>
            </a:r>
            <a:r>
              <a:rPr b="1" lang="en-US"/>
              <a:t>num </a:t>
            </a:r>
            <a:r>
              <a:rPr lang="en-US"/>
              <a:t>is an </a:t>
            </a:r>
            <a:r>
              <a:rPr b="1" lang="en-US"/>
              <a:t>odd multiple of 5</a:t>
            </a:r>
            <a:r>
              <a:rPr lang="en-US"/>
              <a:t>, and print  </a:t>
            </a:r>
            <a:r>
              <a:rPr b="1" lang="en-US"/>
              <a:t>“NO”</a:t>
            </a:r>
            <a:r>
              <a:rPr lang="en-US"/>
              <a:t> otherwise.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should be in the blank such that the program behaves as mentioned above.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b8e9d64a6_0_8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Quiz(</a:t>
            </a:r>
            <a:r>
              <a:rPr lang="en-US">
                <a:solidFill>
                  <a:srgbClr val="FF0000"/>
                </a:solidFill>
              </a:rPr>
              <a:t>Solution</a:t>
            </a:r>
            <a:r>
              <a:rPr lang="en-US"/>
              <a:t>)</a:t>
            </a:r>
            <a:endParaRPr/>
          </a:p>
        </p:txBody>
      </p:sp>
      <p:sp>
        <p:nvSpPr>
          <p:cNvPr id="213" name="Google Shape;213;g18b8e9d64a6_0_81"/>
          <p:cNvSpPr txBox="1"/>
          <p:nvPr>
            <p:ph idx="1" type="body"/>
          </p:nvPr>
        </p:nvSpPr>
        <p:spPr>
          <a:xfrm>
            <a:off x="5071200" y="1196977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num = int(input("No: "))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num%5==0 and num%2!=0: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print("YES")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print("NO")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214" name="Google Shape;214;g18b8e9d64a6_0_8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18b8e9d64a6_0_81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Solution: </a:t>
            </a:r>
            <a:r>
              <a:rPr b="1" lang="en-US" sz="32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endParaRPr b="1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Conditional statements – more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statement with else (if-then-else)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Nesting of if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Chaining of ifs with elif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Sequence of Ifs 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E.g. for numbers a, b, c, print which of them is the biggest.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Approach 1. Check these conditions: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(a&gt;b) and (a&gt;c): # Print – largest is 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(b&gt;a) and (b&gt;c):# b is largest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(c&gt;a) and (c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&gt;</a:t>
            </a:r>
            <a:r>
              <a:rPr lang="en-US"/>
              <a:t>b): # c is largest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this, if first condition is true, others cannot be true – we are unnecessarily checking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Approach 2. If first condition not true, only then check the second, and check the 3rd only if the second is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Lets see code for these two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80f19258_0_19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Nesting of if-then-else</a:t>
            </a:r>
            <a:endParaRPr/>
          </a:p>
        </p:txBody>
      </p:sp>
      <p:sp>
        <p:nvSpPr>
          <p:cNvPr id="236" name="Google Shape;236;g10b80f19258_0_198"/>
          <p:cNvSpPr txBox="1"/>
          <p:nvPr>
            <p:ph idx="1" type="body"/>
          </p:nvPr>
        </p:nvSpPr>
        <p:spPr>
          <a:xfrm>
            <a:off x="685800" y="1160696"/>
            <a:ext cx="3815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Simple if conditions</a:t>
            </a:r>
            <a:endParaRPr/>
          </a:p>
        </p:txBody>
      </p:sp>
      <p:sp>
        <p:nvSpPr>
          <p:cNvPr id="237" name="Google Shape;237;g10b80f19258_0_19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0b80f19258_0_198"/>
          <p:cNvSpPr txBox="1"/>
          <p:nvPr>
            <p:ph idx="2" type="body"/>
          </p:nvPr>
        </p:nvSpPr>
        <p:spPr>
          <a:xfrm>
            <a:off x="685799" y="2154891"/>
            <a:ext cx="38151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(a&lt;b) and </a:t>
            </a:r>
            <a:r>
              <a:rPr lang="en-US" sz="2500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(a&lt;c)</a:t>
            </a:r>
            <a:r>
              <a:rPr lang="en-US" sz="2500"/>
              <a:t>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print("a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(b&lt;a) and (b&lt;c):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print("b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if (c&lt;a) and (c&lt;b):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    print("c is the smallest")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g10b80f19258_0_198"/>
          <p:cNvSpPr txBox="1"/>
          <p:nvPr>
            <p:ph idx="3" type="body"/>
          </p:nvPr>
        </p:nvSpPr>
        <p:spPr>
          <a:xfrm>
            <a:off x="4629150" y="1160696"/>
            <a:ext cx="3829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Nesting - note the alignment</a:t>
            </a:r>
            <a:endParaRPr/>
          </a:p>
        </p:txBody>
      </p:sp>
      <p:sp>
        <p:nvSpPr>
          <p:cNvPr id="240" name="Google Shape;240;g10b80f19258_0_198"/>
          <p:cNvSpPr txBox="1"/>
          <p:nvPr>
            <p:ph idx="4" type="body"/>
          </p:nvPr>
        </p:nvSpPr>
        <p:spPr>
          <a:xfrm>
            <a:off x="4629151" y="2154891"/>
            <a:ext cx="38292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if (a&lt;b) and (a&lt;c):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print("a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else: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if (b&lt;a) and (b&lt;c):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    print("b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else: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        print("c is the smallest")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– elifs </a:t>
            </a:r>
            <a:endParaRPr/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Suppose you are given a digit and you have to print its name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Approach 1: A sequence of if statements checking for 0, 1, …,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But if digit is 0, we don’t need to check for rest – so we put another check in else - then if the digit is not 1, then we need to check for 3, …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This nesting will get deep, as after each check, we need to put another check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alternative is to use elif (short form for else if)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elifs are part of the same if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a final "else", which is executed if none of the conditions above hold true</a:t>
            </a:r>
            <a:endParaRPr/>
          </a:p>
        </p:txBody>
      </p:sp>
      <p:sp>
        <p:nvSpPr>
          <p:cNvPr id="247" name="Google Shape;247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d==0: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print("zero")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if d==1: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print("one")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if d==2: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print("two")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if d==3: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    print("Three")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            print("&gt;3")</a:t>
            </a:r>
            <a:endParaRPr/>
          </a:p>
        </p:txBody>
      </p:sp>
      <p:sp>
        <p:nvSpPr>
          <p:cNvPr id="253" name="Google Shape;253;p13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d==0: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print("zero")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d==1: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print("one")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d==2: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print("Two")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elif d==3: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print("Three")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    print("&gt;3")</a:t>
            </a:r>
            <a:endParaRPr/>
          </a:p>
        </p:txBody>
      </p:sp>
      <p:sp>
        <p:nvSpPr>
          <p:cNvPr id="254" name="Google Shape;254;p1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Nested if-then-else and elif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Program: Seq of computation statements in a Python syntax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has a precise meaning in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is text – can be created and saved using an editor or an 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is run by an interpreter – executes each statement as per Python specification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Online runners and editors available for simple prog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IDEs are widely used by programmers / professionals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b8e9d64a6_0_42"/>
          <p:cNvSpPr txBox="1"/>
          <p:nvPr>
            <p:ph idx="1" type="body"/>
          </p:nvPr>
        </p:nvSpPr>
        <p:spPr>
          <a:xfrm>
            <a:off x="388799" y="1163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of the following sequences of if-else-elif are valid?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Program to print "one", "two" or "other.." based on value of 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Feel free to discuss with your neighbor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 mts</a:t>
            </a:r>
            <a:endParaRPr/>
          </a:p>
        </p:txBody>
      </p:sp>
      <p:sp>
        <p:nvSpPr>
          <p:cNvPr id="262" name="Google Shape;262;g18b8e9d64a6_0_42"/>
          <p:cNvSpPr txBox="1"/>
          <p:nvPr>
            <p:ph idx="2" type="body"/>
          </p:nvPr>
        </p:nvSpPr>
        <p:spPr>
          <a:xfrm>
            <a:off x="4412050" y="990725"/>
            <a:ext cx="4681200" cy="58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932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Both"/>
            </a:pPr>
            <a:r>
              <a:rPr lang="en-US" sz="2250"/>
              <a:t>if(a==1):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print("One")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	print("Two")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print("Other number")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B)      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print(“Other number”)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print(“Two”)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C)     if(a==1):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		print("One")</a:t>
            </a:r>
            <a:endParaRPr sz="2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elif(a&gt;1):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		if(a==2):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   			 print("Two")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		else: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        			print("Other number")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D)     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elif(a&gt;1):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	print(“Two”)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/>
              <a:t>		print(“Greater than 2”)</a:t>
            </a:r>
            <a:endParaRPr sz="2250"/>
          </a:p>
        </p:txBody>
      </p:sp>
      <p:sp>
        <p:nvSpPr>
          <p:cNvPr id="263" name="Google Shape;263;g18b8e9d64a6_0_4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8b8e9d64a6_0_4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b8e9d64a6_0_58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of the following sequences of if-else-elif are valid?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2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2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2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2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/>
          </a:p>
        </p:txBody>
      </p:sp>
      <p:sp>
        <p:nvSpPr>
          <p:cNvPr id="271" name="Google Shape;271;g18b8e9d64a6_0_58"/>
          <p:cNvSpPr txBox="1"/>
          <p:nvPr>
            <p:ph idx="2" type="body"/>
          </p:nvPr>
        </p:nvSpPr>
        <p:spPr>
          <a:xfrm>
            <a:off x="4412050" y="1190175"/>
            <a:ext cx="4681200" cy="56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932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lphaUcParenR"/>
            </a:pPr>
            <a:r>
              <a:rPr lang="en-US" sz="2250"/>
              <a:t>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print(“Two”)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print(“Other number”)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B)      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print(“Other number”)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print(“Two”)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C)     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elif(a&gt;1):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	print(“Two”)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	print(“Greater than 2”)</a:t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D)     if(a==1):</a:t>
            </a:r>
            <a:endParaRPr sz="2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print(“One”)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elif(a&gt;1):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elif(a==2):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	print(“Two”)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else:</a:t>
            </a:r>
            <a:endParaRPr sz="2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		print(“Greater than 2”)</a:t>
            </a:r>
            <a:endParaRPr sz="2250"/>
          </a:p>
        </p:txBody>
      </p:sp>
      <p:sp>
        <p:nvSpPr>
          <p:cNvPr id="272" name="Google Shape;272;g18b8e9d64a6_0_5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g18b8e9d64a6_0_5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</a:t>
            </a:r>
            <a:r>
              <a:rPr lang="en-US">
                <a:solidFill>
                  <a:srgbClr val="FF0000"/>
                </a:solidFill>
              </a:rPr>
              <a:t>(Solution)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Income Tax Computation</a:t>
            </a:r>
            <a:endParaRPr/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Most countries have progressive tax, E.g. 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&lt; L1: tax rate is r1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between L1 and L2: rate is r2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income above L2: rate is r3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Compute Income tax; Simple code - it checks 2nd condition every time - a waste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if income&lt;L1: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    tax = income*r1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if income&gt;=L1 and income&lt;L2: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    tax = L1*r1 + (income-L1)*r2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if income&gt;=L2: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    tax = L1*r1 + (L2-L1)*r2 + (income-L2)*r3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9468"/>
              <a:buNone/>
            </a:pPr>
            <a:r>
              <a:rPr lang="en-US" sz="2175"/>
              <a:t>print("Tax1: ", tax)</a:t>
            </a:r>
            <a:endParaRPr sz="21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if income&lt;L1: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tax = income*r1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if income&gt;=L1 and income&lt;L2: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tax = L1*r1 + (income-L1)*r2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if income&gt;=L2: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    tax = L1*r1 + (L2-L1)*r2 + (income-L2)*r3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        else: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US" sz="2070"/>
              <a:t>            print ("What is this?")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print("Tax: ", tax)</a:t>
            </a:r>
            <a:endParaRPr sz="20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70"/>
          </a:p>
        </p:txBody>
      </p:sp>
      <p:sp>
        <p:nvSpPr>
          <p:cNvPr id="286" name="Google Shape;286;p18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if income&lt;L1: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income*r1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elif income&gt;=L1 and income&lt;L2: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L1*r1 + (income-L1)*r2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elif income&gt;=L2: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tax = L1*r1 + (L2-L1)*r2 + (income-L2)*r3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else: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190"/>
              <a:t>    print ("What is this?")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70"/>
              <a:t>print("Tax: ", tax)</a:t>
            </a:r>
            <a:endParaRPr sz="20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590"/>
          </a:p>
        </p:txBody>
      </p:sp>
      <p:sp>
        <p:nvSpPr>
          <p:cNvPr id="287" name="Google Shape;287;p1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 code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b80f19258_0_50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95" name="Google Shape;295;g10b80f19258_0_508"/>
          <p:cNvSpPr txBox="1"/>
          <p:nvPr>
            <p:ph idx="1" type="body"/>
          </p:nvPr>
        </p:nvSpPr>
        <p:spPr>
          <a:xfrm>
            <a:off x="4918375" y="783000"/>
            <a:ext cx="3973500" cy="599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x, a, b = 0, 0, -5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if a&gt;=0: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if b&gt;0: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x=x+1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elif b&gt;-4: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x=x+2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if b&gt;-6: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x=x+3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if b&gt;-7: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x=x+4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else: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x=x+5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if b&gt;-5: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if a&gt;0: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x=x+1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elif a&gt;1: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x=x+2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else: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x=x+4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print(x)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96" name="Google Shape;296;g10b80f19258_0_50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10b80f19258_0_508"/>
          <p:cNvSpPr txBox="1"/>
          <p:nvPr>
            <p:ph idx="1" type="body"/>
          </p:nvPr>
        </p:nvSpPr>
        <p:spPr>
          <a:xfrm>
            <a:off x="284025" y="1181900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Consider the code given on the right and answer the following questions:</a:t>
            </a:r>
            <a:endParaRPr/>
          </a:p>
          <a:p>
            <a:pPr indent="-64135" lvl="0" marL="2286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final value of x?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b80f19258_0_5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04" name="Google Shape;304;g10b80f19258_0_516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x, a, b = 0, 0, -5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if a&gt;=0: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elif b&gt;-4: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b&gt;-6: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x=x+3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b&gt;-7: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else: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if b&gt;-5: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if a&gt;0: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elif a&gt;1: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else: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x=x+4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print(x)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</a:t>
            </a:r>
            <a:endParaRPr sz="1200"/>
          </a:p>
        </p:txBody>
      </p:sp>
      <p:sp>
        <p:nvSpPr>
          <p:cNvPr id="305" name="Google Shape;305;g10b80f19258_0_5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10b80f19258_0_516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Consider the code given on the right and answer the following questions: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a</a:t>
            </a:r>
            <a:r>
              <a:rPr lang="en-US"/>
              <a:t>.) What would be the final value of x?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Ans. 7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b80f19258_0_24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Conditional Assignment</a:t>
            </a:r>
            <a:endParaRPr/>
          </a:p>
        </p:txBody>
      </p:sp>
      <p:sp>
        <p:nvSpPr>
          <p:cNvPr id="313" name="Google Shape;313;g10b80f19258_0_24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often have simple conditional value evaluation: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if c1: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x = a</a:t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else: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x = b</a:t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provides a short form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x = a if c1 else b</a:t>
            </a:r>
            <a:endParaRPr sz="2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x = expr1 if c1 else expr2  # general form</a:t>
            </a:r>
            <a:endParaRPr sz="26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Eg for assigning smallest of two numbers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 = a if a&lt;b else 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Also called the ternary operator</a:t>
            </a:r>
            <a:endParaRPr/>
          </a:p>
        </p:txBody>
      </p:sp>
      <p:sp>
        <p:nvSpPr>
          <p:cNvPr id="314" name="Google Shape;314;g10b80f19258_0_24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26ec7cb5_0_3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21" name="Google Shape;321;g10c26ec7cb5_0_35"/>
          <p:cNvSpPr txBox="1"/>
          <p:nvPr>
            <p:ph idx="1" type="body"/>
          </p:nvPr>
        </p:nvSpPr>
        <p:spPr>
          <a:xfrm>
            <a:off x="4876800" y="1181900"/>
            <a:ext cx="40152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a, b = 10, 20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x = b-a if a &lt; b else a-b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print(x)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22" name="Google Shape;322;g10c26ec7cb5_0_3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10c26ec7cb5_0_35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26ec7cb5_0_4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30" name="Google Shape;330;g10c26ec7cb5_0_44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a, b = 10, 20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x = b-a if a &lt; b else a-b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print(x)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31" name="Google Shape;331;g10c26ec7cb5_0_4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10c26ec7cb5_0_44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1644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Ans. 10 </a:t>
            </a:r>
            <a:r>
              <a:rPr lang="en-US">
                <a:solidFill>
                  <a:schemeClr val="dk1"/>
                </a:solidFill>
              </a:rPr>
              <a:t>[i.e x = b-a]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b80f19258_0_25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pass statement</a:t>
            </a:r>
            <a:endParaRPr/>
          </a:p>
        </p:txBody>
      </p:sp>
      <p:sp>
        <p:nvSpPr>
          <p:cNvPr id="339" name="Google Shape;339;g10b80f19258_0_25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Sometimes you don't want to do anything, and you want to explicitly state that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 statement allows that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if c: </a:t>
            </a:r>
            <a:endParaRPr sz="2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	pass</a:t>
            </a:r>
            <a:endParaRPr sz="2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else:</a:t>
            </a:r>
            <a:endParaRPr sz="2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	stmt </a:t>
            </a:r>
            <a:endParaRPr sz="26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 is a valid statement - you can put it anywhere a statement is allowed</a:t>
            </a:r>
            <a:endParaRPr/>
          </a:p>
        </p:txBody>
      </p:sp>
      <p:sp>
        <p:nvSpPr>
          <p:cNvPr id="340" name="Google Shape;340;g10b80f19258_0_25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Statements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Have looked at these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Simple input / output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Variables are fundamental – named access to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Objects: can be of different types; we have looked 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int – integer, i.e. whole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float – real numbers (called floating point)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bool - Boolean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Statements use expressions, which may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Arithmetic operators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Boolean operators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Relational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This week: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Conditional execution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Iterative statements / loops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b80f19258_0_24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Summary - if stmt</a:t>
            </a:r>
            <a:endParaRPr/>
          </a:p>
        </p:txBody>
      </p:sp>
      <p:sp>
        <p:nvSpPr>
          <p:cNvPr id="347" name="Google Shape;347;g10b80f19258_0_24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statement is a fundamental type of statement; has a few forms: if-then-else, if-then, if-elif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then/else condition there is a block of code which is executed if condition is true/false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block can contain conditional statement also, leading to nested if-then-else; can also have sequence of if statements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 careful when conditionals are nested or used in sequence - to make sure that all conditions are covered and no undesired overlap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assignment is a short form of a simple if statement - made into a one line stmt</a:t>
            </a:r>
            <a:endParaRPr/>
          </a:p>
        </p:txBody>
      </p:sp>
      <p:sp>
        <p:nvSpPr>
          <p:cNvPr id="348" name="Google Shape;348;g10b80f19258_0_24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c175fec02_0_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on Next Class</a:t>
            </a:r>
            <a:endParaRPr/>
          </a:p>
        </p:txBody>
      </p:sp>
      <p:sp>
        <p:nvSpPr>
          <p:cNvPr id="355" name="Google Shape;355;g18c175fec02_0_1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plan for next lecture, please let us know your preference for attending the next lecture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Green: In-class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Yellow: Undecided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Red: Online</a:t>
            </a:r>
            <a:endParaRPr/>
          </a:p>
        </p:txBody>
      </p:sp>
      <p:sp>
        <p:nvSpPr>
          <p:cNvPr id="356" name="Google Shape;356;g18c175fec02_0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c175fec02_0_2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Minute Paper</a:t>
            </a:r>
            <a:endParaRPr/>
          </a:p>
        </p:txBody>
      </p:sp>
      <p:sp>
        <p:nvSpPr>
          <p:cNvPr id="363" name="Google Shape;363;g18c175fec02_0_2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Please take 1-2 mts to look at your notes and reflect on what you learned today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fill the MP - both what you understood, and what you are not clear on</a:t>
            </a:r>
            <a:endParaRPr/>
          </a:p>
        </p:txBody>
      </p:sp>
      <p:sp>
        <p:nvSpPr>
          <p:cNvPr id="364" name="Google Shape;364;g18c175fec02_0_2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c175fec02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71" name="Google Shape;371;g18c175fec02_0_0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a, b, c = 1, 2, 3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a + b + c: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print("1")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print("2")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72" name="Google Shape;372;g18c175fec02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g18c175fec02_0_0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Hint: Apply the rules of conversion between 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c175fec02_0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80" name="Google Shape;380;g18c175fec02_0_8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a, b, c = 1, 2, 3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if a + b + c: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print("1")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print("2")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81" name="Google Shape;381;g18c175fec02_0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g18c175fec02_0_8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Ans. 1</a:t>
            </a:r>
            <a:endParaRPr>
              <a:solidFill>
                <a:srgbClr val="FF0000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[Recall : Any non-zero value or a non-empty string: boolean value is True]</a:t>
            </a:r>
            <a:endParaRPr>
              <a:solidFill>
                <a:schemeClr val="dk1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With Boolean expressions, we also have a the possibility of conditional execution – 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Syntax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seq-of-stmts-before-if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>
                <a:highlight>
                  <a:srgbClr val="FFFF00"/>
                </a:highlight>
              </a:rPr>
              <a:t>if condition:      # this is an if-statement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seq-1 of statements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>
                <a:highlight>
                  <a:srgbClr val="FFFF00"/>
                </a:highlight>
              </a:rPr>
              <a:t>else: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 seq-2 of statements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seq-of-stmts-after-if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Condition: an expression which evaluates to True or False – Boolean or relational or combination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Execution of the if-then-else stmt:  If condition evaluates to true, seq-1 is executed, if false seq-2 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After if stmt execution, the stmt following it is executed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If-then statement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Else part can be omitted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Without else, the syntax 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seq-of-stmts-before-if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highlight>
                  <a:srgbClr val="FFFF00"/>
                </a:highlight>
              </a:rPr>
              <a:t>if condition:</a:t>
            </a:r>
            <a:br>
              <a:rPr lang="en-US">
                <a:highlight>
                  <a:srgbClr val="FFFF00"/>
                </a:highlight>
              </a:rPr>
            </a:br>
            <a:r>
              <a:rPr lang="en-US">
                <a:highlight>
                  <a:srgbClr val="FFFF00"/>
                </a:highlight>
              </a:rPr>
              <a:t>    seq-1 of stmts</a:t>
            </a:r>
            <a:endParaRPr>
              <a:highlight>
                <a:srgbClr val="FFFF00"/>
              </a:highlight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Stmt-seq-after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condition evaluates to true, seq-1 is executed, after which stmts-after are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condition evaluates to false, seq-1 is not executed – stmts-after if are executed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685799" y="1160692"/>
            <a:ext cx="3815196" cy="466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If-then-else flow</a:t>
            </a:r>
            <a:endParaRPr/>
          </a:p>
        </p:txBody>
      </p:sp>
      <p:pic>
        <p:nvPicPr>
          <p:cNvPr id="149" name="Google Shape;149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45" y="2154238"/>
            <a:ext cx="3675273" cy="40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3" type="body"/>
          </p:nvPr>
        </p:nvSpPr>
        <p:spPr>
          <a:xfrm>
            <a:off x="4629151" y="1160690"/>
            <a:ext cx="3829050" cy="466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If-then flow</a:t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If-then-else and if-then - Control FLow</a:t>
            </a:r>
            <a:endParaRPr/>
          </a:p>
        </p:txBody>
      </p:sp>
      <p:pic>
        <p:nvPicPr>
          <p:cNvPr id="153" name="Google Shape;153;p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608566"/>
            <a:ext cx="3829050" cy="312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ct val="100000"/>
              <a:buFont typeface="Quattrocento Sans"/>
              <a:buNone/>
            </a:pPr>
            <a:r>
              <a:rPr lang="en-US"/>
              <a:t>Example: Determine if num is even/odd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Given an input x, determine if even/odd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x = int (input(“Enter an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integer</a:t>
            </a:r>
            <a:r>
              <a:rPr lang="en-US"/>
              <a:t>:”) 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if x%2 == 0: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	print(“x is even”)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	print(“x is odd”)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print(x)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Q: What if the else was omitted?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It will always print “x is odd”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b80f19258_0_16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Code Block</a:t>
            </a:r>
            <a:endParaRPr/>
          </a:p>
        </p:txBody>
      </p:sp>
      <p:sp>
        <p:nvSpPr>
          <p:cNvPr id="167" name="Google Shape;167;g10b80f19258_0_16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If multiple statements to be executed after the condition, or in the else part, all must be indented at the same level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Python uses indentation </a:t>
            </a:r>
            <a:r>
              <a:rPr lang="en-US">
                <a:highlight>
                  <a:srgbClr val="FFFF00"/>
                </a:highlight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(&lt;tab&gt; or spaces but not both)</a:t>
            </a:r>
            <a:r>
              <a:rPr lang="en-US"/>
              <a:t>  (in other programming languages, other methods used, e.g. between { and }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the statements to be executed as a block - are indented at the same 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the block, the indentation reverts back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Block of statements: those that are executed together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8" name="Google Shape;168;g10b80f19258_0_16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b80f19258_0_15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4" name="Google Shape;174;g10b80f19258_0_15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For two numbers x and y, determine the square of the bigger number and cube of the smaller one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First find the bigger and smaller nos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Then compute the square of the bigger number and cube of the smaller function and print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Program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a, b = 5, 3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s = a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l = b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if a &gt; b: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    s = b 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    l = a  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sq = l*l 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cu = s * s * s</a:t>
            </a:r>
            <a:endParaRPr/>
          </a:p>
          <a:p>
            <a:pPr indent="-300037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print("sq of large, cube of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smaller</a:t>
            </a:r>
            <a:r>
              <a:rPr lang="en-US"/>
              <a:t> are: ", sq, cu)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n-US"/>
              <a:t>Take a minute to discuss with your neighbour these: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n-US" sz="2800"/>
              <a:t>Q: Which stmts executed if (a&gt;b) is true:  1, 2, 3, 4, 5, 6, 7, 8, 9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n-US" sz="2800"/>
              <a:t>Q: Which stmts if (a&gt;b) is not true : 1, 2, 3, 4, 7, 8, 9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5" name="Google Shape;175;g10b80f19258_0_15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