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6858000" cy="9144000"/>
  <p:embeddedFontLst>
    <p:embeddedFont>
      <p:font typeface="Quattrocento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4" roundtripDataSignature="AMtx7mifhcqrYerGA3cuwDJxvdYx7DNY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QuattrocentoSans-bold.fntdata"/><Relationship Id="rId50" Type="http://schemas.openxmlformats.org/officeDocument/2006/relationships/font" Target="fonts/QuattrocentoSans-regular.fntdata"/><Relationship Id="rId53" Type="http://schemas.openxmlformats.org/officeDocument/2006/relationships/font" Target="fonts/QuattrocentoSans-boldItalic.fntdata"/><Relationship Id="rId52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d532e41fd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0d532e41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10d532e41fd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b83465ce1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8b83465ce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18b83465ce1_1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8b83465ce1_1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8b83465ce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8b83465ce1_1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d8ae9a273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0d8ae9a27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10d8ae9a273_0_1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b80f19258_0_4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0b80f19258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10b80f19258_0_4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b80f19258_0_4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0b80f19258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10b80f19258_0_4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d532e41fd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0d532e41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10d532e41fd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b80f19258_0_3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0b80f19258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10b80f19258_0_3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b83465ce1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8b83465ce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18b83465ce1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b83465ce1_2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8b83465ce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8b83465ce1_2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b80f19258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0b80f1925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0b80f19258_0_2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d8ae9a273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0d8ae9a27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g10d8ae9a273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b80f19258_0_4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0b80f19258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10b80f19258_0_4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b80f19258_0_4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0b80f19258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10b80f19258_0_4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c26ec7cb5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0c26ec7cb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10c26ec7cb5_0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d8ae9a273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0d8ae9a2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10d8ae9a273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8c15c5b8d9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18c15c5b8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g18c15c5b8d9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c15c5b8d9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c15c5b8d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18c15c5b8d9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b80f19258_0_3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10b80f19258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g10b80f19258_0_3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d8ae9a273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10d8ae9a27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10d8ae9a273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d8ae9a273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10d8ae9a27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g10d8ae9a273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d8ae9a273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0d8ae9a27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g10d8ae9a273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8b83465ce1_2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18b83465ce1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g18b83465ce1_2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8b83465ce1_2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18b83465ce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g18b83465ce1_2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b80f19258_0_4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10b80f19258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g10b80f19258_0_4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d532e41fd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10d532e41f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g10d532e41fd_0_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d8ae9a273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10d8ae9a27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g10d8ae9a273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d8ae9a273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10d8ae9a27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g10d8ae9a273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d8ae9a273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10d8ae9a27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g10d8ae9a273_0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c15c5b8d9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18c15c5b8d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g18c15c5b8d9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8c15c5b8d9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18c15c5b8d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g18c15c5b8d9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0d532e41fd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10d532e41f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5" name="Google Shape;465;g10d532e41fd_0_1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c15c5b8d9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g18c15c5b8d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g18c15c5b8d9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b80f19258_0_4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0b80f19258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0b80f19258_0_4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d532e41fd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0d532e41f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10d532e41fd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b80f19258_0_4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0b80f19258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10b80f19258_0_4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d532e41fd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0d532e41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0d532e41fd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6" name="Google Shape;16;p27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6667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7"/>
          <p:cNvSpPr txBox="1"/>
          <p:nvPr>
            <p:ph type="ctrTitle"/>
          </p:nvPr>
        </p:nvSpPr>
        <p:spPr>
          <a:xfrm>
            <a:off x="685800" y="1524001"/>
            <a:ext cx="7772400" cy="1306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subTitle"/>
          </p:nvPr>
        </p:nvSpPr>
        <p:spPr>
          <a:xfrm>
            <a:off x="684894" y="3338742"/>
            <a:ext cx="6858000" cy="114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7"/>
          <p:cNvSpPr txBox="1"/>
          <p:nvPr>
            <p:ph idx="10" type="dt"/>
          </p:nvPr>
        </p:nvSpPr>
        <p:spPr>
          <a:xfrm>
            <a:off x="3654096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1" type="ftr"/>
          </p:nvPr>
        </p:nvSpPr>
        <p:spPr>
          <a:xfrm>
            <a:off x="5999844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" name="Google Shape;21;p27"/>
          <p:cNvCxnSpPr/>
          <p:nvPr/>
        </p:nvCxnSpPr>
        <p:spPr>
          <a:xfrm>
            <a:off x="685800" y="3089628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IITD_pptslide_jpeg-01.jpg" id="22" name="Google Shape;22;p27"/>
          <p:cNvPicPr preferRelativeResize="0"/>
          <p:nvPr/>
        </p:nvPicPr>
        <p:blipFill rotWithShape="1">
          <a:blip r:embed="rId3">
            <a:alphaModFix/>
          </a:blip>
          <a:srcRect b="47090" l="36826" r="37619" t="32381"/>
          <a:stretch/>
        </p:blipFill>
        <p:spPr>
          <a:xfrm>
            <a:off x="685800" y="4948468"/>
            <a:ext cx="2336800" cy="1407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6"/>
          <p:cNvSpPr txBox="1"/>
          <p:nvPr>
            <p:ph idx="1" type="body"/>
          </p:nvPr>
        </p:nvSpPr>
        <p:spPr>
          <a:xfrm rot="5400000">
            <a:off x="2096294" y="-213517"/>
            <a:ext cx="4951413" cy="7772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36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0" name="Google Shape;100;p36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/>
          <p:nvPr>
            <p:ph type="title"/>
          </p:nvPr>
        </p:nvSpPr>
        <p:spPr>
          <a:xfrm rot="5400000">
            <a:off x="5003289" y="1900749"/>
            <a:ext cx="4995298" cy="191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" type="body"/>
          </p:nvPr>
        </p:nvSpPr>
        <p:spPr>
          <a:xfrm rot="5400000">
            <a:off x="651670" y="394494"/>
            <a:ext cx="5811836" cy="574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8" name="Google Shape;108;p37"/>
          <p:cNvCxnSpPr/>
          <p:nvPr/>
        </p:nvCxnSpPr>
        <p:spPr>
          <a:xfrm>
            <a:off x="6543675" y="370118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" name="Google Shape;10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6367462" y="5632169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28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" name="Google Shape;3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9"/>
          <p:cNvSpPr txBox="1"/>
          <p:nvPr>
            <p:ph idx="1" type="body"/>
          </p:nvPr>
        </p:nvSpPr>
        <p:spPr>
          <a:xfrm>
            <a:off x="685799" y="1160692"/>
            <a:ext cx="3815196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29"/>
          <p:cNvSpPr txBox="1"/>
          <p:nvPr>
            <p:ph idx="2" type="body"/>
          </p:nvPr>
        </p:nvSpPr>
        <p:spPr>
          <a:xfrm>
            <a:off x="685799" y="2154891"/>
            <a:ext cx="3815196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3" type="body"/>
          </p:nvPr>
        </p:nvSpPr>
        <p:spPr>
          <a:xfrm>
            <a:off x="4629151" y="1160690"/>
            <a:ext cx="382905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29"/>
          <p:cNvSpPr txBox="1"/>
          <p:nvPr>
            <p:ph idx="4" type="body"/>
          </p:nvPr>
        </p:nvSpPr>
        <p:spPr>
          <a:xfrm>
            <a:off x="4629151" y="2154891"/>
            <a:ext cx="382905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9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" name="Google Shape;42;p29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" name="Google Shape;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685799" y="1190173"/>
            <a:ext cx="3834246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2" type="body"/>
          </p:nvPr>
        </p:nvSpPr>
        <p:spPr>
          <a:xfrm>
            <a:off x="4629150" y="1190173"/>
            <a:ext cx="3829050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30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2" name="Google Shape;52;p30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3" name="Google Shape;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1"/>
          <p:cNvSpPr txBox="1"/>
          <p:nvPr>
            <p:ph type="title"/>
          </p:nvPr>
        </p:nvSpPr>
        <p:spPr>
          <a:xfrm>
            <a:off x="685800" y="1712423"/>
            <a:ext cx="77724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" type="body"/>
          </p:nvPr>
        </p:nvSpPr>
        <p:spPr>
          <a:xfrm>
            <a:off x="685800" y="455263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2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2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7" name="Google Shape;67;p32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3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4"/>
          <p:cNvSpPr txBox="1"/>
          <p:nvPr>
            <p:ph idx="1" type="body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6" name="Google Shape;76;p34"/>
          <p:cNvSpPr txBox="1"/>
          <p:nvPr>
            <p:ph idx="2" type="body"/>
          </p:nvPr>
        </p:nvSpPr>
        <p:spPr>
          <a:xfrm>
            <a:off x="630936" y="2191659"/>
            <a:ext cx="294894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34"/>
          <p:cNvSpPr txBox="1"/>
          <p:nvPr>
            <p:ph type="title"/>
          </p:nvPr>
        </p:nvSpPr>
        <p:spPr>
          <a:xfrm>
            <a:off x="630936" y="457200"/>
            <a:ext cx="294894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1" name="Google Shape;81;p34"/>
          <p:cNvCxnSpPr/>
          <p:nvPr/>
        </p:nvCxnSpPr>
        <p:spPr>
          <a:xfrm>
            <a:off x="645450" y="2061029"/>
            <a:ext cx="294894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5"/>
          <p:cNvSpPr/>
          <p:nvPr>
            <p:ph idx="2" type="pic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5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35"/>
          <p:cNvSpPr txBox="1"/>
          <p:nvPr>
            <p:ph idx="1" type="body"/>
          </p:nvPr>
        </p:nvSpPr>
        <p:spPr>
          <a:xfrm>
            <a:off x="630936" y="2191659"/>
            <a:ext cx="294894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0" name="Google Shape;90;p35"/>
          <p:cNvSpPr txBox="1"/>
          <p:nvPr>
            <p:ph type="title"/>
          </p:nvPr>
        </p:nvSpPr>
        <p:spPr>
          <a:xfrm>
            <a:off x="630936" y="457200"/>
            <a:ext cx="294894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1" name="Google Shape;91;p35"/>
          <p:cNvCxnSpPr/>
          <p:nvPr/>
        </p:nvCxnSpPr>
        <p:spPr>
          <a:xfrm>
            <a:off x="645450" y="2061029"/>
            <a:ext cx="294894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2" name="Google Shape;9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685800" y="365760"/>
            <a:ext cx="777240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685800" y="1828803"/>
            <a:ext cx="7772401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"/>
              <a:buChar char="●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"/>
              <a:buChar char="●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"/>
              <a:buChar char="●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ctrTitle"/>
          </p:nvPr>
        </p:nvSpPr>
        <p:spPr>
          <a:xfrm>
            <a:off x="685800" y="1524001"/>
            <a:ext cx="7772400" cy="1306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/>
              <a:t>Iterative Statements</a:t>
            </a:r>
            <a:endParaRPr sz="3100"/>
          </a:p>
        </p:txBody>
      </p:sp>
      <p:sp>
        <p:nvSpPr>
          <p:cNvPr id="115" name="Google Shape;115;p1"/>
          <p:cNvSpPr txBox="1"/>
          <p:nvPr>
            <p:ph idx="1" type="subTitle"/>
          </p:nvPr>
        </p:nvSpPr>
        <p:spPr>
          <a:xfrm>
            <a:off x="684894" y="3338742"/>
            <a:ext cx="6858000" cy="114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Pankaj Jalote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d532e41fd_0_16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186" name="Google Shape;186;g10d532e41fd_0_16"/>
          <p:cNvSpPr txBox="1"/>
          <p:nvPr>
            <p:ph idx="1" type="body"/>
          </p:nvPr>
        </p:nvSpPr>
        <p:spPr>
          <a:xfrm>
            <a:off x="5307750" y="1181902"/>
            <a:ext cx="3584100" cy="55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a = 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b = 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for i in range(20):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if i%3==0: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    a = a+1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else: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    b = b+1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print(a)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87" name="Google Shape;187;g10d532e41fd_0_16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g10d532e41fd_0_16"/>
          <p:cNvSpPr txBox="1"/>
          <p:nvPr>
            <p:ph idx="1" type="body"/>
          </p:nvPr>
        </p:nvSpPr>
        <p:spPr>
          <a:xfrm>
            <a:off x="685800" y="1196975"/>
            <a:ext cx="4385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What would be the output of the code given on the right?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a.) 20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  b.) 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  </a:t>
            </a:r>
            <a:r>
              <a:rPr lang="en-US">
                <a:highlight>
                  <a:schemeClr val="accent2"/>
                </a:highlight>
              </a:rPr>
              <a:t>c.) 7</a:t>
            </a:r>
            <a:endParaRPr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  d.) 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Ans: C - as 0%3 is 0, so if condition is true for 0, 3, 6,...18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Q: What will be val of b?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Loop executes 20 times, so b will be 20-7 = 13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8b83465ce1_1_8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195" name="Google Shape;195;g18b83465ce1_1_8"/>
          <p:cNvSpPr txBox="1"/>
          <p:nvPr>
            <p:ph idx="1" type="body"/>
          </p:nvPr>
        </p:nvSpPr>
        <p:spPr>
          <a:xfrm>
            <a:off x="5307750" y="1181900"/>
            <a:ext cx="3584100" cy="517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total = 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for i in _______: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	total = total + i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print(total)</a:t>
            </a:r>
            <a:endParaRPr sz="2200"/>
          </a:p>
        </p:txBody>
      </p:sp>
      <p:sp>
        <p:nvSpPr>
          <p:cNvPr id="196" name="Google Shape;196;g18b83465ce1_1_8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g18b83465ce1_1_8"/>
          <p:cNvSpPr txBox="1"/>
          <p:nvPr>
            <p:ph idx="1" type="body"/>
          </p:nvPr>
        </p:nvSpPr>
        <p:spPr>
          <a:xfrm>
            <a:off x="685800" y="1196975"/>
            <a:ext cx="4385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Complete the code such that it calculates the sum of natural numbers from 2 to 100 (both inclusive).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Note: Don’t use any blank space in your typed answer.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8b83465ce1_1_23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204" name="Google Shape;204;g18b83465ce1_1_23"/>
          <p:cNvSpPr txBox="1"/>
          <p:nvPr>
            <p:ph idx="1" type="body"/>
          </p:nvPr>
        </p:nvSpPr>
        <p:spPr>
          <a:xfrm>
            <a:off x="5307750" y="1181900"/>
            <a:ext cx="3584100" cy="517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total = 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for i in </a:t>
            </a:r>
            <a:r>
              <a:rPr b="1" lang="en-US" sz="2200">
                <a:highlight>
                  <a:srgbClr val="FFFF00"/>
                </a:highlight>
              </a:rPr>
              <a:t>range(2,101)</a:t>
            </a:r>
            <a:r>
              <a:rPr lang="en-US" sz="2200"/>
              <a:t>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	total = total + i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print(total)</a:t>
            </a:r>
            <a:endParaRPr sz="2200"/>
          </a:p>
        </p:txBody>
      </p:sp>
      <p:sp>
        <p:nvSpPr>
          <p:cNvPr id="205" name="Google Shape;205;g18b83465ce1_1_23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g18b83465ce1_1_23"/>
          <p:cNvSpPr txBox="1"/>
          <p:nvPr>
            <p:ph idx="1" type="body"/>
          </p:nvPr>
        </p:nvSpPr>
        <p:spPr>
          <a:xfrm>
            <a:off x="685800" y="1196975"/>
            <a:ext cx="4385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Complete the code such that it calculates the sum of natural numbers from 2 to 100 (both inclusive).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Sol: </a:t>
            </a:r>
            <a:r>
              <a:rPr lang="en-US">
                <a:highlight>
                  <a:srgbClr val="FFFF00"/>
                </a:highlight>
              </a:rPr>
              <a:t>range(2,101)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We need to calculate the sum: 2 + 3 + …… 99 + 100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range() should start at 2 since we need the sum from 2. Since we need to include 100 as well in the sum, range() should end with 101.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d8ae9a273_0_102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04040"/>
                </a:solidFill>
              </a:rPr>
              <a:t>Approach</a:t>
            </a:r>
            <a:endParaRPr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Set initial value of pi to 0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Take i from 1 to 20 (arbit), with incr of 2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Have a flag (set it initially to True) and toggle it every time we do an operation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Depending on the value of the flag, we add or subtract 1/i to/from the current value of pi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Note the indentation for code blocks </a:t>
            </a:r>
            <a:endParaRPr sz="20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3" name="Google Shape;213;g10d8ae9a273_0_102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flag = True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pi =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i in range(1, 20, 2):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if flag: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pi = pi + 1/i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else: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pi = pi - 1/i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	flag = not flag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print("PI is appx:", pi*4)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4" name="Google Shape;214;g10d8ae9a273_0_102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g10d8ae9a273_0_102"/>
          <p:cNvSpPr txBox="1"/>
          <p:nvPr>
            <p:ph type="title"/>
          </p:nvPr>
        </p:nvSpPr>
        <p:spPr>
          <a:xfrm>
            <a:off x="685800" y="319327"/>
            <a:ext cx="68472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Compute pi using series: π/4 = 1 – 1/3 + 1/5 – 1/7 + 1/9…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b80f19258_0_423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Example - using list of value</a:t>
            </a:r>
            <a:endParaRPr/>
          </a:p>
        </p:txBody>
      </p:sp>
      <p:sp>
        <p:nvSpPr>
          <p:cNvPr id="222" name="Google Shape;222;g10b80f19258_0_423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Say we want to compute the avg wt of students in class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Weight of each student given in a list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w = [w1, …, wn]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now, just use simple lists - we will do them later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i in lst: means i will be the 0th item, then 1st, … till end</a:t>
            </a:r>
            <a:endParaRPr/>
          </a:p>
        </p:txBody>
      </p:sp>
      <p:sp>
        <p:nvSpPr>
          <p:cNvPr id="223" name="Google Shape;223;g10b80f19258_0_423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g10b80f19258_0_423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404040"/>
                </a:solidFill>
              </a:rPr>
              <a:t>wt = [50, 55, 65, 63, 45, 72, 73, 68, 52]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404040"/>
                </a:solidFill>
              </a:rPr>
              <a:t>totwt = 0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404040"/>
                </a:solidFill>
              </a:rPr>
              <a:t>totnum = 0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404040"/>
                </a:solidFill>
              </a:rPr>
              <a:t>for i in wt:  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404040"/>
                </a:solidFill>
              </a:rPr>
              <a:t>	totnum = totnum + 1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404040"/>
                </a:solidFill>
              </a:rPr>
              <a:t>	totwt = totwt + i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404040"/>
                </a:solidFill>
              </a:rPr>
              <a:t>avgwt = totwt/totnum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404040"/>
                </a:solidFill>
              </a:rPr>
              <a:t>print("Avg wt: ", avgwt)</a:t>
            </a:r>
            <a:endParaRPr sz="26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b80f19258_0_432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Approach</a:t>
            </a:r>
            <a:endParaRPr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Set initial value of pi to 0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Take i over the series [1, 3, 7, 9, 11, 13, 15, 17, 19,...]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Have a flag (set it initially to True) and toggle it every time we do an operation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Depending on the value of the flag, we add or subtract 1/i to/from the current value of pi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Note the indentation for code blocks </a:t>
            </a:r>
            <a:endParaRPr sz="20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1" name="Google Shape;231;g10b80f19258_0_432"/>
          <p:cNvSpPr txBox="1"/>
          <p:nvPr>
            <p:ph idx="2" type="body"/>
          </p:nvPr>
        </p:nvSpPr>
        <p:spPr>
          <a:xfrm>
            <a:off x="4572000" y="1676798"/>
            <a:ext cx="38292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flag = True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pi = 0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for i in [1, 3, 5, 7, 9, 11, 13, 15, 17, 19]: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	if flag: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    		pi = pi + 1/i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	else: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    		pi = pi - 1/i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	flag = not flag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US" sz="1720">
                <a:solidFill>
                  <a:srgbClr val="404040"/>
                </a:solidFill>
              </a:rPr>
              <a:t>print("PI is appx:", pi*4)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20">
              <a:solidFill>
                <a:srgbClr val="404040"/>
              </a:solidFill>
            </a:endParaRPr>
          </a:p>
        </p:txBody>
      </p:sp>
      <p:sp>
        <p:nvSpPr>
          <p:cNvPr id="232" name="Google Shape;232;g10b80f19258_0_432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g10b80f19258_0_432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rgbClr val="3DACA7"/>
                </a:solidFill>
                <a:latin typeface="Arial"/>
                <a:ea typeface="Arial"/>
                <a:cs typeface="Arial"/>
                <a:sym typeface="Arial"/>
              </a:rPr>
              <a:t>Compute pi using series: π/4 = 1 – 1/3 + 1/5 – 1/7 + 1/9…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d532e41fd_0_26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04040"/>
                </a:solidFill>
              </a:rPr>
              <a:t>Some Observations</a:t>
            </a:r>
            <a:endParaRPr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First two statements are executed once each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The loop is executed 10 times (the number of items in list)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if statement  - both then and else part executed 5 time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flag is toggled 10 time - once for each loop execution</a:t>
            </a:r>
            <a:endParaRPr sz="20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AutoNum type="arabicPeriod"/>
            </a:pPr>
            <a:r>
              <a:rPr lang="en-US" sz="2000">
                <a:solidFill>
                  <a:srgbClr val="404040"/>
                </a:solidFill>
              </a:rPr>
              <a:t>print statement - once</a:t>
            </a:r>
            <a:endParaRPr sz="20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0" name="Google Shape;240;g10d532e41fd_0_26"/>
          <p:cNvSpPr txBox="1"/>
          <p:nvPr>
            <p:ph idx="2" type="body"/>
          </p:nvPr>
        </p:nvSpPr>
        <p:spPr>
          <a:xfrm>
            <a:off x="4572000" y="1676798"/>
            <a:ext cx="38292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flag = True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pi = 0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for i in [1, 3, 5, 7, 9, 11, 13, 15, 17, 19]: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	if flag: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    		pi = pi + 1/i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        		print("adding, cur val: ", pi*4)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	else: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    		pi = pi - 1/i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        		print("subt; curval: ", pi*4)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20">
                <a:solidFill>
                  <a:srgbClr val="404040"/>
                </a:solidFill>
              </a:rPr>
              <a:t>	flag = not flag</a:t>
            </a:r>
            <a:endParaRPr sz="17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US" sz="1720">
                <a:solidFill>
                  <a:srgbClr val="404040"/>
                </a:solidFill>
              </a:rPr>
              <a:t>print("PI is appx:", pi*4)</a:t>
            </a:r>
            <a:endParaRPr sz="2090"/>
          </a:p>
        </p:txBody>
      </p:sp>
      <p:sp>
        <p:nvSpPr>
          <p:cNvPr id="241" name="Google Shape;241;g10d532e41fd_0_26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g10d532e41fd_0_26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rgbClr val="3DACA7"/>
                </a:solidFill>
                <a:latin typeface="Arial"/>
                <a:ea typeface="Arial"/>
                <a:cs typeface="Arial"/>
                <a:sym typeface="Arial"/>
              </a:rPr>
              <a:t>Compute pi using series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b80f19258_0_383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More about for loop</a:t>
            </a:r>
            <a:endParaRPr/>
          </a:p>
        </p:txBody>
      </p:sp>
      <p:sp>
        <p:nvSpPr>
          <p:cNvPr id="249" name="Google Shape;249;g10b80f19258_0_383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 is a bounded loop - always terminates; a nice property - ensures program will stop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the range/list is empty, loop body is executed 0 times - try it (e.g. for i in range(5, 5) | [])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 discuss later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Python provides many data structures like lists to iterate over - we will learn them later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Iterable: data structures which can be converted to iterator (e.g. an integer cannot be)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 also provides ability to create new iterators: object on which for loop can iterate over</a:t>
            </a:r>
            <a:endParaRPr/>
          </a:p>
        </p:txBody>
      </p:sp>
      <p:sp>
        <p:nvSpPr>
          <p:cNvPr id="250" name="Google Shape;250;g10b80f19258_0_383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8b83465ce1_2_0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257" name="Google Shape;257;g18b83465ce1_2_0"/>
          <p:cNvSpPr txBox="1"/>
          <p:nvPr>
            <p:ph idx="1" type="body"/>
          </p:nvPr>
        </p:nvSpPr>
        <p:spPr>
          <a:xfrm>
            <a:off x="4572000" y="1196975"/>
            <a:ext cx="38862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nums=[1,2,5,3,6]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result=0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num in nums: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if num%2!=0: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	result=result+num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print(result)</a:t>
            </a:r>
            <a:endParaRPr/>
          </a:p>
        </p:txBody>
      </p:sp>
      <p:sp>
        <p:nvSpPr>
          <p:cNvPr id="258" name="Google Shape;258;g18b83465ce1_2_0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g18b83465ce1_2_0"/>
          <p:cNvSpPr txBox="1"/>
          <p:nvPr>
            <p:ph idx="1" type="body"/>
          </p:nvPr>
        </p:nvSpPr>
        <p:spPr>
          <a:xfrm>
            <a:off x="324000" y="1196975"/>
            <a:ext cx="42480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does this code do: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UcParenR"/>
            </a:pPr>
            <a:r>
              <a:rPr lang="en-US"/>
              <a:t>prints the sum of even numbers in the list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US"/>
              <a:t>prints the sum of odd numbers in the list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US"/>
              <a:t>print the number of odd numbers in the list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US"/>
              <a:t>None of the above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8b83465ce1_2_8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266" name="Google Shape;266;g18b83465ce1_2_8"/>
          <p:cNvSpPr txBox="1"/>
          <p:nvPr>
            <p:ph idx="1" type="body"/>
          </p:nvPr>
        </p:nvSpPr>
        <p:spPr>
          <a:xfrm>
            <a:off x="4572000" y="1196975"/>
            <a:ext cx="38862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nums=[1,2,5,3,6]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result=0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num in nums: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if num%2!=0: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	result+=num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print(result)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Solution: B) The code prints the sum of odd numbers in the given list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7" name="Google Shape;267;g18b83465ce1_2_8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g18b83465ce1_2_8"/>
          <p:cNvSpPr txBox="1"/>
          <p:nvPr>
            <p:ph idx="1" type="body"/>
          </p:nvPr>
        </p:nvSpPr>
        <p:spPr>
          <a:xfrm>
            <a:off x="685800" y="1196975"/>
            <a:ext cx="38862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Consider the given code and select the correct option.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UcParenR"/>
            </a:pPr>
            <a:r>
              <a:rPr lang="en-US"/>
              <a:t>The code prints the sum of even numbers in the given list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US"/>
              <a:t>The code prints the sum of odd numbers in the given list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US"/>
              <a:t>The code print the number of odd numbers in the given list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US"/>
              <a:t>None of the above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b80f19258_0_240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Summary - if stmt</a:t>
            </a:r>
            <a:endParaRPr/>
          </a:p>
        </p:txBody>
      </p:sp>
      <p:sp>
        <p:nvSpPr>
          <p:cNvPr id="122" name="Google Shape;122;g10b80f19258_0_240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Conditional statement: if-then-else, if-then, if-elif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each then/else condition there is a block of code which is executed if condition is true/false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Code block can contain conditional statement also, leading to nested if-then-else; can also have sequence of if statements</a:t>
            </a:r>
            <a:endParaRPr/>
          </a:p>
        </p:txBody>
      </p:sp>
      <p:sp>
        <p:nvSpPr>
          <p:cNvPr id="123" name="Google Shape;123;g10b80f19258_0_240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while loop</a:t>
            </a:r>
            <a:endParaRPr/>
          </a:p>
        </p:txBody>
      </p:sp>
      <p:sp>
        <p:nvSpPr>
          <p:cNvPr id="274" name="Google Shape;274;p22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Almost all languages have a while loop - most have very similar syntax and approach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Python while loop syntax: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highlight>
                  <a:srgbClr val="FFFF00"/>
                </a:highlight>
              </a:rPr>
              <a:t>while &lt;condition&gt;:</a:t>
            </a:r>
            <a:endParaRPr sz="2400">
              <a:highlight>
                <a:srgbClr val="FFFF00"/>
              </a:highlight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highlight>
                  <a:srgbClr val="FFFF00"/>
                </a:highlight>
              </a:rPr>
              <a:t>&lt;stmt-lst&gt;</a:t>
            </a:r>
            <a:endParaRPr sz="2400">
              <a:highlight>
                <a:srgbClr val="FFFF00"/>
              </a:highlight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Semantics:</a:t>
            </a:r>
            <a:endParaRPr sz="2400"/>
          </a:p>
          <a:p>
            <a:pPr indent="-3810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condition is an expression that evaluates to True or False (i.e. boolean, relational)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condition is True, body (stmt-lst) is executed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After stmt-lst execution, condition checked again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condition still True, body executed again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condition is False, body not executed, while loop terminates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5" name="Google Shape;275;p2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Example: factorial using while</a:t>
            </a:r>
            <a:endParaRPr/>
          </a:p>
        </p:txBody>
      </p:sp>
      <p:sp>
        <p:nvSpPr>
          <p:cNvPr id="281" name="Google Shape;281;p23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# compute factorial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n = 5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fact = 1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while n&gt;0: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		fact = fact*n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		n = n - 1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print("Factorial: ", fact)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Note: if we don't have n=n-1, infinite loop</a:t>
            </a:r>
            <a:endParaRPr/>
          </a:p>
        </p:txBody>
      </p:sp>
      <p:sp>
        <p:nvSpPr>
          <p:cNvPr id="282" name="Google Shape;282;p2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d8ae9a273_0_41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Control flow - while loop</a:t>
            </a:r>
            <a:endParaRPr/>
          </a:p>
        </p:txBody>
      </p:sp>
      <p:sp>
        <p:nvSpPr>
          <p:cNvPr id="289" name="Google Shape;289;g10d8ae9a273_0_41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90" name="Google Shape;290;g10d8ae9a273_0_41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1" name="Google Shape;291;g10d8ae9a273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8125" y="1156850"/>
            <a:ext cx="4502675" cy="50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b80f19258_0_457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Infinite loop with while</a:t>
            </a:r>
            <a:endParaRPr/>
          </a:p>
        </p:txBody>
      </p:sp>
      <p:sp>
        <p:nvSpPr>
          <p:cNvPr id="298" name="Google Shape;298;g10b80f19258_0_457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while loop body will be executed 0 times if initially the condition is False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While loop executes till condition becomes False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Values must be changed in body such that condition changes with execution, such that eventually it becomes False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condition does not become False ever, we have an infinite loop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Extreme care must be taken with while loops for it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body must have some statements that change variables which change the condition</a:t>
            </a:r>
            <a:endParaRPr/>
          </a:p>
        </p:txBody>
      </p:sp>
      <p:sp>
        <p:nvSpPr>
          <p:cNvPr id="299" name="Google Shape;299;g10b80f19258_0_457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b80f19258_0_464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Examples of Infinite Loops</a:t>
            </a:r>
            <a:endParaRPr/>
          </a:p>
        </p:txBody>
      </p:sp>
      <p:sp>
        <p:nvSpPr>
          <p:cNvPr id="306" name="Google Shape;306;g10b80f19258_0_464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 = -9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while c != 0: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print(c)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c = c + 2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print("Finished")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7" name="Google Shape;307;g10b80f19258_0_464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g10b80f19258_0_464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 =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while i &lt; 5: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print(i)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print("Hello")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print("Bye")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c26ec7cb5_0_69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15" name="Google Shape;315;g10c26ec7cb5_0_69"/>
          <p:cNvSpPr txBox="1"/>
          <p:nvPr>
            <p:ph idx="1" type="body"/>
          </p:nvPr>
        </p:nvSpPr>
        <p:spPr>
          <a:xfrm>
            <a:off x="5307750" y="1181902"/>
            <a:ext cx="3584100" cy="55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d = 12345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tot = 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n = 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while d!=0: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tot = tot + d%10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d = d // 10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n = n+1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print(tot)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   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316" name="Google Shape;316;g10c26ec7cb5_0_69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g10c26ec7cb5_0_69"/>
          <p:cNvSpPr txBox="1"/>
          <p:nvPr>
            <p:ph idx="1" type="body"/>
          </p:nvPr>
        </p:nvSpPr>
        <p:spPr>
          <a:xfrm>
            <a:off x="685800" y="1196975"/>
            <a:ext cx="4385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Q1: What is the output?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Q2: What is this program doing?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d8ae9a273_0_7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Answer</a:t>
            </a:r>
            <a:endParaRPr/>
          </a:p>
        </p:txBody>
      </p:sp>
      <p:sp>
        <p:nvSpPr>
          <p:cNvPr id="324" name="Google Shape;324;g10d8ae9a273_0_7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Q2: Program is adding the sum of digits in a number, and counting the number of digits in 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Q1: sum of the digits of 12345 i.e. 15</a:t>
            </a:r>
            <a:endParaRPr/>
          </a:p>
        </p:txBody>
      </p:sp>
      <p:sp>
        <p:nvSpPr>
          <p:cNvPr id="325" name="Google Shape;325;g10d8ae9a273_0_7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8c15c5b8d9_0_8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Break stmt in loop body terminates loop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Semantics : As soon as the break statement is encountered all stmts below it are not executed and the loop terminates.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Used often in while - eg. to exit the loop under some condition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Sometimes infinite while loop created, exited with break</a:t>
            </a:r>
            <a:endParaRPr/>
          </a:p>
        </p:txBody>
      </p:sp>
      <p:sp>
        <p:nvSpPr>
          <p:cNvPr id="332" name="Google Shape;332;g18c15c5b8d9_0_8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 = -9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while c != 0: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print(c)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c = c + 2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if c &gt; 0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break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print("Finished")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33" name="Google Shape;333;g18c15c5b8d9_0_8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g18c15c5b8d9_0_8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Break Statement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8c15c5b8d9_0_16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input 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set isprime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Loop</a:t>
            </a:r>
            <a:r>
              <a:rPr lang="en-US"/>
              <a:t> from 2 till sqrt(N) - if N divisible, set isprime to F and break out of loop</a:t>
            </a:r>
            <a:endParaRPr/>
          </a:p>
        </p:txBody>
      </p:sp>
      <p:sp>
        <p:nvSpPr>
          <p:cNvPr id="341" name="Google Shape;341;g18c15c5b8d9_0_16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N = int(input("N:"))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i =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isprime = True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M = int(N**(1/2))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for i in range(2, M+1):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if N%i == 0: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isprime = False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print(N, " divisible by ", i)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break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if isprime: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print(N, " is a prime")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18c15c5b8d9_0_16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g18c15c5b8d9_0_16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r>
              <a:rPr lang="en-US"/>
              <a:t> - is a number is a prime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b80f19258_0_376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Some Other aspects - not covering</a:t>
            </a:r>
            <a:endParaRPr/>
          </a:p>
        </p:txBody>
      </p:sp>
      <p:sp>
        <p:nvSpPr>
          <p:cNvPr id="350" name="Google Shape;350;g10b80f19258_0_376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Continue statement - terminates the current iteration, i.e. control goes back to the 1st stmt of the loop body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Else clause at the end of a while loop - executed only if loop terminates normally by its condition evaluating to false.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Not executed when terminated using break.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51" name="Google Shape;351;g10b80f19258_0_376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Iterative Statements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Iteration - another fundamental stmt type - </a:t>
            </a:r>
            <a:r>
              <a:rPr lang="en-US"/>
              <a:t>necessary for solving many problems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In this, repeatedly execute some statements till some condition is true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All programming languages provide support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Python has two main types of loops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for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while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These are most common loops in most languages; some have a repeat loop also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All loops are equivalent in power – multiple constructs only to ease programming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d8ae9a273_0_14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When to use for or while</a:t>
            </a:r>
            <a:endParaRPr/>
          </a:p>
        </p:txBody>
      </p:sp>
      <p:sp>
        <p:nvSpPr>
          <p:cNvPr id="358" name="Google Shape;358;g10d8ae9a273_0_14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you know the number of iterations, use for loop (e.g. N times, over a list,...)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number of iterations is not known use while (e.g. # digits in a number, finding prime, …)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Whatever you can do in for loop, you can do in while loop, i.e. both are equivalent in power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So, which one to use - the one that is natural and can express in smaller program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python for loop is the dominant one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59" name="Google Shape;359;g10d8ae9a273_0_14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d8ae9a273_0_21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Converting for to while - straightforward</a:t>
            </a:r>
            <a:endParaRPr/>
          </a:p>
        </p:txBody>
      </p:sp>
      <p:sp>
        <p:nvSpPr>
          <p:cNvPr id="366" name="Google Shape;366;g10d8ae9a273_0_21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i in range(n1, n2, d):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stmt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range() function: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d: +ve: n1 to n2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d: -ve: n1 down to n2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d: 0: error</a:t>
            </a:r>
            <a:endParaRPr/>
          </a:p>
        </p:txBody>
      </p:sp>
      <p:sp>
        <p:nvSpPr>
          <p:cNvPr id="367" name="Google Shape;367;g10d8ae9a273_0_21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g10d8ae9a273_0_21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# for d &gt;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i=n1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while i&lt;n2: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stmt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i = i+d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# for d -ve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i = n1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while i &gt; n2: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stmt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i = i + 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d8ae9a273_0_32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d = 12345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tot = 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n = 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while d!=0: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tot = tot + d%10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d = d // 10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    n = n+1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print(n, tot)</a:t>
            </a:r>
            <a:endParaRPr sz="2200"/>
          </a:p>
        </p:txBody>
      </p:sp>
      <p:sp>
        <p:nvSpPr>
          <p:cNvPr id="375" name="Google Shape;375;g10d8ae9a273_0_32"/>
          <p:cNvSpPr txBox="1"/>
          <p:nvPr>
            <p:ph idx="2" type="body"/>
          </p:nvPr>
        </p:nvSpPr>
        <p:spPr>
          <a:xfrm>
            <a:off x="4629150" y="1190175"/>
            <a:ext cx="24357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d = 12345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tot = 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n = 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for i in range(100):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    if d == 0: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        break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    tot = tot + d%10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    d = d // 10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    n = n+1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print(n, tot)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376" name="Google Shape;376;g10d8ae9a273_0_32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g10d8ae9a273_0_32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Converting while to for - also possible</a:t>
            </a:r>
            <a:endParaRPr/>
          </a:p>
        </p:txBody>
      </p:sp>
      <p:sp>
        <p:nvSpPr>
          <p:cNvPr id="378" name="Google Shape;378;g10d8ae9a273_0_32"/>
          <p:cNvSpPr txBox="1"/>
          <p:nvPr/>
        </p:nvSpPr>
        <p:spPr>
          <a:xfrm>
            <a:off x="7612075" y="2663750"/>
            <a:ext cx="1349700" cy="677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Guesstimated number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g10d8ae9a273_0_32"/>
          <p:cNvCxnSpPr>
            <a:stCxn id="378" idx="1"/>
          </p:cNvCxnSpPr>
          <p:nvPr/>
        </p:nvCxnSpPr>
        <p:spPr>
          <a:xfrm rot="10800000">
            <a:off x="6627175" y="2609300"/>
            <a:ext cx="984900" cy="3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8b83465ce1_2_16"/>
          <p:cNvSpPr txBox="1"/>
          <p:nvPr>
            <p:ph idx="1" type="body"/>
          </p:nvPr>
        </p:nvSpPr>
        <p:spPr>
          <a:xfrm>
            <a:off x="685801" y="1190175"/>
            <a:ext cx="77724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Which of the following statements are correct?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UcParenR"/>
            </a:pPr>
            <a:r>
              <a:rPr lang="en-US"/>
              <a:t>while loops are used generally when number of iterations are not known in advance.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US"/>
              <a:t> The statements within the body of a for loop will always be executed at least once.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US"/>
              <a:t>for loops are used generally when number of iterations are not known in advance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US"/>
              <a:t>for loops are more common in python</a:t>
            </a:r>
            <a:endParaRPr/>
          </a:p>
        </p:txBody>
      </p:sp>
      <p:sp>
        <p:nvSpPr>
          <p:cNvPr id="386" name="Google Shape;386;g18b83465ce1_2_16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7" name="Google Shape;387;g18b83465ce1_2_16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Quiz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b83465ce1_2_24"/>
          <p:cNvSpPr txBox="1"/>
          <p:nvPr>
            <p:ph idx="1" type="body"/>
          </p:nvPr>
        </p:nvSpPr>
        <p:spPr>
          <a:xfrm>
            <a:off x="685801" y="1190175"/>
            <a:ext cx="77724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Which of the following statements are correct?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UcParenR"/>
            </a:pPr>
            <a:r>
              <a:rPr lang="en-US"/>
              <a:t>while loops are used generally when number of iterations are not known in advance</a:t>
            </a:r>
            <a:r>
              <a:rPr lang="en-US">
                <a:solidFill>
                  <a:srgbClr val="FF0000"/>
                </a:solidFill>
              </a:rPr>
              <a:t>(Correct)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US"/>
              <a:t> The statements within the body of a for loop will always be executed at least once.</a:t>
            </a:r>
            <a:r>
              <a:rPr lang="en-US">
                <a:solidFill>
                  <a:srgbClr val="FF0000"/>
                </a:solidFill>
              </a:rPr>
              <a:t>(Incorrect)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US"/>
              <a:t>for loops are used generally when number of iterations are not known in advance</a:t>
            </a:r>
            <a:r>
              <a:rPr lang="en-US">
                <a:solidFill>
                  <a:srgbClr val="FF0000"/>
                </a:solidFill>
              </a:rPr>
              <a:t>(Incorrect)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US"/>
              <a:t>for loops are more common in python</a:t>
            </a:r>
            <a:r>
              <a:rPr lang="en-US">
                <a:solidFill>
                  <a:srgbClr val="FF0000"/>
                </a:solidFill>
              </a:rPr>
              <a:t>(Correct)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4" name="Google Shape;394;g18b83465ce1_2_24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5" name="Google Shape;395;g18b83465ce1_2_24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Quiz(</a:t>
            </a:r>
            <a:r>
              <a:rPr lang="en-US">
                <a:solidFill>
                  <a:srgbClr val="FF0000"/>
                </a:solidFill>
              </a:rPr>
              <a:t>Solution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b80f19258_0_494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Nesting of Loops</a:t>
            </a:r>
            <a:endParaRPr/>
          </a:p>
        </p:txBody>
      </p:sp>
      <p:sp>
        <p:nvSpPr>
          <p:cNvPr id="402" name="Google Shape;402;g10b80f19258_0_494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body of the loop may have another loop - these are called nested loops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nested loops, for each iteration of the outer loop the entire inner loop is executed, e.g.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for i in range(n):</a:t>
            </a:r>
            <a:endParaRPr sz="20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    stmt-1</a:t>
            </a:r>
            <a:endParaRPr sz="20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    for j in range(m):</a:t>
            </a:r>
            <a:endParaRPr sz="20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        stmt-2</a:t>
            </a:r>
            <a:endParaRPr sz="20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stmt-3</a:t>
            </a:r>
            <a:endParaRPr sz="20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stmt-1 executed n times - one for each i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stmt-2 executed m times for each value of i, i.e. a total of n*m times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stmt-3 executed one time (outside for loop)</a:t>
            </a:r>
            <a:endParaRPr/>
          </a:p>
        </p:txBody>
      </p:sp>
      <p:sp>
        <p:nvSpPr>
          <p:cNvPr id="403" name="Google Shape;403;g10b80f19258_0_494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d532e41fd_0_73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Nesting of loops</a:t>
            </a:r>
            <a:endParaRPr/>
          </a:p>
        </p:txBody>
      </p:sp>
      <p:sp>
        <p:nvSpPr>
          <p:cNvPr id="410" name="Google Shape;410;g10d532e41fd_0_73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 loop body is a code block, i.e. seq of stmts, any stmt type can be in it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Can have while-loop within for-loop, for-loop within while-loop, ….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a break statement is used in a nested loop, it exits the innermost loop only containing the break statement - i.e. outer loop continues with the next iteration </a:t>
            </a:r>
            <a:endParaRPr/>
          </a:p>
        </p:txBody>
      </p:sp>
      <p:sp>
        <p:nvSpPr>
          <p:cNvPr id="411" name="Google Shape;411;g10d532e41fd_0_73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d8ae9a273_0_49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Example - nested loop</a:t>
            </a:r>
            <a:endParaRPr/>
          </a:p>
        </p:txBody>
      </p:sp>
      <p:sp>
        <p:nvSpPr>
          <p:cNvPr id="418" name="Google Shape;418;g10d8ae9a273_0_49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rows = 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# outer loop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for i in range(1, rows):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# inner loop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for j in range(1, i + 1):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print("*", end=" 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print('')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# print stmt - by adding end="", new line is not printed; printing a new line after each inner loop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Exercise: Change this program to print a christmas tree (I.e. like a pyramid) - requires many changes</a:t>
            </a:r>
            <a:endParaRPr/>
          </a:p>
        </p:txBody>
      </p:sp>
      <p:sp>
        <p:nvSpPr>
          <p:cNvPr id="419" name="Google Shape;419;g10d8ae9a273_0_49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0" name="Google Shape;420;g10d8ae9a273_0_49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*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* *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* * *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* * * *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* * * * *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0d8ae9a273_0_57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27" name="Google Shape;427;g10d8ae9a273_0_57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is the output of this code: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N = 10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num = 0 #number of times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for i in range(N):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    for j in range(i):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        # Some computation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        num = num +1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print(num) # number of times code at 5 executed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Discuss with your neighbour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28" name="Google Shape;428;g10d8ae9a273_0_57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d8ae9a273_0_65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Ans</a:t>
            </a:r>
            <a:endParaRPr/>
          </a:p>
        </p:txBody>
      </p:sp>
      <p:sp>
        <p:nvSpPr>
          <p:cNvPr id="435" name="Google Shape;435;g10d8ae9a273_0_65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inner loop is adding j to total (tot)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Outerloop is therefore adding numbers from 1 to N-1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So, for N=10 (i.e. 1+2+3…+9), i.e. 45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36" name="Google Shape;436;g10d8ae9a273_0_65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General for loop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 languages have for loops - essential for any complex computation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One common structure: iterate over values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>
                <a:highlight>
                  <a:srgbClr val="FFFF00"/>
                </a:highlight>
              </a:rPr>
              <a:t>for i in n, m, j</a:t>
            </a:r>
            <a:endParaRPr>
              <a:highlight>
                <a:srgbClr val="FFFF00"/>
              </a:highlight>
            </a:endParaRPr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>
                <a:highlight>
                  <a:srgbClr val="FFFF00"/>
                </a:highlight>
              </a:rPr>
              <a:t>stmt_block</a:t>
            </a:r>
            <a:endParaRPr>
              <a:highlight>
                <a:srgbClr val="FFFF00"/>
              </a:highlight>
            </a:endParaRPr>
          </a:p>
          <a:p>
            <a:pPr indent="-241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</a:pPr>
            <a:r>
              <a:rPr lang="en-US"/>
              <a:t>Var i takes value n to m incrementing by j, in each iteration executes the stmt block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Another common structure: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highlight>
                  <a:srgbClr val="FFFF00"/>
                </a:highlight>
              </a:rPr>
              <a:t>for i in &lt;some type of list&gt;</a:t>
            </a:r>
            <a:endParaRPr sz="2500">
              <a:highlight>
                <a:srgbClr val="FFFF00"/>
              </a:highlight>
            </a:endParaRPr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highlight>
                  <a:srgbClr val="FFFF00"/>
                </a:highlight>
              </a:rPr>
              <a:t>stmt_block</a:t>
            </a:r>
            <a:r>
              <a:rPr lang="en-US"/>
              <a:t> </a:t>
            </a:r>
            <a:endParaRPr/>
          </a:p>
          <a:p>
            <a:pPr indent="-241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</a:pPr>
            <a:r>
              <a:rPr lang="en-US"/>
              <a:t>Var i takes the value of items in the list, and for each value stmt_block is executed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</a:pPr>
            <a:r>
              <a:rPr lang="en-US"/>
              <a:t>Python provides both (actually follows the second approach and provides first one using the second)</a:t>
            </a:r>
            <a:endParaRPr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8c15c5b8d9_0_33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Finding primes till N - a simple approach: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Start with i=2, and loop till 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for each i, set isprime to True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Check if i divisible by any no till (i-1) - if so set isprime to False  (loop)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If isprime remains true (i.e. it was not divisible by any no), declare it as prime</a:t>
            </a:r>
            <a:endParaRPr/>
          </a:p>
        </p:txBody>
      </p:sp>
      <p:sp>
        <p:nvSpPr>
          <p:cNvPr id="443" name="Google Shape;443;g18c15c5b8d9_0_33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N = int(input())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i =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while(i &lt; N):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j =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isprime = True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while(j &lt;= i-1):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if (i%j) == 0: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isprime=False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j = j + 1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if isprime: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print(i, " is a prime")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i = i+1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t/>
            </a:r>
            <a:endParaRPr/>
          </a:p>
        </p:txBody>
      </p:sp>
      <p:sp>
        <p:nvSpPr>
          <p:cNvPr id="444" name="Google Shape;444;g18c15c5b8d9_0_33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5" name="Google Shape;445;g18c15c5b8d9_0_33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Nested loop example - prime numbers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8c15c5b8d9_0_41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for loop i: 2 to 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for each i, set isprime to True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Check if i divisible by any no only till sqrt(i)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52" name="Google Shape;452;g18c15c5b8d9_0_41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/>
              <a:t>N = int(input())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n-US"/>
              <a:t>for i in range(2, N+1):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n-US"/>
              <a:t>    j =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n-US"/>
              <a:t>    isprime = True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n-US"/>
              <a:t>    while(j &lt;= i**(1/2)):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n-US"/>
              <a:t>        if (i%j) == 0: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n-US"/>
              <a:t>            isprime=False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n-US"/>
              <a:t>        j = j + 1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n-US"/>
              <a:t>    if isprime: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print(i, " is a prime")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/>
          </a:p>
        </p:txBody>
      </p:sp>
      <p:sp>
        <p:nvSpPr>
          <p:cNvPr id="453" name="Google Shape;453;g18c15c5b8d9_0_41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g18c15c5b8d9_0_41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Finding Prime 2 - for and while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4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60" name="Google Shape;460;p24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Two main iteration statements in python - for and while - both execute the body multiple times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for when you know how many times iteration is to be done, while when you dont know number of iterations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Loops can be nested - increases the execution time quickly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61" name="Google Shape;461;p24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0d532e41fd_0_101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Exercises to try for nested loops </a:t>
            </a:r>
            <a:endParaRPr/>
          </a:p>
        </p:txBody>
      </p:sp>
      <p:sp>
        <p:nvSpPr>
          <p:cNvPr id="468" name="Google Shape;468;g10d532e41fd_0_101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Change the program printing half of christmas tree to printing full christmas tree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Given ages of students in a list, determine the sum of all the digits in all the ages (hint: loop over, find sum of digits for each age)</a:t>
            </a:r>
            <a:endParaRPr/>
          </a:p>
        </p:txBody>
      </p:sp>
      <p:sp>
        <p:nvSpPr>
          <p:cNvPr id="469" name="Google Shape;469;g10d532e41fd_0_101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8c15c5b8d9_0_57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Loop i from 2 to 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for each i, check if divisible by any no j (from 2 to i/j) - if so, break the loop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Outer loop can be for </a:t>
            </a:r>
            <a:endParaRPr/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i in range(2, N):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There are many more efficient algos for primes - you will learn them in DSA, algos - we will not focus on algos</a:t>
            </a:r>
            <a:endParaRPr/>
          </a:p>
        </p:txBody>
      </p:sp>
      <p:sp>
        <p:nvSpPr>
          <p:cNvPr id="476" name="Google Shape;476;g18c15c5b8d9_0_57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 = 20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 =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while(i &lt; N):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j =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while(j &lt;= (i/j)):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if not(i%j): break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j = j + 1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if (j &gt; i/j)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print (i, " is prime")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i = i + 1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77" name="Google Shape;477;g18c15c5b8d9_0_57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8" name="Google Shape;478;g18c15c5b8d9_0_57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For Info: A Slightly advanced Algo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Simple for loop in Python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Consider simple for loops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for i in range(n1, n2, d):</a:t>
            </a:r>
            <a:endParaRPr sz="27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	code-block</a:t>
            </a:r>
            <a:endParaRPr sz="27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	# i takes value n1 up to n2-1, incr by d</a:t>
            </a:r>
            <a:endParaRPr sz="27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	# code-block is executed</a:t>
            </a:r>
            <a:endParaRPr sz="27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	# can have range(n): 0, 1, 2, … n-1</a:t>
            </a:r>
            <a:endParaRPr sz="2700"/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# range(n1, n2): n1, n1+1, …, n2-1</a:t>
            </a:r>
            <a:endParaRPr sz="27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for i in [x1, x2, x3, …, xn]:</a:t>
            </a:r>
            <a:endParaRPr sz="27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	code-block</a:t>
            </a:r>
            <a:endParaRPr sz="27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	# [...] is a list of values - list is a type</a:t>
            </a:r>
            <a:endParaRPr sz="27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	# can assign list to a var and then use it</a:t>
            </a:r>
            <a:endParaRPr sz="2700"/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# code block executed for each item in list</a:t>
            </a:r>
            <a:endParaRPr sz="2700"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b80f19258_0_404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 - sum of odd and even nos - two approaches</a:t>
            </a:r>
            <a:endParaRPr/>
          </a:p>
        </p:txBody>
      </p:sp>
      <p:sp>
        <p:nvSpPr>
          <p:cNvPr id="151" name="Google Shape;151;g10b80f19258_0_404"/>
          <p:cNvSpPr txBox="1"/>
          <p:nvPr>
            <p:ph idx="1" type="body"/>
          </p:nvPr>
        </p:nvSpPr>
        <p:spPr>
          <a:xfrm>
            <a:off x="685799" y="1190173"/>
            <a:ext cx="38343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s1 = 0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s2 =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i in range(11):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if i%2 == 0: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s1 = s1 + 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else: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s2 = s2 + 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print(s1, s2)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2" name="Google Shape;152;g10b80f19258_0_404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g10b80f19258_0_404"/>
          <p:cNvSpPr txBox="1"/>
          <p:nvPr>
            <p:ph idx="2" type="body"/>
          </p:nvPr>
        </p:nvSpPr>
        <p:spPr>
          <a:xfrm>
            <a:off x="4629150" y="1190173"/>
            <a:ext cx="38292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s1 =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s2 =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i in range(1, 11, 2):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s2 = s2 + 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i in range(2, 11, 2):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s1 = s1 + 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print(s1, s2)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d532e41fd_0_49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For Loop - Control Flow (</a:t>
            </a:r>
            <a:r>
              <a:rPr lang="en-US" sz="1666"/>
              <a:t>geeksforgeeks</a:t>
            </a:r>
            <a:r>
              <a:rPr lang="en-US"/>
              <a:t>)</a:t>
            </a:r>
            <a:endParaRPr/>
          </a:p>
        </p:txBody>
      </p:sp>
      <p:sp>
        <p:nvSpPr>
          <p:cNvPr id="160" name="Google Shape;160;g10d532e41fd_0_49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1" name="Google Shape;161;g10d532e41fd_0_49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g10d532e41fd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1614488"/>
            <a:ext cx="59055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b80f19258_0_411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Example - Factorial</a:t>
            </a:r>
            <a:endParaRPr/>
          </a:p>
        </p:txBody>
      </p:sp>
      <p:sp>
        <p:nvSpPr>
          <p:cNvPr id="169" name="Google Shape;169;g10b80f19258_0_411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Let's write program for computing factorial of n  using range function and for loop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num = int(input("Enter a number: "))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fact =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i in range(1, num+1):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fact = fact*i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fact</a:t>
            </a: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0" name="Google Shape;170;g10b80f19258_0_411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d532e41fd_0_8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177" name="Google Shape;177;g10d532e41fd_0_8"/>
          <p:cNvSpPr txBox="1"/>
          <p:nvPr>
            <p:ph idx="1" type="body"/>
          </p:nvPr>
        </p:nvSpPr>
        <p:spPr>
          <a:xfrm>
            <a:off x="5307750" y="1181902"/>
            <a:ext cx="3584100" cy="55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a = 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b = 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for i in range(20):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if i%3==0: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    a = a+1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else: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    b = b+1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print(a)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78" name="Google Shape;178;g10d532e41fd_0_8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10d532e41fd_0_8"/>
          <p:cNvSpPr txBox="1"/>
          <p:nvPr>
            <p:ph idx="1" type="body"/>
          </p:nvPr>
        </p:nvSpPr>
        <p:spPr>
          <a:xfrm>
            <a:off x="685800" y="1196975"/>
            <a:ext cx="43854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/>
              <a:t>What would be the output of the code given on the right?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20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 10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 7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 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Remember: range(N) starts from 0, goes to N-1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2016-06-15T01:05:21Z</dcterms:created>
  <dc:creator>Pankaj Jalote</dc:creator>
</cp:coreProperties>
</file>