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0_F3FCC67C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5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FF"/>
    <a:srgbClr val="58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 snapToObjects="1">
      <p:cViewPr>
        <p:scale>
          <a:sx n="76" d="100"/>
          <a:sy n="76" d="100"/>
        </p:scale>
        <p:origin x="7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D6F8-1EBE-4342-95F8-DEA5F9C1E45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3398D-435E-F64E-B5EE-8DAAEC172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6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パートナー解除の流れ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6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現状のリンク関係（ログイン周辺）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貯蓄シミュレーション画面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6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パートナー申請取り下げの流れ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44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パートナー登録の流れ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3FCC67C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95704E-606A-F382-909B-244F597BC66B}"/>
              </a:ext>
            </a:extLst>
          </p:cNvPr>
          <p:cNvSpPr/>
          <p:nvPr/>
        </p:nvSpPr>
        <p:spPr>
          <a:xfrm>
            <a:off x="5171475" y="2350547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ログインフォーム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64471A-75C0-8631-8A2A-C87D674156BB}"/>
              </a:ext>
            </a:extLst>
          </p:cNvPr>
          <p:cNvSpPr/>
          <p:nvPr/>
        </p:nvSpPr>
        <p:spPr>
          <a:xfrm>
            <a:off x="5172664" y="1016208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サインアップ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8B6AE-1260-8EBD-F10D-AFA0324607C5}"/>
              </a:ext>
            </a:extLst>
          </p:cNvPr>
          <p:cNvSpPr/>
          <p:nvPr/>
        </p:nvSpPr>
        <p:spPr>
          <a:xfrm>
            <a:off x="4451145" y="-87534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仮登録完了</a:t>
            </a:r>
          </a:p>
        </p:txBody>
      </p:sp>
      <p:pic>
        <p:nvPicPr>
          <p:cNvPr id="7" name="グラフィックス 6" descr="封筒 枠線">
            <a:extLst>
              <a:ext uri="{FF2B5EF4-FFF2-40B4-BE49-F238E27FC236}">
                <a16:creationId xmlns:a16="http://schemas.microsoft.com/office/drawing/2014/main" id="{B565B5E9-5B1E-1D5B-647E-9CEBCAB2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411" y="-52385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EB993D-7F28-F0C4-93C2-E31C7E2F9009}"/>
              </a:ext>
            </a:extLst>
          </p:cNvPr>
          <p:cNvSpPr/>
          <p:nvPr/>
        </p:nvSpPr>
        <p:spPr>
          <a:xfrm>
            <a:off x="8317703" y="86201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本登録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463B47-911D-3D4A-C2E1-7B8B03F0C9E6}"/>
              </a:ext>
            </a:extLst>
          </p:cNvPr>
          <p:cNvSpPr/>
          <p:nvPr/>
        </p:nvSpPr>
        <p:spPr>
          <a:xfrm>
            <a:off x="5171475" y="5384592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マイページ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FD8C4CD-2DB9-5341-DC7E-DF09181D883B}"/>
              </a:ext>
            </a:extLst>
          </p:cNvPr>
          <p:cNvGrpSpPr/>
          <p:nvPr/>
        </p:nvGrpSpPr>
        <p:grpSpPr>
          <a:xfrm>
            <a:off x="307295" y="3071813"/>
            <a:ext cx="1441849" cy="1095373"/>
            <a:chOff x="8582615" y="2105027"/>
            <a:chExt cx="1441849" cy="1095373"/>
          </a:xfrm>
        </p:grpSpPr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012DD1B0-A1D2-09F4-5ADB-BEC85155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2286000"/>
              <a:ext cx="914400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B6034-EA19-062A-E3C6-BF8234FE1C50}"/>
                </a:ext>
              </a:extLst>
            </p:cNvPr>
            <p:cNvSpPr txBox="1"/>
            <p:nvPr/>
          </p:nvSpPr>
          <p:spPr>
            <a:xfrm>
              <a:off x="8582615" y="2105027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仮登録ユーザー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2246518-ACD5-92D5-8D19-9DECCAAE94FF}"/>
              </a:ext>
            </a:extLst>
          </p:cNvPr>
          <p:cNvGrpSpPr/>
          <p:nvPr/>
        </p:nvGrpSpPr>
        <p:grpSpPr>
          <a:xfrm>
            <a:off x="5171475" y="3709986"/>
            <a:ext cx="1441849" cy="1115653"/>
            <a:chOff x="8582615" y="3965933"/>
            <a:chExt cx="1441849" cy="1115653"/>
          </a:xfrm>
        </p:grpSpPr>
        <p:pic>
          <p:nvPicPr>
            <p:cNvPr id="12" name="グラフィックス 11" descr="データベース 単色塗りつぶし">
              <a:extLst>
                <a:ext uri="{FF2B5EF4-FFF2-40B4-BE49-F238E27FC236}">
                  <a16:creationId xmlns:a16="http://schemas.microsoft.com/office/drawing/2014/main" id="{42A68374-22A9-4499-F504-BAF3F9EF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4167186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E812E8-E69B-FBE3-9CEB-785A8D9F52FC}"/>
                </a:ext>
              </a:extLst>
            </p:cNvPr>
            <p:cNvSpPr txBox="1"/>
            <p:nvPr/>
          </p:nvSpPr>
          <p:spPr>
            <a:xfrm>
              <a:off x="8582615" y="3965933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本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登録ユーザー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3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57284D-42AB-F289-2C0B-C0DE053DEAD6}"/>
              </a:ext>
            </a:extLst>
          </p:cNvPr>
          <p:cNvGrpSpPr/>
          <p:nvPr/>
        </p:nvGrpSpPr>
        <p:grpSpPr>
          <a:xfrm>
            <a:off x="280987" y="1160274"/>
            <a:ext cx="10163178" cy="3678027"/>
            <a:chOff x="280987" y="1160274"/>
            <a:chExt cx="10163178" cy="3678027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2" y="2800350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093D86-CD9E-1C16-697F-9621AD15FABD}"/>
                </a:ext>
              </a:extLst>
            </p:cNvPr>
            <p:cNvSpPr txBox="1"/>
            <p:nvPr/>
          </p:nvSpPr>
          <p:spPr>
            <a:xfrm>
              <a:off x="6232921" y="2884956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8D0809A-7473-3016-6E1B-27CEC0BCAE12}"/>
                </a:ext>
              </a:extLst>
            </p:cNvPr>
            <p:cNvGrpSpPr/>
            <p:nvPr/>
          </p:nvGrpSpPr>
          <p:grpSpPr>
            <a:xfrm rot="10800000">
              <a:off x="1934163" y="2884956"/>
              <a:ext cx="3209926" cy="942977"/>
              <a:chOff x="2109787" y="1628773"/>
              <a:chExt cx="3209926" cy="942977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E2C8D7D3-0842-5D94-2379-351ECCB52473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DB9D750D-5B2D-F163-6D3D-8B933F0A7FB3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05915A0-CEC2-5681-87CF-A0787A055504}"/>
                </a:ext>
              </a:extLst>
            </p:cNvPr>
            <p:cNvSpPr txBox="1"/>
            <p:nvPr/>
          </p:nvSpPr>
          <p:spPr>
            <a:xfrm>
              <a:off x="2618771" y="1160274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64A65F3-84C8-D34B-0581-C2E520D70F05}"/>
                </a:ext>
              </a:extLst>
            </p:cNvPr>
            <p:cNvSpPr txBox="1"/>
            <p:nvPr/>
          </p:nvSpPr>
          <p:spPr>
            <a:xfrm>
              <a:off x="2873535" y="3930244"/>
              <a:ext cx="13311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①解除を選択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7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 descr="ハンガーガー形のメニュー アイコン 単色塗りつぶし">
            <a:extLst>
              <a:ext uri="{FF2B5EF4-FFF2-40B4-BE49-F238E27FC236}">
                <a16:creationId xmlns:a16="http://schemas.microsoft.com/office/drawing/2014/main" id="{9CDC26D9-AA1F-D5B7-2686-CEF6F396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39" y="1057275"/>
            <a:ext cx="678657" cy="67865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DA2DB8-502E-0571-CC44-84C6901A6E9E}"/>
              </a:ext>
            </a:extLst>
          </p:cNvPr>
          <p:cNvSpPr txBox="1"/>
          <p:nvPr/>
        </p:nvSpPr>
        <p:spPr>
          <a:xfrm>
            <a:off x="4482103" y="1123086"/>
            <a:ext cx="3227794" cy="5847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Future Design</a:t>
            </a:r>
            <a:endParaRPr kumimoji="1" lang="ja-JP" altLang="en-US" sz="3200" b="1">
              <a:solidFill>
                <a:schemeClr val="accent1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F85AA2-D23F-E8BC-A409-FE528B539040}"/>
              </a:ext>
            </a:extLst>
          </p:cNvPr>
          <p:cNvSpPr txBox="1"/>
          <p:nvPr/>
        </p:nvSpPr>
        <p:spPr>
          <a:xfrm>
            <a:off x="4558316" y="1816685"/>
            <a:ext cx="307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こんにちは</a:t>
            </a:r>
            <a:r>
              <a:rPr kumimoji="1" lang="en-US" altLang="ja-JP" sz="1400" dirty="0"/>
              <a:t> user </a:t>
            </a:r>
            <a:r>
              <a:rPr kumimoji="1" lang="ja-JP" altLang="en-US" sz="1400"/>
              <a:t>さん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CAD633D-BCBE-29A3-794D-D54615ECD394}"/>
              </a:ext>
            </a:extLst>
          </p:cNvPr>
          <p:cNvSpPr txBox="1"/>
          <p:nvPr/>
        </p:nvSpPr>
        <p:spPr>
          <a:xfrm>
            <a:off x="723305" y="2233284"/>
            <a:ext cx="214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貯蓄のシミュレーション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CC4113-DC26-1B6D-36DC-2EE19B14F6CA}"/>
              </a:ext>
            </a:extLst>
          </p:cNvPr>
          <p:cNvSpPr txBox="1"/>
          <p:nvPr/>
        </p:nvSpPr>
        <p:spPr>
          <a:xfrm>
            <a:off x="8857350" y="5347955"/>
            <a:ext cx="32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5">
                    <a:lumMod val="75000"/>
                  </a:schemeClr>
                </a:solidFill>
              </a:rPr>
              <a:t>＞</a:t>
            </a:r>
            <a:r>
              <a:rPr kumimoji="1" lang="ja-JP" altLang="en-US" sz="1400">
                <a:solidFill>
                  <a:schemeClr val="accent5">
                    <a:lumMod val="75000"/>
                  </a:schemeClr>
                </a:solidFill>
              </a:rPr>
              <a:t>より詳細なシミュレーション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6702FC-2440-D307-4CFD-ACFD22C0A2E7}"/>
              </a:ext>
            </a:extLst>
          </p:cNvPr>
          <p:cNvSpPr/>
          <p:nvPr/>
        </p:nvSpPr>
        <p:spPr>
          <a:xfrm>
            <a:off x="723306" y="6035040"/>
            <a:ext cx="10693597" cy="822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F7D29A-2B18-1CCC-AEEB-C58452242BEE}"/>
              </a:ext>
            </a:extLst>
          </p:cNvPr>
          <p:cNvSpPr txBox="1"/>
          <p:nvPr/>
        </p:nvSpPr>
        <p:spPr>
          <a:xfrm>
            <a:off x="723304" y="6105080"/>
            <a:ext cx="27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支出と給与の情報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53391EC-8BA8-FA40-EA9B-6CA04358AAD9}"/>
              </a:ext>
            </a:extLst>
          </p:cNvPr>
          <p:cNvGrpSpPr/>
          <p:nvPr/>
        </p:nvGrpSpPr>
        <p:grpSpPr>
          <a:xfrm>
            <a:off x="775096" y="2541062"/>
            <a:ext cx="10641807" cy="2700337"/>
            <a:chOff x="775096" y="2541062"/>
            <a:chExt cx="10641807" cy="270033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9330158-4C1A-BA4D-1602-847FCC6C7FF6}"/>
                </a:ext>
              </a:extLst>
            </p:cNvPr>
            <p:cNvSpPr/>
            <p:nvPr/>
          </p:nvSpPr>
          <p:spPr>
            <a:xfrm>
              <a:off x="775096" y="2541062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D52BC22-7892-3775-D6F4-FB7599B67756}"/>
                </a:ext>
              </a:extLst>
            </p:cNvPr>
            <p:cNvSpPr/>
            <p:nvPr/>
          </p:nvSpPr>
          <p:spPr>
            <a:xfrm>
              <a:off x="1264920" y="3261359"/>
              <a:ext cx="259080" cy="11125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19A71C6-0410-0A8C-DB37-F480B8C7B485}"/>
                </a:ext>
              </a:extLst>
            </p:cNvPr>
            <p:cNvSpPr/>
            <p:nvPr/>
          </p:nvSpPr>
          <p:spPr>
            <a:xfrm>
              <a:off x="2407920" y="3038413"/>
              <a:ext cx="259080" cy="1335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E1DF665-ACFC-5CB0-A587-2A831CB2D0B8}"/>
                </a:ext>
              </a:extLst>
            </p:cNvPr>
            <p:cNvSpPr/>
            <p:nvPr/>
          </p:nvSpPr>
          <p:spPr>
            <a:xfrm>
              <a:off x="3556991" y="3038413"/>
              <a:ext cx="259080" cy="1335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E3A3CC1-AC28-43D4-CE7F-7E1105A292B9}"/>
                </a:ext>
              </a:extLst>
            </p:cNvPr>
            <p:cNvSpPr/>
            <p:nvPr/>
          </p:nvSpPr>
          <p:spPr>
            <a:xfrm>
              <a:off x="4703026" y="2918103"/>
              <a:ext cx="259080" cy="14552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D546E81-25A6-52BC-89A7-D7095BC9AC21}"/>
                </a:ext>
              </a:extLst>
            </p:cNvPr>
            <p:cNvSpPr/>
            <p:nvPr/>
          </p:nvSpPr>
          <p:spPr>
            <a:xfrm>
              <a:off x="5864240" y="2918103"/>
              <a:ext cx="259080" cy="14552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D077957-A358-BDE7-A3CF-18E157775A6F}"/>
                </a:ext>
              </a:extLst>
            </p:cNvPr>
            <p:cNvSpPr/>
            <p:nvPr/>
          </p:nvSpPr>
          <p:spPr>
            <a:xfrm>
              <a:off x="7004204" y="2773018"/>
              <a:ext cx="259080" cy="16003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97CE3E-058D-FEF9-743E-49208753CE22}"/>
                </a:ext>
              </a:extLst>
            </p:cNvPr>
            <p:cNvSpPr/>
            <p:nvPr/>
          </p:nvSpPr>
          <p:spPr>
            <a:xfrm>
              <a:off x="8174524" y="2773018"/>
              <a:ext cx="259080" cy="16003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32DB053-CE8A-C330-B52E-4D9B27020B02}"/>
                </a:ext>
              </a:extLst>
            </p:cNvPr>
            <p:cNvSpPr/>
            <p:nvPr/>
          </p:nvSpPr>
          <p:spPr>
            <a:xfrm>
              <a:off x="9314488" y="2773018"/>
              <a:ext cx="259080" cy="16003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0126F28-DDA7-2D36-712C-EE13AEB9226B}"/>
                </a:ext>
              </a:extLst>
            </p:cNvPr>
            <p:cNvSpPr/>
            <p:nvPr/>
          </p:nvSpPr>
          <p:spPr>
            <a:xfrm>
              <a:off x="10469630" y="2703445"/>
              <a:ext cx="259080" cy="16698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DECDDC6-0C73-9C51-1CEE-2298017BC65D}"/>
                </a:ext>
              </a:extLst>
            </p:cNvPr>
            <p:cNvSpPr/>
            <p:nvPr/>
          </p:nvSpPr>
          <p:spPr>
            <a:xfrm>
              <a:off x="1609016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158FF4-D0DB-C2D4-19F8-A20DB63F3BB0}"/>
                </a:ext>
              </a:extLst>
            </p:cNvPr>
            <p:cNvSpPr/>
            <p:nvPr/>
          </p:nvSpPr>
          <p:spPr>
            <a:xfrm>
              <a:off x="2752016" y="4373330"/>
              <a:ext cx="259080" cy="5751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3711FF0-8141-285E-3130-57FACC902B7C}"/>
                </a:ext>
              </a:extLst>
            </p:cNvPr>
            <p:cNvSpPr/>
            <p:nvPr/>
          </p:nvSpPr>
          <p:spPr>
            <a:xfrm>
              <a:off x="3901087" y="4373331"/>
              <a:ext cx="259080" cy="7688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3EE53B4-9966-4F82-45D5-7A578FC3F67C}"/>
                </a:ext>
              </a:extLst>
            </p:cNvPr>
            <p:cNvSpPr/>
            <p:nvPr/>
          </p:nvSpPr>
          <p:spPr>
            <a:xfrm>
              <a:off x="5045118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3BCAE20-EE1D-F4F0-9B16-EA0F0B87D699}"/>
                </a:ext>
              </a:extLst>
            </p:cNvPr>
            <p:cNvSpPr/>
            <p:nvPr/>
          </p:nvSpPr>
          <p:spPr>
            <a:xfrm>
              <a:off x="6186471" y="4373331"/>
              <a:ext cx="259080" cy="5751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71B4E7F-656B-7A46-BBF2-E0E5881BBFEE}"/>
                </a:ext>
              </a:extLst>
            </p:cNvPr>
            <p:cNvSpPr/>
            <p:nvPr/>
          </p:nvSpPr>
          <p:spPr>
            <a:xfrm>
              <a:off x="7348300" y="4373331"/>
              <a:ext cx="259080" cy="6612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9D157B00-3CA5-2ADA-34AC-6326BDA62920}"/>
                </a:ext>
              </a:extLst>
            </p:cNvPr>
            <p:cNvSpPr/>
            <p:nvPr/>
          </p:nvSpPr>
          <p:spPr>
            <a:xfrm>
              <a:off x="8510129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69F6C0-CE83-D083-428D-8026B69D0EFB}"/>
                </a:ext>
              </a:extLst>
            </p:cNvPr>
            <p:cNvSpPr/>
            <p:nvPr/>
          </p:nvSpPr>
          <p:spPr>
            <a:xfrm>
              <a:off x="9662927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6E012BB-AF28-5760-647A-BF85B8DA3E60}"/>
                </a:ext>
              </a:extLst>
            </p:cNvPr>
            <p:cNvSpPr/>
            <p:nvPr/>
          </p:nvSpPr>
          <p:spPr>
            <a:xfrm>
              <a:off x="10805235" y="4373331"/>
              <a:ext cx="259080" cy="456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7C9C7FA-03E3-70C4-F8A8-20DB187F328F}"/>
                </a:ext>
              </a:extLst>
            </p:cNvPr>
            <p:cNvCxnSpPr/>
            <p:nvPr/>
          </p:nvCxnSpPr>
          <p:spPr>
            <a:xfrm>
              <a:off x="775096" y="4373880"/>
              <a:ext cx="106418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92C9894-2D7E-A230-3D4E-FDA6FF037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16" y="3505812"/>
              <a:ext cx="1143000" cy="20682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90BF5FF-3AE0-A7F7-2D1E-14B91F57A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2016" y="3505811"/>
              <a:ext cx="1143705" cy="151461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7C9F3E5-0F7B-42E3-7AA7-9965B92EB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369" y="3261359"/>
              <a:ext cx="1149749" cy="395913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71C0685D-00C7-3CB0-B830-252443A42B8D}"/>
                </a:ext>
              </a:extLst>
            </p:cNvPr>
            <p:cNvCxnSpPr>
              <a:cxnSpLocks/>
            </p:cNvCxnSpPr>
            <p:nvPr/>
          </p:nvCxnSpPr>
          <p:spPr>
            <a:xfrm>
              <a:off x="5045118" y="3259612"/>
              <a:ext cx="1143705" cy="151461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33FB8746-9541-8DBC-3CD1-955F8E321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471" y="3259063"/>
              <a:ext cx="1132629" cy="152968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D23F190D-16DD-8498-F714-4BD7D08E9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075" y="3038413"/>
              <a:ext cx="1195054" cy="22065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7E0CE42-EA36-8C8D-467D-7301E5AA5CBF}"/>
                </a:ext>
              </a:extLst>
            </p:cNvPr>
            <p:cNvCxnSpPr>
              <a:cxnSpLocks/>
            </p:cNvCxnSpPr>
            <p:nvPr/>
          </p:nvCxnSpPr>
          <p:spPr>
            <a:xfrm>
              <a:off x="8510129" y="3038413"/>
              <a:ext cx="1152798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AA65D0D-40B9-4E17-D8CD-111AD4D84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2927" y="2929973"/>
              <a:ext cx="1142308" cy="114317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57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6702FC-2440-D307-4CFD-ACFD22C0A2E7}"/>
              </a:ext>
            </a:extLst>
          </p:cNvPr>
          <p:cNvSpPr/>
          <p:nvPr/>
        </p:nvSpPr>
        <p:spPr>
          <a:xfrm>
            <a:off x="749201" y="1074732"/>
            <a:ext cx="10693597" cy="5416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F7D29A-2B18-1CCC-AEEB-C58452242BEE}"/>
              </a:ext>
            </a:extLst>
          </p:cNvPr>
          <p:cNvSpPr txBox="1"/>
          <p:nvPr/>
        </p:nvSpPr>
        <p:spPr>
          <a:xfrm>
            <a:off x="749201" y="1074733"/>
            <a:ext cx="27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給与と支出</a:t>
            </a:r>
            <a:r>
              <a:rPr kumimoji="1" lang="ja-JP" altLang="en-US" sz="2400" b="1"/>
              <a:t>の情報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55CC1A0-A25C-3538-58DE-D84183B7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88617"/>
              </p:ext>
            </p:extLst>
          </p:nvPr>
        </p:nvGraphicFramePr>
        <p:xfrm>
          <a:off x="885779" y="3471867"/>
          <a:ext cx="5210220" cy="231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2044">
                  <a:extLst>
                    <a:ext uri="{9D8B030D-6E8A-4147-A177-3AD203B41FA5}">
                      <a16:colId xmlns:a16="http://schemas.microsoft.com/office/drawing/2014/main" val="278960558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5629029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307890405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108007250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8043894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 </a:t>
                      </a:r>
                      <a:r>
                        <a:rPr kumimoji="1" lang="ja-JP" altLang="en-US" sz="2400" b="1">
                          <a:solidFill>
                            <a:schemeClr val="bg1"/>
                          </a:solidFill>
                        </a:rPr>
                        <a:t>給与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項目名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金額（円）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課税 </a:t>
                      </a:r>
                      <a:r>
                        <a:rPr kumimoji="1" lang="en-US" altLang="ja-JP" sz="1000" b="1" dirty="0"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非課税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頻度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基本給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180,000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課税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/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5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交通費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20,000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非課税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報酬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500,000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課税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 6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2247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B845F43-E245-3CDE-347E-8E03FF2F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5282"/>
              </p:ext>
            </p:extLst>
          </p:nvPr>
        </p:nvGraphicFramePr>
        <p:xfrm>
          <a:off x="6095999" y="3471867"/>
          <a:ext cx="5210220" cy="2311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42044">
                  <a:extLst>
                    <a:ext uri="{9D8B030D-6E8A-4147-A177-3AD203B41FA5}">
                      <a16:colId xmlns:a16="http://schemas.microsoft.com/office/drawing/2014/main" val="278960558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5629029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3078904051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1080072508"/>
                    </a:ext>
                  </a:extLst>
                </a:gridCol>
                <a:gridCol w="1042044">
                  <a:extLst>
                    <a:ext uri="{9D8B030D-6E8A-4147-A177-3AD203B41FA5}">
                      <a16:colId xmlns:a16="http://schemas.microsoft.com/office/drawing/2014/main" val="48043894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kumimoji="1" lang="ja-JP" altLang="en-US" sz="2400" b="1">
                          <a:solidFill>
                            <a:schemeClr val="bg1"/>
                          </a:solidFill>
                        </a:rPr>
                        <a:t>支出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項目名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金額（円）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期間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頻度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>
                          <a:solidFill>
                            <a:schemeClr val="bg1"/>
                          </a:solidFill>
                        </a:rPr>
                        <a:t>削除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 食費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3,500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恒常的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週間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5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交通費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2,0000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恒常的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奨学金返済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50,000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2024/04/01</a:t>
                      </a:r>
                    </a:p>
                    <a:p>
                      <a:pPr algn="ctr"/>
                      <a:r>
                        <a:rPr kumimoji="1" lang="en-US" altLang="ja-JP" sz="800" dirty="0"/>
                        <a:t>~2026/03/31</a:t>
                      </a:r>
                      <a:endParaRPr kumimoji="1" lang="ja-JP" altLang="en-US" sz="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住宅費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70,000</a:t>
                      </a:r>
                      <a:endParaRPr kumimoji="1" lang="ja-JP" altLang="en-US" sz="10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恒常的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1</a:t>
                      </a:r>
                      <a:r>
                        <a:rPr kumimoji="1" lang="ja-JP" altLang="en-US" sz="1000"/>
                        <a:t>ヶ月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削除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2247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5BF88A-E3BC-B47F-35C3-28435341FA41}"/>
              </a:ext>
            </a:extLst>
          </p:cNvPr>
          <p:cNvSpPr txBox="1"/>
          <p:nvPr/>
        </p:nvSpPr>
        <p:spPr>
          <a:xfrm>
            <a:off x="749200" y="1536398"/>
            <a:ext cx="27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給与の入力フォーム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2A8382-D2C4-CC59-C5AE-3B67B901FD0C}"/>
              </a:ext>
            </a:extLst>
          </p:cNvPr>
          <p:cNvSpPr txBox="1"/>
          <p:nvPr/>
        </p:nvSpPr>
        <p:spPr>
          <a:xfrm>
            <a:off x="6095999" y="1536398"/>
            <a:ext cx="279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支出の入力フォーム</a:t>
            </a:r>
            <a:endParaRPr kumimoji="1" lang="ja-JP" altLang="en-US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218B3E-9162-A7CF-14EC-ADCAC19CA28D}"/>
              </a:ext>
            </a:extLst>
          </p:cNvPr>
          <p:cNvSpPr txBox="1"/>
          <p:nvPr/>
        </p:nvSpPr>
        <p:spPr>
          <a:xfrm>
            <a:off x="749201" y="1905730"/>
            <a:ext cx="1578364" cy="135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/>
              <a:t>項目名</a:t>
            </a:r>
            <a:r>
              <a:rPr lang="ja-JP" altLang="en-US" sz="1400"/>
              <a:t>　</a:t>
            </a:r>
            <a:r>
              <a:rPr lang="en-US" altLang="ja-JP" sz="1400" dirty="0"/>
              <a:t>  </a:t>
            </a:r>
            <a:r>
              <a:rPr kumimoji="1" lang="ja-JP" altLang="en-US" sz="1400"/>
              <a:t>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金　額　</a:t>
            </a:r>
            <a:r>
              <a:rPr lang="en-US" altLang="ja-JP" sz="1400" dirty="0"/>
              <a:t>  </a:t>
            </a:r>
            <a:r>
              <a:rPr lang="ja-JP" altLang="en-US" sz="1400"/>
              <a:t>：</a:t>
            </a:r>
            <a:endParaRPr lang="en-US" altLang="ja-JP" sz="1400" dirty="0"/>
          </a:p>
          <a:p>
            <a:pPr>
              <a:lnSpc>
                <a:spcPct val="150000"/>
              </a:lnSpc>
            </a:pPr>
            <a:r>
              <a:rPr kumimoji="1" lang="ja-JP" altLang="en-US" sz="1400"/>
              <a:t>課税 </a:t>
            </a:r>
            <a:r>
              <a:rPr kumimoji="1" lang="en-US" altLang="ja-JP" sz="1400" dirty="0"/>
              <a:t>or </a:t>
            </a:r>
            <a:r>
              <a:rPr kumimoji="1" lang="ja-JP" altLang="en-US" sz="1400"/>
              <a:t>非課税：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頻度：</a:t>
            </a:r>
            <a:endParaRPr lang="en-US" altLang="ja-JP" sz="1400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D2CC8E5-5C94-E0AC-2BC4-C8F62CD21A97}"/>
              </a:ext>
            </a:extLst>
          </p:cNvPr>
          <p:cNvSpPr/>
          <p:nvPr/>
        </p:nvSpPr>
        <p:spPr>
          <a:xfrm>
            <a:off x="1828772" y="1956165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2B9C294-C0D2-3EC2-13B2-B162A2143096}"/>
              </a:ext>
            </a:extLst>
          </p:cNvPr>
          <p:cNvSpPr/>
          <p:nvPr/>
        </p:nvSpPr>
        <p:spPr>
          <a:xfrm>
            <a:off x="1828772" y="2310007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51D132B-29D9-EDCD-3022-6DCD8735B4FA}"/>
              </a:ext>
            </a:extLst>
          </p:cNvPr>
          <p:cNvSpPr/>
          <p:nvPr/>
        </p:nvSpPr>
        <p:spPr>
          <a:xfrm>
            <a:off x="1316709" y="2941627"/>
            <a:ext cx="512064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649622-0966-15A1-5A87-1EF0ADD65A44}"/>
              </a:ext>
            </a:extLst>
          </p:cNvPr>
          <p:cNvSpPr/>
          <p:nvPr/>
        </p:nvSpPr>
        <p:spPr>
          <a:xfrm>
            <a:off x="1929160" y="2941627"/>
            <a:ext cx="672995" cy="31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日▼　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DB3012-76BA-97BD-3644-D692EAA1AA12}"/>
              </a:ext>
            </a:extLst>
          </p:cNvPr>
          <p:cNvSpPr txBox="1"/>
          <p:nvPr/>
        </p:nvSpPr>
        <p:spPr>
          <a:xfrm>
            <a:off x="2602155" y="2870388"/>
            <a:ext cx="1578364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/>
              <a:t>に一度発生</a:t>
            </a:r>
            <a:endParaRPr kumimoji="1"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1EDFD8-ADAD-1E97-0636-5FF8336F6A65}"/>
              </a:ext>
            </a:extLst>
          </p:cNvPr>
          <p:cNvSpPr txBox="1"/>
          <p:nvPr/>
        </p:nvSpPr>
        <p:spPr>
          <a:xfrm>
            <a:off x="6096556" y="1907189"/>
            <a:ext cx="979184" cy="135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/>
              <a:t>項目名：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金　額：</a:t>
            </a:r>
            <a:endParaRPr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期　間</a:t>
            </a:r>
            <a:r>
              <a:rPr kumimoji="1" lang="ja-JP" altLang="en-US" sz="1400"/>
              <a:t>：</a:t>
            </a:r>
            <a:endParaRPr kumimoji="1" lang="en-US" altLang="ja-JP" sz="1400" dirty="0"/>
          </a:p>
          <a:p>
            <a:pPr>
              <a:lnSpc>
                <a:spcPct val="150000"/>
              </a:lnSpc>
            </a:pPr>
            <a:r>
              <a:rPr lang="ja-JP" altLang="en-US" sz="1400"/>
              <a:t>頻　度：</a:t>
            </a:r>
            <a:endParaRPr lang="en-US" altLang="ja-JP" sz="1400" dirty="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8F44208-51D6-B4DB-7046-064B7040E64A}"/>
              </a:ext>
            </a:extLst>
          </p:cNvPr>
          <p:cNvSpPr/>
          <p:nvPr/>
        </p:nvSpPr>
        <p:spPr>
          <a:xfrm>
            <a:off x="6894390" y="1991110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47144227-5FA5-5589-7244-2ED0309258E6}"/>
              </a:ext>
            </a:extLst>
          </p:cNvPr>
          <p:cNvSpPr/>
          <p:nvPr/>
        </p:nvSpPr>
        <p:spPr>
          <a:xfrm>
            <a:off x="6894390" y="2327211"/>
            <a:ext cx="1662117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57A09BC-18F6-3BA8-44C7-73CBF1A66B00}"/>
              </a:ext>
            </a:extLst>
          </p:cNvPr>
          <p:cNvSpPr/>
          <p:nvPr/>
        </p:nvSpPr>
        <p:spPr>
          <a:xfrm>
            <a:off x="6900174" y="2941626"/>
            <a:ext cx="512064" cy="318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E9A5604-640C-E83D-A61D-E0A156CF56AE}"/>
              </a:ext>
            </a:extLst>
          </p:cNvPr>
          <p:cNvSpPr/>
          <p:nvPr/>
        </p:nvSpPr>
        <p:spPr>
          <a:xfrm>
            <a:off x="7479690" y="2941626"/>
            <a:ext cx="672995" cy="31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日▼　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3FB4E8-AB28-ED84-8B8A-63EC0873B41B}"/>
              </a:ext>
            </a:extLst>
          </p:cNvPr>
          <p:cNvSpPr txBox="1"/>
          <p:nvPr/>
        </p:nvSpPr>
        <p:spPr>
          <a:xfrm>
            <a:off x="8162248" y="2870388"/>
            <a:ext cx="1250246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/>
              <a:t>に一度発生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4754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FE7E8A1-2E12-DF7D-21A1-E14A261F79E1}"/>
              </a:ext>
            </a:extLst>
          </p:cNvPr>
          <p:cNvGrpSpPr/>
          <p:nvPr/>
        </p:nvGrpSpPr>
        <p:grpSpPr>
          <a:xfrm>
            <a:off x="631909" y="1134283"/>
            <a:ext cx="9899903" cy="4925086"/>
            <a:chOff x="631909" y="1134283"/>
            <a:chExt cx="9899903" cy="4925086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34612EBD-C09A-8B22-FBB0-022901A25F3F}"/>
                </a:ext>
              </a:extLst>
            </p:cNvPr>
            <p:cNvGrpSpPr/>
            <p:nvPr/>
          </p:nvGrpSpPr>
          <p:grpSpPr>
            <a:xfrm>
              <a:off x="631909" y="1134283"/>
              <a:ext cx="9899903" cy="4925086"/>
              <a:chOff x="631909" y="1134283"/>
              <a:chExt cx="9899903" cy="4925086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7A494D41-2065-D410-0AA0-61E29140AF72}"/>
                  </a:ext>
                </a:extLst>
              </p:cNvPr>
              <p:cNvGrpSpPr/>
              <p:nvPr/>
            </p:nvGrpSpPr>
            <p:grpSpPr>
              <a:xfrm>
                <a:off x="1390212" y="1134283"/>
                <a:ext cx="9141600" cy="4925086"/>
                <a:chOff x="1390212" y="1134283"/>
                <a:chExt cx="9141600" cy="4925086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52C3DFE2-06B0-6F76-37A4-D1D57C318846}"/>
                    </a:ext>
                  </a:extLst>
                </p:cNvPr>
                <p:cNvGrpSpPr/>
                <p:nvPr/>
              </p:nvGrpSpPr>
              <p:grpSpPr>
                <a:xfrm>
                  <a:off x="1933051" y="1493520"/>
                  <a:ext cx="8598761" cy="4223832"/>
                  <a:chOff x="149971" y="2026920"/>
                  <a:chExt cx="8598761" cy="4223832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BA95704E-606A-F382-909B-244F597BC66B}"/>
                      </a:ext>
                    </a:extLst>
                  </p:cNvPr>
                  <p:cNvSpPr/>
                  <p:nvPr/>
                </p:nvSpPr>
                <p:spPr>
                  <a:xfrm>
                    <a:off x="416595" y="297180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ログインフォーム</a:t>
                    </a:r>
                    <a:endPara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264471A-75C0-8631-8A2A-C87D674156BB}"/>
                      </a:ext>
                    </a:extLst>
                  </p:cNvPr>
                  <p:cNvSpPr/>
                  <p:nvPr/>
                </p:nvSpPr>
                <p:spPr>
                  <a:xfrm>
                    <a:off x="416595" y="481096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サインアップ</a:t>
                    </a:r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0158B6AE-1260-8EBD-F10D-AFA0324607C5}"/>
                      </a:ext>
                    </a:extLst>
                  </p:cNvPr>
                  <p:cNvSpPr/>
                  <p:nvPr/>
                </p:nvSpPr>
                <p:spPr>
                  <a:xfrm>
                    <a:off x="2943450" y="481584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仮登録完了</a:t>
                    </a:r>
                  </a:p>
                </p:txBody>
              </p:sp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EDEB993D-7F28-F0C4-93C2-E31C7E2F9009}"/>
                      </a:ext>
                    </a:extLst>
                  </p:cNvPr>
                  <p:cNvSpPr/>
                  <p:nvPr/>
                </p:nvSpPr>
                <p:spPr>
                  <a:xfrm>
                    <a:off x="6753619" y="4837333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本登録</a:t>
                    </a:r>
                  </a:p>
                </p:txBody>
              </p:sp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44463B47-911D-3D4A-C2E1-7B8B03F0C9E6}"/>
                      </a:ext>
                    </a:extLst>
                  </p:cNvPr>
                  <p:cNvSpPr/>
                  <p:nvPr/>
                </p:nvSpPr>
                <p:spPr>
                  <a:xfrm>
                    <a:off x="5470305" y="297910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マイページ</a:t>
                    </a: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65C065B7-43A3-E6E8-4749-BCA673248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74" y="3893508"/>
                    <a:ext cx="0" cy="92476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矢印コネクタ 16">
                    <a:extLst>
                      <a:ext uri="{FF2B5EF4-FFF2-40B4-BE49-F238E27FC236}">
                        <a16:creationId xmlns:a16="http://schemas.microsoft.com/office/drawing/2014/main" id="{4A575344-6D9F-E3A6-4798-AF311DBE47B6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>
                    <a:off x="1859633" y="5268168"/>
                    <a:ext cx="1083817" cy="4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6923B890-01A8-1621-3046-B181BEB76215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6041692" y="5273040"/>
                    <a:ext cx="702839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124BF45C-4E37-A415-379C-A07C0950E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9633" y="3639924"/>
                    <a:ext cx="3610672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922767F4-810D-53F8-B7EC-27AEEC71E5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59633" y="3215640"/>
                    <a:ext cx="361067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矢印コネクタ 37">
                    <a:extLst>
                      <a:ext uri="{FF2B5EF4-FFF2-40B4-BE49-F238E27FC236}">
                        <a16:creationId xmlns:a16="http://schemas.microsoft.com/office/drawing/2014/main" id="{46140B2F-167C-5C0A-689F-FE2E2292FF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63040" y="3886200"/>
                    <a:ext cx="0" cy="91746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34236BC7-C6D0-D9A5-4819-1FC70206FFE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49971" y="3159000"/>
                    <a:ext cx="540000" cy="540000"/>
                    <a:chOff x="3664969" y="121920"/>
                    <a:chExt cx="1080000" cy="1080000"/>
                  </a:xfrm>
                </p:grpSpPr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1026485E-4FED-8C12-5B79-A218969C2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FD4638BF-AC35-3A84-B243-417D45860E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860874F1-2AB2-4466-570A-F38673D7B3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98113" y="5170752"/>
                    <a:ext cx="1080000" cy="1080000"/>
                    <a:chOff x="3664969" y="121920"/>
                    <a:chExt cx="1080000" cy="1080000"/>
                  </a:xfrm>
                </p:grpSpPr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4B639179-76B7-FCCC-9121-16598581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AE2816B7-496C-A6AE-76A1-6AABC8EF48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328CB412-C2B5-D02C-2B0E-F8D573E45EFB}"/>
                      </a:ext>
                    </a:extLst>
                  </p:cNvPr>
                  <p:cNvGrpSpPr/>
                  <p:nvPr/>
                </p:nvGrpSpPr>
                <p:grpSpPr>
                  <a:xfrm>
                    <a:off x="1138113" y="2026920"/>
                    <a:ext cx="7610619" cy="3275187"/>
                    <a:chOff x="1138113" y="2026920"/>
                    <a:chExt cx="7610619" cy="3275187"/>
                  </a:xfrm>
                </p:grpSpPr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6F888AA1-61FA-F94C-4660-F0A8A7A2EC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1742" y="5302107"/>
                      <a:ext cx="57699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F8856154-882B-09E4-DEE2-E7E7E528E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48732" y="2026920"/>
                      <a:ext cx="0" cy="32751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線コネクタ 64">
                      <a:extLst>
                        <a:ext uri="{FF2B5EF4-FFF2-40B4-BE49-F238E27FC236}">
                          <a16:creationId xmlns:a16="http://schemas.microsoft.com/office/drawing/2014/main" id="{1B5379CC-F203-362C-06C4-21B1AF73F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38113" y="2026920"/>
                      <a:ext cx="761061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矢印コネクタ 68">
                      <a:extLst>
                        <a:ext uri="{FF2B5EF4-FFF2-40B4-BE49-F238E27FC236}">
                          <a16:creationId xmlns:a16="http://schemas.microsoft.com/office/drawing/2014/main" id="{547E242C-7514-D19F-D618-7D9D67F32126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138113" y="2026920"/>
                      <a:ext cx="1" cy="94488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22A4A8C2-9E2F-A524-203E-810748761D27}"/>
                    </a:ext>
                  </a:extLst>
                </p:cNvPr>
                <p:cNvSpPr txBox="1"/>
                <p:nvPr/>
              </p:nvSpPr>
              <p:spPr>
                <a:xfrm>
                  <a:off x="4763314" y="3191198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ログイン成功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885B27B5-CCD5-365C-9BBD-BB99E911A4F5}"/>
                    </a:ext>
                  </a:extLst>
                </p:cNvPr>
                <p:cNvSpPr txBox="1"/>
                <p:nvPr/>
              </p:nvSpPr>
              <p:spPr>
                <a:xfrm>
                  <a:off x="4758242" y="232300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ログアウト</a:t>
                  </a: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BAB21BF2-CF67-E69C-1B84-A1E94B8EC707}"/>
                    </a:ext>
                  </a:extLst>
                </p:cNvPr>
                <p:cNvSpPr txBox="1"/>
                <p:nvPr/>
              </p:nvSpPr>
              <p:spPr>
                <a:xfrm>
                  <a:off x="4726530" y="113428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本登録成功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878FA676-E3C3-4EC1-B443-9C565643833E}"/>
                    </a:ext>
                  </a:extLst>
                </p:cNvPr>
                <p:cNvGrpSpPr/>
                <p:nvPr/>
              </p:nvGrpSpPr>
              <p:grpSpPr>
                <a:xfrm>
                  <a:off x="8715065" y="4686284"/>
                  <a:ext cx="1083152" cy="1087008"/>
                  <a:chOff x="8749450" y="4686284"/>
                  <a:chExt cx="1083152" cy="1087008"/>
                </a:xfrm>
              </p:grpSpPr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470AD749-AD4F-E47C-411A-D3BB2CBDE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52602" y="4686284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D6C26E17-E782-59BE-6BC5-5995BA439A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49450" y="4693292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6DECC605-CE6F-8E7B-BB29-6B8FC76300E7}"/>
                    </a:ext>
                  </a:extLst>
                </p:cNvPr>
                <p:cNvSpPr txBox="1"/>
                <p:nvPr/>
              </p:nvSpPr>
              <p:spPr>
                <a:xfrm>
                  <a:off x="2850234" y="3680339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F6B3FA83-C6B7-F182-FD85-71757835F13F}"/>
                    </a:ext>
                  </a:extLst>
                </p:cNvPr>
                <p:cNvSpPr txBox="1"/>
                <p:nvPr/>
              </p:nvSpPr>
              <p:spPr>
                <a:xfrm>
                  <a:off x="1390212" y="3712584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未登録選択</a:t>
                  </a:r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B18BB3C-D952-ECA0-974D-B41C5A1F99C5}"/>
                    </a:ext>
                  </a:extLst>
                </p:cNvPr>
                <p:cNvSpPr txBox="1"/>
                <p:nvPr/>
              </p:nvSpPr>
              <p:spPr>
                <a:xfrm>
                  <a:off x="2128715" y="576885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サインアップ失敗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9DA30AA-8317-570A-ED3E-A819F4B1B910}"/>
                    </a:ext>
                  </a:extLst>
                </p:cNvPr>
                <p:cNvSpPr txBox="1"/>
                <p:nvPr/>
              </p:nvSpPr>
              <p:spPr>
                <a:xfrm>
                  <a:off x="3465011" y="4809346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仮登録成功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72E19F1-C991-1601-222D-7F16E5489636}"/>
                    </a:ext>
                  </a:extLst>
                </p:cNvPr>
                <p:cNvSpPr txBox="1"/>
                <p:nvPr/>
              </p:nvSpPr>
              <p:spPr>
                <a:xfrm>
                  <a:off x="7768084" y="4806875"/>
                  <a:ext cx="80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URL</a:t>
                  </a:r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C79438A-B725-8326-6C75-7E824E4ED1CC}"/>
                    </a:ext>
                  </a:extLst>
                </p:cNvPr>
                <p:cNvSpPr txBox="1"/>
                <p:nvPr/>
              </p:nvSpPr>
              <p:spPr>
                <a:xfrm>
                  <a:off x="8536699" y="578237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本登録失敗</a:t>
                  </a: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475C36F-5847-13E0-AAF2-CEABD5EE349B}"/>
                  </a:ext>
                </a:extLst>
              </p:cNvPr>
              <p:cNvSpPr txBox="1"/>
              <p:nvPr/>
            </p:nvSpPr>
            <p:spPr>
              <a:xfrm>
                <a:off x="631909" y="2764408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F2FB1B3F-7F0F-F299-0264-9945EE6BD6EE}"/>
                </a:ext>
              </a:extLst>
            </p:cNvPr>
            <p:cNvSpPr/>
            <p:nvPr/>
          </p:nvSpPr>
          <p:spPr>
            <a:xfrm rot="10800000">
              <a:off x="4920954" y="465196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BDAC3B9D-0C5B-E74A-A68A-8E557081CE95}"/>
                </a:ext>
              </a:extLst>
            </p:cNvPr>
            <p:cNvSpPr/>
            <p:nvPr/>
          </p:nvSpPr>
          <p:spPr>
            <a:xfrm rot="5400000">
              <a:off x="4920954" y="4651968"/>
              <a:ext cx="1080000" cy="108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5A2E37D-39D3-3DEA-72A9-53FDC8C432A3}"/>
                </a:ext>
              </a:extLst>
            </p:cNvPr>
            <p:cNvSpPr txBox="1"/>
            <p:nvPr/>
          </p:nvSpPr>
          <p:spPr>
            <a:xfrm>
              <a:off x="4692763" y="5768850"/>
              <a:ext cx="144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102" name="グラフィックス 101" descr="封筒 枠線">
              <a:extLst>
                <a:ext uri="{FF2B5EF4-FFF2-40B4-BE49-F238E27FC236}">
                  <a16:creationId xmlns:a16="http://schemas.microsoft.com/office/drawing/2014/main" id="{7B5EC184-D3E4-F641-B2BA-9235797CE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0372" y="4284876"/>
              <a:ext cx="914400" cy="914400"/>
            </a:xfrm>
            <a:prstGeom prst="rect">
              <a:avLst/>
            </a:prstGeom>
          </p:spPr>
        </p:pic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CF214F06-81EE-F526-0516-09023FFB8B98}"/>
                </a:ext>
              </a:extLst>
            </p:cNvPr>
            <p:cNvCxnSpPr>
              <a:cxnSpLocks/>
              <a:stCxn id="5" idx="3"/>
              <a:endCxn id="102" idx="1"/>
            </p:cNvCxnSpPr>
            <p:nvPr/>
          </p:nvCxnSpPr>
          <p:spPr>
            <a:xfrm>
              <a:off x="6169568" y="4739640"/>
              <a:ext cx="740804" cy="2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0107EFF-3C60-47D2-C5DF-F7EA7FABC75D}"/>
                </a:ext>
              </a:extLst>
            </p:cNvPr>
            <p:cNvSpPr txBox="1"/>
            <p:nvPr/>
          </p:nvSpPr>
          <p:spPr>
            <a:xfrm>
              <a:off x="6072147" y="4806874"/>
              <a:ext cx="967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メール送信</a:t>
              </a:r>
              <a:endPara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34612EBD-C09A-8B22-FBB0-022901A25F3F}"/>
              </a:ext>
            </a:extLst>
          </p:cNvPr>
          <p:cNvGrpSpPr/>
          <p:nvPr/>
        </p:nvGrpSpPr>
        <p:grpSpPr>
          <a:xfrm>
            <a:off x="669599" y="2364187"/>
            <a:ext cx="6390468" cy="3681662"/>
            <a:chOff x="669599" y="2364187"/>
            <a:chExt cx="6390468" cy="368166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7A494D41-2065-D410-0AA0-61E29140AF72}"/>
                </a:ext>
              </a:extLst>
            </p:cNvPr>
            <p:cNvGrpSpPr/>
            <p:nvPr/>
          </p:nvGrpSpPr>
          <p:grpSpPr>
            <a:xfrm>
              <a:off x="1390212" y="2364187"/>
              <a:ext cx="5669855" cy="3681662"/>
              <a:chOff x="1390212" y="2364187"/>
              <a:chExt cx="5669855" cy="3681662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52C3DFE2-06B0-6F76-37A4-D1D57C318846}"/>
                  </a:ext>
                </a:extLst>
              </p:cNvPr>
              <p:cNvGrpSpPr/>
              <p:nvPr/>
            </p:nvGrpSpPr>
            <p:grpSpPr>
              <a:xfrm>
                <a:off x="1933051" y="2438400"/>
                <a:ext cx="5127016" cy="3278952"/>
                <a:chOff x="149971" y="2971800"/>
                <a:chExt cx="5127016" cy="3278952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BA95704E-606A-F382-909B-244F597BC66B}"/>
                    </a:ext>
                  </a:extLst>
                </p:cNvPr>
                <p:cNvSpPr/>
                <p:nvPr/>
              </p:nvSpPr>
              <p:spPr>
                <a:xfrm>
                  <a:off x="416595" y="2971800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ログインフォーム</a:t>
                  </a:r>
                  <a:endPara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264471A-75C0-8631-8A2A-C87D674156BB}"/>
                    </a:ext>
                  </a:extLst>
                </p:cNvPr>
                <p:cNvSpPr/>
                <p:nvPr/>
              </p:nvSpPr>
              <p:spPr>
                <a:xfrm>
                  <a:off x="416595" y="481096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463B47-911D-3D4A-C2E1-7B8B03F0C9E6}"/>
                    </a:ext>
                  </a:extLst>
                </p:cNvPr>
                <p:cNvSpPr/>
                <p:nvPr/>
              </p:nvSpPr>
              <p:spPr>
                <a:xfrm>
                  <a:off x="3833949" y="297910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マイページ</a:t>
                  </a:r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65C065B7-43A3-E6E8-4749-BCA67324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74" y="3893508"/>
                  <a:ext cx="0" cy="92476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24BF45C-4E37-A415-379C-A07C0950E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9633" y="3639924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922767F4-810D-53F8-B7EC-27AEEC71E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9633" y="3215640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46140B2F-167C-5C0A-689F-FE2E2292FFE4}"/>
                    </a:ext>
                  </a:extLst>
                </p:cNvPr>
                <p:cNvCxnSpPr/>
                <p:nvPr/>
              </p:nvCxnSpPr>
              <p:spPr>
                <a:xfrm flipV="1">
                  <a:off x="1463040" y="3886200"/>
                  <a:ext cx="0" cy="9174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グループ化 55">
                  <a:extLst>
                    <a:ext uri="{FF2B5EF4-FFF2-40B4-BE49-F238E27FC236}">
                      <a16:creationId xmlns:a16="http://schemas.microsoft.com/office/drawing/2014/main" id="{34236BC7-C6D0-D9A5-4819-1FC70206FFE3}"/>
                    </a:ext>
                  </a:extLst>
                </p:cNvPr>
                <p:cNvGrpSpPr/>
                <p:nvPr/>
              </p:nvGrpSpPr>
              <p:grpSpPr>
                <a:xfrm rot="16200000">
                  <a:off x="149971" y="3159000"/>
                  <a:ext cx="540000" cy="540000"/>
                  <a:chOff x="3664969" y="121920"/>
                  <a:chExt cx="1080000" cy="1080000"/>
                </a:xfrm>
              </p:grpSpPr>
              <p:sp>
                <p:nvSpPr>
                  <p:cNvPr id="54" name="円弧 53">
                    <a:extLst>
                      <a:ext uri="{FF2B5EF4-FFF2-40B4-BE49-F238E27FC236}">
                        <a16:creationId xmlns:a16="http://schemas.microsoft.com/office/drawing/2014/main" id="{1026485E-4FED-8C12-5B79-A218969C2A12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円弧 54">
                    <a:extLst>
                      <a:ext uri="{FF2B5EF4-FFF2-40B4-BE49-F238E27FC236}">
                        <a16:creationId xmlns:a16="http://schemas.microsoft.com/office/drawing/2014/main" id="{FD4638BF-AC35-3A84-B243-417D45860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60874F1-2AB2-4466-570A-F38673D7B3E4}"/>
                    </a:ext>
                  </a:extLst>
                </p:cNvPr>
                <p:cNvGrpSpPr/>
                <p:nvPr/>
              </p:nvGrpSpPr>
              <p:grpSpPr>
                <a:xfrm rot="10800000">
                  <a:off x="598113" y="5170752"/>
                  <a:ext cx="1080000" cy="1080000"/>
                  <a:chOff x="3664969" y="121920"/>
                  <a:chExt cx="1080000" cy="1080000"/>
                </a:xfrm>
              </p:grpSpPr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B639179-76B7-FCCC-9121-16598581BF35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AE2816B7-496C-A6AE-76A1-6AABC8EF48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2A4A8C2-9E2F-A524-203E-810748761D27}"/>
                  </a:ext>
                </a:extLst>
              </p:cNvPr>
              <p:cNvSpPr txBox="1"/>
              <p:nvPr/>
            </p:nvSpPr>
            <p:spPr>
              <a:xfrm>
                <a:off x="3931208" y="3168895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ログイン成功</a:t>
                </a: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85B27B5-CCD5-365C-9BBD-BB99E911A4F5}"/>
                  </a:ext>
                </a:extLst>
              </p:cNvPr>
              <p:cNvSpPr txBox="1"/>
              <p:nvPr/>
            </p:nvSpPr>
            <p:spPr>
              <a:xfrm>
                <a:off x="3959064" y="2364187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ログアウト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DECC605-CE6F-8E7B-BB29-6B8FC76300E7}"/>
                  </a:ext>
                </a:extLst>
              </p:cNvPr>
              <p:cNvSpPr txBox="1"/>
              <p:nvPr/>
            </p:nvSpPr>
            <p:spPr>
              <a:xfrm>
                <a:off x="3172905" y="3710362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サインアップ成功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6B3FA83-C6B7-F182-FD85-71757835F13F}"/>
                  </a:ext>
                </a:extLst>
              </p:cNvPr>
              <p:cNvSpPr txBox="1"/>
              <p:nvPr/>
            </p:nvSpPr>
            <p:spPr>
              <a:xfrm>
                <a:off x="1390212" y="3712584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未登録選択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B18BB3C-D952-ECA0-974D-B41C5A1F99C5}"/>
                  </a:ext>
                </a:extLst>
              </p:cNvPr>
              <p:cNvSpPr txBox="1"/>
              <p:nvPr/>
            </p:nvSpPr>
            <p:spPr>
              <a:xfrm>
                <a:off x="2128715" y="5768850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4475C36F-5847-13E0-AAF2-CEABD5EE349B}"/>
                </a:ext>
              </a:extLst>
            </p:cNvPr>
            <p:cNvSpPr txBox="1"/>
            <p:nvPr/>
          </p:nvSpPr>
          <p:spPr>
            <a:xfrm>
              <a:off x="669599" y="2764408"/>
              <a:ext cx="120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ログイン失敗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C058CF37-FA94-0ED4-C1E7-01343577DE1B}"/>
              </a:ext>
            </a:extLst>
          </p:cNvPr>
          <p:cNvGrpSpPr/>
          <p:nvPr/>
        </p:nvGrpSpPr>
        <p:grpSpPr>
          <a:xfrm>
            <a:off x="816960" y="0"/>
            <a:ext cx="10304080" cy="6699702"/>
            <a:chOff x="943960" y="0"/>
            <a:chExt cx="10304080" cy="669970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5E394C6-E57B-427D-0C5A-7EE92F713D74}"/>
                </a:ext>
              </a:extLst>
            </p:cNvPr>
            <p:cNvSpPr/>
            <p:nvPr/>
          </p:nvSpPr>
          <p:spPr>
            <a:xfrm>
              <a:off x="3656153" y="4053205"/>
              <a:ext cx="4713148" cy="26464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99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7437A2-E8AB-35FC-6C15-96E21C6FBBE8}"/>
                </a:ext>
              </a:extLst>
            </p:cNvPr>
            <p:cNvSpPr/>
            <p:nvPr/>
          </p:nvSpPr>
          <p:spPr>
            <a:xfrm>
              <a:off x="3863827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追加の情報入力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1F4EC5D-D712-2383-07AC-678FD8DE2BFD}"/>
                </a:ext>
              </a:extLst>
            </p:cNvPr>
            <p:cNvSpPr/>
            <p:nvPr/>
          </p:nvSpPr>
          <p:spPr>
            <a:xfrm>
              <a:off x="6748969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61377CC1-82C5-D603-DEAB-060F48E61430}"/>
                </a:ext>
              </a:extLst>
            </p:cNvPr>
            <p:cNvGrpSpPr/>
            <p:nvPr/>
          </p:nvGrpSpPr>
          <p:grpSpPr>
            <a:xfrm>
              <a:off x="943960" y="0"/>
              <a:ext cx="10304080" cy="3952130"/>
              <a:chOff x="943960" y="0"/>
              <a:chExt cx="10304080" cy="395213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6ED9AB-4CA8-06AB-56FA-30E12C52E868}"/>
                  </a:ext>
                </a:extLst>
              </p:cNvPr>
              <p:cNvGrpSpPr/>
              <p:nvPr/>
            </p:nvGrpSpPr>
            <p:grpSpPr>
              <a:xfrm>
                <a:off x="943960" y="0"/>
                <a:ext cx="10304080" cy="3952130"/>
                <a:chOff x="943960" y="0"/>
                <a:chExt cx="10304080" cy="395213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6BF74ED-B5B8-202C-F744-7D24E0561C7C}"/>
                    </a:ext>
                  </a:extLst>
                </p:cNvPr>
                <p:cNvGrpSpPr/>
                <p:nvPr/>
              </p:nvGrpSpPr>
              <p:grpSpPr>
                <a:xfrm>
                  <a:off x="943960" y="0"/>
                  <a:ext cx="10304080" cy="3952130"/>
                  <a:chOff x="-59470" y="-45032"/>
                  <a:chExt cx="10304080" cy="3952130"/>
                </a:xfrm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3C3E8AB4-2FC1-CC6F-A1F2-052D41305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9470" y="-45032"/>
                    <a:ext cx="10304080" cy="3952130"/>
                    <a:chOff x="-59470" y="-45032"/>
                    <a:chExt cx="10304080" cy="3952130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3767A5BB-FC48-C7E4-F1F0-84C093F24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70" y="-45032"/>
                      <a:ext cx="10304080" cy="3952130"/>
                      <a:chOff x="1012510" y="-65930"/>
                      <a:chExt cx="10304080" cy="3952130"/>
                    </a:xfrm>
                  </p:grpSpPr>
                  <p:sp>
                    <p:nvSpPr>
                      <p:cNvPr id="8" name="正方形/長方形 7">
                        <a:extLst>
                          <a:ext uri="{FF2B5EF4-FFF2-40B4-BE49-F238E27FC236}">
                            <a16:creationId xmlns:a16="http://schemas.microsoft.com/office/drawing/2014/main" id="{C4194158-3521-9BAD-371E-7C6A7C24E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624" y="87959"/>
                        <a:ext cx="10175966" cy="26464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49929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" name="正方形/長方形 1">
                        <a:extLst>
                          <a:ext uri="{FF2B5EF4-FFF2-40B4-BE49-F238E27FC236}">
                            <a16:creationId xmlns:a16="http://schemas.microsoft.com/office/drawing/2014/main" id="{463FD6E9-9A18-8657-B410-76A905654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2971800"/>
                        <a:ext cx="1443038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マイページ</a:t>
                        </a:r>
                      </a:p>
                    </p:txBody>
                  </p:sp>
                  <p:sp>
                    <p:nvSpPr>
                      <p:cNvPr id="3" name="正方形/長方形 2">
                        <a:extLst>
                          <a:ext uri="{FF2B5EF4-FFF2-40B4-BE49-F238E27FC236}">
                            <a16:creationId xmlns:a16="http://schemas.microsoft.com/office/drawing/2014/main" id="{AB73FD7C-E656-8D49-0F26-13FEA3651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2721" y="1107354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（簡易版）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4" name="正方形/長方形 3">
                        <a:extLst>
                          <a:ext uri="{FF2B5EF4-FFF2-40B4-BE49-F238E27FC236}">
                            <a16:creationId xmlns:a16="http://schemas.microsoft.com/office/drawing/2014/main" id="{D7BCC489-8398-1F20-01B4-88A33A6C6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追加の情報入力</a:t>
                        </a:r>
                      </a:p>
                    </p:txBody>
                  </p:sp>
                  <p:sp>
                    <p:nvSpPr>
                      <p:cNvPr id="5" name="正方形/長方形 4">
                        <a:extLst>
                          <a:ext uri="{FF2B5EF4-FFF2-40B4-BE49-F238E27FC236}">
                            <a16:creationId xmlns:a16="http://schemas.microsoft.com/office/drawing/2014/main" id="{2EEAC4C6-6030-B2DA-17E7-70B6F2EEB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624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（詳細版）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2B7CBDF1-0200-78D3-7CA9-DFDEDF662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824286" y="2026117"/>
                        <a:ext cx="2096731" cy="9435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2D29C464-D9A1-567D-1DB4-AC61DFA9A4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69431" y="2026117"/>
                        <a:ext cx="2412208" cy="9478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82405BE4-0163-1050-ADCD-7B1FE8CFE3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510" y="-65930"/>
                        <a:ext cx="2476628" cy="307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4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貯蓄シミュレーション</a:t>
                        </a:r>
                      </a:p>
                    </p:txBody>
                  </p:sp>
                  <p:grpSp>
                    <p:nvGrpSpPr>
                      <p:cNvPr id="26" name="グループ化 25">
                        <a:extLst>
                          <a:ext uri="{FF2B5EF4-FFF2-40B4-BE49-F238E27FC236}">
                            <a16:creationId xmlns:a16="http://schemas.microsoft.com/office/drawing/2014/main" id="{BB28D404-6782-4DFD-F34A-6F6F24AD5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32721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24" name="円弧 23">
                          <a:extLst>
                            <a:ext uri="{FF2B5EF4-FFF2-40B4-BE49-F238E27FC236}">
                              <a16:creationId xmlns:a16="http://schemas.microsoft.com/office/drawing/2014/main" id="{8F7D1D5C-1ED8-C502-7919-AB0D073A7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5" name="円弧 24">
                          <a:extLst>
                            <a:ext uri="{FF2B5EF4-FFF2-40B4-BE49-F238E27FC236}">
                              <a16:creationId xmlns:a16="http://schemas.microsoft.com/office/drawing/2014/main" id="{2D15E2F5-1D33-2F00-831A-303A884E3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28" name="グラフィックス 27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8B8CD2D8-AD09-90B0-01F4-BF9E75814F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1183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テキスト ボックス 28">
                        <a:extLst>
                          <a:ext uri="{FF2B5EF4-FFF2-40B4-BE49-F238E27FC236}">
                            <a16:creationId xmlns:a16="http://schemas.microsoft.com/office/drawing/2014/main" id="{A0306FB1-9F6E-EDC5-5C86-D22D913C39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59683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31" name="直線矢印コネクタ 30">
                        <a:extLst>
                          <a:ext uri="{FF2B5EF4-FFF2-40B4-BE49-F238E27FC236}">
                            <a16:creationId xmlns:a16="http://schemas.microsoft.com/office/drawing/2014/main" id="{25D499FA-A652-DFED-272C-E93C7CD031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45759" y="1363525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矢印コネクタ 32">
                        <a:extLst>
                          <a:ext uri="{FF2B5EF4-FFF2-40B4-BE49-F238E27FC236}">
                            <a16:creationId xmlns:a16="http://schemas.microsoft.com/office/drawing/2014/main" id="{3F051818-260A-96C0-5B70-20BEEBAE7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17519" y="1347830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C44DE07-7102-99A5-FC6E-170C3D6ABE4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4575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0BEE2D0C-8194-C6AD-EDF4-BA3693D6112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1751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矢印コネクタ 36">
                        <a:extLst>
                          <a:ext uri="{FF2B5EF4-FFF2-40B4-BE49-F238E27FC236}">
                            <a16:creationId xmlns:a16="http://schemas.microsoft.com/office/drawing/2014/main" id="{C74EA6BD-8481-511D-22EB-521670543633}"/>
                          </a:ext>
                        </a:extLst>
                      </p:cNvPr>
                      <p:cNvCxnSpPr>
                        <a:cxnSpLocks/>
                        <a:stCxn id="4" idx="2"/>
                        <a:endCxn id="2" idx="0"/>
                      </p:cNvCxnSpPr>
                      <p:nvPr/>
                    </p:nvCxnSpPr>
                    <p:spPr>
                      <a:xfrm>
                        <a:off x="6096000" y="2019572"/>
                        <a:ext cx="0" cy="9522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0FEFD853-129B-5156-694A-D41197043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9226365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41" name="円弧 40">
                          <a:extLst>
                            <a:ext uri="{FF2B5EF4-FFF2-40B4-BE49-F238E27FC236}">
                              <a16:creationId xmlns:a16="http://schemas.microsoft.com/office/drawing/2014/main" id="{F3D03E67-8967-62B5-7B1E-8E4212795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42" name="円弧 41">
                          <a:extLst>
                            <a:ext uri="{FF2B5EF4-FFF2-40B4-BE49-F238E27FC236}">
                              <a16:creationId xmlns:a16="http://schemas.microsoft.com/office/drawing/2014/main" id="{00C6A1A4-D1DF-8C82-4CDA-95DA9BCE5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43" name="グラフィックス 42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14BA180A-D9C7-C5C7-BAB5-9AFA9F2BA0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04612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164BEB8-C1B6-1309-BA2A-EDBD45E05F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5495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45" name="直線矢印コネクタ 44">
                        <a:extLst>
                          <a:ext uri="{FF2B5EF4-FFF2-40B4-BE49-F238E27FC236}">
                            <a16:creationId xmlns:a16="http://schemas.microsoft.com/office/drawing/2014/main" id="{8AEA4CF8-7D14-3A21-93DD-9DE0E45C12BE}"/>
                          </a:ext>
                        </a:extLst>
                      </p:cNvPr>
                      <p:cNvCxnSpPr>
                        <a:cxnSpLocks/>
                        <a:stCxn id="5" idx="2"/>
                      </p:cNvCxnSpPr>
                      <p:nvPr/>
                    </p:nvCxnSpPr>
                    <p:spPr>
                      <a:xfrm flipH="1">
                        <a:off x="6450809" y="2019572"/>
                        <a:ext cx="2316951" cy="9500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B8BA22D4-727F-2C79-E6C3-7349A1DBC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067" y="2206070"/>
                      <a:ext cx="13358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貯蓄シミュレーション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選択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p:txBody>
                </p: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FC4E4E3A-3D5C-787A-7789-16363D984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17" y="2459986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BF022B42-4034-B885-F48C-9C6F8317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274" y="1855629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58F68D1-4AFA-E722-8D57-2A5A8E366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1996" y="1144562"/>
                      <a:ext cx="8522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詳細を選択</a:t>
                      </a:r>
                    </a:p>
                  </p:txBody>
                </p: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2BF0110F-677B-CD92-EFF2-6DBFE4BD0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4020" y="579786"/>
                      <a:ext cx="1080000" cy="1080000"/>
                      <a:chOff x="5386001" y="130396"/>
                      <a:chExt cx="1080000" cy="1080000"/>
                    </a:xfrm>
                  </p:grpSpPr>
                  <p:sp>
                    <p:nvSpPr>
                      <p:cNvPr id="58" name="円弧 57">
                        <a:extLst>
                          <a:ext uri="{FF2B5EF4-FFF2-40B4-BE49-F238E27FC236}">
                            <a16:creationId xmlns:a16="http://schemas.microsoft.com/office/drawing/2014/main" id="{10D96483-8BA4-8971-BE69-D0F4581C2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1CE566F1-C56F-4C9D-C5A5-D98685A1C1D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C16230A-EFC6-CF6F-B8A9-41750606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876" y="345682"/>
                    <a:ext cx="8522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入力の不備</a:t>
                    </a:r>
                    <a:endPara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E93DAD2-22D3-B387-28EB-C3FF85D95679}"/>
                    </a:ext>
                  </a:extLst>
                </p:cNvPr>
                <p:cNvSpPr txBox="1"/>
                <p:nvPr/>
              </p:nvSpPr>
              <p:spPr>
                <a:xfrm>
                  <a:off x="6961485" y="1164818"/>
                  <a:ext cx="85228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進むを選択</a:t>
                  </a:r>
                  <a:endPara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8F937440-C37B-AC88-6E7F-58067E737281}"/>
                    </a:ext>
                  </a:extLst>
                </p:cNvPr>
                <p:cNvSpPr txBox="1"/>
                <p:nvPr/>
              </p:nvSpPr>
              <p:spPr>
                <a:xfrm>
                  <a:off x="7111473" y="1900661"/>
                  <a:ext cx="5523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6114FC7-BD4E-9339-1F7C-BC29A70D9063}"/>
                  </a:ext>
                </a:extLst>
              </p:cNvPr>
              <p:cNvSpPr txBox="1"/>
              <p:nvPr/>
            </p:nvSpPr>
            <p:spPr>
              <a:xfrm>
                <a:off x="5886956" y="2364064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81A98BB-E187-26D8-5B42-815A22618F0F}"/>
                  </a:ext>
                </a:extLst>
              </p:cNvPr>
              <p:cNvSpPr txBox="1"/>
              <p:nvPr/>
            </p:nvSpPr>
            <p:spPr>
              <a:xfrm>
                <a:off x="7741683" y="2375859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DDC3307-BBC6-0DD7-1DF2-194454BC372B}"/>
                </a:ext>
              </a:extLst>
            </p:cNvPr>
            <p:cNvCxnSpPr/>
            <p:nvPr/>
          </p:nvCxnSpPr>
          <p:spPr>
            <a:xfrm flipH="1">
              <a:off x="4206985" y="3952130"/>
              <a:ext cx="1394321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1FE2C16-1FFE-B401-F1B0-8F1DF59F0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2034" y="3952130"/>
              <a:ext cx="894922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C8139DB-5384-B0AC-C15E-949DC82323D9}"/>
                </a:ext>
              </a:extLst>
            </p:cNvPr>
            <p:cNvSpPr txBox="1"/>
            <p:nvPr/>
          </p:nvSpPr>
          <p:spPr>
            <a:xfrm>
              <a:off x="3491113" y="4317393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8567635-CA40-A347-5183-8645FAA502FF}"/>
                </a:ext>
              </a:extLst>
            </p:cNvPr>
            <p:cNvSpPr txBox="1"/>
            <p:nvPr/>
          </p:nvSpPr>
          <p:spPr>
            <a:xfrm>
              <a:off x="5231306" y="4421016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516D4931-F593-B90A-A379-8E6FD29B602E}"/>
                </a:ext>
              </a:extLst>
            </p:cNvPr>
            <p:cNvGrpSpPr/>
            <p:nvPr/>
          </p:nvGrpSpPr>
          <p:grpSpPr>
            <a:xfrm>
              <a:off x="4045346" y="5126225"/>
              <a:ext cx="1080000" cy="1080000"/>
              <a:chOff x="4037714" y="5144716"/>
              <a:chExt cx="1080000" cy="1080000"/>
            </a:xfrm>
          </p:grpSpPr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BE2446CA-AF7B-526F-ADD0-B15B5D7F2EEA}"/>
                  </a:ext>
                </a:extLst>
              </p:cNvPr>
              <p:cNvSpPr/>
              <p:nvPr/>
            </p:nvSpPr>
            <p:spPr>
              <a:xfrm rot="10800000">
                <a:off x="4037714" y="5144716"/>
                <a:ext cx="1080000" cy="1080000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50D85CEE-068A-CB1E-EE58-1250F2CE2D7A}"/>
                  </a:ext>
                </a:extLst>
              </p:cNvPr>
              <p:cNvSpPr/>
              <p:nvPr/>
            </p:nvSpPr>
            <p:spPr>
              <a:xfrm rot="5400000">
                <a:off x="4037714" y="5144716"/>
                <a:ext cx="1080000" cy="10800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946A531-7C2E-24AB-03A6-5F8166315989}"/>
                </a:ext>
              </a:extLst>
            </p:cNvPr>
            <p:cNvSpPr txBox="1"/>
            <p:nvPr/>
          </p:nvSpPr>
          <p:spPr>
            <a:xfrm>
              <a:off x="4141740" y="620720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入力の不備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CA9ACED-7C83-6A7D-52DE-70E572506CDB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flipH="1" flipV="1">
              <a:off x="6027450" y="3952130"/>
              <a:ext cx="1443038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B1FA74A-45DC-7AFE-D534-622C501E9802}"/>
                </a:ext>
              </a:extLst>
            </p:cNvPr>
            <p:cNvSpPr txBox="1"/>
            <p:nvPr/>
          </p:nvSpPr>
          <p:spPr>
            <a:xfrm>
              <a:off x="6748969" y="421142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75957D9-62C4-BC32-DF7C-16EA0905BA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306865" y="5211206"/>
              <a:ext cx="1442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5F7EE2-73D4-CF09-22D8-B1DE7AAC78EF}"/>
                </a:ext>
              </a:extLst>
            </p:cNvPr>
            <p:cNvSpPr txBox="1"/>
            <p:nvPr/>
          </p:nvSpPr>
          <p:spPr>
            <a:xfrm>
              <a:off x="5529971" y="528298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進むを選択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912CB71-4EC7-D435-93C9-BFBAC7A91C3A}"/>
                </a:ext>
              </a:extLst>
            </p:cNvPr>
            <p:cNvSpPr txBox="1"/>
            <p:nvPr/>
          </p:nvSpPr>
          <p:spPr>
            <a:xfrm>
              <a:off x="3386198" y="3941940"/>
              <a:ext cx="160583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C3E8AB4-2FC1-CC6F-A1F2-052D413056D6}"/>
              </a:ext>
            </a:extLst>
          </p:cNvPr>
          <p:cNvGrpSpPr/>
          <p:nvPr/>
        </p:nvGrpSpPr>
        <p:grpSpPr>
          <a:xfrm>
            <a:off x="3668156" y="1264487"/>
            <a:ext cx="3165592" cy="3030543"/>
            <a:chOff x="2791726" y="876555"/>
            <a:chExt cx="3165592" cy="303054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767A5BB-FC48-C7E4-F1F0-84C093F24D5E}"/>
                </a:ext>
              </a:extLst>
            </p:cNvPr>
            <p:cNvGrpSpPr/>
            <p:nvPr/>
          </p:nvGrpSpPr>
          <p:grpSpPr>
            <a:xfrm>
              <a:off x="2791726" y="876555"/>
              <a:ext cx="2953813" cy="3030543"/>
              <a:chOff x="3863706" y="855657"/>
              <a:chExt cx="2953813" cy="303054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63FD6E9-9A18-8657-B410-76A90565489C}"/>
                  </a:ext>
                </a:extLst>
              </p:cNvPr>
              <p:cNvSpPr/>
              <p:nvPr/>
            </p:nvSpPr>
            <p:spPr>
              <a:xfrm>
                <a:off x="5374481" y="2971800"/>
                <a:ext cx="1443038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B73FD7C-E656-8D49-0F26-13FEA3651B2C}"/>
                  </a:ext>
                </a:extLst>
              </p:cNvPr>
              <p:cNvSpPr/>
              <p:nvPr/>
            </p:nvSpPr>
            <p:spPr>
              <a:xfrm>
                <a:off x="5374481" y="855657"/>
                <a:ext cx="144303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貯蓄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シミュレーション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（簡易版）</a:t>
                </a:r>
                <a:endPara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2B7CBDF1-0200-78D3-7CA9-DFDEDF66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0150" y="1754416"/>
                <a:ext cx="0" cy="121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D29C464-D9A1-567D-1DB4-AC61DFA9A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546" y="1770057"/>
                <a:ext cx="0" cy="120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B28D404-6782-4DFD-F34A-6F6F24AD5A8D}"/>
                  </a:ext>
                </a:extLst>
              </p:cNvPr>
              <p:cNvGrpSpPr/>
              <p:nvPr/>
            </p:nvGrpSpPr>
            <p:grpSpPr>
              <a:xfrm>
                <a:off x="5104481" y="1000272"/>
                <a:ext cx="540000" cy="540000"/>
                <a:chOff x="5104481" y="1029690"/>
                <a:chExt cx="540000" cy="540000"/>
              </a:xfrm>
            </p:grpSpPr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id="{8F7D1D5C-1ED8-C502-7919-AB0D073A7172}"/>
                    </a:ext>
                  </a:extLst>
                </p:cNvPr>
                <p:cNvSpPr/>
                <p:nvPr/>
              </p:nvSpPr>
              <p:spPr>
                <a:xfrm rot="16200000">
                  <a:off x="5104481" y="1029690"/>
                  <a:ext cx="540000" cy="5400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2D15E2F5-1D33-2F00-831A-303A884E33F5}"/>
                    </a:ext>
                  </a:extLst>
                </p:cNvPr>
                <p:cNvSpPr/>
                <p:nvPr/>
              </p:nvSpPr>
              <p:spPr>
                <a:xfrm rot="10800000">
                  <a:off x="5104481" y="1029690"/>
                  <a:ext cx="540000" cy="540000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8" name="グラフィックス 27" descr="クラウドからダウンロード 枠線">
                <a:extLst>
                  <a:ext uri="{FF2B5EF4-FFF2-40B4-BE49-F238E27FC236}">
                    <a16:creationId xmlns:a16="http://schemas.microsoft.com/office/drawing/2014/main" id="{8B8CD2D8-AD09-90B0-01F4-BF9E75814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2943" y="1057073"/>
                <a:ext cx="397692" cy="397692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306FB1-9F6E-EDC5-5C86-D22D913C3954}"/>
                  </a:ext>
                </a:extLst>
              </p:cNvPr>
              <p:cNvSpPr txBox="1"/>
              <p:nvPr/>
            </p:nvSpPr>
            <p:spPr>
              <a:xfrm>
                <a:off x="3863706" y="1400725"/>
                <a:ext cx="133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ファイルダウンロード</a:t>
                </a:r>
                <a:endParaRPr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(csv)</a:t>
                </a:r>
                <a:endPara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8BA22D4-727F-2C79-E6C3-7349A1DBCED8}"/>
                </a:ext>
              </a:extLst>
            </p:cNvPr>
            <p:cNvSpPr txBox="1"/>
            <p:nvPr/>
          </p:nvSpPr>
          <p:spPr>
            <a:xfrm>
              <a:off x="3315685" y="2207160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貯蓄シミュレーション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C4E4E3A-3D5C-787A-7789-16363D984C67}"/>
                </a:ext>
              </a:extLst>
            </p:cNvPr>
            <p:cNvSpPr txBox="1"/>
            <p:nvPr/>
          </p:nvSpPr>
          <p:spPr>
            <a:xfrm>
              <a:off x="5404988" y="227641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A6B768-57A1-63BD-4C47-83E732CAB8C3}"/>
              </a:ext>
            </a:extLst>
          </p:cNvPr>
          <p:cNvGrpSpPr/>
          <p:nvPr/>
        </p:nvGrpSpPr>
        <p:grpSpPr>
          <a:xfrm>
            <a:off x="280987" y="1128669"/>
            <a:ext cx="10163178" cy="3476365"/>
            <a:chOff x="280987" y="1128669"/>
            <a:chExt cx="10163178" cy="3476365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82CE773-3438-AD09-0AD6-0E281CBA820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109787" y="2800350"/>
              <a:ext cx="275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AEA0F7-36FD-4FD5-9C82-A48F609B8453}"/>
                </a:ext>
              </a:extLst>
            </p:cNvPr>
            <p:cNvSpPr txBox="1"/>
            <p:nvPr/>
          </p:nvSpPr>
          <p:spPr>
            <a:xfrm>
              <a:off x="2778918" y="2884957"/>
              <a:ext cx="14144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①申請先</a:t>
              </a:r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を入力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F30F8BA-A315-C943-836E-EF0BEA389F5E}"/>
                </a:ext>
              </a:extLst>
            </p:cNvPr>
            <p:cNvGrpSpPr/>
            <p:nvPr/>
          </p:nvGrpSpPr>
          <p:grpSpPr>
            <a:xfrm>
              <a:off x="1881187" y="1128669"/>
              <a:ext cx="3209926" cy="1443081"/>
              <a:chOff x="2109787" y="1128669"/>
              <a:chExt cx="3209926" cy="1443081"/>
            </a:xfrm>
          </p:grpSpPr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1642912E-924F-6BDA-AA13-637C525E0452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CF70DA5B-7094-4EDB-81E3-C25638359FD2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B71645D-B6BB-570E-C9E6-E9CE6BB57361}"/>
                  </a:ext>
                </a:extLst>
              </p:cNvPr>
              <p:cNvSpPr txBox="1"/>
              <p:nvPr/>
            </p:nvSpPr>
            <p:spPr>
              <a:xfrm>
                <a:off x="2811063" y="1128669"/>
                <a:ext cx="18073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</a:t>
                </a:r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「送信に失敗しました」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446524-E125-1464-B117-04B9978D16A9}"/>
                </a:ext>
              </a:extLst>
            </p:cNvPr>
            <p:cNvGrpSpPr/>
            <p:nvPr/>
          </p:nvGrpSpPr>
          <p:grpSpPr>
            <a:xfrm rot="10800000">
              <a:off x="1881187" y="2984967"/>
              <a:ext cx="3209926" cy="1620067"/>
              <a:chOff x="2109787" y="951683"/>
              <a:chExt cx="3209926" cy="162006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998E529-45CE-6EEC-EA07-AB7DEF5E727D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9FDA5CD7-DD95-6172-FC14-91548430F537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3C444C-5DB5-FFEF-53E2-6B7C1AFFD0AE}"/>
                  </a:ext>
                </a:extLst>
              </p:cNvPr>
              <p:cNvSpPr txBox="1"/>
              <p:nvPr/>
            </p:nvSpPr>
            <p:spPr>
              <a:xfrm rot="10800000">
                <a:off x="2811066" y="951683"/>
                <a:ext cx="192166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「送信に成功しました」・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申請中ユーザーを表示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8CE6A48D-AF64-5A76-B6FE-E9BA4C9CA7E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5776913" y="2800350"/>
              <a:ext cx="2838452" cy="137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128369-8D69-5C13-0853-36B23BD7F488}"/>
                </a:ext>
              </a:extLst>
            </p:cNvPr>
            <p:cNvSpPr txBox="1"/>
            <p:nvPr/>
          </p:nvSpPr>
          <p:spPr>
            <a:xfrm>
              <a:off x="6290073" y="2984967"/>
              <a:ext cx="18121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マイページにて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申請一覧に追加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0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643CAEE-A542-7830-E9FF-D591D19CC71A}"/>
              </a:ext>
            </a:extLst>
          </p:cNvPr>
          <p:cNvGrpSpPr/>
          <p:nvPr/>
        </p:nvGrpSpPr>
        <p:grpSpPr>
          <a:xfrm>
            <a:off x="280987" y="1476968"/>
            <a:ext cx="10163178" cy="3361333"/>
            <a:chOff x="280987" y="1476968"/>
            <a:chExt cx="10163178" cy="3361333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87" y="2782642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B5C993-9F92-D943-3C65-165D217F5915}"/>
                </a:ext>
              </a:extLst>
            </p:cNvPr>
            <p:cNvSpPr txBox="1"/>
            <p:nvPr/>
          </p:nvSpPr>
          <p:spPr>
            <a:xfrm>
              <a:off x="2400578" y="2883206"/>
              <a:ext cx="2171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①「申請の取り下げ」を選択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A21FAF5-83DC-3641-77F2-7F5370E20A97}"/>
                </a:ext>
              </a:extLst>
            </p:cNvPr>
            <p:cNvSpPr txBox="1"/>
            <p:nvPr/>
          </p:nvSpPr>
          <p:spPr>
            <a:xfrm>
              <a:off x="2618772" y="1476968"/>
              <a:ext cx="18407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②エラーテキストの表示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FCFF439-8522-F54B-0328-083DD699D84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3" y="2782640"/>
              <a:ext cx="275272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0D5889B-26B5-BD9E-A360-01CB21622CD7}"/>
                </a:ext>
              </a:extLst>
            </p:cNvPr>
            <p:cNvSpPr txBox="1"/>
            <p:nvPr/>
          </p:nvSpPr>
          <p:spPr>
            <a:xfrm>
              <a:off x="6232922" y="288320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申請一覧から消える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8E97B1B-BD8F-49A8-BBE1-D96810E4D8B7}"/>
                </a:ext>
              </a:extLst>
            </p:cNvPr>
            <p:cNvGrpSpPr/>
            <p:nvPr/>
          </p:nvGrpSpPr>
          <p:grpSpPr>
            <a:xfrm rot="10800000">
              <a:off x="1881187" y="2827215"/>
              <a:ext cx="3209926" cy="942977"/>
              <a:chOff x="2109787" y="1674158"/>
              <a:chExt cx="3209926" cy="94297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C0B4C9C-A95E-C18E-8FBA-550018E8860A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81C50407-C892-2624-2AE6-0744248BD80D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27A9465-EB76-4695-CA0A-E6A7556A0F6B}"/>
                </a:ext>
              </a:extLst>
            </p:cNvPr>
            <p:cNvSpPr txBox="1"/>
            <p:nvPr/>
          </p:nvSpPr>
          <p:spPr>
            <a:xfrm>
              <a:off x="2618772" y="387897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申請中ユーザーが消える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6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2334EB4-72D4-B0F9-7F22-8EDB2A12F9E5}"/>
              </a:ext>
            </a:extLst>
          </p:cNvPr>
          <p:cNvGrpSpPr/>
          <p:nvPr/>
        </p:nvGrpSpPr>
        <p:grpSpPr>
          <a:xfrm>
            <a:off x="280987" y="1503449"/>
            <a:ext cx="10163178" cy="5053297"/>
            <a:chOff x="280987" y="1503449"/>
            <a:chExt cx="10163178" cy="505329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8813433-F18A-9938-D312-171BBD9B727B}"/>
                </a:ext>
              </a:extLst>
            </p:cNvPr>
            <p:cNvGrpSpPr/>
            <p:nvPr/>
          </p:nvGrpSpPr>
          <p:grpSpPr>
            <a:xfrm>
              <a:off x="280987" y="1503449"/>
              <a:ext cx="10163178" cy="3334852"/>
              <a:chOff x="280987" y="1503449"/>
              <a:chExt cx="10163178" cy="3334852"/>
            </a:xfrm>
          </p:grpSpPr>
          <p:pic>
            <p:nvPicPr>
              <p:cNvPr id="3" name="グラフィックス 2" descr="男性 単色塗りつぶし">
                <a:extLst>
                  <a:ext uri="{FF2B5EF4-FFF2-40B4-BE49-F238E27FC236}">
                    <a16:creationId xmlns:a16="http://schemas.microsoft.com/office/drawing/2014/main" id="{76F48CA8-6117-4540-19B2-9A088205F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9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グラフィックス 4" descr="男性 枠線">
                <a:extLst>
                  <a:ext uri="{FF2B5EF4-FFF2-40B4-BE49-F238E27FC236}">
                    <a16:creationId xmlns:a16="http://schemas.microsoft.com/office/drawing/2014/main" id="{FE3F6413-278B-E8F0-2D3D-231C89461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29765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グラフィックス 6" descr="ブラウザー ウィンドウ 単色塗りつぶし">
                <a:extLst>
                  <a:ext uri="{FF2B5EF4-FFF2-40B4-BE49-F238E27FC236}">
                    <a16:creationId xmlns:a16="http://schemas.microsoft.com/office/drawing/2014/main" id="{263FFBD6-59CC-6657-9C19-4FCECEAA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953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グラフィックス 8" descr="ブラウザー ウィンドウ 枠線">
                <a:extLst>
                  <a:ext uri="{FF2B5EF4-FFF2-40B4-BE49-F238E27FC236}">
                    <a16:creationId xmlns:a16="http://schemas.microsoft.com/office/drawing/2014/main" id="{0728CD1A-1249-9A53-3102-1356BF1A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15365" y="23568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グラフィックス 10" descr="データベース 単色塗りつぶし">
                <a:extLst>
                  <a:ext uri="{FF2B5EF4-FFF2-40B4-BE49-F238E27FC236}">
                    <a16:creationId xmlns:a16="http://schemas.microsoft.com/office/drawing/2014/main" id="{55FBCE6C-6F18-68B2-B4F8-2E3E07236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862513" y="23431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F30F8BA-A315-C943-836E-EF0BEA389F5E}"/>
                  </a:ext>
                </a:extLst>
              </p:cNvPr>
              <p:cNvGrpSpPr/>
              <p:nvPr/>
            </p:nvGrpSpPr>
            <p:grpSpPr>
              <a:xfrm>
                <a:off x="5591176" y="1503449"/>
                <a:ext cx="3209926" cy="1281498"/>
                <a:chOff x="2109787" y="1290252"/>
                <a:chExt cx="3209926" cy="1281498"/>
              </a:xfrm>
            </p:grpSpPr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1642912E-924F-6BDA-AA13-637C525E0452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弧 16">
                  <a:extLst>
                    <a:ext uri="{FF2B5EF4-FFF2-40B4-BE49-F238E27FC236}">
                      <a16:creationId xmlns:a16="http://schemas.microsoft.com/office/drawing/2014/main" id="{CF70DA5B-7094-4EDB-81E3-C25638359FD2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B71645D-B6BB-570E-C9E6-E9CE6BB57361}"/>
                    </a:ext>
                  </a:extLst>
                </p:cNvPr>
                <p:cNvSpPr txBox="1"/>
                <p:nvPr/>
              </p:nvSpPr>
              <p:spPr>
                <a:xfrm>
                  <a:off x="3086255" y="1290252"/>
                  <a:ext cx="11712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を拒否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B446524-E125-1464-B117-04B9978D16A9}"/>
                  </a:ext>
                </a:extLst>
              </p:cNvPr>
              <p:cNvGrpSpPr/>
              <p:nvPr/>
            </p:nvGrpSpPr>
            <p:grpSpPr>
              <a:xfrm rot="10800000">
                <a:off x="5591176" y="2884957"/>
                <a:ext cx="3209926" cy="1296900"/>
                <a:chOff x="2109787" y="1274850"/>
                <a:chExt cx="3209926" cy="1296900"/>
              </a:xfrm>
            </p:grpSpPr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998E529-45CE-6EEC-EA07-AB7DEF5E727D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弧 21">
                  <a:extLst>
                    <a:ext uri="{FF2B5EF4-FFF2-40B4-BE49-F238E27FC236}">
                      <a16:creationId xmlns:a16="http://schemas.microsoft.com/office/drawing/2014/main" id="{9FDA5CD7-DD95-6172-FC14-91548430F537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53C444C-5DB5-FFEF-53E2-6B7C1AFFD0AE}"/>
                    </a:ext>
                  </a:extLst>
                </p:cNvPr>
                <p:cNvSpPr txBox="1"/>
                <p:nvPr/>
              </p:nvSpPr>
              <p:spPr>
                <a:xfrm rot="10800000">
                  <a:off x="3258002" y="1274850"/>
                  <a:ext cx="9992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を許可</a:t>
                  </a:r>
                </a:p>
              </p:txBody>
            </p: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ECA43345-EA4E-7CC7-1F16-8A5A74FCC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2" y="2800350"/>
                <a:ext cx="275272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E093D86-CD9E-1C16-697F-9621AD15FABD}"/>
                  </a:ext>
                </a:extLst>
              </p:cNvPr>
              <p:cNvSpPr txBox="1"/>
              <p:nvPr/>
            </p:nvSpPr>
            <p:spPr>
              <a:xfrm>
                <a:off x="6446043" y="2884957"/>
                <a:ext cx="14144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②マイページ上で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パートナーを表示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AEE06F-72D8-EAB3-E4FD-EE250BE26940}"/>
                  </a:ext>
                </a:extLst>
              </p:cNvPr>
              <p:cNvSpPr txBox="1"/>
              <p:nvPr/>
            </p:nvSpPr>
            <p:spPr>
              <a:xfrm>
                <a:off x="5447763" y="446896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DA459F-ECBA-1B76-73F5-E078441C432A}"/>
                  </a:ext>
                </a:extLst>
              </p:cNvPr>
              <p:cNvGrpSpPr/>
              <p:nvPr/>
            </p:nvGrpSpPr>
            <p:grpSpPr>
              <a:xfrm rot="10800000">
                <a:off x="1924050" y="2906616"/>
                <a:ext cx="3209926" cy="1436823"/>
                <a:chOff x="2109787" y="1180312"/>
                <a:chExt cx="3209926" cy="1436823"/>
              </a:xfrm>
            </p:grpSpPr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E947C5D1-2398-F720-7BA1-B2A2A5353DB5}"/>
                    </a:ext>
                  </a:extLst>
                </p:cNvPr>
                <p:cNvSpPr/>
                <p:nvPr/>
              </p:nvSpPr>
              <p:spPr>
                <a:xfrm>
                  <a:off x="2109787" y="1674160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041F9C28-F39D-78B9-17D3-0B940088FAC8}"/>
                    </a:ext>
                  </a:extLst>
                </p:cNvPr>
                <p:cNvSpPr/>
                <p:nvPr/>
              </p:nvSpPr>
              <p:spPr>
                <a:xfrm flipH="1">
                  <a:off x="2109787" y="1674158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8ED6C42-8127-4A70-D1C9-32B8E28185FC}"/>
                    </a:ext>
                  </a:extLst>
                </p:cNvPr>
                <p:cNvSpPr txBox="1"/>
                <p:nvPr/>
              </p:nvSpPr>
              <p:spPr>
                <a:xfrm rot="10800000">
                  <a:off x="3088779" y="1180312"/>
                  <a:ext cx="138358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②マイページ上でパートナーを表示</a:t>
                  </a:r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8D0809A-7473-3016-6E1B-27CEC0BCAE12}"/>
                  </a:ext>
                </a:extLst>
              </p:cNvPr>
              <p:cNvGrpSpPr/>
              <p:nvPr/>
            </p:nvGrpSpPr>
            <p:grpSpPr>
              <a:xfrm>
                <a:off x="1855705" y="1503449"/>
                <a:ext cx="3209926" cy="1281496"/>
                <a:chOff x="2109787" y="1290254"/>
                <a:chExt cx="3209926" cy="1281496"/>
              </a:xfrm>
            </p:grpSpPr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E2C8D7D3-0842-5D94-2379-351ECCB52473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弧 31">
                  <a:extLst>
                    <a:ext uri="{FF2B5EF4-FFF2-40B4-BE49-F238E27FC236}">
                      <a16:creationId xmlns:a16="http://schemas.microsoft.com/office/drawing/2014/main" id="{DB9D750D-5B2D-F163-6D3D-8B933F0A7FB3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115C498-052A-179E-BD88-AA284EEE665D}"/>
                    </a:ext>
                  </a:extLst>
                </p:cNvPr>
                <p:cNvSpPr txBox="1"/>
                <p:nvPr/>
              </p:nvSpPr>
              <p:spPr>
                <a:xfrm>
                  <a:off x="3020434" y="1290254"/>
                  <a:ext cx="13886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②申請を削除</a:t>
                  </a:r>
                  <a:endPara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pic>
          <p:nvPicPr>
            <p:cNvPr id="10" name="グラフィックス 9" descr="ユーザー 単色塗りつぶし">
              <a:extLst>
                <a:ext uri="{FF2B5EF4-FFF2-40B4-BE49-F238E27FC236}">
                  <a16:creationId xmlns:a16="http://schemas.microsoft.com/office/drawing/2014/main" id="{43F4C56D-3128-0E0E-5B26-DDFB1C7C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62513" y="5338630"/>
              <a:ext cx="914400" cy="91440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44802D1-7763-D0A4-757B-D4C1D2D6A298}"/>
                </a:ext>
              </a:extLst>
            </p:cNvPr>
            <p:cNvSpPr txBox="1"/>
            <p:nvPr/>
          </p:nvSpPr>
          <p:spPr>
            <a:xfrm>
              <a:off x="4348589" y="6141248"/>
              <a:ext cx="19422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そのほかの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登録待機ユーザー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34DF91B-5A9E-EDDC-6286-788A4568081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5319713" y="3257550"/>
              <a:ext cx="0" cy="208108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1821521-B510-B4E2-E4E3-48A3CE3AC5EC}"/>
                </a:ext>
              </a:extLst>
            </p:cNvPr>
            <p:cNvSpPr txBox="1"/>
            <p:nvPr/>
          </p:nvSpPr>
          <p:spPr>
            <a:xfrm>
              <a:off x="5133976" y="4699203"/>
              <a:ext cx="1388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②申請を削除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7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</TotalTime>
  <Words>522</Words>
  <Application>Microsoft Macintosh PowerPoint</Application>
  <PresentationFormat>ワイド画面</PresentationFormat>
  <Paragraphs>200</Paragraphs>
  <Slides>12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Hiragino Kaku Gothic Pro W3</vt:lpstr>
      <vt:lpstr>游ゴシック</vt:lpstr>
      <vt:lpstr>游ゴシック Light</vt:lpstr>
      <vt:lpstr>Arial</vt:lpstr>
      <vt:lpstr>Corbel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489</cp:revision>
  <cp:lastPrinted>2022-07-18T02:01:25Z</cp:lastPrinted>
  <dcterms:created xsi:type="dcterms:W3CDTF">2022-06-28T12:54:52Z</dcterms:created>
  <dcterms:modified xsi:type="dcterms:W3CDTF">2022-07-19T08:05:01Z</dcterms:modified>
</cp:coreProperties>
</file>