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57" r:id="rId4"/>
    <p:sldId id="267" r:id="rId5"/>
    <p:sldId id="258" r:id="rId6"/>
    <p:sldId id="268" r:id="rId7"/>
    <p:sldId id="269" r:id="rId8"/>
    <p:sldId id="270" r:id="rId9"/>
    <p:sldId id="259" r:id="rId10"/>
    <p:sldId id="271" r:id="rId11"/>
    <p:sldId id="260" r:id="rId12"/>
    <p:sldId id="261" r:id="rId13"/>
    <p:sldId id="272" r:id="rId14"/>
    <p:sldId id="262" r:id="rId15"/>
    <p:sldId id="263" r:id="rId16"/>
    <p:sldId id="264"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8E60D-AD59-98D5-A103-C5512525BB82}" v="152" dt="2025-03-08T21:24:02.367"/>
    <p1510:client id="{CBF53F16-247A-F324-E9E3-E9DA2C86782D}" v="174" dt="2025-03-08T21:46:50.966"/>
    <p1510:client id="{FE1F5B9B-0167-8BE4-88B2-C3AE654D86CD}" v="743" dt="2025-03-08T20:22:53.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3/8/2025</a:t>
            </a:fld>
            <a:endParaRPr lang="en-US" dirty="0"/>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1343936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3/8/2025</a:t>
            </a:fld>
            <a:endParaRPr lang="en-US" dirty="0"/>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41144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3/8/2025</a:t>
            </a:fld>
            <a:endParaRPr lang="en-US" dirty="0"/>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46465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3/8/2025</a:t>
            </a:fld>
            <a:endParaRPr lang="en-US" dirty="0"/>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68488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3/8/2025</a:t>
            </a:fld>
            <a:endParaRPr lang="en-US" dirty="0"/>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91757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3/8/2025</a:t>
            </a:fld>
            <a:endParaRPr lang="en-US" dirty="0"/>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27542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3/8/2025</a:t>
            </a:fld>
            <a:endParaRPr lang="en-US" dirty="0"/>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18705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3/8/2025</a:t>
            </a:fld>
            <a:endParaRPr lang="en-US" dirty="0"/>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93933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3/8/2025</a:t>
            </a:fld>
            <a:endParaRPr lang="en-US" dirty="0"/>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54541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3/8/2025</a:t>
            </a:fld>
            <a:endParaRPr lang="en-US" dirty="0"/>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58969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3/8/2025</a:t>
            </a:fld>
            <a:endParaRPr lang="en-US" dirty="0"/>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64354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3/8/2025</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dirty="0"/>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dirty="0"/>
          </a:p>
        </p:txBody>
      </p:sp>
    </p:spTree>
    <p:extLst>
      <p:ext uri="{BB962C8B-B14F-4D97-AF65-F5344CB8AC3E}">
        <p14:creationId xmlns:p14="http://schemas.microsoft.com/office/powerpoint/2010/main" val="42255297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4815"/>
            <a:ext cx="9144000" cy="1217356"/>
          </a:xfrm>
        </p:spPr>
        <p:txBody>
          <a:bodyPr/>
          <a:lstStyle/>
          <a:p>
            <a:r>
              <a:rPr lang="en-US" dirty="0">
                <a:latin typeface="Aptos Display"/>
                <a:ea typeface="+mj-lt"/>
                <a:cs typeface="+mj-lt"/>
              </a:rPr>
              <a:t>COMPUTER ARCHITECTURE</a:t>
            </a:r>
            <a:endParaRPr lang="en-US">
              <a:latin typeface="Aptos Display"/>
            </a:endParaRPr>
          </a:p>
        </p:txBody>
      </p:sp>
      <p:sp>
        <p:nvSpPr>
          <p:cNvPr id="3" name="Subtitle 2"/>
          <p:cNvSpPr>
            <a:spLocks noGrp="1"/>
          </p:cNvSpPr>
          <p:nvPr>
            <p:ph type="subTitle" idx="1"/>
          </p:nvPr>
        </p:nvSpPr>
        <p:spPr>
          <a:xfrm>
            <a:off x="1524000" y="3929831"/>
            <a:ext cx="9144000" cy="1225040"/>
          </a:xfrm>
        </p:spPr>
        <p:txBody>
          <a:bodyPr>
            <a:normAutofit/>
          </a:bodyPr>
          <a:lstStyle/>
          <a:p>
            <a:r>
              <a:rPr lang="en-US" sz="2400" dirty="0">
                <a:latin typeface="Aptos Display"/>
              </a:rPr>
              <a:t>Fundamentals Of Quantitative Design and Analysis </a:t>
            </a:r>
            <a:endParaRPr lang="en-US" sz="2400" dirty="0">
              <a:solidFill>
                <a:srgbClr val="000000"/>
              </a:solidFill>
              <a:latin typeface="Aptos Display"/>
            </a:endParaRPr>
          </a:p>
          <a:p>
            <a:endParaRPr lang="en-US" dirty="0"/>
          </a:p>
        </p:txBody>
      </p:sp>
      <p:sp>
        <p:nvSpPr>
          <p:cNvPr id="4" name="TextBox 3">
            <a:extLst>
              <a:ext uri="{FF2B5EF4-FFF2-40B4-BE49-F238E27FC236}">
                <a16:creationId xmlns:a16="http://schemas.microsoft.com/office/drawing/2014/main" id="{F6B9B68F-1E35-44D2-0F0E-7475B1A705B6}"/>
              </a:ext>
            </a:extLst>
          </p:cNvPr>
          <p:cNvSpPr txBox="1"/>
          <p:nvPr/>
        </p:nvSpPr>
        <p:spPr>
          <a:xfrm>
            <a:off x="4838725" y="3466677"/>
            <a:ext cx="21968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u="sng" dirty="0">
                <a:latin typeface="Aptos Display"/>
              </a:rPr>
              <a:t>CHAPTER 1</a:t>
            </a:r>
            <a:endParaRPr lang="en-US" sz="2400" u="sng">
              <a:latin typeface="Aptos Display"/>
            </a:endParaRPr>
          </a:p>
        </p:txBody>
      </p:sp>
      <p:sp>
        <p:nvSpPr>
          <p:cNvPr id="5" name="TextBox 4">
            <a:extLst>
              <a:ext uri="{FF2B5EF4-FFF2-40B4-BE49-F238E27FC236}">
                <a16:creationId xmlns:a16="http://schemas.microsoft.com/office/drawing/2014/main" id="{AA60879C-3C97-4BA7-DF7B-41BB31BD8F71}"/>
              </a:ext>
            </a:extLst>
          </p:cNvPr>
          <p:cNvSpPr txBox="1"/>
          <p:nvPr/>
        </p:nvSpPr>
        <p:spPr>
          <a:xfrm>
            <a:off x="4781958" y="2846964"/>
            <a:ext cx="23118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ptos Display"/>
              </a:rPr>
              <a:t>Summary Notes</a:t>
            </a:r>
          </a:p>
        </p:txBody>
      </p:sp>
      <p:sp>
        <p:nvSpPr>
          <p:cNvPr id="6" name="TextBox 5">
            <a:extLst>
              <a:ext uri="{FF2B5EF4-FFF2-40B4-BE49-F238E27FC236}">
                <a16:creationId xmlns:a16="http://schemas.microsoft.com/office/drawing/2014/main" id="{233FE11C-73D0-7EF8-ABA7-7DB9DDD8434C}"/>
              </a:ext>
            </a:extLst>
          </p:cNvPr>
          <p:cNvSpPr txBox="1"/>
          <p:nvPr/>
        </p:nvSpPr>
        <p:spPr>
          <a:xfrm>
            <a:off x="3701426" y="2060424"/>
            <a:ext cx="4454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ptos Display"/>
              </a:rPr>
              <a:t>EARL KINUTHIA – SCT212-0067/2019</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B0F89-098A-2221-362E-E75140366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4D6E6-80BF-3B1A-1989-B318773FDE99}"/>
              </a:ext>
            </a:extLst>
          </p:cNvPr>
          <p:cNvSpPr>
            <a:spLocks noGrp="1"/>
          </p:cNvSpPr>
          <p:nvPr>
            <p:ph type="title"/>
          </p:nvPr>
        </p:nvSpPr>
        <p:spPr>
          <a:xfrm>
            <a:off x="885485" y="588245"/>
            <a:ext cx="10449784" cy="489551"/>
          </a:xfrm>
        </p:spPr>
        <p:txBody>
          <a:bodyPr>
            <a:normAutofit/>
          </a:bodyPr>
          <a:lstStyle/>
          <a:p>
            <a:r>
              <a:rPr lang="en-US" sz="2000">
                <a:latin typeface="Aptos Display"/>
              </a:rPr>
              <a:t>1.3 DEFINING COMPUTER ARCHITECTURE</a:t>
            </a:r>
          </a:p>
        </p:txBody>
      </p:sp>
      <p:sp>
        <p:nvSpPr>
          <p:cNvPr id="3" name="Content Placeholder 2">
            <a:extLst>
              <a:ext uri="{FF2B5EF4-FFF2-40B4-BE49-F238E27FC236}">
                <a16:creationId xmlns:a16="http://schemas.microsoft.com/office/drawing/2014/main" id="{DA012783-98C4-8483-E83D-A6D71F811D96}"/>
              </a:ext>
            </a:extLst>
          </p:cNvPr>
          <p:cNvSpPr>
            <a:spLocks noGrp="1"/>
          </p:cNvSpPr>
          <p:nvPr>
            <p:ph idx="1"/>
          </p:nvPr>
        </p:nvSpPr>
        <p:spPr>
          <a:xfrm>
            <a:off x="892201" y="1266587"/>
            <a:ext cx="10442448" cy="4795216"/>
          </a:xfrm>
        </p:spPr>
        <p:txBody>
          <a:bodyPr vert="horz" lIns="91440" tIns="45720" rIns="91440" bIns="45720" rtlCol="0" anchor="t">
            <a:normAutofit/>
          </a:bodyPr>
          <a:lstStyle/>
          <a:p>
            <a:pPr marL="0" indent="0">
              <a:lnSpc>
                <a:spcPct val="100000"/>
              </a:lnSpc>
              <a:buNone/>
            </a:pPr>
            <a:r>
              <a:rPr lang="en-US" b="1">
                <a:latin typeface="Aptos Display"/>
                <a:ea typeface="+mn-lt"/>
                <a:cs typeface="+mn-lt"/>
              </a:rPr>
              <a:t>The Role of Computer Architects </a:t>
            </a:r>
            <a:endParaRPr lang="en-US" dirty="0">
              <a:latin typeface="Aptos Display"/>
              <a:ea typeface="+mn-lt"/>
              <a:cs typeface="+mn-lt"/>
            </a:endParaRPr>
          </a:p>
          <a:p>
            <a:pPr marL="0" indent="0">
              <a:lnSpc>
                <a:spcPct val="100000"/>
              </a:lnSpc>
              <a:buNone/>
            </a:pPr>
            <a:r>
              <a:rPr lang="en-US">
                <a:latin typeface="Aptos Display"/>
                <a:ea typeface="+mn-lt"/>
                <a:cs typeface="+mn-lt"/>
              </a:rPr>
              <a:t>Computer architects are faced with designing computers that are performance-focused, power-sipping, cost-conscious and power-conscious. The process is multi-faceted and involves instruction set design, functional organization, logic design and hardware implementation. Implementation is succeeded by circuit design, power management and packaging. An architect must be good at software (compilers and operating systems) and hardware (logic design and physical packaging).</a:t>
            </a:r>
            <a:r>
              <a:rPr lang="en-US" b="1" dirty="0">
                <a:latin typeface="Aptos Display"/>
                <a:ea typeface="+mn-lt"/>
                <a:cs typeface="+mn-lt"/>
              </a:rPr>
              <a:t> </a:t>
            </a:r>
            <a:endParaRPr lang="en-US" dirty="0">
              <a:latin typeface="Aptos Display"/>
              <a:ea typeface="+mn-lt"/>
              <a:cs typeface="+mn-lt"/>
            </a:endParaRPr>
          </a:p>
          <a:p>
            <a:pPr marL="0" indent="0">
              <a:lnSpc>
                <a:spcPct val="100000"/>
              </a:lnSpc>
              <a:buNone/>
            </a:pPr>
            <a:r>
              <a:rPr lang="en-US" b="1">
                <a:latin typeface="Aptos Display"/>
                <a:ea typeface="+mn-lt"/>
                <a:cs typeface="+mn-lt"/>
              </a:rPr>
              <a:t>Evolution of Computer Architecture </a:t>
            </a:r>
            <a:endParaRPr lang="en-US" dirty="0">
              <a:latin typeface="Aptos Display"/>
              <a:ea typeface="+mn-lt"/>
              <a:cs typeface="+mn-lt"/>
            </a:endParaRPr>
          </a:p>
          <a:p>
            <a:pPr marL="0" indent="0">
              <a:lnSpc>
                <a:spcPct val="100000"/>
              </a:lnSpc>
              <a:buNone/>
            </a:pPr>
            <a:r>
              <a:rPr lang="en-US">
                <a:latin typeface="Aptos Display"/>
                <a:ea typeface="+mn-lt"/>
                <a:cs typeface="+mn-lt"/>
              </a:rPr>
              <a:t>Historically, instruction set design had been essentially computer architecture, but modern computer design is much more than that. While Instruction Set Architecture remains a critical component, the overall subject now includes processor organization, performance, and system integration.</a:t>
            </a:r>
            <a:endParaRPr lang="en-US" dirty="0">
              <a:latin typeface="Aptos Display"/>
              <a:ea typeface="+mn-lt"/>
              <a:cs typeface="+mn-lt"/>
            </a:endParaRPr>
          </a:p>
          <a:p>
            <a:pPr marL="0" indent="0">
              <a:lnSpc>
                <a:spcPct val="90000"/>
              </a:lnSpc>
              <a:buNone/>
            </a:pPr>
            <a:r>
              <a:rPr lang="en-US" b="1">
                <a:latin typeface="Aptos Display"/>
                <a:ea typeface="+mn-lt"/>
                <a:cs typeface="+mn-lt"/>
              </a:rPr>
              <a:t>Instruction Set Architecture:</a:t>
            </a:r>
            <a:r>
              <a:rPr lang="en-US" dirty="0">
                <a:latin typeface="Aptos Display"/>
                <a:ea typeface="+mn-lt"/>
                <a:cs typeface="+mn-lt"/>
              </a:rPr>
              <a:t> </a:t>
            </a:r>
          </a:p>
          <a:p>
            <a:pPr marL="0" indent="0">
              <a:lnSpc>
                <a:spcPct val="90000"/>
              </a:lnSpc>
              <a:buNone/>
            </a:pPr>
            <a:r>
              <a:rPr lang="en-US">
                <a:latin typeface="Aptos Display"/>
                <a:ea typeface="+mn-lt"/>
                <a:cs typeface="+mn-lt"/>
              </a:rPr>
              <a:t>ISA defines how software interacts with hardware e.g. the instruction set a processor supports. The most important </a:t>
            </a:r>
            <a:r>
              <a:rPr lang="en-US" dirty="0">
                <a:latin typeface="Aptos Display"/>
                <a:ea typeface="+mn-lt"/>
                <a:cs typeface="+mn-lt"/>
              </a:rPr>
              <a:t>characteristics of an ISA are:</a:t>
            </a:r>
            <a:endParaRPr lang="en-US">
              <a:latin typeface="Aptos Display"/>
            </a:endParaRPr>
          </a:p>
          <a:p>
            <a:pPr>
              <a:buNone/>
            </a:pPr>
            <a:r>
              <a:rPr lang="en-US" b="1">
                <a:latin typeface="Aptos Display"/>
                <a:ea typeface="+mn-lt"/>
                <a:cs typeface="+mn-lt"/>
              </a:rPr>
              <a:t>1. </a:t>
            </a:r>
            <a:r>
              <a:rPr lang="en-US" b="1" u="sng">
                <a:latin typeface="Aptos Display"/>
                <a:ea typeface="+mn-lt"/>
                <a:cs typeface="+mn-lt"/>
              </a:rPr>
              <a:t>Class of ISA</a:t>
            </a:r>
            <a:endParaRPr lang="en-US" b="1" u="sng">
              <a:solidFill>
                <a:srgbClr val="35403A"/>
              </a:solidFill>
              <a:latin typeface="Aptos Display"/>
              <a:ea typeface="+mn-lt"/>
              <a:cs typeface="+mn-lt"/>
            </a:endParaRPr>
          </a:p>
          <a:p>
            <a:pPr marL="0" indent="0">
              <a:lnSpc>
                <a:spcPct val="100000"/>
              </a:lnSpc>
              <a:buNone/>
            </a:pPr>
            <a:r>
              <a:rPr lang="en-US">
                <a:latin typeface="Aptos Display"/>
                <a:ea typeface="+mn-lt"/>
                <a:cs typeface="+mn-lt"/>
              </a:rPr>
              <a:t>The majority of modern ISAs use a general-purpose register architecture where operands are in registers or memory. Examples include:</a:t>
            </a:r>
            <a:endParaRPr lang="en-US">
              <a:latin typeface="Aptos Display"/>
            </a:endParaRPr>
          </a:p>
        </p:txBody>
      </p:sp>
      <p:sp>
        <p:nvSpPr>
          <p:cNvPr id="4" name="Date Placeholder 3">
            <a:extLst>
              <a:ext uri="{FF2B5EF4-FFF2-40B4-BE49-F238E27FC236}">
                <a16:creationId xmlns:a16="http://schemas.microsoft.com/office/drawing/2014/main" id="{5EFE8BF5-DE19-08D2-FB96-03FFF5DA9FF8}"/>
              </a:ext>
            </a:extLst>
          </p:cNvPr>
          <p:cNvSpPr>
            <a:spLocks noGrp="1"/>
          </p:cNvSpPr>
          <p:nvPr>
            <p:ph type="dt" sz="half" idx="10"/>
          </p:nvPr>
        </p:nvSpPr>
        <p:spPr/>
        <p:txBody>
          <a:bodyPr/>
          <a:lstStyle/>
          <a:p>
            <a:fld id="{57C4221C-EF59-4278-9CA2-F31BC666A1EF}" type="datetime1">
              <a:t>3/8/2025</a:t>
            </a:fld>
            <a:endParaRPr lang="en-US" dirty="0"/>
          </a:p>
        </p:txBody>
      </p:sp>
      <p:sp>
        <p:nvSpPr>
          <p:cNvPr id="6" name="Slide Number Placeholder 5">
            <a:extLst>
              <a:ext uri="{FF2B5EF4-FFF2-40B4-BE49-F238E27FC236}">
                <a16:creationId xmlns:a16="http://schemas.microsoft.com/office/drawing/2014/main" id="{4FF29C78-E881-24B9-C51B-617C6A07177D}"/>
              </a:ext>
            </a:extLst>
          </p:cNvPr>
          <p:cNvSpPr>
            <a:spLocks noGrp="1"/>
          </p:cNvSpPr>
          <p:nvPr>
            <p:ph type="sldNum" sz="quarter" idx="12"/>
          </p:nvPr>
        </p:nvSpPr>
        <p:spPr/>
        <p:txBody>
          <a:bodyPr/>
          <a:lstStyle/>
          <a:p>
            <a:fld id="{5E4DE196-8A13-4FF7-A07E-102851959EAB}" type="slidenum">
              <a:rPr lang="en-US" dirty="0"/>
              <a:t>10</a:t>
            </a:fld>
            <a:endParaRPr lang="en-US" dirty="0"/>
          </a:p>
        </p:txBody>
      </p:sp>
    </p:spTree>
    <p:extLst>
      <p:ext uri="{BB962C8B-B14F-4D97-AF65-F5344CB8AC3E}">
        <p14:creationId xmlns:p14="http://schemas.microsoft.com/office/powerpoint/2010/main" val="36403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336D7-304D-DD19-B0F4-21AC78BDAEED}"/>
              </a:ext>
            </a:extLst>
          </p:cNvPr>
          <p:cNvSpPr>
            <a:spLocks noGrp="1"/>
          </p:cNvSpPr>
          <p:nvPr>
            <p:ph idx="1"/>
          </p:nvPr>
        </p:nvSpPr>
        <p:spPr>
          <a:xfrm>
            <a:off x="877824" y="673397"/>
            <a:ext cx="10442448" cy="5309577"/>
          </a:xfrm>
        </p:spPr>
        <p:txBody>
          <a:bodyPr vert="horz" lIns="91440" tIns="45720" rIns="91440" bIns="45720" rtlCol="0" anchor="t">
            <a:normAutofit lnSpcReduction="10000"/>
          </a:bodyPr>
          <a:lstStyle/>
          <a:p>
            <a:pPr marL="0" indent="0">
              <a:buNone/>
            </a:pPr>
            <a:r>
              <a:rPr lang="en-US" b="1">
                <a:latin typeface="Aptos Display"/>
                <a:ea typeface="+mn-lt"/>
                <a:cs typeface="+mn-lt"/>
              </a:rPr>
              <a:t>80x86</a:t>
            </a:r>
            <a:r>
              <a:rPr lang="en-US">
                <a:latin typeface="Aptos Display"/>
                <a:ea typeface="+mn-lt"/>
                <a:cs typeface="+mn-lt"/>
              </a:rPr>
              <a:t> 16 general-purpose registers.</a:t>
            </a:r>
            <a:endParaRPr lang="en-US">
              <a:latin typeface="Aptos Display"/>
            </a:endParaRPr>
          </a:p>
          <a:p>
            <a:pPr marL="0" indent="0">
              <a:buNone/>
            </a:pPr>
            <a:r>
              <a:rPr lang="en-US" b="1">
                <a:latin typeface="Aptos Display"/>
                <a:ea typeface="+mn-lt"/>
                <a:cs typeface="+mn-lt"/>
              </a:rPr>
              <a:t>MIPS 32</a:t>
            </a:r>
            <a:r>
              <a:rPr lang="en-US">
                <a:latin typeface="Aptos Display"/>
                <a:ea typeface="+mn-lt"/>
                <a:cs typeface="+mn-lt"/>
              </a:rPr>
              <a:t> general-purpose and 32 floating-point registers.</a:t>
            </a:r>
            <a:endParaRPr lang="en-US" dirty="0">
              <a:latin typeface="Aptos Display"/>
              <a:ea typeface="+mn-lt"/>
              <a:cs typeface="+mn-lt"/>
            </a:endParaRPr>
          </a:p>
          <a:p>
            <a:pPr marL="0" indent="0">
              <a:buNone/>
            </a:pPr>
            <a:r>
              <a:rPr lang="en-US" b="1">
                <a:latin typeface="Aptos Display"/>
                <a:ea typeface="+mn-lt"/>
                <a:cs typeface="+mn-lt"/>
              </a:rPr>
              <a:t>ARM</a:t>
            </a:r>
            <a:r>
              <a:rPr lang="en-US">
                <a:latin typeface="Aptos Display"/>
                <a:ea typeface="+mn-lt"/>
                <a:cs typeface="+mn-lt"/>
              </a:rPr>
              <a:t> A load-store architecture, similar to MIPS, with explicit load and store instructions for accessing memory.</a:t>
            </a:r>
            <a:endParaRPr lang="en-US">
              <a:latin typeface="Aptos Display"/>
            </a:endParaRPr>
          </a:p>
          <a:p>
            <a:pPr marL="0" indent="0">
              <a:buNone/>
            </a:pPr>
            <a:r>
              <a:rPr lang="en-US" b="1">
                <a:latin typeface="Aptos Display"/>
              </a:rPr>
              <a:t>2. </a:t>
            </a:r>
            <a:r>
              <a:rPr lang="en-US" b="1" u="sng">
                <a:latin typeface="Aptos Display"/>
                <a:ea typeface="+mn-lt"/>
                <a:cs typeface="+mn-lt"/>
              </a:rPr>
              <a:t>Memory Addressing</a:t>
            </a:r>
          </a:p>
          <a:p>
            <a:pPr marL="0" indent="0">
              <a:buNone/>
            </a:pPr>
            <a:r>
              <a:rPr lang="en-US">
                <a:latin typeface="Aptos Display"/>
                <a:ea typeface="+mn-lt"/>
                <a:cs typeface="+mn-lt"/>
              </a:rPr>
              <a:t>Modern ISAs use byte-addressable memory. ARM and MIPS need memory alignment </a:t>
            </a:r>
            <a:r>
              <a:rPr lang="en-US" dirty="0">
                <a:latin typeface="Aptos Display"/>
                <a:ea typeface="+mn-lt"/>
                <a:cs typeface="+mn-lt"/>
              </a:rPr>
              <a:t>for efficiency, whereas 80x86 has unaligned access with efficiency compromises.</a:t>
            </a:r>
          </a:p>
          <a:p>
            <a:pPr marL="0" indent="0">
              <a:buNone/>
            </a:pPr>
            <a:r>
              <a:rPr lang="en-US" b="1">
                <a:latin typeface="Aptos Display"/>
              </a:rPr>
              <a:t>3. </a:t>
            </a:r>
            <a:r>
              <a:rPr lang="en-US" b="1" u="sng">
                <a:latin typeface="Aptos Display"/>
                <a:ea typeface="+mn-lt"/>
                <a:cs typeface="+mn-lt"/>
              </a:rPr>
              <a:t>Addressing Modes</a:t>
            </a:r>
          </a:p>
          <a:p>
            <a:pPr marL="0" indent="0">
              <a:buNone/>
            </a:pPr>
            <a:r>
              <a:rPr lang="en-US">
                <a:latin typeface="Aptos Display"/>
                <a:ea typeface="+mn-lt"/>
                <a:cs typeface="+mn-lt"/>
              </a:rPr>
              <a:t>Instruction designation of memory positions varies between ISAs. MIPS uses register, immediate and displacement </a:t>
            </a:r>
            <a:r>
              <a:rPr lang="en-US" dirty="0">
                <a:latin typeface="Aptos Display"/>
                <a:ea typeface="+mn-lt"/>
                <a:cs typeface="+mn-lt"/>
              </a:rPr>
              <a:t>addressing. ARM has PC-relative and autoincrement/autodecrement addressing modes. 80x86 offers more involved modes like base-plus-index and scaled addressing.</a:t>
            </a:r>
            <a:endParaRPr lang="en-US">
              <a:latin typeface="Aptos Display"/>
            </a:endParaRPr>
          </a:p>
          <a:p>
            <a:pPr marL="0" indent="0">
              <a:buNone/>
            </a:pPr>
            <a:r>
              <a:rPr lang="en-US" b="1">
                <a:latin typeface="Aptos Display"/>
              </a:rPr>
              <a:t>4. </a:t>
            </a:r>
            <a:r>
              <a:rPr lang="en-US" b="1" u="sng">
                <a:latin typeface="Aptos Display"/>
                <a:ea typeface="+mn-lt"/>
                <a:cs typeface="+mn-lt"/>
              </a:rPr>
              <a:t>Operand Sizes and Types</a:t>
            </a:r>
          </a:p>
          <a:p>
            <a:pPr marL="0" indent="0">
              <a:lnSpc>
                <a:spcPct val="109999"/>
              </a:lnSpc>
              <a:buNone/>
            </a:pPr>
            <a:r>
              <a:rPr lang="en-US" dirty="0">
                <a:latin typeface="Aptos Display"/>
                <a:ea typeface="+mn-lt"/>
                <a:cs typeface="+mn-lt"/>
              </a:rPr>
              <a:t>Most ISAs support a range of operand sizes like 8-bit (ASCII characters), 16-bit (Unicode), 32-bit (integers), 64-bit (double </a:t>
            </a:r>
            <a:r>
              <a:rPr lang="en-US">
                <a:latin typeface="Aptos Display"/>
                <a:ea typeface="+mn-lt"/>
                <a:cs typeface="+mn-lt"/>
              </a:rPr>
              <a:t>words) and IEEE 754 floating-point formats.</a:t>
            </a:r>
            <a:endParaRPr lang="en-US">
              <a:latin typeface="Aptos Display"/>
            </a:endParaRPr>
          </a:p>
          <a:p>
            <a:pPr marL="0" indent="0">
              <a:buNone/>
            </a:pPr>
            <a:r>
              <a:rPr lang="en-US">
                <a:latin typeface="Aptos Display"/>
                <a:ea typeface="+mn-lt"/>
                <a:cs typeface="+mn-lt"/>
              </a:rPr>
              <a:t>Instructions Instruction sets have typically had data transfer, arithmetic/logical, control flow, and floating-point instructions. MIPS is a good representative of a small and efficient RISC ISA, while 80x86 has a broader and more complex instruction set.</a:t>
            </a:r>
            <a:endParaRPr lang="en-US">
              <a:latin typeface="Aptos Display"/>
            </a:endParaRPr>
          </a:p>
        </p:txBody>
      </p:sp>
      <p:sp>
        <p:nvSpPr>
          <p:cNvPr id="4" name="Date Placeholder 3">
            <a:extLst>
              <a:ext uri="{FF2B5EF4-FFF2-40B4-BE49-F238E27FC236}">
                <a16:creationId xmlns:a16="http://schemas.microsoft.com/office/drawing/2014/main" id="{22BD0798-724B-37FE-F758-14AA929A2277}"/>
              </a:ext>
            </a:extLst>
          </p:cNvPr>
          <p:cNvSpPr>
            <a:spLocks noGrp="1"/>
          </p:cNvSpPr>
          <p:nvPr>
            <p:ph type="dt" sz="half" idx="10"/>
          </p:nvPr>
        </p:nvSpPr>
        <p:spPr/>
        <p:txBody>
          <a:bodyPr/>
          <a:lstStyle/>
          <a:p>
            <a:fld id="{5EF2A54A-F56A-49A0-BD3D-A07723E54EB6}" type="datetime1">
              <a:t>3/8/2025</a:t>
            </a:fld>
            <a:endParaRPr lang="en-US" dirty="0"/>
          </a:p>
        </p:txBody>
      </p:sp>
      <p:sp>
        <p:nvSpPr>
          <p:cNvPr id="6" name="Slide Number Placeholder 5">
            <a:extLst>
              <a:ext uri="{FF2B5EF4-FFF2-40B4-BE49-F238E27FC236}">
                <a16:creationId xmlns:a16="http://schemas.microsoft.com/office/drawing/2014/main" id="{94CC3F75-0F45-D89F-EFF4-AE093EC807B6}"/>
              </a:ext>
            </a:extLst>
          </p:cNvPr>
          <p:cNvSpPr>
            <a:spLocks noGrp="1"/>
          </p:cNvSpPr>
          <p:nvPr>
            <p:ph type="sldNum" sz="quarter" idx="12"/>
          </p:nvPr>
        </p:nvSpPr>
        <p:spPr/>
        <p:txBody>
          <a:bodyPr/>
          <a:lstStyle/>
          <a:p>
            <a:fld id="{5E4DE196-8A13-4FF7-A07E-102851959EAB}" type="slidenum">
              <a:rPr lang="en-US" dirty="0"/>
              <a:t>11</a:t>
            </a:fld>
            <a:endParaRPr lang="en-US" dirty="0"/>
          </a:p>
        </p:txBody>
      </p:sp>
    </p:spTree>
    <p:extLst>
      <p:ext uri="{BB962C8B-B14F-4D97-AF65-F5344CB8AC3E}">
        <p14:creationId xmlns:p14="http://schemas.microsoft.com/office/powerpoint/2010/main" val="2154268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A401D-7FBA-6CC4-8FB3-0203C8A4D31A}"/>
              </a:ext>
            </a:extLst>
          </p:cNvPr>
          <p:cNvSpPr>
            <a:spLocks noGrp="1"/>
          </p:cNvSpPr>
          <p:nvPr>
            <p:ph idx="1"/>
          </p:nvPr>
        </p:nvSpPr>
        <p:spPr>
          <a:xfrm>
            <a:off x="877824" y="791639"/>
            <a:ext cx="10442448" cy="4849750"/>
          </a:xfrm>
        </p:spPr>
        <p:txBody>
          <a:bodyPr vert="horz" lIns="91440" tIns="45720" rIns="91440" bIns="45720" rtlCol="0" anchor="t">
            <a:normAutofit/>
          </a:bodyPr>
          <a:lstStyle/>
          <a:p>
            <a:pPr marL="0" indent="0">
              <a:buNone/>
            </a:pPr>
            <a:r>
              <a:rPr lang="en-US" b="1">
                <a:latin typeface="Aptos Display"/>
              </a:rPr>
              <a:t>6. </a:t>
            </a:r>
            <a:r>
              <a:rPr lang="en-US" b="1" u="sng">
                <a:latin typeface="Aptos Display"/>
              </a:rPr>
              <a:t>Control Flow Instructions</a:t>
            </a:r>
          </a:p>
          <a:p>
            <a:pPr marL="0" indent="0">
              <a:buNone/>
            </a:pPr>
            <a:r>
              <a:rPr lang="en-US">
                <a:ea typeface="+mn-lt"/>
                <a:cs typeface="+mn-lt"/>
              </a:rPr>
              <a:t>They are returns, procedure calls, and conditional branches. MIPS places return addresses in registers, but 80x86 keeps them in memory. Branch execution relies on condition codes or register comparisons being used.</a:t>
            </a:r>
            <a:endParaRPr lang="en-US"/>
          </a:p>
          <a:p>
            <a:pPr marL="0" indent="0">
              <a:buNone/>
            </a:pPr>
            <a:r>
              <a:rPr lang="en-US" b="1">
                <a:latin typeface="Aptos Display"/>
              </a:rPr>
              <a:t>7. </a:t>
            </a:r>
            <a:r>
              <a:rPr lang="en-US" b="1" u="sng">
                <a:latin typeface="Aptos Display"/>
                <a:ea typeface="+mn-lt"/>
                <a:cs typeface="+mn-lt"/>
              </a:rPr>
              <a:t>Instruction Encoding</a:t>
            </a:r>
          </a:p>
          <a:p>
            <a:pPr marL="0" indent="0">
              <a:buNone/>
            </a:pPr>
            <a:r>
              <a:rPr lang="en-US">
                <a:ea typeface="+mn-lt"/>
                <a:cs typeface="+mn-lt"/>
              </a:rPr>
              <a:t>ISAs can use fixed-length (MIPS, ARM) or variable-length (80x86) instruction formats. Fixed-length formats ease decoding, while variable-length formats conserve code space at the cost of making it more difficult to execute.</a:t>
            </a:r>
            <a:endParaRPr lang="en-US"/>
          </a:p>
        </p:txBody>
      </p:sp>
      <p:sp>
        <p:nvSpPr>
          <p:cNvPr id="4" name="Date Placeholder 3">
            <a:extLst>
              <a:ext uri="{FF2B5EF4-FFF2-40B4-BE49-F238E27FC236}">
                <a16:creationId xmlns:a16="http://schemas.microsoft.com/office/drawing/2014/main" id="{7DDF486F-D1E5-B0F6-4298-6A9C6EF66D9B}"/>
              </a:ext>
            </a:extLst>
          </p:cNvPr>
          <p:cNvSpPr>
            <a:spLocks noGrp="1"/>
          </p:cNvSpPr>
          <p:nvPr>
            <p:ph type="dt" sz="half" idx="10"/>
          </p:nvPr>
        </p:nvSpPr>
        <p:spPr/>
        <p:txBody>
          <a:bodyPr/>
          <a:lstStyle/>
          <a:p>
            <a:fld id="{543A500B-4300-4070-A6F9-07B279545400}" type="datetime1">
              <a:t>3/8/2025</a:t>
            </a:fld>
            <a:endParaRPr lang="en-US" dirty="0"/>
          </a:p>
        </p:txBody>
      </p:sp>
      <p:sp>
        <p:nvSpPr>
          <p:cNvPr id="6" name="Slide Number Placeholder 5">
            <a:extLst>
              <a:ext uri="{FF2B5EF4-FFF2-40B4-BE49-F238E27FC236}">
                <a16:creationId xmlns:a16="http://schemas.microsoft.com/office/drawing/2014/main" id="{E7F6CEF9-7B49-F236-910F-370E72751420}"/>
              </a:ext>
            </a:extLst>
          </p:cNvPr>
          <p:cNvSpPr>
            <a:spLocks noGrp="1"/>
          </p:cNvSpPr>
          <p:nvPr>
            <p:ph type="sldNum" sz="quarter" idx="12"/>
          </p:nvPr>
        </p:nvSpPr>
        <p:spPr/>
        <p:txBody>
          <a:bodyPr/>
          <a:lstStyle/>
          <a:p>
            <a:fld id="{5E4DE196-8A13-4FF7-A07E-102851959EAB}" type="slidenum">
              <a:rPr lang="en-US" dirty="0"/>
              <a:t>12</a:t>
            </a:fld>
            <a:endParaRPr lang="en-US" dirty="0"/>
          </a:p>
        </p:txBody>
      </p:sp>
    </p:spTree>
    <p:extLst>
      <p:ext uri="{BB962C8B-B14F-4D97-AF65-F5344CB8AC3E}">
        <p14:creationId xmlns:p14="http://schemas.microsoft.com/office/powerpoint/2010/main" val="3423379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2CFB5-2F30-B257-809A-BCCF3C4C4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F730C-F901-3BD7-FBE5-C73EA3D34F4B}"/>
              </a:ext>
            </a:extLst>
          </p:cNvPr>
          <p:cNvSpPr>
            <a:spLocks noGrp="1"/>
          </p:cNvSpPr>
          <p:nvPr>
            <p:ph type="title"/>
          </p:nvPr>
        </p:nvSpPr>
        <p:spPr>
          <a:xfrm>
            <a:off x="885485" y="588245"/>
            <a:ext cx="10449784" cy="489551"/>
          </a:xfrm>
        </p:spPr>
        <p:txBody>
          <a:bodyPr>
            <a:normAutofit/>
          </a:bodyPr>
          <a:lstStyle/>
          <a:p>
            <a:r>
              <a:rPr lang="en-US" sz="2000">
                <a:latin typeface="Aptos Display"/>
              </a:rPr>
              <a:t>1.4 TRENDS IN TECHNOLOGY</a:t>
            </a:r>
          </a:p>
        </p:txBody>
      </p:sp>
      <p:sp>
        <p:nvSpPr>
          <p:cNvPr id="3" name="Content Placeholder 2">
            <a:extLst>
              <a:ext uri="{FF2B5EF4-FFF2-40B4-BE49-F238E27FC236}">
                <a16:creationId xmlns:a16="http://schemas.microsoft.com/office/drawing/2014/main" id="{FE2F72F4-276B-2F05-56E4-F3FE1F3636E0}"/>
              </a:ext>
            </a:extLst>
          </p:cNvPr>
          <p:cNvSpPr>
            <a:spLocks noGrp="1"/>
          </p:cNvSpPr>
          <p:nvPr>
            <p:ph idx="1"/>
          </p:nvPr>
        </p:nvSpPr>
        <p:spPr>
          <a:xfrm>
            <a:off x="892201" y="1266587"/>
            <a:ext cx="10442448" cy="4795216"/>
          </a:xfrm>
        </p:spPr>
        <p:txBody>
          <a:bodyPr vert="horz" lIns="91440" tIns="45720" rIns="91440" bIns="45720" rtlCol="0" anchor="t">
            <a:normAutofit/>
          </a:bodyPr>
          <a:lstStyle/>
          <a:p>
            <a:pPr marL="0" indent="0">
              <a:lnSpc>
                <a:spcPct val="100000"/>
              </a:lnSpc>
              <a:buNone/>
            </a:pPr>
            <a:r>
              <a:rPr lang="en-US" b="1">
                <a:latin typeface="Aptos Display"/>
                <a:ea typeface="+mn-lt"/>
                <a:cs typeface="+mn-lt"/>
              </a:rPr>
              <a:t> The Imperative for Technological Adaptation in Computer Design </a:t>
            </a:r>
          </a:p>
          <a:p>
            <a:pPr marL="0" indent="0">
              <a:lnSpc>
                <a:spcPct val="100000"/>
              </a:lnSpc>
              <a:buNone/>
            </a:pPr>
            <a:r>
              <a:rPr lang="en-US">
                <a:latin typeface="Aptos Display"/>
                <a:ea typeface="+mn-lt"/>
                <a:cs typeface="+mn-lt"/>
              </a:rPr>
              <a:t>For a computer instruction set architecture to be up-to-date, it must adapt to fast-paced technological evolution. A </a:t>
            </a:r>
            <a:r>
              <a:rPr lang="en-US" dirty="0">
                <a:latin typeface="Aptos Display"/>
                <a:ea typeface="+mn-lt"/>
                <a:cs typeface="+mn-lt"/>
              </a:rPr>
              <a:t>sound ISA </a:t>
            </a:r>
            <a:r>
              <a:rPr lang="en-US">
                <a:latin typeface="Aptos Display"/>
                <a:ea typeface="+mn-lt"/>
                <a:cs typeface="+mn-lt"/>
              </a:rPr>
              <a:t>design could endure for years, like the mainframe ISA of IBM which has been consistently used for nearly 50 years. </a:t>
            </a:r>
            <a:r>
              <a:rPr lang="en-US" dirty="0">
                <a:latin typeface="Aptos Display"/>
                <a:ea typeface="+mn-lt"/>
                <a:cs typeface="+mn-lt"/>
              </a:rPr>
              <a:t>To qualify for long use, computer designers must plan and incorporate emerging technological </a:t>
            </a:r>
            <a:r>
              <a:rPr lang="en-US">
                <a:latin typeface="Aptos Display"/>
                <a:ea typeface="+mn-lt"/>
                <a:cs typeface="+mn-lt"/>
              </a:rPr>
              <a:t>trends into the design. </a:t>
            </a:r>
            <a:endParaRPr lang="en-US" dirty="0">
              <a:latin typeface="Aptos Display"/>
              <a:ea typeface="+mn-lt"/>
              <a:cs typeface="+mn-lt"/>
            </a:endParaRPr>
          </a:p>
          <a:p>
            <a:pPr marL="0" indent="0">
              <a:lnSpc>
                <a:spcPct val="100000"/>
              </a:lnSpc>
              <a:buNone/>
            </a:pPr>
            <a:r>
              <a:rPr lang="en-US" b="1">
                <a:latin typeface="Aptos Display"/>
                <a:ea typeface="+mn-lt"/>
                <a:cs typeface="+mn-lt"/>
              </a:rPr>
              <a:t>Core Implementation Technologies That Define Computer Architecture </a:t>
            </a:r>
          </a:p>
          <a:p>
            <a:pPr marL="0" indent="0">
              <a:lnSpc>
                <a:spcPct val="100000"/>
              </a:lnSpc>
              <a:buNone/>
            </a:pPr>
            <a:r>
              <a:rPr lang="en-US">
                <a:latin typeface="Aptos Display"/>
                <a:ea typeface="+mn-lt"/>
                <a:cs typeface="+mn-lt"/>
              </a:rPr>
              <a:t>There are five core </a:t>
            </a:r>
            <a:r>
              <a:rPr lang="en-US" dirty="0">
                <a:latin typeface="Aptos Display"/>
                <a:ea typeface="+mn-lt"/>
                <a:cs typeface="+mn-lt"/>
              </a:rPr>
              <a:t>areas of technology that impact modern computer implementations, with each having an extremely high growth rate:</a:t>
            </a:r>
          </a:p>
          <a:p>
            <a:pPr marL="0" indent="0">
              <a:lnSpc>
                <a:spcPct val="90000"/>
              </a:lnSpc>
              <a:buNone/>
            </a:pPr>
            <a:r>
              <a:rPr lang="en-US" b="1">
                <a:latin typeface="Aptos Display"/>
                <a:ea typeface="+mn-lt"/>
                <a:cs typeface="+mn-lt"/>
              </a:rPr>
              <a:t>1. Integrated Circuit Logic Technology</a:t>
            </a:r>
            <a:endParaRPr lang="en-US" b="1">
              <a:latin typeface="Aptos Display"/>
            </a:endParaRPr>
          </a:p>
          <a:p>
            <a:pPr marL="0" indent="0">
              <a:lnSpc>
                <a:spcPct val="90000"/>
              </a:lnSpc>
              <a:buNone/>
            </a:pPr>
            <a:r>
              <a:rPr lang="en-US">
                <a:latin typeface="Aptos Display"/>
                <a:ea typeface="+mn-lt"/>
                <a:cs typeface="+mn-lt"/>
              </a:rPr>
              <a:t>Transistor density grows at a rate of about 35% per year, leading to a 40%-55% increase in transistors yearly (doubling </a:t>
            </a:r>
            <a:r>
              <a:rPr lang="en-US" dirty="0">
                <a:latin typeface="Aptos Display"/>
                <a:ea typeface="+mn-lt"/>
                <a:cs typeface="+mn-lt"/>
              </a:rPr>
              <a:t>roughly every 18 to 24 months).</a:t>
            </a:r>
            <a:endParaRPr lang="en-US">
              <a:latin typeface="Aptos Display"/>
            </a:endParaRPr>
          </a:p>
          <a:p>
            <a:pPr marL="0" indent="0">
              <a:lnSpc>
                <a:spcPct val="90000"/>
              </a:lnSpc>
              <a:buNone/>
            </a:pPr>
            <a:r>
              <a:rPr lang="en-US">
                <a:latin typeface="Aptos Display"/>
                <a:ea typeface="+mn-lt"/>
                <a:cs typeface="+mn-lt"/>
              </a:rPr>
              <a:t>Referred to as Moore's Law, this trend enables continued growth in processing power and efficiency.</a:t>
            </a:r>
            <a:endParaRPr lang="en-US">
              <a:latin typeface="Aptos Display"/>
            </a:endParaRPr>
          </a:p>
          <a:p>
            <a:pPr marL="0" indent="0">
              <a:lnSpc>
                <a:spcPct val="90000"/>
              </a:lnSpc>
              <a:buNone/>
            </a:pPr>
            <a:r>
              <a:rPr lang="en-US" b="1">
                <a:latin typeface="Aptos Display"/>
                <a:ea typeface="+mn-lt"/>
                <a:cs typeface="+mn-lt"/>
              </a:rPr>
              <a:t>2. Semiconductor DRAM</a:t>
            </a:r>
            <a:r>
              <a:rPr lang="en-US">
                <a:latin typeface="Aptos Display"/>
                <a:ea typeface="+mn-lt"/>
                <a:cs typeface="+mn-lt"/>
              </a:rPr>
              <a:t> (Dynamic Random-Access Memory)</a:t>
            </a:r>
          </a:p>
          <a:p>
            <a:pPr marL="0" indent="0">
              <a:lnSpc>
                <a:spcPct val="90000"/>
              </a:lnSpc>
              <a:buNone/>
            </a:pPr>
            <a:r>
              <a:rPr lang="en-US">
                <a:latin typeface="Aptos Display"/>
                <a:ea typeface="+mn-lt"/>
                <a:cs typeface="+mn-lt"/>
              </a:rPr>
              <a:t>DRAM capacity per chip rose by 25%-40% per annum, approximately every two or three years.</a:t>
            </a:r>
            <a:endParaRPr lang="en-US">
              <a:latin typeface="Aptos Display"/>
            </a:endParaRPr>
          </a:p>
          <a:p>
            <a:pPr marL="0" indent="0">
              <a:lnSpc>
                <a:spcPct val="100000"/>
              </a:lnSpc>
              <a:buNone/>
            </a:pPr>
            <a:r>
              <a:rPr lang="en-US">
                <a:latin typeface="Aptos Display"/>
                <a:ea typeface="+mn-lt"/>
                <a:cs typeface="+mn-lt"/>
              </a:rPr>
              <a:t>Trends have fallen behind and there is only advance possible if one switches to new technology because miniaturization </a:t>
            </a:r>
            <a:r>
              <a:rPr lang="en-US" dirty="0">
                <a:latin typeface="Aptos Display"/>
                <a:ea typeface="+mn-lt"/>
                <a:cs typeface="+mn-lt"/>
              </a:rPr>
              <a:t>potential is restricted.</a:t>
            </a:r>
            <a:endParaRPr lang="en-US">
              <a:latin typeface="Aptos Display"/>
            </a:endParaRPr>
          </a:p>
        </p:txBody>
      </p:sp>
      <p:sp>
        <p:nvSpPr>
          <p:cNvPr id="4" name="Date Placeholder 3">
            <a:extLst>
              <a:ext uri="{FF2B5EF4-FFF2-40B4-BE49-F238E27FC236}">
                <a16:creationId xmlns:a16="http://schemas.microsoft.com/office/drawing/2014/main" id="{6193531A-9395-56FF-93A8-FEA8B31FD461}"/>
              </a:ext>
            </a:extLst>
          </p:cNvPr>
          <p:cNvSpPr>
            <a:spLocks noGrp="1"/>
          </p:cNvSpPr>
          <p:nvPr>
            <p:ph type="dt" sz="half" idx="10"/>
          </p:nvPr>
        </p:nvSpPr>
        <p:spPr/>
        <p:txBody>
          <a:bodyPr/>
          <a:lstStyle/>
          <a:p>
            <a:fld id="{57C4221C-EF59-4278-9CA2-F31BC666A1EF}" type="datetime1">
              <a:t>3/8/2025</a:t>
            </a:fld>
            <a:endParaRPr lang="en-US" dirty="0"/>
          </a:p>
        </p:txBody>
      </p:sp>
      <p:sp>
        <p:nvSpPr>
          <p:cNvPr id="6" name="Slide Number Placeholder 5">
            <a:extLst>
              <a:ext uri="{FF2B5EF4-FFF2-40B4-BE49-F238E27FC236}">
                <a16:creationId xmlns:a16="http://schemas.microsoft.com/office/drawing/2014/main" id="{E5FA9661-72CC-9E58-FB93-5CF9811B0811}"/>
              </a:ext>
            </a:extLst>
          </p:cNvPr>
          <p:cNvSpPr>
            <a:spLocks noGrp="1"/>
          </p:cNvSpPr>
          <p:nvPr>
            <p:ph type="sldNum" sz="quarter" idx="12"/>
          </p:nvPr>
        </p:nvSpPr>
        <p:spPr/>
        <p:txBody>
          <a:bodyPr/>
          <a:lstStyle/>
          <a:p>
            <a:fld id="{5E4DE196-8A13-4FF7-A07E-102851959EAB}" type="slidenum">
              <a:rPr lang="en-US" dirty="0"/>
              <a:t>13</a:t>
            </a:fld>
            <a:endParaRPr lang="en-US" dirty="0"/>
          </a:p>
        </p:txBody>
      </p:sp>
    </p:spTree>
    <p:extLst>
      <p:ext uri="{BB962C8B-B14F-4D97-AF65-F5344CB8AC3E}">
        <p14:creationId xmlns:p14="http://schemas.microsoft.com/office/powerpoint/2010/main" val="138024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9C70A-8BD0-BF9E-FD60-1338EFA27D7E}"/>
              </a:ext>
            </a:extLst>
          </p:cNvPr>
          <p:cNvSpPr>
            <a:spLocks noGrp="1"/>
          </p:cNvSpPr>
          <p:nvPr>
            <p:ph idx="1"/>
          </p:nvPr>
        </p:nvSpPr>
        <p:spPr>
          <a:xfrm>
            <a:off x="877824" y="1146363"/>
            <a:ext cx="10442448" cy="5217611"/>
          </a:xfrm>
        </p:spPr>
        <p:txBody>
          <a:bodyPr vert="horz" lIns="91440" tIns="45720" rIns="91440" bIns="45720" rtlCol="0" anchor="t">
            <a:normAutofit/>
          </a:bodyPr>
          <a:lstStyle/>
          <a:p>
            <a:pPr marL="0" indent="0">
              <a:lnSpc>
                <a:spcPct val="109999"/>
              </a:lnSpc>
              <a:buNone/>
            </a:pPr>
            <a:r>
              <a:rPr lang="en-US" b="1">
                <a:ea typeface="+mn-lt"/>
                <a:cs typeface="+mn-lt"/>
              </a:rPr>
              <a:t>3</a:t>
            </a:r>
            <a:r>
              <a:rPr lang="en-US" b="1">
                <a:latin typeface="Aptos Display"/>
                <a:ea typeface="+mn-lt"/>
                <a:cs typeface="+mn-lt"/>
              </a:rPr>
              <a:t>. Flash Semiconductor Memory</a:t>
            </a:r>
            <a:endParaRPr lang="en-US" b="1">
              <a:latin typeface="Aptos Display"/>
            </a:endParaRPr>
          </a:p>
          <a:p>
            <a:pPr marL="0" indent="0">
              <a:lnSpc>
                <a:spcPct val="109999"/>
              </a:lnSpc>
              <a:buNone/>
            </a:pPr>
            <a:r>
              <a:rPr lang="en-US">
                <a:latin typeface="Aptos Display"/>
                <a:ea typeface="+mn-lt"/>
                <a:cs typeface="+mn-lt"/>
              </a:rPr>
              <a:t>Widely used in cellular phones, Flash memory has been growing at 50%-60% per year, doubling every two years.</a:t>
            </a:r>
            <a:endParaRPr lang="en-US">
              <a:latin typeface="Aptos Display"/>
            </a:endParaRPr>
          </a:p>
          <a:p>
            <a:pPr marL="0" indent="0">
              <a:lnSpc>
                <a:spcPct val="109999"/>
              </a:lnSpc>
              <a:buNone/>
            </a:pPr>
            <a:r>
              <a:rPr lang="en-US">
                <a:latin typeface="Aptos Display"/>
                <a:ea typeface="+mn-lt"/>
                <a:cs typeface="+mn-lt"/>
              </a:rPr>
              <a:t>Flash remains much cheaper than DRAM (by a factor of 15-20 times per bit) but slower.</a:t>
            </a:r>
            <a:endParaRPr lang="en-US">
              <a:latin typeface="Aptos Display"/>
            </a:endParaRPr>
          </a:p>
          <a:p>
            <a:pPr marL="0" indent="0">
              <a:lnSpc>
                <a:spcPct val="109999"/>
              </a:lnSpc>
              <a:buNone/>
            </a:pPr>
            <a:r>
              <a:rPr lang="en-US" b="1">
                <a:latin typeface="Aptos Display"/>
                <a:ea typeface="+mn-lt"/>
                <a:cs typeface="+mn-lt"/>
              </a:rPr>
              <a:t>4. Magnetic Disk Technology</a:t>
            </a:r>
            <a:endParaRPr lang="en-US" b="1">
              <a:latin typeface="Aptos Display"/>
            </a:endParaRPr>
          </a:p>
          <a:p>
            <a:pPr marL="0" indent="0">
              <a:lnSpc>
                <a:spcPct val="109999"/>
              </a:lnSpc>
              <a:buNone/>
            </a:pPr>
            <a:r>
              <a:rPr lang="en-US">
                <a:latin typeface="Aptos Display"/>
                <a:ea typeface="+mn-lt"/>
                <a:cs typeface="+mn-lt"/>
              </a:rPr>
              <a:t>Density growth rates varied historically but are currently at 40% per year, doubling every three years.</a:t>
            </a:r>
            <a:endParaRPr lang="en-US">
              <a:latin typeface="Aptos Display"/>
            </a:endParaRPr>
          </a:p>
          <a:p>
            <a:pPr marL="0" indent="0">
              <a:lnSpc>
                <a:spcPct val="109999"/>
              </a:lnSpc>
              <a:buNone/>
            </a:pPr>
            <a:r>
              <a:rPr lang="en-US">
                <a:latin typeface="Aptos Display"/>
                <a:ea typeface="+mn-lt"/>
                <a:cs typeface="+mn-lt"/>
              </a:rPr>
              <a:t>Disks remain the most affordable mass storage, 300-500 times cheaper per bit than DRAM.</a:t>
            </a:r>
            <a:endParaRPr lang="en-US">
              <a:latin typeface="Aptos Display"/>
            </a:endParaRPr>
          </a:p>
          <a:p>
            <a:pPr marL="0" indent="0">
              <a:lnSpc>
                <a:spcPct val="109999"/>
              </a:lnSpc>
              <a:buNone/>
            </a:pPr>
            <a:r>
              <a:rPr lang="en-US" b="1">
                <a:latin typeface="Aptos Display"/>
                <a:ea typeface="+mn-lt"/>
                <a:cs typeface="+mn-lt"/>
              </a:rPr>
              <a:t>5. Network Technology</a:t>
            </a:r>
            <a:endParaRPr lang="en-US" b="1">
              <a:latin typeface="Aptos Display"/>
            </a:endParaRPr>
          </a:p>
          <a:p>
            <a:pPr marL="0" indent="0">
              <a:lnSpc>
                <a:spcPct val="109999"/>
              </a:lnSpc>
              <a:buNone/>
            </a:pPr>
            <a:r>
              <a:rPr lang="en-US">
                <a:latin typeface="Aptos Display"/>
                <a:ea typeface="+mn-lt"/>
                <a:cs typeface="+mn-lt"/>
              </a:rPr>
              <a:t>Improvements are decided by both switch performance and transmission speed, enabling rapid data transfer between computing infrastructures.</a:t>
            </a:r>
            <a:endParaRPr lang="en-US">
              <a:latin typeface="Aptos Display"/>
            </a:endParaRPr>
          </a:p>
          <a:p>
            <a:pPr marL="0" indent="0">
              <a:buNone/>
            </a:pPr>
            <a:r>
              <a:rPr lang="en-US">
                <a:latin typeface="Aptos Display"/>
                <a:ea typeface="+mn-lt"/>
                <a:cs typeface="+mn-lt"/>
              </a:rPr>
              <a:t>Modern systems require high-bandwidth interconnects in order to keep pace with computation and communication rate.</a:t>
            </a:r>
          </a:p>
          <a:p>
            <a:pPr marL="0" indent="0">
              <a:buNone/>
            </a:pPr>
            <a:endParaRPr lang="en-US" dirty="0"/>
          </a:p>
        </p:txBody>
      </p:sp>
      <p:sp>
        <p:nvSpPr>
          <p:cNvPr id="4" name="Date Placeholder 3">
            <a:extLst>
              <a:ext uri="{FF2B5EF4-FFF2-40B4-BE49-F238E27FC236}">
                <a16:creationId xmlns:a16="http://schemas.microsoft.com/office/drawing/2014/main" id="{E9AF892C-89FC-7B84-AD4C-01C9C54B065D}"/>
              </a:ext>
            </a:extLst>
          </p:cNvPr>
          <p:cNvSpPr>
            <a:spLocks noGrp="1"/>
          </p:cNvSpPr>
          <p:nvPr>
            <p:ph type="dt" sz="half" idx="10"/>
          </p:nvPr>
        </p:nvSpPr>
        <p:spPr/>
        <p:txBody>
          <a:bodyPr/>
          <a:lstStyle/>
          <a:p>
            <a:fld id="{B26F967F-3C91-4BC8-ADE7-57F571009CB0}" type="datetime1">
              <a:t>3/8/2025</a:t>
            </a:fld>
            <a:endParaRPr lang="en-US" dirty="0"/>
          </a:p>
        </p:txBody>
      </p:sp>
      <p:sp>
        <p:nvSpPr>
          <p:cNvPr id="6" name="Slide Number Placeholder 5">
            <a:extLst>
              <a:ext uri="{FF2B5EF4-FFF2-40B4-BE49-F238E27FC236}">
                <a16:creationId xmlns:a16="http://schemas.microsoft.com/office/drawing/2014/main" id="{F526D708-1735-C577-0559-FACD0E5BBBB4}"/>
              </a:ext>
            </a:extLst>
          </p:cNvPr>
          <p:cNvSpPr>
            <a:spLocks noGrp="1"/>
          </p:cNvSpPr>
          <p:nvPr>
            <p:ph type="sldNum" sz="quarter" idx="12"/>
          </p:nvPr>
        </p:nvSpPr>
        <p:spPr/>
        <p:txBody>
          <a:bodyPr/>
          <a:lstStyle/>
          <a:p>
            <a:fld id="{5E4DE196-8A13-4FF7-A07E-102851959EAB}" type="slidenum">
              <a:rPr lang="en-US" dirty="0"/>
              <a:t>14</a:t>
            </a:fld>
            <a:endParaRPr lang="en-US" dirty="0"/>
          </a:p>
        </p:txBody>
      </p:sp>
    </p:spTree>
    <p:extLst>
      <p:ext uri="{BB962C8B-B14F-4D97-AF65-F5344CB8AC3E}">
        <p14:creationId xmlns:p14="http://schemas.microsoft.com/office/powerpoint/2010/main" val="87321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776FD-BA29-50FD-673B-F856025AED27}"/>
              </a:ext>
            </a:extLst>
          </p:cNvPr>
          <p:cNvSpPr>
            <a:spLocks noGrp="1"/>
          </p:cNvSpPr>
          <p:nvPr>
            <p:ph idx="1"/>
          </p:nvPr>
        </p:nvSpPr>
        <p:spPr>
          <a:xfrm>
            <a:off x="877824" y="1067536"/>
            <a:ext cx="10442448" cy="4994267"/>
          </a:xfrm>
        </p:spPr>
        <p:txBody>
          <a:bodyPr vert="horz" lIns="91440" tIns="45720" rIns="91440" bIns="45720" rtlCol="0" anchor="t">
            <a:normAutofit/>
          </a:bodyPr>
          <a:lstStyle/>
          <a:p>
            <a:pPr marL="0" indent="0">
              <a:buNone/>
            </a:pPr>
            <a:r>
              <a:rPr lang="en-US" b="1">
                <a:latin typeface="Aptos Display"/>
                <a:ea typeface="+mn-lt"/>
                <a:cs typeface="+mn-lt"/>
              </a:rPr>
              <a:t>Performance Trends: Bandwidth vs. Latency</a:t>
            </a:r>
            <a:endParaRPr lang="en-US" b="1">
              <a:latin typeface="Aptos Display"/>
            </a:endParaRPr>
          </a:p>
          <a:p>
            <a:pPr marL="0" indent="0">
              <a:buNone/>
            </a:pPr>
            <a:r>
              <a:rPr lang="en-US" dirty="0">
                <a:latin typeface="Aptos Display"/>
                <a:ea typeface="+mn-lt"/>
                <a:cs typeface="+mn-lt"/>
              </a:rPr>
              <a:t>Bandwidth is the amount of work completed in unit time e.g. MB/s of disk transfer while latency  is time elapsed from </a:t>
            </a:r>
            <a:r>
              <a:rPr lang="en-US">
                <a:latin typeface="Aptos Display"/>
                <a:ea typeface="+mn-lt"/>
                <a:cs typeface="+mn-lt"/>
              </a:rPr>
              <a:t>initiation of request to completion e.g. milliseconds of disk access.</a:t>
            </a:r>
            <a:endParaRPr lang="en-US">
              <a:latin typeface="Aptos Display"/>
            </a:endParaRPr>
          </a:p>
          <a:p>
            <a:pPr marL="0" indent="0">
              <a:buNone/>
            </a:pPr>
            <a:r>
              <a:rPr lang="en-US">
                <a:latin typeface="Aptos Display"/>
                <a:ea typeface="+mn-lt"/>
                <a:cs typeface="+mn-lt"/>
              </a:rPr>
              <a:t>Microprocessors and networks have seen greatest improvements:</a:t>
            </a:r>
            <a:endParaRPr lang="en-US">
              <a:latin typeface="Aptos Display"/>
            </a:endParaRPr>
          </a:p>
          <a:p>
            <a:pPr marL="0" indent="0">
              <a:buNone/>
            </a:pPr>
            <a:r>
              <a:rPr lang="en-US">
                <a:latin typeface="Aptos Display"/>
                <a:ea typeface="+mn-lt"/>
                <a:cs typeface="+mn-lt"/>
              </a:rPr>
              <a:t>  - 10,000-25,000× bandwidth increases.</a:t>
            </a:r>
            <a:endParaRPr lang="en-US">
              <a:latin typeface="Aptos Display"/>
            </a:endParaRPr>
          </a:p>
          <a:p>
            <a:pPr marL="0" indent="0">
              <a:buNone/>
            </a:pPr>
            <a:r>
              <a:rPr lang="en-US">
                <a:latin typeface="Aptos Display"/>
                <a:ea typeface="+mn-lt"/>
                <a:cs typeface="+mn-lt"/>
              </a:rPr>
              <a:t>  - 30-80× latency reductions.</a:t>
            </a:r>
            <a:endParaRPr lang="en-US">
              <a:latin typeface="Aptos Display"/>
            </a:endParaRPr>
          </a:p>
          <a:p>
            <a:pPr marL="0" indent="0">
              <a:buNone/>
            </a:pPr>
            <a:r>
              <a:rPr lang="en-US">
                <a:latin typeface="Aptos Display"/>
                <a:ea typeface="+mn-lt"/>
                <a:cs typeface="+mn-lt"/>
              </a:rPr>
              <a:t>Disk and memory technologies have maximized capacity at the cost of performance, while bandwidth still increased 300-1200×, with latency gains being 6-8×.</a:t>
            </a:r>
            <a:endParaRPr lang="en-US">
              <a:latin typeface="Aptos Display"/>
            </a:endParaRPr>
          </a:p>
          <a:p>
            <a:pPr marL="0" indent="0">
              <a:buNone/>
            </a:pPr>
            <a:r>
              <a:rPr lang="en-US">
                <a:latin typeface="Aptos Display"/>
                <a:ea typeface="+mn-lt"/>
                <a:cs typeface="+mn-lt"/>
              </a:rPr>
              <a:t>Bandwidth advancement exceeds latency advancement in all technologies, and a rough rule of thumb is that bandwidth improves at least as the square of latency improvements.</a:t>
            </a:r>
            <a:endParaRPr lang="en-US">
              <a:latin typeface="Aptos Display"/>
            </a:endParaRPr>
          </a:p>
        </p:txBody>
      </p:sp>
      <p:sp>
        <p:nvSpPr>
          <p:cNvPr id="4" name="Date Placeholder 3">
            <a:extLst>
              <a:ext uri="{FF2B5EF4-FFF2-40B4-BE49-F238E27FC236}">
                <a16:creationId xmlns:a16="http://schemas.microsoft.com/office/drawing/2014/main" id="{C2DB76EE-1A3F-8F67-BF59-7D83FD3ECDE3}"/>
              </a:ext>
            </a:extLst>
          </p:cNvPr>
          <p:cNvSpPr>
            <a:spLocks noGrp="1"/>
          </p:cNvSpPr>
          <p:nvPr>
            <p:ph type="dt" sz="half" idx="10"/>
          </p:nvPr>
        </p:nvSpPr>
        <p:spPr/>
        <p:txBody>
          <a:bodyPr/>
          <a:lstStyle/>
          <a:p>
            <a:fld id="{EDC2F058-2212-47A8-81F9-F3400089AEBD}" type="datetime1">
              <a:t>3/8/2025</a:t>
            </a:fld>
            <a:endParaRPr lang="en-US" dirty="0"/>
          </a:p>
        </p:txBody>
      </p:sp>
      <p:sp>
        <p:nvSpPr>
          <p:cNvPr id="6" name="Slide Number Placeholder 5">
            <a:extLst>
              <a:ext uri="{FF2B5EF4-FFF2-40B4-BE49-F238E27FC236}">
                <a16:creationId xmlns:a16="http://schemas.microsoft.com/office/drawing/2014/main" id="{398890DE-7D09-52F8-EB88-F59D656FCCCC}"/>
              </a:ext>
            </a:extLst>
          </p:cNvPr>
          <p:cNvSpPr>
            <a:spLocks noGrp="1"/>
          </p:cNvSpPr>
          <p:nvPr>
            <p:ph type="sldNum" sz="quarter" idx="12"/>
          </p:nvPr>
        </p:nvSpPr>
        <p:spPr/>
        <p:txBody>
          <a:bodyPr/>
          <a:lstStyle/>
          <a:p>
            <a:fld id="{5E4DE196-8A13-4FF7-A07E-102851959EAB}" type="slidenum">
              <a:rPr lang="en-US" dirty="0"/>
              <a:t>15</a:t>
            </a:fld>
            <a:endParaRPr lang="en-US" dirty="0"/>
          </a:p>
        </p:txBody>
      </p:sp>
    </p:spTree>
    <p:extLst>
      <p:ext uri="{BB962C8B-B14F-4D97-AF65-F5344CB8AC3E}">
        <p14:creationId xmlns:p14="http://schemas.microsoft.com/office/powerpoint/2010/main" val="1438998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45336-42A6-5716-5497-361D0FAB414B}"/>
              </a:ext>
            </a:extLst>
          </p:cNvPr>
          <p:cNvSpPr>
            <a:spLocks noGrp="1"/>
          </p:cNvSpPr>
          <p:nvPr>
            <p:ph idx="1"/>
          </p:nvPr>
        </p:nvSpPr>
        <p:spPr>
          <a:xfrm>
            <a:off x="877824" y="1001846"/>
            <a:ext cx="10442448" cy="5059956"/>
          </a:xfrm>
        </p:spPr>
        <p:txBody>
          <a:bodyPr vert="horz" lIns="91440" tIns="45720" rIns="91440" bIns="45720" rtlCol="0" anchor="t">
            <a:normAutofit/>
          </a:bodyPr>
          <a:lstStyle/>
          <a:p>
            <a:pPr marL="0" indent="0">
              <a:buNone/>
            </a:pPr>
            <a:r>
              <a:rPr lang="en-US" b="1">
                <a:latin typeface="Aptos Display"/>
                <a:ea typeface="+mn-lt"/>
                <a:cs typeface="+mn-lt"/>
              </a:rPr>
              <a:t>Transistor Scaling and Wire Performance Challenges</a:t>
            </a:r>
            <a:endParaRPr lang="en-US" b="1">
              <a:latin typeface="Aptos Display"/>
            </a:endParaRPr>
          </a:p>
          <a:p>
            <a:pPr marL="0" indent="0">
              <a:buNone/>
            </a:pPr>
            <a:r>
              <a:rPr lang="en-US">
                <a:latin typeface="Aptos Display"/>
                <a:ea typeface="+mn-lt"/>
                <a:cs typeface="+mn-lt"/>
              </a:rPr>
              <a:t>Feature size of integrated circuits has come down substantially, from 10 microns in 1971 to 32 nanometers in 2011, with 22-nanometer chips being on the production lines.</a:t>
            </a:r>
            <a:endParaRPr lang="en-US">
              <a:latin typeface="Aptos Display"/>
            </a:endParaRPr>
          </a:p>
          <a:p>
            <a:pPr marL="0" indent="0">
              <a:buNone/>
            </a:pPr>
            <a:r>
              <a:rPr lang="en-US">
                <a:latin typeface="Aptos Display"/>
                <a:ea typeface="+mn-lt"/>
                <a:cs typeface="+mn-lt"/>
              </a:rPr>
              <a:t>The density of transistors grows quadratically, enabling processing capacity to increase exponentially, making possible shifts from 4-bit to 64-bit processors and now supporting multicore designs.</a:t>
            </a:r>
            <a:endParaRPr lang="en-US">
              <a:latin typeface="Aptos Display"/>
            </a:endParaRPr>
          </a:p>
          <a:p>
            <a:pPr marL="0" indent="0">
              <a:buNone/>
            </a:pPr>
            <a:r>
              <a:rPr lang="en-US">
                <a:latin typeface="Aptos Display"/>
                <a:ea typeface="+mn-lt"/>
                <a:cs typeface="+mn-lt"/>
              </a:rPr>
              <a:t>The performance of wire does not keep pace as much as that of transistors, creating new challenges:</a:t>
            </a:r>
            <a:endParaRPr lang="en-US">
              <a:latin typeface="Aptos Display"/>
            </a:endParaRPr>
          </a:p>
          <a:p>
            <a:pPr marL="0" indent="0">
              <a:buNone/>
            </a:pPr>
            <a:r>
              <a:rPr lang="en-US">
                <a:latin typeface="Aptos Display"/>
                <a:ea typeface="+mn-lt"/>
                <a:cs typeface="+mn-lt"/>
              </a:rPr>
              <a:t>As wires become smaller, wire resistance and capacitance are greater, making signal propagation take longer.</a:t>
            </a:r>
            <a:endParaRPr lang="en-US">
              <a:latin typeface="Aptos Display"/>
            </a:endParaRPr>
          </a:p>
          <a:p>
            <a:pPr marL="0" indent="0">
              <a:buNone/>
            </a:pPr>
            <a:r>
              <a:rPr lang="en-US">
                <a:latin typeface="Aptos Display"/>
                <a:ea typeface="+mn-lt"/>
                <a:cs typeface="+mn-lt"/>
              </a:rPr>
              <a:t>Even though wires are shorter, wire transmission delays now occupy more of the processor's clock cycle.</a:t>
            </a:r>
            <a:endParaRPr lang="en-US">
              <a:latin typeface="Aptos Display"/>
            </a:endParaRPr>
          </a:p>
          <a:p>
            <a:pPr marL="0" indent="0">
              <a:buNone/>
            </a:pPr>
            <a:r>
              <a:rPr lang="en-US">
                <a:latin typeface="Aptos Display"/>
                <a:ea typeface="+mn-lt"/>
                <a:cs typeface="+mn-lt"/>
              </a:rPr>
              <a:t>Wire delay is now a dominant design constraint, in competition with power dissipation as a significant limiting factor.</a:t>
            </a:r>
          </a:p>
          <a:p>
            <a:pPr marL="0" indent="0">
              <a:buNone/>
            </a:pPr>
            <a:r>
              <a:rPr lang="en-US">
                <a:latin typeface="Aptos Display"/>
                <a:ea typeface="+mn-lt"/>
                <a:cs typeface="+mn-lt"/>
              </a:rPr>
              <a:t>It is in understanding these trends that computer architects are able to create systems which can handle abrupt technological developments. Optimizing ahead of time for future memory, processing, and interconnect technology, they enable longevity and productivity in computing design.</a:t>
            </a:r>
            <a:endParaRPr lang="en-US">
              <a:latin typeface="Aptos Display"/>
            </a:endParaRPr>
          </a:p>
        </p:txBody>
      </p:sp>
      <p:sp>
        <p:nvSpPr>
          <p:cNvPr id="4" name="Date Placeholder 3">
            <a:extLst>
              <a:ext uri="{FF2B5EF4-FFF2-40B4-BE49-F238E27FC236}">
                <a16:creationId xmlns:a16="http://schemas.microsoft.com/office/drawing/2014/main" id="{FB1BD652-292C-E8DA-7411-67204BC43CFB}"/>
              </a:ext>
            </a:extLst>
          </p:cNvPr>
          <p:cNvSpPr>
            <a:spLocks noGrp="1"/>
          </p:cNvSpPr>
          <p:nvPr>
            <p:ph type="dt" sz="half" idx="10"/>
          </p:nvPr>
        </p:nvSpPr>
        <p:spPr/>
        <p:txBody>
          <a:bodyPr/>
          <a:lstStyle/>
          <a:p>
            <a:fld id="{27ABA27B-23EC-4746-BC9E-159048021D41}" type="datetime1">
              <a:t>3/8/2025</a:t>
            </a:fld>
            <a:endParaRPr lang="en-US" dirty="0"/>
          </a:p>
        </p:txBody>
      </p:sp>
      <p:sp>
        <p:nvSpPr>
          <p:cNvPr id="5" name="Footer Placeholder 4">
            <a:extLst>
              <a:ext uri="{FF2B5EF4-FFF2-40B4-BE49-F238E27FC236}">
                <a16:creationId xmlns:a16="http://schemas.microsoft.com/office/drawing/2014/main" id="{778084F9-41E2-B4E4-3C5E-C11291A2A18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367F213-8BB3-3556-2A0D-B8BEAD708699}"/>
              </a:ext>
            </a:extLst>
          </p:cNvPr>
          <p:cNvSpPr>
            <a:spLocks noGrp="1"/>
          </p:cNvSpPr>
          <p:nvPr>
            <p:ph type="sldNum" sz="quarter" idx="12"/>
          </p:nvPr>
        </p:nvSpPr>
        <p:spPr/>
        <p:txBody>
          <a:bodyPr/>
          <a:lstStyle/>
          <a:p>
            <a:fld id="{5E4DE196-8A13-4FF7-A07E-102851959EAB}" type="slidenum">
              <a:rPr lang="en-US" dirty="0"/>
              <a:t>16</a:t>
            </a:fld>
            <a:endParaRPr lang="en-US" dirty="0"/>
          </a:p>
        </p:txBody>
      </p:sp>
    </p:spTree>
    <p:extLst>
      <p:ext uri="{BB962C8B-B14F-4D97-AF65-F5344CB8AC3E}">
        <p14:creationId xmlns:p14="http://schemas.microsoft.com/office/powerpoint/2010/main" val="371502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95E1A-68A4-3FE2-9B91-2B1927147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92CBC-1073-846E-740B-2D54C4038782}"/>
              </a:ext>
            </a:extLst>
          </p:cNvPr>
          <p:cNvSpPr>
            <a:spLocks noGrp="1"/>
          </p:cNvSpPr>
          <p:nvPr>
            <p:ph type="title"/>
          </p:nvPr>
        </p:nvSpPr>
        <p:spPr>
          <a:xfrm>
            <a:off x="885485" y="588245"/>
            <a:ext cx="10449784" cy="489551"/>
          </a:xfrm>
        </p:spPr>
        <p:txBody>
          <a:bodyPr>
            <a:normAutofit/>
          </a:bodyPr>
          <a:lstStyle/>
          <a:p>
            <a:r>
              <a:rPr lang="en-US" sz="2000">
                <a:latin typeface="Aptos Display"/>
              </a:rPr>
              <a:t>1.5 TRENDS IN POWER AND ENERGY IN INTEGRATED CIRCUITS</a:t>
            </a:r>
          </a:p>
        </p:txBody>
      </p:sp>
      <p:sp>
        <p:nvSpPr>
          <p:cNvPr id="3" name="Content Placeholder 2">
            <a:extLst>
              <a:ext uri="{FF2B5EF4-FFF2-40B4-BE49-F238E27FC236}">
                <a16:creationId xmlns:a16="http://schemas.microsoft.com/office/drawing/2014/main" id="{1B7E32DE-EEF4-A106-46C5-671A074777AA}"/>
              </a:ext>
            </a:extLst>
          </p:cNvPr>
          <p:cNvSpPr>
            <a:spLocks noGrp="1"/>
          </p:cNvSpPr>
          <p:nvPr>
            <p:ph idx="1"/>
          </p:nvPr>
        </p:nvSpPr>
        <p:spPr>
          <a:xfrm>
            <a:off x="892201" y="1266587"/>
            <a:ext cx="10442448" cy="4795216"/>
          </a:xfrm>
        </p:spPr>
        <p:txBody>
          <a:bodyPr vert="horz" lIns="91440" tIns="45720" rIns="91440" bIns="45720" rtlCol="0" anchor="t">
            <a:normAutofit lnSpcReduction="10000"/>
          </a:bodyPr>
          <a:lstStyle/>
          <a:p>
            <a:pPr marL="0" indent="0">
              <a:lnSpc>
                <a:spcPct val="80000"/>
              </a:lnSpc>
              <a:buNone/>
            </a:pPr>
            <a:r>
              <a:rPr lang="en-US" b="1" dirty="0">
                <a:latin typeface="Aptos Display"/>
                <a:ea typeface="+mn-lt"/>
                <a:cs typeface="+mn-lt"/>
              </a:rPr>
              <a:t>The Growing Importance of Power Management </a:t>
            </a:r>
            <a:endParaRPr lang="en-US" dirty="0">
              <a:latin typeface="Aptos Display"/>
              <a:ea typeface="+mn-lt"/>
              <a:cs typeface="+mn-lt"/>
            </a:endParaRPr>
          </a:p>
          <a:p>
            <a:pPr marL="0" indent="0">
              <a:lnSpc>
                <a:spcPct val="100000"/>
              </a:lnSpc>
              <a:buNone/>
            </a:pPr>
            <a:r>
              <a:rPr lang="en-US" dirty="0">
                <a:latin typeface="Aptos Display"/>
                <a:ea typeface="+mn-lt"/>
                <a:cs typeface="+mn-lt"/>
              </a:rPr>
              <a:t>Power consumption has become the main constraint in computer design for all computing categories. The issue is both </a:t>
            </a:r>
            <a:r>
              <a:rPr lang="en-US">
                <a:latin typeface="Aptos Display"/>
                <a:ea typeface="+mn-lt"/>
                <a:cs typeface="+mn-lt"/>
              </a:rPr>
              <a:t>power supply-sufficient supply without voltage drops and cooling-preventing overheating that could kill components. </a:t>
            </a:r>
            <a:r>
              <a:rPr lang="en-US" dirty="0">
                <a:latin typeface="Aptos Display"/>
                <a:ea typeface="+mn-lt"/>
                <a:cs typeface="+mn-lt"/>
              </a:rPr>
              <a:t>Sophisticated techniques are utilized by modern processors to manage power and provide stability in operations. </a:t>
            </a:r>
            <a:endParaRPr lang="en-US">
              <a:latin typeface="Aptos Display"/>
              <a:ea typeface="+mn-lt"/>
              <a:cs typeface="+mn-lt"/>
            </a:endParaRPr>
          </a:p>
          <a:p>
            <a:pPr marL="0" indent="0">
              <a:lnSpc>
                <a:spcPct val="100000"/>
              </a:lnSpc>
              <a:buNone/>
            </a:pPr>
            <a:r>
              <a:rPr lang="en-US" b="1">
                <a:latin typeface="Aptos Display"/>
                <a:ea typeface="+mn-lt"/>
                <a:cs typeface="+mn-lt"/>
              </a:rPr>
              <a:t>Key Power and Energy Considerations </a:t>
            </a:r>
            <a:endParaRPr lang="en-US">
              <a:latin typeface="Aptos Display"/>
              <a:ea typeface="+mn-lt"/>
              <a:cs typeface="+mn-lt"/>
            </a:endParaRPr>
          </a:p>
          <a:p>
            <a:pPr marL="0" indent="0">
              <a:lnSpc>
                <a:spcPct val="100000"/>
              </a:lnSpc>
              <a:buNone/>
            </a:pPr>
            <a:r>
              <a:rPr lang="en-US">
                <a:latin typeface="Aptos Display"/>
                <a:ea typeface="+mn-lt"/>
                <a:cs typeface="+mn-lt"/>
              </a:rPr>
              <a:t>Computer designers must address three major power aspects:</a:t>
            </a:r>
            <a:r>
              <a:rPr lang="en-US" b="1" dirty="0">
                <a:latin typeface="Aptos Display"/>
                <a:ea typeface="+mn-lt"/>
                <a:cs typeface="+mn-lt"/>
              </a:rPr>
              <a:t> </a:t>
            </a:r>
            <a:endParaRPr lang="en-US" dirty="0">
              <a:latin typeface="Aptos Display"/>
              <a:ea typeface="+mn-lt"/>
              <a:cs typeface="+mn-lt"/>
            </a:endParaRPr>
          </a:p>
          <a:p>
            <a:pPr marL="0" indent="0">
              <a:lnSpc>
                <a:spcPct val="100000"/>
              </a:lnSpc>
              <a:buNone/>
            </a:pPr>
            <a:r>
              <a:rPr lang="en-US" b="1">
                <a:latin typeface="Aptos Display"/>
                <a:ea typeface="+mn-lt"/>
                <a:cs typeface="+mn-lt"/>
              </a:rPr>
              <a:t>1. Maximum Power Requirements </a:t>
            </a:r>
            <a:endParaRPr lang="en-US">
              <a:latin typeface="Aptos Display"/>
              <a:ea typeface="+mn-lt"/>
              <a:cs typeface="+mn-lt"/>
            </a:endParaRPr>
          </a:p>
          <a:p>
            <a:pPr marL="0" indent="0">
              <a:lnSpc>
                <a:spcPct val="100000"/>
              </a:lnSpc>
              <a:buNone/>
            </a:pPr>
            <a:r>
              <a:rPr lang="en-US">
                <a:latin typeface="Aptos Display"/>
                <a:ea typeface="+mn-lt"/>
                <a:cs typeface="+mn-lt"/>
              </a:rPr>
              <a:t>Processors must fall within the range of the power supply system. Voltage sag due to excessive current draw can cause system failure. </a:t>
            </a:r>
          </a:p>
          <a:p>
            <a:pPr marL="0" indent="0">
              <a:lnSpc>
                <a:spcPct val="100000"/>
              </a:lnSpc>
              <a:buNone/>
            </a:pPr>
            <a:r>
              <a:rPr lang="en-US" b="1">
                <a:latin typeface="Aptos Display"/>
                <a:ea typeface="+mn-lt"/>
                <a:cs typeface="+mn-lt"/>
              </a:rPr>
              <a:t>2. Sustained Power Consumption </a:t>
            </a:r>
            <a:endParaRPr lang="en-US">
              <a:latin typeface="Aptos Display"/>
              <a:ea typeface="+mn-lt"/>
              <a:cs typeface="+mn-lt"/>
            </a:endParaRPr>
          </a:p>
          <a:p>
            <a:pPr marL="0" indent="0">
              <a:lnSpc>
                <a:spcPct val="100000"/>
              </a:lnSpc>
              <a:buNone/>
            </a:pPr>
            <a:r>
              <a:rPr lang="en-US">
                <a:latin typeface="Aptos Display"/>
                <a:ea typeface="+mn-lt"/>
                <a:cs typeface="+mn-lt"/>
              </a:rPr>
              <a:t>Thermal Design Power defines cooling requirements. Systems must be designed to handle average power dissipation as well as peak loads. To prevent overheating, processors dynamically reduce clock speeds as they approach thermal limits. </a:t>
            </a:r>
          </a:p>
          <a:p>
            <a:pPr marL="0" indent="0">
              <a:lnSpc>
                <a:spcPct val="100000"/>
              </a:lnSpc>
              <a:buNone/>
            </a:pPr>
            <a:r>
              <a:rPr lang="en-US" b="1">
                <a:latin typeface="Aptos Display"/>
                <a:ea typeface="+mn-lt"/>
                <a:cs typeface="+mn-lt"/>
              </a:rPr>
              <a:t>3. Energy Efficiency </a:t>
            </a:r>
            <a:endParaRPr lang="en-US">
              <a:latin typeface="Aptos Display"/>
              <a:ea typeface="+mn-lt"/>
              <a:cs typeface="+mn-lt"/>
            </a:endParaRPr>
          </a:p>
          <a:p>
            <a:pPr marL="0" indent="0">
              <a:lnSpc>
                <a:spcPct val="100000"/>
              </a:lnSpc>
              <a:buNone/>
            </a:pPr>
            <a:r>
              <a:rPr lang="en-US">
                <a:latin typeface="Aptos Display"/>
                <a:ea typeface="+mn-lt"/>
                <a:cs typeface="+mn-lt"/>
              </a:rPr>
              <a:t>In comparison to power (which calculates instantaneous usage), energy (measured in joules) </a:t>
            </a:r>
            <a:r>
              <a:rPr lang="en-US" dirty="0">
                <a:latin typeface="Aptos Display"/>
                <a:ea typeface="+mn-lt"/>
                <a:cs typeface="+mn-lt"/>
              </a:rPr>
              <a:t>measures the total usage over a period of time. Energy efficiency is a more reliable measure of processor comparison since it considers completion time of the workload as well as power consumption.</a:t>
            </a:r>
            <a:endParaRPr lang="en-US"/>
          </a:p>
        </p:txBody>
      </p:sp>
      <p:sp>
        <p:nvSpPr>
          <p:cNvPr id="4" name="Date Placeholder 3">
            <a:extLst>
              <a:ext uri="{FF2B5EF4-FFF2-40B4-BE49-F238E27FC236}">
                <a16:creationId xmlns:a16="http://schemas.microsoft.com/office/drawing/2014/main" id="{D2F872B8-72BA-F6A2-F92A-334ADD126E8F}"/>
              </a:ext>
            </a:extLst>
          </p:cNvPr>
          <p:cNvSpPr>
            <a:spLocks noGrp="1"/>
          </p:cNvSpPr>
          <p:nvPr>
            <p:ph type="dt" sz="half" idx="10"/>
          </p:nvPr>
        </p:nvSpPr>
        <p:spPr/>
        <p:txBody>
          <a:bodyPr/>
          <a:lstStyle/>
          <a:p>
            <a:fld id="{57C4221C-EF59-4278-9CA2-F31BC666A1EF}" type="datetime1">
              <a:t>3/8/2025</a:t>
            </a:fld>
            <a:endParaRPr lang="en-US" dirty="0"/>
          </a:p>
        </p:txBody>
      </p:sp>
      <p:sp>
        <p:nvSpPr>
          <p:cNvPr id="6" name="Slide Number Placeholder 5">
            <a:extLst>
              <a:ext uri="{FF2B5EF4-FFF2-40B4-BE49-F238E27FC236}">
                <a16:creationId xmlns:a16="http://schemas.microsoft.com/office/drawing/2014/main" id="{8C1FA5E0-CD52-643C-4DBE-41A8C0263DA6}"/>
              </a:ext>
            </a:extLst>
          </p:cNvPr>
          <p:cNvSpPr>
            <a:spLocks noGrp="1"/>
          </p:cNvSpPr>
          <p:nvPr>
            <p:ph type="sldNum" sz="quarter" idx="12"/>
          </p:nvPr>
        </p:nvSpPr>
        <p:spPr/>
        <p:txBody>
          <a:bodyPr/>
          <a:lstStyle/>
          <a:p>
            <a:fld id="{5E4DE196-8A13-4FF7-A07E-102851959EAB}" type="slidenum">
              <a:rPr lang="en-US" dirty="0"/>
              <a:t>17</a:t>
            </a:fld>
            <a:endParaRPr lang="en-US" dirty="0"/>
          </a:p>
        </p:txBody>
      </p:sp>
    </p:spTree>
    <p:extLst>
      <p:ext uri="{BB962C8B-B14F-4D97-AF65-F5344CB8AC3E}">
        <p14:creationId xmlns:p14="http://schemas.microsoft.com/office/powerpoint/2010/main" val="295874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50DC0-3680-E989-8B16-0B8A9C4B3AB0}"/>
              </a:ext>
            </a:extLst>
          </p:cNvPr>
          <p:cNvSpPr>
            <a:spLocks noGrp="1"/>
          </p:cNvSpPr>
          <p:nvPr>
            <p:ph idx="1"/>
          </p:nvPr>
        </p:nvSpPr>
        <p:spPr>
          <a:xfrm>
            <a:off x="877824" y="979041"/>
            <a:ext cx="10442448" cy="4823969"/>
          </a:xfrm>
        </p:spPr>
        <p:txBody>
          <a:bodyPr vert="horz" lIns="91440" tIns="45720" rIns="91440" bIns="45720" rtlCol="0" anchor="t">
            <a:normAutofit/>
          </a:bodyPr>
          <a:lstStyle/>
          <a:p>
            <a:pPr marL="0" indent="0">
              <a:buNone/>
            </a:pPr>
            <a:r>
              <a:rPr lang="en-US" b="1" dirty="0">
                <a:latin typeface="Aptos Display"/>
                <a:ea typeface="+mn-lt"/>
                <a:cs typeface="+mn-lt"/>
              </a:rPr>
              <a:t>Dynamic Power and Voltage Scaling</a:t>
            </a:r>
            <a:endParaRPr lang="en-US" b="1">
              <a:latin typeface="Aptos Display"/>
            </a:endParaRPr>
          </a:p>
          <a:p>
            <a:pPr marL="0" indent="0">
              <a:buNone/>
            </a:pPr>
            <a:r>
              <a:rPr lang="en-US" dirty="0">
                <a:latin typeface="Aptos Display"/>
                <a:ea typeface="+mn-lt"/>
                <a:cs typeface="+mn-lt"/>
              </a:rPr>
              <a:t>In CMOS processors, dynamic power dissipation is predominantly determined by switching transistors. Power per transistor is directly proportional to the capacitance and the square of the operating voltage. This means:</a:t>
            </a:r>
            <a:endParaRPr lang="en-US">
              <a:latin typeface="Aptos Display"/>
            </a:endParaRPr>
          </a:p>
          <a:p>
            <a:pPr marL="0" indent="0">
              <a:buNone/>
            </a:pPr>
            <a:r>
              <a:rPr lang="en-US" dirty="0">
                <a:latin typeface="Aptos Display"/>
                <a:ea typeface="+mn-lt"/>
                <a:cs typeface="+mn-lt"/>
              </a:rPr>
              <a:t>Lowering voltage lowers power significantly.</a:t>
            </a:r>
            <a:endParaRPr lang="en-US">
              <a:latin typeface="Aptos Display"/>
            </a:endParaRPr>
          </a:p>
          <a:p>
            <a:pPr marL="0" indent="0">
              <a:buNone/>
            </a:pPr>
            <a:r>
              <a:rPr lang="en-US" dirty="0">
                <a:latin typeface="Aptos Display"/>
                <a:ea typeface="+mn-lt"/>
                <a:cs typeface="+mn-lt"/>
              </a:rPr>
              <a:t>Processor voltages have been lowered in the past 20 years from 5V to below 1V.</a:t>
            </a:r>
            <a:endParaRPr lang="en-US">
              <a:latin typeface="Aptos Display"/>
            </a:endParaRPr>
          </a:p>
          <a:p>
            <a:pPr marL="0" indent="0">
              <a:buNone/>
            </a:pPr>
            <a:r>
              <a:rPr lang="en-US" dirty="0">
                <a:latin typeface="Aptos Display"/>
                <a:ea typeface="+mn-lt"/>
                <a:cs typeface="+mn-lt"/>
              </a:rPr>
              <a:t>Greater numbers of transistors and higher frequencies of switching have resulted in raising total power consumption in spite of these voltage drops.</a:t>
            </a:r>
            <a:endParaRPr lang="en-US">
              <a:latin typeface="Aptos Display"/>
            </a:endParaRPr>
          </a:p>
          <a:p>
            <a:pPr marL="0" indent="0">
              <a:lnSpc>
                <a:spcPct val="100000"/>
              </a:lnSpc>
              <a:buNone/>
            </a:pPr>
            <a:r>
              <a:rPr lang="en-US" b="1" u="sng" dirty="0">
                <a:latin typeface="Aptos Display"/>
                <a:ea typeface="+mn-lt"/>
                <a:cs typeface="+mn-lt"/>
              </a:rPr>
              <a:t>Methods of Power Efficiency</a:t>
            </a:r>
            <a:endParaRPr lang="en-US" b="1" u="sng">
              <a:latin typeface="Aptos Display"/>
            </a:endParaRPr>
          </a:p>
          <a:p>
            <a:pPr marL="0" indent="0">
              <a:lnSpc>
                <a:spcPct val="100000"/>
              </a:lnSpc>
              <a:buNone/>
            </a:pPr>
            <a:r>
              <a:rPr lang="en-US" dirty="0">
                <a:latin typeface="Aptos Display"/>
                <a:ea typeface="+mn-lt"/>
                <a:cs typeface="+mn-lt"/>
              </a:rPr>
              <a:t>In addressing power constraints, today's processors employ a few strategies:</a:t>
            </a:r>
            <a:endParaRPr lang="en-US">
              <a:latin typeface="Aptos Display"/>
            </a:endParaRPr>
          </a:p>
          <a:p>
            <a:pPr marL="0" indent="0">
              <a:lnSpc>
                <a:spcPct val="100000"/>
              </a:lnSpc>
              <a:buNone/>
            </a:pPr>
            <a:r>
              <a:rPr lang="en-US" b="1" dirty="0">
                <a:latin typeface="Aptos Display"/>
                <a:ea typeface="+mn-lt"/>
                <a:cs typeface="+mn-lt"/>
              </a:rPr>
              <a:t>Clock Gating</a:t>
            </a:r>
            <a:r>
              <a:rPr lang="en-US" dirty="0">
                <a:latin typeface="Aptos Display"/>
                <a:ea typeface="+mn-lt"/>
                <a:cs typeface="+mn-lt"/>
              </a:rPr>
              <a:t> Idle processor units e.g. floating-point units &amp; inactive cores see their clocks gate switched off for the purpose of saving power.</a:t>
            </a:r>
            <a:endParaRPr lang="en-US">
              <a:latin typeface="Aptos Display"/>
            </a:endParaRPr>
          </a:p>
          <a:p>
            <a:pPr marL="0" indent="0">
              <a:buNone/>
            </a:pPr>
            <a:r>
              <a:rPr lang="en-US" b="1" dirty="0">
                <a:latin typeface="Aptos Display"/>
                <a:ea typeface="+mn-lt"/>
                <a:cs typeface="+mn-lt"/>
              </a:rPr>
              <a:t>Dynamic Voltage-Frequency Scaling</a:t>
            </a:r>
            <a:r>
              <a:rPr lang="en-US" dirty="0">
                <a:latin typeface="Aptos Display"/>
                <a:ea typeface="+mn-lt"/>
                <a:cs typeface="+mn-lt"/>
              </a:rPr>
              <a:t> Processors alter voltage and frequency based on load level, acutely reducing power consumption during periods of idleness.</a:t>
            </a:r>
            <a:endParaRPr lang="en-US" dirty="0">
              <a:latin typeface="Aptos Display"/>
            </a:endParaRPr>
          </a:p>
        </p:txBody>
      </p:sp>
      <p:sp>
        <p:nvSpPr>
          <p:cNvPr id="4" name="Date Placeholder 3">
            <a:extLst>
              <a:ext uri="{FF2B5EF4-FFF2-40B4-BE49-F238E27FC236}">
                <a16:creationId xmlns:a16="http://schemas.microsoft.com/office/drawing/2014/main" id="{78EA1B41-2A46-D3BC-EAC6-2F62A5EF0C37}"/>
              </a:ext>
            </a:extLst>
          </p:cNvPr>
          <p:cNvSpPr>
            <a:spLocks noGrp="1"/>
          </p:cNvSpPr>
          <p:nvPr>
            <p:ph type="dt" sz="half" idx="10"/>
          </p:nvPr>
        </p:nvSpPr>
        <p:spPr/>
        <p:txBody>
          <a:bodyPr/>
          <a:lstStyle/>
          <a:p>
            <a:fld id="{7446FCEF-EF75-4A6E-83D4-EB9A5052743E}" type="datetime1">
              <a:t>3/8/2025</a:t>
            </a:fld>
            <a:endParaRPr lang="en-US" dirty="0"/>
          </a:p>
        </p:txBody>
      </p:sp>
      <p:sp>
        <p:nvSpPr>
          <p:cNvPr id="6" name="Slide Number Placeholder 5">
            <a:extLst>
              <a:ext uri="{FF2B5EF4-FFF2-40B4-BE49-F238E27FC236}">
                <a16:creationId xmlns:a16="http://schemas.microsoft.com/office/drawing/2014/main" id="{E401EEFE-A29C-9F19-6BC8-6A16CB480910}"/>
              </a:ext>
            </a:extLst>
          </p:cNvPr>
          <p:cNvSpPr>
            <a:spLocks noGrp="1"/>
          </p:cNvSpPr>
          <p:nvPr>
            <p:ph type="sldNum" sz="quarter" idx="12"/>
          </p:nvPr>
        </p:nvSpPr>
        <p:spPr/>
        <p:txBody>
          <a:bodyPr/>
          <a:lstStyle/>
          <a:p>
            <a:fld id="{5E4DE196-8A13-4FF7-A07E-102851959EAB}" type="slidenum">
              <a:rPr lang="en-US" dirty="0"/>
              <a:t>18</a:t>
            </a:fld>
            <a:endParaRPr lang="en-US" dirty="0"/>
          </a:p>
        </p:txBody>
      </p:sp>
    </p:spTree>
    <p:extLst>
      <p:ext uri="{BB962C8B-B14F-4D97-AF65-F5344CB8AC3E}">
        <p14:creationId xmlns:p14="http://schemas.microsoft.com/office/powerpoint/2010/main" val="198634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6B309-B6FE-32ED-A82B-4C30858E0E5C}"/>
              </a:ext>
            </a:extLst>
          </p:cNvPr>
          <p:cNvSpPr>
            <a:spLocks noGrp="1"/>
          </p:cNvSpPr>
          <p:nvPr>
            <p:ph idx="1"/>
          </p:nvPr>
        </p:nvSpPr>
        <p:spPr>
          <a:xfrm>
            <a:off x="877824" y="993418"/>
            <a:ext cx="10442448" cy="4867102"/>
          </a:xfrm>
        </p:spPr>
        <p:txBody>
          <a:bodyPr vert="horz" lIns="91440" tIns="45720" rIns="91440" bIns="45720" rtlCol="0" anchor="t">
            <a:normAutofit/>
          </a:bodyPr>
          <a:lstStyle/>
          <a:p>
            <a:pPr marL="0" indent="0">
              <a:buNone/>
            </a:pPr>
            <a:r>
              <a:rPr lang="en-US" b="1" dirty="0">
                <a:ea typeface="+mn-lt"/>
                <a:cs typeface="+mn-lt"/>
              </a:rPr>
              <a:t>Design for Typical Case</a:t>
            </a:r>
            <a:r>
              <a:rPr lang="en-US" dirty="0">
                <a:ea typeface="+mn-lt"/>
                <a:cs typeface="+mn-lt"/>
              </a:rPr>
              <a:t> Memory and storage power-saving modes (e.g. DRAM low-power states, slower-spinning disks) extend battery life in mobile devices.</a:t>
            </a:r>
            <a:endParaRPr lang="en-US" dirty="0"/>
          </a:p>
          <a:p>
            <a:pPr marL="0" indent="0">
              <a:buNone/>
            </a:pPr>
            <a:r>
              <a:rPr lang="en-US" b="1" dirty="0">
                <a:ea typeface="+mn-lt"/>
                <a:cs typeface="+mn-lt"/>
              </a:rPr>
              <a:t>Turbo Mode </a:t>
            </a:r>
            <a:r>
              <a:rPr lang="en-US" dirty="0">
                <a:ea typeface="+mn-lt"/>
                <a:cs typeface="+mn-lt"/>
              </a:rPr>
              <a:t>Processors increase clock speeds temporarily when thermal conditions allow, increasing short-term performance without exceeding power limits.</a:t>
            </a:r>
            <a:endParaRPr lang="en-US" dirty="0"/>
          </a:p>
          <a:p>
            <a:pPr marL="0" indent="0">
              <a:buNone/>
            </a:pPr>
            <a:r>
              <a:rPr lang="en-US" b="1" dirty="0">
                <a:ea typeface="+mn-lt"/>
                <a:cs typeface="+mn-lt"/>
              </a:rPr>
              <a:t>Leakage Power Reduction</a:t>
            </a:r>
            <a:r>
              <a:rPr lang="en-US" dirty="0">
                <a:ea typeface="+mn-lt"/>
                <a:cs typeface="+mn-lt"/>
              </a:rPr>
              <a:t> As transistors are miniaturized, leakage current (power loss when a transistor is turned off) is a significant problem. New processors apply power gating to turn off unused parts of the chip entirely, minimizing static power losses.</a:t>
            </a:r>
            <a:endParaRPr lang="en-US" dirty="0"/>
          </a:p>
          <a:p>
            <a:pPr marL="0" indent="0">
              <a:buNone/>
            </a:pPr>
            <a:r>
              <a:rPr lang="en-US" b="1" dirty="0">
                <a:ea typeface="+mn-lt"/>
                <a:cs typeface="+mn-lt"/>
              </a:rPr>
              <a:t>Race-to-Halt Strategy</a:t>
            </a:r>
            <a:r>
              <a:rPr lang="en-US" dirty="0">
                <a:ea typeface="+mn-lt"/>
                <a:cs typeface="+mn-lt"/>
              </a:rPr>
              <a:t> More powerful processors, although less efficient, can process tasks in less time and enable the system to go into sleep mode earlier, conserving overall energy.</a:t>
            </a:r>
            <a:endParaRPr lang="en-US" dirty="0"/>
          </a:p>
          <a:p>
            <a:pPr marL="0" indent="0">
              <a:buNone/>
            </a:pPr>
            <a:r>
              <a:rPr lang="en-US" dirty="0">
                <a:ea typeface="+mn-lt"/>
                <a:cs typeface="+mn-lt"/>
              </a:rPr>
              <a:t>Since power is finite, measuring processor efficiency has shifted from performance per mm² of silicon to performance per watt (operations per joule). This has dramatically influenced parallel computing approaches, prioritizing efficiency over raw processing power.</a:t>
            </a:r>
            <a:endParaRPr lang="en-US" dirty="0"/>
          </a:p>
        </p:txBody>
      </p:sp>
      <p:sp>
        <p:nvSpPr>
          <p:cNvPr id="4" name="Date Placeholder 3">
            <a:extLst>
              <a:ext uri="{FF2B5EF4-FFF2-40B4-BE49-F238E27FC236}">
                <a16:creationId xmlns:a16="http://schemas.microsoft.com/office/drawing/2014/main" id="{C0BB3176-A2E3-084E-E844-BEBDA841E242}"/>
              </a:ext>
            </a:extLst>
          </p:cNvPr>
          <p:cNvSpPr>
            <a:spLocks noGrp="1"/>
          </p:cNvSpPr>
          <p:nvPr>
            <p:ph type="dt" sz="half" idx="10"/>
          </p:nvPr>
        </p:nvSpPr>
        <p:spPr/>
        <p:txBody>
          <a:bodyPr/>
          <a:lstStyle/>
          <a:p>
            <a:fld id="{7BA92D69-110D-4864-B22F-03D5C59DDE35}" type="datetime1">
              <a:t>3/8/2025</a:t>
            </a:fld>
            <a:endParaRPr lang="en-US" dirty="0"/>
          </a:p>
        </p:txBody>
      </p:sp>
      <p:sp>
        <p:nvSpPr>
          <p:cNvPr id="6" name="Slide Number Placeholder 5">
            <a:extLst>
              <a:ext uri="{FF2B5EF4-FFF2-40B4-BE49-F238E27FC236}">
                <a16:creationId xmlns:a16="http://schemas.microsoft.com/office/drawing/2014/main" id="{2FBA3B09-4948-26D0-A325-24036ADBEAE6}"/>
              </a:ext>
            </a:extLst>
          </p:cNvPr>
          <p:cNvSpPr>
            <a:spLocks noGrp="1"/>
          </p:cNvSpPr>
          <p:nvPr>
            <p:ph type="sldNum" sz="quarter" idx="12"/>
          </p:nvPr>
        </p:nvSpPr>
        <p:spPr/>
        <p:txBody>
          <a:bodyPr/>
          <a:lstStyle/>
          <a:p>
            <a:fld id="{5E4DE196-8A13-4FF7-A07E-102851959EAB}" type="slidenum">
              <a:rPr lang="en-US" dirty="0"/>
              <a:t>19</a:t>
            </a:fld>
            <a:endParaRPr lang="en-US" dirty="0"/>
          </a:p>
        </p:txBody>
      </p:sp>
    </p:spTree>
    <p:extLst>
      <p:ext uri="{BB962C8B-B14F-4D97-AF65-F5344CB8AC3E}">
        <p14:creationId xmlns:p14="http://schemas.microsoft.com/office/powerpoint/2010/main" val="257283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5C97-3F77-63AC-03AA-39A11F964BF5}"/>
              </a:ext>
            </a:extLst>
          </p:cNvPr>
          <p:cNvSpPr>
            <a:spLocks noGrp="1"/>
          </p:cNvSpPr>
          <p:nvPr>
            <p:ph type="title"/>
          </p:nvPr>
        </p:nvSpPr>
        <p:spPr>
          <a:xfrm>
            <a:off x="885485" y="588245"/>
            <a:ext cx="10449784" cy="489551"/>
          </a:xfrm>
        </p:spPr>
        <p:txBody>
          <a:bodyPr>
            <a:normAutofit/>
          </a:bodyPr>
          <a:lstStyle/>
          <a:p>
            <a:r>
              <a:rPr lang="en-US" sz="2000" dirty="0">
                <a:latin typeface="Aptos Display"/>
              </a:rPr>
              <a:t>1.1 INTRODUCTION</a:t>
            </a:r>
          </a:p>
        </p:txBody>
      </p:sp>
      <p:sp>
        <p:nvSpPr>
          <p:cNvPr id="3" name="Content Placeholder 2">
            <a:extLst>
              <a:ext uri="{FF2B5EF4-FFF2-40B4-BE49-F238E27FC236}">
                <a16:creationId xmlns:a16="http://schemas.microsoft.com/office/drawing/2014/main" id="{3C5BD9DA-9032-3072-9BBE-65D2BADCA2AA}"/>
              </a:ext>
            </a:extLst>
          </p:cNvPr>
          <p:cNvSpPr>
            <a:spLocks noGrp="1"/>
          </p:cNvSpPr>
          <p:nvPr>
            <p:ph idx="1"/>
          </p:nvPr>
        </p:nvSpPr>
        <p:spPr>
          <a:xfrm>
            <a:off x="892201" y="1266587"/>
            <a:ext cx="10442448" cy="4795216"/>
          </a:xfrm>
        </p:spPr>
        <p:txBody>
          <a:bodyPr vert="horz" lIns="91440" tIns="45720" rIns="91440" bIns="45720" rtlCol="0" anchor="t">
            <a:normAutofit lnSpcReduction="10000"/>
          </a:bodyPr>
          <a:lstStyle/>
          <a:p>
            <a:pPr marL="0" indent="0">
              <a:buNone/>
            </a:pPr>
            <a:r>
              <a:rPr lang="en-US" b="1" dirty="0">
                <a:latin typeface="Aptos Display"/>
                <a:ea typeface="+mn-lt"/>
                <a:cs typeface="+mn-lt"/>
              </a:rPr>
              <a:t>Overview of Technological Progress</a:t>
            </a:r>
            <a:endParaRPr lang="en-US" dirty="0">
              <a:latin typeface="Aptos Display"/>
              <a:ea typeface="+mn-lt"/>
              <a:cs typeface="+mn-lt"/>
            </a:endParaRPr>
          </a:p>
          <a:p>
            <a:pPr marL="0" indent="0">
              <a:buNone/>
            </a:pPr>
            <a:r>
              <a:rPr lang="en-US" dirty="0">
                <a:latin typeface="Aptos Display"/>
                <a:ea typeface="+mn-lt"/>
                <a:cs typeface="+mn-lt"/>
              </a:rPr>
              <a:t>Computer technology has made great strides in the last 65 years, resulting in the affordability and accessibility of high-</a:t>
            </a:r>
            <a:r>
              <a:rPr lang="en-US">
                <a:latin typeface="Aptos Display"/>
                <a:ea typeface="+mn-lt"/>
                <a:cs typeface="+mn-lt"/>
              </a:rPr>
              <a:t>performance computers. </a:t>
            </a:r>
            <a:endParaRPr lang="en-US" dirty="0">
              <a:latin typeface="Aptos Display"/>
              <a:ea typeface="+mn-lt"/>
              <a:cs typeface="+mn-lt"/>
            </a:endParaRPr>
          </a:p>
          <a:p>
            <a:pPr marL="0" indent="0">
              <a:buNone/>
            </a:pPr>
            <a:r>
              <a:rPr lang="en-US">
                <a:latin typeface="Aptos Display"/>
                <a:ea typeface="+mn-lt"/>
                <a:cs typeface="+mn-lt"/>
              </a:rPr>
              <a:t>Both new computer architectures and technical developments have improved performance.</a:t>
            </a:r>
            <a:endParaRPr lang="en-US">
              <a:latin typeface="Aptos Display"/>
            </a:endParaRPr>
          </a:p>
          <a:p>
            <a:pPr marL="0" indent="0">
              <a:buNone/>
            </a:pPr>
            <a:r>
              <a:rPr lang="en-US" b="1" dirty="0">
                <a:latin typeface="Aptos Display"/>
                <a:ea typeface="+mn-lt"/>
                <a:cs typeface="+mn-lt"/>
              </a:rPr>
              <a:t>The Revolution of Microprocessors</a:t>
            </a:r>
          </a:p>
          <a:p>
            <a:pPr marL="0" indent="0">
              <a:buNone/>
            </a:pPr>
            <a:r>
              <a:rPr lang="en-US">
                <a:latin typeface="Aptos Display"/>
                <a:ea typeface="+mn-lt"/>
                <a:cs typeface="+mn-lt"/>
              </a:rPr>
              <a:t>Performance increase was further accelerated with the introduction of microprocessors in the late 1970s, reaching </a:t>
            </a:r>
            <a:r>
              <a:rPr lang="en-US" dirty="0">
                <a:latin typeface="Aptos Display"/>
                <a:ea typeface="+mn-lt"/>
                <a:cs typeface="+mn-lt"/>
              </a:rPr>
              <a:t>about 35% annually. </a:t>
            </a:r>
          </a:p>
          <a:p>
            <a:pPr marL="0" indent="0">
              <a:buNone/>
            </a:pPr>
            <a:r>
              <a:rPr lang="en-US">
                <a:latin typeface="Aptos Display"/>
                <a:ea typeface="+mn-lt"/>
                <a:cs typeface="+mn-lt"/>
              </a:rPr>
              <a:t>The advent of standardized operating systems like UNIX and Linux, as well as the fall of assembly language </a:t>
            </a:r>
            <a:r>
              <a:rPr lang="en-US" dirty="0">
                <a:latin typeface="Aptos Display"/>
                <a:ea typeface="+mn-lt"/>
                <a:cs typeface="+mn-lt"/>
              </a:rPr>
              <a:t>programming, are major causes behind this change.</a:t>
            </a:r>
            <a:endParaRPr lang="en-US">
              <a:latin typeface="Aptos Display"/>
            </a:endParaRPr>
          </a:p>
          <a:p>
            <a:pPr marL="0" indent="0">
              <a:buNone/>
            </a:pPr>
            <a:r>
              <a:rPr lang="en-US" b="1">
                <a:latin typeface="Aptos Display"/>
                <a:ea typeface="+mn-lt"/>
                <a:cs typeface="+mn-lt"/>
              </a:rPr>
              <a:t>Impact of RISC Architecture</a:t>
            </a:r>
          </a:p>
          <a:p>
            <a:pPr marL="0" indent="0">
              <a:buNone/>
            </a:pPr>
            <a:r>
              <a:rPr lang="en-US">
                <a:latin typeface="Aptos Display"/>
                <a:ea typeface="+mn-lt"/>
                <a:cs typeface="+mn-lt"/>
              </a:rPr>
              <a:t>Computer design was completely transformed in the early 1980s with the advent of this architectures.</a:t>
            </a:r>
            <a:endParaRPr lang="en-US">
              <a:latin typeface="Aptos Display"/>
            </a:endParaRPr>
          </a:p>
          <a:p>
            <a:pPr marL="0" indent="0">
              <a:buNone/>
            </a:pPr>
            <a:r>
              <a:rPr lang="en-US">
                <a:latin typeface="Aptos Display"/>
                <a:ea typeface="+mn-lt"/>
                <a:cs typeface="+mn-lt"/>
              </a:rPr>
              <a:t>The  architecture's simplified design and improved performance by optimizing cache usage and instruction-level parallelism.</a:t>
            </a:r>
            <a:endParaRPr lang="en-US">
              <a:latin typeface="Aptos Display"/>
            </a:endParaRPr>
          </a:p>
          <a:p>
            <a:pPr marL="0" indent="0">
              <a:buNone/>
            </a:pPr>
            <a:r>
              <a:rPr lang="en-US">
                <a:latin typeface="Aptos Display"/>
                <a:ea typeface="+mn-lt"/>
                <a:cs typeface="+mn-lt"/>
              </a:rPr>
              <a:t>RISC-like approaches were internalized by Intel, allowing x86 architectures to compete with RISC designs.</a:t>
            </a:r>
            <a:endParaRPr lang="en-US">
              <a:latin typeface="Aptos Display"/>
            </a:endParaRPr>
          </a:p>
        </p:txBody>
      </p:sp>
      <p:sp>
        <p:nvSpPr>
          <p:cNvPr id="4" name="Date Placeholder 3">
            <a:extLst>
              <a:ext uri="{FF2B5EF4-FFF2-40B4-BE49-F238E27FC236}">
                <a16:creationId xmlns:a16="http://schemas.microsoft.com/office/drawing/2014/main" id="{0300E13F-0261-5E97-3A8D-E5C70874AF35}"/>
              </a:ext>
            </a:extLst>
          </p:cNvPr>
          <p:cNvSpPr>
            <a:spLocks noGrp="1"/>
          </p:cNvSpPr>
          <p:nvPr>
            <p:ph type="dt" sz="half" idx="10"/>
          </p:nvPr>
        </p:nvSpPr>
        <p:spPr/>
        <p:txBody>
          <a:bodyPr/>
          <a:lstStyle/>
          <a:p>
            <a:fld id="{57C4221C-EF59-4278-9CA2-F31BC666A1EF}" type="datetime1">
              <a:t>3/8/2025</a:t>
            </a:fld>
            <a:endParaRPr lang="en-US" dirty="0"/>
          </a:p>
        </p:txBody>
      </p:sp>
      <p:sp>
        <p:nvSpPr>
          <p:cNvPr id="6" name="Slide Number Placeholder 5">
            <a:extLst>
              <a:ext uri="{FF2B5EF4-FFF2-40B4-BE49-F238E27FC236}">
                <a16:creationId xmlns:a16="http://schemas.microsoft.com/office/drawing/2014/main" id="{2244A7EA-E4B2-C4A3-67A0-3FAFBB1F3527}"/>
              </a:ext>
            </a:extLst>
          </p:cNvPr>
          <p:cNvSpPr>
            <a:spLocks noGrp="1"/>
          </p:cNvSpPr>
          <p:nvPr>
            <p:ph type="sldNum" sz="quarter" idx="12"/>
          </p:nvPr>
        </p:nvSpPr>
        <p:spPr/>
        <p:txBody>
          <a:bodyPr/>
          <a:lstStyle/>
          <a:p>
            <a:fld id="{5E4DE196-8A13-4FF7-A07E-102851959EAB}" type="slidenum">
              <a:rPr lang="en-US" dirty="0"/>
              <a:t>2</a:t>
            </a:fld>
            <a:endParaRPr lang="en-US" dirty="0"/>
          </a:p>
        </p:txBody>
      </p:sp>
    </p:spTree>
    <p:extLst>
      <p:ext uri="{BB962C8B-B14F-4D97-AF65-F5344CB8AC3E}">
        <p14:creationId xmlns:p14="http://schemas.microsoft.com/office/powerpoint/2010/main" val="278911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7B267-C069-E70B-0478-A583979DF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7D90E-D435-BCBD-A624-6EF069D77E68}"/>
              </a:ext>
            </a:extLst>
          </p:cNvPr>
          <p:cNvSpPr>
            <a:spLocks noGrp="1"/>
          </p:cNvSpPr>
          <p:nvPr>
            <p:ph type="title"/>
          </p:nvPr>
        </p:nvSpPr>
        <p:spPr>
          <a:xfrm>
            <a:off x="885485" y="588245"/>
            <a:ext cx="10449784" cy="489551"/>
          </a:xfrm>
        </p:spPr>
        <p:txBody>
          <a:bodyPr>
            <a:normAutofit/>
          </a:bodyPr>
          <a:lstStyle/>
          <a:p>
            <a:r>
              <a:rPr lang="en-US" sz="2000" dirty="0">
                <a:latin typeface="Aptos Display"/>
              </a:rPr>
              <a:t>1.6 TRENDS IN COST</a:t>
            </a:r>
          </a:p>
        </p:txBody>
      </p:sp>
      <p:sp>
        <p:nvSpPr>
          <p:cNvPr id="3" name="Content Placeholder 2">
            <a:extLst>
              <a:ext uri="{FF2B5EF4-FFF2-40B4-BE49-F238E27FC236}">
                <a16:creationId xmlns:a16="http://schemas.microsoft.com/office/drawing/2014/main" id="{38D06441-9315-5357-A3F3-F3FFCEE176F2}"/>
              </a:ext>
            </a:extLst>
          </p:cNvPr>
          <p:cNvSpPr>
            <a:spLocks noGrp="1"/>
          </p:cNvSpPr>
          <p:nvPr>
            <p:ph idx="1"/>
          </p:nvPr>
        </p:nvSpPr>
        <p:spPr>
          <a:xfrm>
            <a:off x="877824" y="1266587"/>
            <a:ext cx="10442448" cy="4982121"/>
          </a:xfrm>
        </p:spPr>
        <p:txBody>
          <a:bodyPr vert="horz" lIns="91440" tIns="45720" rIns="91440" bIns="45720" rtlCol="0" anchor="t">
            <a:normAutofit fontScale="92500"/>
          </a:bodyPr>
          <a:lstStyle/>
          <a:p>
            <a:pPr marL="0" indent="0">
              <a:lnSpc>
                <a:spcPct val="110000"/>
              </a:lnSpc>
              <a:buNone/>
            </a:pPr>
            <a:r>
              <a:rPr lang="en-US" b="1" dirty="0">
                <a:latin typeface="Aptos Display"/>
                <a:ea typeface="+mn-lt"/>
                <a:cs typeface="+mn-lt"/>
              </a:rPr>
              <a:t>The Growing Dominance of Cost in Computer Design</a:t>
            </a:r>
            <a:endParaRPr lang="en-US">
              <a:latin typeface="Aptos Display"/>
            </a:endParaRPr>
          </a:p>
          <a:p>
            <a:pPr marL="0" indent="0">
              <a:lnSpc>
                <a:spcPct val="110000"/>
              </a:lnSpc>
              <a:buNone/>
            </a:pPr>
            <a:r>
              <a:rPr lang="en-US">
                <a:latin typeface="Aptos Display"/>
                <a:ea typeface="+mn-lt"/>
                <a:cs typeface="+mn-lt"/>
              </a:rPr>
              <a:t>While cost is not crucial in some premium designs like supercomputers, cost-sensitive computing is gaining traction. The computing industry has leveraged technological innovations in the past 30 years to cut costs while getting more performance out of computers. </a:t>
            </a:r>
          </a:p>
          <a:p>
            <a:pPr marL="0" indent="0">
              <a:lnSpc>
                <a:spcPct val="110000"/>
              </a:lnSpc>
              <a:buNone/>
            </a:pPr>
            <a:r>
              <a:rPr lang="en-US">
                <a:latin typeface="Aptos Display"/>
                <a:ea typeface="+mn-lt"/>
                <a:cs typeface="+mn-lt"/>
              </a:rPr>
              <a:t>Computer designers must be knowledgeable about cost variables when deciding about the feasibility of new features, just like architecture builders must incorporate material costs.</a:t>
            </a:r>
            <a:endParaRPr lang="en-US">
              <a:latin typeface="Aptos Display"/>
            </a:endParaRPr>
          </a:p>
          <a:p>
            <a:pPr marL="0" indent="0">
              <a:lnSpc>
                <a:spcPct val="110000"/>
              </a:lnSpc>
              <a:buNone/>
            </a:pPr>
            <a:r>
              <a:rPr lang="en-US" b="1" dirty="0">
                <a:latin typeface="Aptos Display"/>
                <a:ea typeface="+mn-lt"/>
                <a:cs typeface="+mn-lt"/>
              </a:rPr>
              <a:t>Factors Contributing to Computer Costs</a:t>
            </a:r>
            <a:endParaRPr lang="en-US">
              <a:latin typeface="Aptos Display"/>
            </a:endParaRPr>
          </a:p>
          <a:p>
            <a:pPr marL="0" indent="0">
              <a:lnSpc>
                <a:spcPct val="110000"/>
              </a:lnSpc>
              <a:buNone/>
            </a:pPr>
            <a:r>
              <a:rPr lang="en-US" dirty="0">
                <a:latin typeface="Aptos Display"/>
                <a:ea typeface="+mn-lt"/>
                <a:cs typeface="+mn-lt"/>
              </a:rPr>
              <a:t>Computer prices are influenced by several key factors, including:</a:t>
            </a:r>
            <a:endParaRPr lang="en-US">
              <a:latin typeface="Aptos Display"/>
            </a:endParaRPr>
          </a:p>
          <a:p>
            <a:pPr marL="0" indent="0">
              <a:lnSpc>
                <a:spcPct val="110000"/>
              </a:lnSpc>
              <a:buNone/>
            </a:pPr>
            <a:r>
              <a:rPr lang="en-US" b="1" dirty="0">
                <a:latin typeface="Aptos Display"/>
                <a:ea typeface="+mn-lt"/>
                <a:cs typeface="+mn-lt"/>
              </a:rPr>
              <a:t>1. Time and the Learning Curve</a:t>
            </a:r>
            <a:endParaRPr lang="en-US">
              <a:latin typeface="Aptos Display"/>
            </a:endParaRPr>
          </a:p>
          <a:p>
            <a:pPr marL="0" indent="0">
              <a:lnSpc>
                <a:spcPct val="110000"/>
              </a:lnSpc>
              <a:buNone/>
            </a:pPr>
            <a:r>
              <a:rPr lang="en-US">
                <a:latin typeface="Aptos Display"/>
                <a:ea typeface="+mn-lt"/>
                <a:cs typeface="+mn-lt"/>
              </a:rPr>
              <a:t>Costs of production decrease with time due to gains in production efficiency and yield. It is directly reduced by yield gains in that higher yields result in fewer defective units. Prices of memory such as Dynamic random access memory price per megabyte, decrease steadily with time.</a:t>
            </a:r>
            <a:endParaRPr lang="en-US">
              <a:latin typeface="Aptos Display"/>
            </a:endParaRPr>
          </a:p>
          <a:p>
            <a:pPr marL="0" indent="0">
              <a:lnSpc>
                <a:spcPct val="110000"/>
              </a:lnSpc>
              <a:buNone/>
            </a:pPr>
            <a:r>
              <a:rPr lang="en-US" b="1" dirty="0">
                <a:latin typeface="Aptos Display"/>
                <a:ea typeface="+mn-lt"/>
                <a:cs typeface="+mn-lt"/>
              </a:rPr>
              <a:t>2. Volume and Mass Production</a:t>
            </a:r>
            <a:endParaRPr lang="en-US">
              <a:latin typeface="Aptos Display"/>
            </a:endParaRPr>
          </a:p>
          <a:p>
            <a:pPr marL="0" indent="0">
              <a:lnSpc>
                <a:spcPct val="110000"/>
              </a:lnSpc>
              <a:buNone/>
            </a:pPr>
            <a:r>
              <a:rPr lang="en-US">
                <a:latin typeface="Aptos Display"/>
                <a:ea typeface="+mn-lt"/>
                <a:cs typeface="+mn-lt"/>
              </a:rPr>
              <a:t>Higher production levels amplify learning curve benefits hence reducing per-unit costs. Mass production allows companies to defer development costs across high volumes of units which reduces per-unit costs. Rule of thumb applies a 10% cost reduction for every doubling of production volume</a:t>
            </a:r>
            <a:r>
              <a:rPr lang="en-US" b="1" dirty="0">
                <a:latin typeface="Aptos Display"/>
                <a:ea typeface="+mn-lt"/>
                <a:cs typeface="+mn-lt"/>
              </a:rPr>
              <a:t>.</a:t>
            </a:r>
            <a:endParaRPr lang="en-US"/>
          </a:p>
          <a:p>
            <a:pPr marL="0" indent="0">
              <a:lnSpc>
                <a:spcPct val="60000"/>
              </a:lnSpc>
              <a:buNone/>
            </a:pPr>
            <a:endParaRPr lang="en-US" b="1" dirty="0">
              <a:latin typeface="Aptos Display"/>
            </a:endParaRPr>
          </a:p>
          <a:p>
            <a:pPr marL="0" indent="0">
              <a:lnSpc>
                <a:spcPct val="80000"/>
              </a:lnSpc>
              <a:buNone/>
            </a:pPr>
            <a:endParaRPr lang="en-US" b="1" dirty="0">
              <a:latin typeface="Aptos Display"/>
            </a:endParaRPr>
          </a:p>
        </p:txBody>
      </p:sp>
      <p:sp>
        <p:nvSpPr>
          <p:cNvPr id="4" name="Date Placeholder 3">
            <a:extLst>
              <a:ext uri="{FF2B5EF4-FFF2-40B4-BE49-F238E27FC236}">
                <a16:creationId xmlns:a16="http://schemas.microsoft.com/office/drawing/2014/main" id="{5E21FF9A-E04D-3EB6-604F-6C17F743DD73}"/>
              </a:ext>
            </a:extLst>
          </p:cNvPr>
          <p:cNvSpPr>
            <a:spLocks noGrp="1"/>
          </p:cNvSpPr>
          <p:nvPr>
            <p:ph type="dt" sz="half" idx="10"/>
          </p:nvPr>
        </p:nvSpPr>
        <p:spPr/>
        <p:txBody>
          <a:bodyPr/>
          <a:lstStyle/>
          <a:p>
            <a:fld id="{57C4221C-EF59-4278-9CA2-F31BC666A1EF}" type="datetime1">
              <a:t>3/8/2025</a:t>
            </a:fld>
            <a:endParaRPr lang="en-US" dirty="0"/>
          </a:p>
        </p:txBody>
      </p:sp>
      <p:sp>
        <p:nvSpPr>
          <p:cNvPr id="6" name="Slide Number Placeholder 5">
            <a:extLst>
              <a:ext uri="{FF2B5EF4-FFF2-40B4-BE49-F238E27FC236}">
                <a16:creationId xmlns:a16="http://schemas.microsoft.com/office/drawing/2014/main" id="{84A4A90D-C747-6930-42EF-50CE4549ADA9}"/>
              </a:ext>
            </a:extLst>
          </p:cNvPr>
          <p:cNvSpPr>
            <a:spLocks noGrp="1"/>
          </p:cNvSpPr>
          <p:nvPr>
            <p:ph type="sldNum" sz="quarter" idx="12"/>
          </p:nvPr>
        </p:nvSpPr>
        <p:spPr/>
        <p:txBody>
          <a:bodyPr/>
          <a:lstStyle/>
          <a:p>
            <a:fld id="{5E4DE196-8A13-4FF7-A07E-102851959EAB}" type="slidenum">
              <a:rPr lang="en-US" dirty="0"/>
              <a:t>20</a:t>
            </a:fld>
            <a:endParaRPr lang="en-US" dirty="0"/>
          </a:p>
        </p:txBody>
      </p:sp>
    </p:spTree>
    <p:extLst>
      <p:ext uri="{BB962C8B-B14F-4D97-AF65-F5344CB8AC3E}">
        <p14:creationId xmlns:p14="http://schemas.microsoft.com/office/powerpoint/2010/main" val="21305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4EE7E-316F-41FB-96E3-3C7F4F44C8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38814-4FDF-929F-AC34-77C96A51CEB6}"/>
              </a:ext>
            </a:extLst>
          </p:cNvPr>
          <p:cNvSpPr>
            <a:spLocks noGrp="1"/>
          </p:cNvSpPr>
          <p:nvPr>
            <p:ph idx="1"/>
          </p:nvPr>
        </p:nvSpPr>
        <p:spPr>
          <a:xfrm>
            <a:off x="877824" y="993418"/>
            <a:ext cx="10442448" cy="4867102"/>
          </a:xfrm>
        </p:spPr>
        <p:txBody>
          <a:bodyPr vert="horz" lIns="91440" tIns="45720" rIns="91440" bIns="45720" rtlCol="0" anchor="t">
            <a:normAutofit/>
          </a:bodyPr>
          <a:lstStyle/>
          <a:p>
            <a:pPr>
              <a:buNone/>
            </a:pPr>
            <a:r>
              <a:rPr lang="en-US" b="1" dirty="0">
                <a:latin typeface="Aptos Display"/>
                <a:ea typeface="+mn-lt"/>
                <a:cs typeface="+mn-lt"/>
              </a:rPr>
              <a:t>3. Commoditization and Market Competition</a:t>
            </a:r>
          </a:p>
          <a:p>
            <a:pPr>
              <a:buNone/>
            </a:pPr>
            <a:r>
              <a:rPr lang="en-US" dirty="0">
                <a:latin typeface="Aptos Display"/>
                <a:ea typeface="+mn-lt"/>
                <a:cs typeface="+mn-lt"/>
              </a:rPr>
              <a:t>Products that are becoming commodities such as flash memory see prices fall due to competition. </a:t>
            </a:r>
          </a:p>
          <a:p>
            <a:pPr>
              <a:buNone/>
            </a:pPr>
            <a:r>
              <a:rPr lang="en-US" dirty="0">
                <a:latin typeface="Aptos Display"/>
                <a:ea typeface="+mn-lt"/>
                <a:cs typeface="+mn-lt"/>
              </a:rPr>
              <a:t>The personal computer market has evolved into a commodity market hence there is price reduction and diminishing margins.</a:t>
            </a:r>
            <a:endParaRPr lang="en-US"/>
          </a:p>
          <a:p>
            <a:pPr>
              <a:buNone/>
            </a:pPr>
            <a:r>
              <a:rPr lang="en-US" dirty="0">
                <a:latin typeface="Aptos Display"/>
                <a:ea typeface="+mn-lt"/>
                <a:cs typeface="+mn-lt"/>
              </a:rPr>
              <a:t>Competition diminishes the gap between manufacturing price and selling price. </a:t>
            </a:r>
          </a:p>
          <a:p>
            <a:pPr>
              <a:buNone/>
            </a:pPr>
            <a:r>
              <a:rPr lang="en-US" b="1" dirty="0">
                <a:latin typeface="Aptos Display"/>
                <a:ea typeface="+mn-lt"/>
                <a:cs typeface="+mn-lt"/>
              </a:rPr>
              <a:t>Cost of Integrated Circuits and Die Manufacturing</a:t>
            </a:r>
          </a:p>
          <a:p>
            <a:pPr>
              <a:buNone/>
            </a:pPr>
            <a:r>
              <a:rPr lang="en-US" dirty="0">
                <a:latin typeface="Aptos Display"/>
                <a:ea typeface="+mn-lt"/>
                <a:cs typeface="+mn-lt"/>
              </a:rPr>
              <a:t>With increasingly more computing relying on integrated circuits, chip cost now accounts for a progressively larger system cost. </a:t>
            </a:r>
          </a:p>
          <a:p>
            <a:pPr>
              <a:buNone/>
            </a:pPr>
            <a:r>
              <a:rPr lang="en-US" dirty="0">
                <a:latin typeface="Aptos Display"/>
                <a:ea typeface="+mn-lt"/>
                <a:cs typeface="+mn-lt"/>
              </a:rPr>
              <a:t>Important factors are:</a:t>
            </a:r>
            <a:endParaRPr lang="en-US" dirty="0">
              <a:latin typeface="Aptos Display"/>
            </a:endParaRPr>
          </a:p>
          <a:p>
            <a:pPr>
              <a:buNone/>
            </a:pPr>
            <a:r>
              <a:rPr lang="en-US" b="1" dirty="0">
                <a:latin typeface="Aptos Display"/>
                <a:ea typeface="+mn-lt"/>
                <a:cs typeface="+mn-lt"/>
              </a:rPr>
              <a:t>1. Manufacturing Process &amp; Die Yield</a:t>
            </a:r>
          </a:p>
          <a:p>
            <a:pPr>
              <a:buNone/>
            </a:pPr>
            <a:r>
              <a:rPr lang="en-US" dirty="0">
                <a:latin typeface="Aptos Display"/>
                <a:ea typeface="+mn-lt"/>
                <a:cs typeface="+mn-lt"/>
              </a:rPr>
              <a:t>ICs are produced in wafers, which are tested and processed into functional chips (dies).</a:t>
            </a:r>
          </a:p>
          <a:p>
            <a:pPr>
              <a:buNone/>
            </a:pPr>
            <a:r>
              <a:rPr lang="en-US" dirty="0">
                <a:latin typeface="Aptos Display"/>
                <a:ea typeface="+mn-lt"/>
                <a:cs typeface="+mn-lt"/>
              </a:rPr>
              <a:t>Yield improvements (number of functioning chips per wafer) substantially lower costs.</a:t>
            </a:r>
          </a:p>
          <a:p>
            <a:pPr>
              <a:buNone/>
            </a:pPr>
            <a:r>
              <a:rPr lang="en-US" dirty="0">
                <a:latin typeface="Aptos Display"/>
                <a:ea typeface="+mn-lt"/>
                <a:cs typeface="+mn-lt"/>
              </a:rPr>
              <a:t>The size of the die controls the yield of good dies per wafer; smaller dies are higher yield and lower cost.</a:t>
            </a:r>
          </a:p>
        </p:txBody>
      </p:sp>
      <p:sp>
        <p:nvSpPr>
          <p:cNvPr id="4" name="Date Placeholder 3">
            <a:extLst>
              <a:ext uri="{FF2B5EF4-FFF2-40B4-BE49-F238E27FC236}">
                <a16:creationId xmlns:a16="http://schemas.microsoft.com/office/drawing/2014/main" id="{01428EC0-B9FB-0EEA-53EB-0B70E77F4B31}"/>
              </a:ext>
            </a:extLst>
          </p:cNvPr>
          <p:cNvSpPr>
            <a:spLocks noGrp="1"/>
          </p:cNvSpPr>
          <p:nvPr>
            <p:ph type="dt" sz="half" idx="10"/>
          </p:nvPr>
        </p:nvSpPr>
        <p:spPr/>
        <p:txBody>
          <a:bodyPr/>
          <a:lstStyle/>
          <a:p>
            <a:fld id="{7BA92D69-110D-4864-B22F-03D5C59DDE35}" type="datetime1">
              <a:t>3/8/2025</a:t>
            </a:fld>
            <a:endParaRPr lang="en-US" dirty="0"/>
          </a:p>
        </p:txBody>
      </p:sp>
      <p:sp>
        <p:nvSpPr>
          <p:cNvPr id="6" name="Slide Number Placeholder 5">
            <a:extLst>
              <a:ext uri="{FF2B5EF4-FFF2-40B4-BE49-F238E27FC236}">
                <a16:creationId xmlns:a16="http://schemas.microsoft.com/office/drawing/2014/main" id="{3D315C06-B2F9-444A-D509-5B46E6095233}"/>
              </a:ext>
            </a:extLst>
          </p:cNvPr>
          <p:cNvSpPr>
            <a:spLocks noGrp="1"/>
          </p:cNvSpPr>
          <p:nvPr>
            <p:ph type="sldNum" sz="quarter" idx="12"/>
          </p:nvPr>
        </p:nvSpPr>
        <p:spPr/>
        <p:txBody>
          <a:bodyPr/>
          <a:lstStyle/>
          <a:p>
            <a:fld id="{5E4DE196-8A13-4FF7-A07E-102851959EAB}" type="slidenum">
              <a:rPr lang="en-US" dirty="0"/>
              <a:t>21</a:t>
            </a:fld>
            <a:endParaRPr lang="en-US" dirty="0"/>
          </a:p>
        </p:txBody>
      </p:sp>
    </p:spTree>
    <p:extLst>
      <p:ext uri="{BB962C8B-B14F-4D97-AF65-F5344CB8AC3E}">
        <p14:creationId xmlns:p14="http://schemas.microsoft.com/office/powerpoint/2010/main" val="352715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71C9A-A11E-0CDE-6AD6-97E83E498A51}"/>
              </a:ext>
            </a:extLst>
          </p:cNvPr>
          <p:cNvSpPr>
            <a:spLocks noGrp="1"/>
          </p:cNvSpPr>
          <p:nvPr>
            <p:ph idx="1"/>
          </p:nvPr>
        </p:nvSpPr>
        <p:spPr>
          <a:xfrm>
            <a:off x="877824" y="1065305"/>
            <a:ext cx="10442448" cy="4953366"/>
          </a:xfrm>
        </p:spPr>
        <p:txBody>
          <a:bodyPr vert="horz" lIns="91440" tIns="45720" rIns="91440" bIns="45720" rtlCol="0" anchor="t">
            <a:normAutofit/>
          </a:bodyPr>
          <a:lstStyle/>
          <a:p>
            <a:pPr marL="0" indent="0">
              <a:buNone/>
            </a:pPr>
            <a:r>
              <a:rPr lang="en-US" b="1" dirty="0">
                <a:latin typeface="Aptos Display"/>
                <a:ea typeface="+mn-lt"/>
                <a:cs typeface="+mn-lt"/>
              </a:rPr>
              <a:t>2. Die Size and Cost Sensitivity</a:t>
            </a:r>
            <a:endParaRPr lang="en-US" b="1">
              <a:latin typeface="Aptos Display"/>
            </a:endParaRPr>
          </a:p>
          <a:p>
            <a:pPr marL="0" indent="0">
              <a:buNone/>
            </a:pPr>
            <a:r>
              <a:rPr lang="en-US" dirty="0">
                <a:latin typeface="Aptos Display"/>
                <a:ea typeface="+mn-lt"/>
                <a:cs typeface="+mn-lt"/>
              </a:rPr>
              <a:t>The cost per chip increases roughly with the square of die size. Example: A 2.25 cm² die is actually 4× more expensive than a 1.00 cm² die, although it's only 2.25× larger. Designers can control die size by optimizing the number of I/O pins and reducing unnecessary features.</a:t>
            </a:r>
            <a:endParaRPr lang="en-US">
              <a:latin typeface="Aptos Display"/>
            </a:endParaRPr>
          </a:p>
          <a:p>
            <a:pPr marL="0" indent="0">
              <a:buNone/>
            </a:pPr>
            <a:r>
              <a:rPr lang="en-US" b="1" dirty="0">
                <a:latin typeface="Aptos Display"/>
                <a:ea typeface="+mn-lt"/>
                <a:cs typeface="+mn-lt"/>
              </a:rPr>
              <a:t>3. Redundancy to Improve Yield</a:t>
            </a:r>
            <a:endParaRPr lang="en-US" b="1">
              <a:latin typeface="Aptos Display"/>
            </a:endParaRPr>
          </a:p>
          <a:p>
            <a:pPr marL="0" indent="0">
              <a:buNone/>
            </a:pPr>
            <a:r>
              <a:rPr lang="en-US" dirty="0">
                <a:latin typeface="Aptos Display"/>
                <a:ea typeface="+mn-lt"/>
                <a:cs typeface="+mn-lt"/>
              </a:rPr>
              <a:t>In order to improve chip yield, modern designs incorporate redundant memory cells in Dynamic and Static RAMs and caches.</a:t>
            </a:r>
            <a:endParaRPr lang="en-US">
              <a:latin typeface="Aptos Display"/>
            </a:endParaRPr>
          </a:p>
          <a:p>
            <a:pPr marL="0" indent="0">
              <a:buNone/>
            </a:pPr>
            <a:r>
              <a:rPr lang="en-US" dirty="0">
                <a:latin typeface="Aptos Display"/>
                <a:ea typeface="+mn-lt"/>
                <a:cs typeface="+mn-lt"/>
              </a:rPr>
              <a:t>Higher yield translates into lower overall production cost.</a:t>
            </a:r>
            <a:endParaRPr lang="en-US">
              <a:latin typeface="Aptos Display"/>
            </a:endParaRPr>
          </a:p>
          <a:p>
            <a:pPr marL="0" indent="0">
              <a:buNone/>
            </a:pPr>
            <a:r>
              <a:rPr lang="en-US" b="1" dirty="0">
                <a:latin typeface="Aptos Display"/>
                <a:ea typeface="+mn-lt"/>
                <a:cs typeface="+mn-lt"/>
              </a:rPr>
              <a:t>4. Fixed vs. Variable Costs</a:t>
            </a:r>
            <a:endParaRPr lang="en-US" b="1">
              <a:latin typeface="Aptos Display"/>
            </a:endParaRPr>
          </a:p>
          <a:p>
            <a:pPr marL="0" indent="0">
              <a:buNone/>
            </a:pPr>
            <a:r>
              <a:rPr lang="en-US" dirty="0">
                <a:latin typeface="Aptos Display"/>
                <a:ea typeface="+mn-lt"/>
                <a:cs typeface="+mn-lt"/>
              </a:rPr>
              <a:t>Large chips are aided by per-unit cost savings since fixed costs are spread across many units.</a:t>
            </a:r>
            <a:endParaRPr lang="en-US">
              <a:latin typeface="Aptos Display"/>
            </a:endParaRPr>
          </a:p>
          <a:p>
            <a:pPr marL="0" indent="0">
              <a:buNone/>
            </a:pPr>
            <a:r>
              <a:rPr lang="en-US" dirty="0">
                <a:latin typeface="Aptos Display"/>
                <a:ea typeface="+mn-lt"/>
                <a:cs typeface="+mn-lt"/>
              </a:rPr>
              <a:t>Low-volume chips have higher per-unit costs due to expensive mask set; new high-density chips involve $1M+ masks, increasing prototype and production costs.</a:t>
            </a:r>
            <a:endParaRPr lang="en-US">
              <a:latin typeface="Aptos Display"/>
            </a:endParaRPr>
          </a:p>
          <a:p>
            <a:pPr marL="0" indent="0">
              <a:buNone/>
            </a:pPr>
            <a:r>
              <a:rPr lang="en-US" dirty="0">
                <a:latin typeface="Aptos Display"/>
                <a:ea typeface="+mn-lt"/>
                <a:cs typeface="+mn-lt"/>
              </a:rPr>
              <a:t>Some designs use reconfigurable logic or gate arrays in an effort to keep mask costs down for low volumes</a:t>
            </a:r>
            <a:r>
              <a:rPr lang="en-US" dirty="0">
                <a:ea typeface="+mn-lt"/>
                <a:cs typeface="+mn-lt"/>
              </a:rPr>
              <a:t>.</a:t>
            </a:r>
            <a:endParaRPr lang="en-US" dirty="0"/>
          </a:p>
        </p:txBody>
      </p:sp>
      <p:sp>
        <p:nvSpPr>
          <p:cNvPr id="4" name="Date Placeholder 3">
            <a:extLst>
              <a:ext uri="{FF2B5EF4-FFF2-40B4-BE49-F238E27FC236}">
                <a16:creationId xmlns:a16="http://schemas.microsoft.com/office/drawing/2014/main" id="{64A628CA-CCF2-77C6-1C8B-07D21C57661F}"/>
              </a:ext>
            </a:extLst>
          </p:cNvPr>
          <p:cNvSpPr>
            <a:spLocks noGrp="1"/>
          </p:cNvSpPr>
          <p:nvPr>
            <p:ph type="dt" sz="half" idx="10"/>
          </p:nvPr>
        </p:nvSpPr>
        <p:spPr/>
        <p:txBody>
          <a:bodyPr/>
          <a:lstStyle/>
          <a:p>
            <a:fld id="{ABA48321-6476-4AE1-9BB1-6AE9CA3918B6}" type="datetime1">
              <a:t>3/8/2025</a:t>
            </a:fld>
            <a:endParaRPr lang="en-US" dirty="0"/>
          </a:p>
        </p:txBody>
      </p:sp>
      <p:sp>
        <p:nvSpPr>
          <p:cNvPr id="5" name="Footer Placeholder 4">
            <a:extLst>
              <a:ext uri="{FF2B5EF4-FFF2-40B4-BE49-F238E27FC236}">
                <a16:creationId xmlns:a16="http://schemas.microsoft.com/office/drawing/2014/main" id="{8BFB44E1-7230-BEEE-358B-3ECB72F264D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8817BC-5569-5594-CE00-7906F7B0603D}"/>
              </a:ext>
            </a:extLst>
          </p:cNvPr>
          <p:cNvSpPr>
            <a:spLocks noGrp="1"/>
          </p:cNvSpPr>
          <p:nvPr>
            <p:ph type="sldNum" sz="quarter" idx="12"/>
          </p:nvPr>
        </p:nvSpPr>
        <p:spPr/>
        <p:txBody>
          <a:bodyPr/>
          <a:lstStyle/>
          <a:p>
            <a:fld id="{5E4DE196-8A13-4FF7-A07E-102851959EAB}" type="slidenum">
              <a:rPr lang="en-US" dirty="0"/>
              <a:t>22</a:t>
            </a:fld>
            <a:endParaRPr lang="en-US" dirty="0"/>
          </a:p>
        </p:txBody>
      </p:sp>
    </p:spTree>
    <p:extLst>
      <p:ext uri="{BB962C8B-B14F-4D97-AF65-F5344CB8AC3E}">
        <p14:creationId xmlns:p14="http://schemas.microsoft.com/office/powerpoint/2010/main" val="2897302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D278E-A01B-3E9E-8EA7-23E942ED8AE4}"/>
              </a:ext>
            </a:extLst>
          </p:cNvPr>
          <p:cNvSpPr>
            <a:spLocks noGrp="1"/>
          </p:cNvSpPr>
          <p:nvPr>
            <p:ph idx="1"/>
          </p:nvPr>
        </p:nvSpPr>
        <p:spPr>
          <a:xfrm>
            <a:off x="877824" y="964663"/>
            <a:ext cx="10442448" cy="4795215"/>
          </a:xfrm>
        </p:spPr>
        <p:txBody>
          <a:bodyPr vert="horz" lIns="91440" tIns="45720" rIns="91440" bIns="45720" rtlCol="0" anchor="t">
            <a:normAutofit lnSpcReduction="10000"/>
          </a:bodyPr>
          <a:lstStyle/>
          <a:p>
            <a:pPr marL="0" indent="0">
              <a:buNone/>
            </a:pPr>
            <a:r>
              <a:rPr lang="en-US" b="1" dirty="0">
                <a:ea typeface="+mn-lt"/>
                <a:cs typeface="+mn-lt"/>
              </a:rPr>
              <a:t>Cost vs. Price in the Computer Industry</a:t>
            </a:r>
            <a:endParaRPr lang="en-US" b="1" dirty="0"/>
          </a:p>
          <a:p>
            <a:pPr marL="285750" indent="-285750"/>
            <a:r>
              <a:rPr lang="en-US" dirty="0">
                <a:ea typeface="+mn-lt"/>
                <a:cs typeface="+mn-lt"/>
              </a:rPr>
              <a:t>Margins between cost and selling price have contracted due to intense competition.</a:t>
            </a:r>
            <a:endParaRPr lang="en-US" dirty="0"/>
          </a:p>
          <a:p>
            <a:pPr marL="285750" indent="-285750"/>
            <a:r>
              <a:rPr lang="en-US" dirty="0">
                <a:ea typeface="+mn-lt"/>
                <a:cs typeface="+mn-lt"/>
              </a:rPr>
              <a:t>Companies need to invest revenue in research and development, marketing, sales, manufacturing upkeep, and profit margins.</a:t>
            </a:r>
            <a:endParaRPr lang="en-US" dirty="0"/>
          </a:p>
          <a:p>
            <a:pPr marL="285750" indent="-285750"/>
            <a:r>
              <a:rPr lang="en-US">
                <a:ea typeface="+mn-lt"/>
                <a:cs typeface="+mn-lt"/>
              </a:rPr>
              <a:t>Research and development spending varies by segment: </a:t>
            </a:r>
            <a:endParaRPr lang="en-US" dirty="0">
              <a:ea typeface="+mn-lt"/>
              <a:cs typeface="+mn-lt"/>
            </a:endParaRPr>
          </a:p>
          <a:p>
            <a:pPr marL="0" indent="0">
              <a:buNone/>
            </a:pPr>
            <a:r>
              <a:rPr lang="en-US" dirty="0">
                <a:ea typeface="+mn-lt"/>
                <a:cs typeface="+mn-lt"/>
              </a:rPr>
              <a:t>  Commodity PC </a:t>
            </a:r>
            <a:r>
              <a:rPr lang="en-US">
                <a:ea typeface="+mn-lt"/>
                <a:cs typeface="+mn-lt"/>
              </a:rPr>
              <a:t>business account for 4% of revenue </a:t>
            </a:r>
          </a:p>
          <a:p>
            <a:pPr marL="0" indent="0">
              <a:buNone/>
            </a:pPr>
            <a:r>
              <a:rPr lang="en-US" dirty="0">
                <a:ea typeface="+mn-lt"/>
                <a:cs typeface="+mn-lt"/>
              </a:rPr>
              <a:t>  High-end server business account for 12% of revenue.</a:t>
            </a:r>
          </a:p>
          <a:p>
            <a:pPr marL="0" indent="0">
              <a:buNone/>
            </a:pPr>
            <a:r>
              <a:rPr lang="en-US" b="1" dirty="0">
                <a:ea typeface="+mn-lt"/>
                <a:cs typeface="+mn-lt"/>
              </a:rPr>
              <a:t>Operational Costs in Large-Scale Computing</a:t>
            </a:r>
            <a:endParaRPr lang="en-US" b="1" dirty="0"/>
          </a:p>
          <a:p>
            <a:pPr marL="0" indent="0">
              <a:buNone/>
            </a:pPr>
            <a:r>
              <a:rPr lang="en-US" dirty="0">
                <a:ea typeface="+mn-lt"/>
                <a:cs typeface="+mn-lt"/>
              </a:rPr>
              <a:t>With cluster computing coming up, operational costs are just as significant as manufacturing costs:</a:t>
            </a:r>
            <a:endParaRPr lang="en-US" dirty="0"/>
          </a:p>
          <a:p>
            <a:pPr marL="285750" indent="-285750"/>
            <a:r>
              <a:rPr lang="en-US" dirty="0">
                <a:ea typeface="+mn-lt"/>
                <a:cs typeface="+mn-lt"/>
              </a:rPr>
              <a:t>Server hardware and networking costs account for 60% of a data center's monthly cost (amortized 3–4 years).</a:t>
            </a:r>
            <a:endParaRPr lang="en-US" dirty="0"/>
          </a:p>
          <a:p>
            <a:pPr marL="285750" indent="-285750"/>
            <a:r>
              <a:rPr lang="en-US" dirty="0">
                <a:ea typeface="+mn-lt"/>
                <a:cs typeface="+mn-lt"/>
              </a:rPr>
              <a:t>Power and cooling equipment account for 30% of operational cost (amortized 10 years).</a:t>
            </a:r>
            <a:endParaRPr lang="en-US" dirty="0"/>
          </a:p>
          <a:p>
            <a:pPr marL="285750" indent="-285750"/>
            <a:r>
              <a:rPr lang="en-US">
                <a:ea typeface="+mn-lt"/>
                <a:cs typeface="+mn-lt"/>
              </a:rPr>
              <a:t>Energy efficiency has become a design priority, because cutting the power is an immediate cut in operating costs.</a:t>
            </a:r>
            <a:endParaRPr lang="en-US"/>
          </a:p>
          <a:p>
            <a:pPr marL="0" indent="0">
              <a:buNone/>
            </a:pPr>
            <a:endParaRPr lang="en-US" dirty="0"/>
          </a:p>
        </p:txBody>
      </p:sp>
      <p:sp>
        <p:nvSpPr>
          <p:cNvPr id="4" name="Date Placeholder 3">
            <a:extLst>
              <a:ext uri="{FF2B5EF4-FFF2-40B4-BE49-F238E27FC236}">
                <a16:creationId xmlns:a16="http://schemas.microsoft.com/office/drawing/2014/main" id="{395D3FE6-2E5B-39DB-4B6F-A20792E1E159}"/>
              </a:ext>
            </a:extLst>
          </p:cNvPr>
          <p:cNvSpPr>
            <a:spLocks noGrp="1"/>
          </p:cNvSpPr>
          <p:nvPr>
            <p:ph type="dt" sz="half" idx="10"/>
          </p:nvPr>
        </p:nvSpPr>
        <p:spPr/>
        <p:txBody>
          <a:bodyPr/>
          <a:lstStyle/>
          <a:p>
            <a:fld id="{2D8D40A0-2DEA-4E47-8E11-A725A0AF6366}" type="datetime1">
              <a:t>3/8/2025</a:t>
            </a:fld>
            <a:endParaRPr lang="en-US" dirty="0"/>
          </a:p>
        </p:txBody>
      </p:sp>
      <p:sp>
        <p:nvSpPr>
          <p:cNvPr id="6" name="Slide Number Placeholder 5">
            <a:extLst>
              <a:ext uri="{FF2B5EF4-FFF2-40B4-BE49-F238E27FC236}">
                <a16:creationId xmlns:a16="http://schemas.microsoft.com/office/drawing/2014/main" id="{E3919927-10C1-30EF-3BF8-07D163A2DEAC}"/>
              </a:ext>
            </a:extLst>
          </p:cNvPr>
          <p:cNvSpPr>
            <a:spLocks noGrp="1"/>
          </p:cNvSpPr>
          <p:nvPr>
            <p:ph type="sldNum" sz="quarter" idx="12"/>
          </p:nvPr>
        </p:nvSpPr>
        <p:spPr/>
        <p:txBody>
          <a:bodyPr/>
          <a:lstStyle/>
          <a:p>
            <a:fld id="{5E4DE196-8A13-4FF7-A07E-102851959EAB}" type="slidenum">
              <a:rPr lang="en-US" dirty="0"/>
              <a:t>23</a:t>
            </a:fld>
            <a:endParaRPr lang="en-US" dirty="0"/>
          </a:p>
        </p:txBody>
      </p:sp>
    </p:spTree>
    <p:extLst>
      <p:ext uri="{BB962C8B-B14F-4D97-AF65-F5344CB8AC3E}">
        <p14:creationId xmlns:p14="http://schemas.microsoft.com/office/powerpoint/2010/main" val="338771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070541-4A04-A4F3-2926-4736E00571EB}"/>
              </a:ext>
            </a:extLst>
          </p:cNvPr>
          <p:cNvSpPr>
            <a:spLocks noGrp="1"/>
          </p:cNvSpPr>
          <p:nvPr>
            <p:ph type="dt" sz="half" idx="10"/>
          </p:nvPr>
        </p:nvSpPr>
        <p:spPr/>
        <p:txBody>
          <a:bodyPr/>
          <a:lstStyle/>
          <a:p>
            <a:fld id="{C76456E9-6352-4BD7-BF5E-B3CC72775DA9}" type="datetime1">
              <a:t>3/8/2025</a:t>
            </a:fld>
            <a:endParaRPr lang="en-US" dirty="0"/>
          </a:p>
        </p:txBody>
      </p:sp>
      <p:sp>
        <p:nvSpPr>
          <p:cNvPr id="6" name="Slide Number Placeholder 5">
            <a:extLst>
              <a:ext uri="{FF2B5EF4-FFF2-40B4-BE49-F238E27FC236}">
                <a16:creationId xmlns:a16="http://schemas.microsoft.com/office/drawing/2014/main" id="{C87BBDAF-75B1-C2DE-47AA-5E60E97A40C2}"/>
              </a:ext>
            </a:extLst>
          </p:cNvPr>
          <p:cNvSpPr>
            <a:spLocks noGrp="1"/>
          </p:cNvSpPr>
          <p:nvPr>
            <p:ph type="sldNum" sz="quarter" idx="12"/>
          </p:nvPr>
        </p:nvSpPr>
        <p:spPr/>
        <p:txBody>
          <a:bodyPr/>
          <a:lstStyle/>
          <a:p>
            <a:fld id="{5E4DE196-8A13-4FF7-A07E-102851959EAB}" type="slidenum">
              <a:rPr lang="en-US" dirty="0"/>
              <a:t>3</a:t>
            </a:fld>
            <a:endParaRPr lang="en-US" dirty="0"/>
          </a:p>
        </p:txBody>
      </p:sp>
      <p:sp>
        <p:nvSpPr>
          <p:cNvPr id="11" name="Content Placeholder 2">
            <a:extLst>
              <a:ext uri="{FF2B5EF4-FFF2-40B4-BE49-F238E27FC236}">
                <a16:creationId xmlns:a16="http://schemas.microsoft.com/office/drawing/2014/main" id="{6AC3130D-3938-4CB5-97FF-0528856B0AEC}"/>
              </a:ext>
            </a:extLst>
          </p:cNvPr>
          <p:cNvSpPr>
            <a:spLocks noGrp="1"/>
          </p:cNvSpPr>
          <p:nvPr>
            <p:ph idx="1"/>
          </p:nvPr>
        </p:nvSpPr>
        <p:spPr>
          <a:xfrm>
            <a:off x="877824" y="1022172"/>
            <a:ext cx="10442448" cy="4795216"/>
          </a:xfrm>
        </p:spPr>
        <p:txBody>
          <a:bodyPr vert="horz" lIns="91440" tIns="45720" rIns="91440" bIns="45720" rtlCol="0" anchor="t">
            <a:normAutofit lnSpcReduction="10000"/>
          </a:bodyPr>
          <a:lstStyle/>
          <a:p>
            <a:pPr marL="0" indent="0">
              <a:lnSpc>
                <a:spcPct val="100000"/>
              </a:lnSpc>
              <a:buNone/>
            </a:pPr>
            <a:r>
              <a:rPr lang="en-US" b="1">
                <a:latin typeface="Aptos Display"/>
                <a:ea typeface="+mn-lt"/>
                <a:cs typeface="+mn-lt"/>
              </a:rPr>
              <a:t>Performance Growth and Influence</a:t>
            </a:r>
            <a:endParaRPr lang="en-US"/>
          </a:p>
          <a:p>
            <a:pPr marL="0" indent="0">
              <a:lnSpc>
                <a:spcPct val="100000"/>
              </a:lnSpc>
              <a:buNone/>
            </a:pPr>
            <a:r>
              <a:rPr lang="en-US">
                <a:latin typeface="Aptos Display"/>
                <a:ea typeface="+mn-lt"/>
                <a:cs typeface="+mn-lt"/>
              </a:rPr>
              <a:t>Advances in technology together with architectural innovation led to an unprecedented 50% growth in performance annually during the 1980s and early 2000s.</a:t>
            </a:r>
            <a:endParaRPr lang="en-US"/>
          </a:p>
          <a:p>
            <a:pPr marL="0" indent="0">
              <a:lnSpc>
                <a:spcPct val="100000"/>
              </a:lnSpc>
              <a:buNone/>
            </a:pPr>
            <a:r>
              <a:rPr lang="en-US">
                <a:latin typeface="Aptos Display"/>
                <a:ea typeface="+mn-lt"/>
                <a:cs typeface="+mn-lt"/>
              </a:rPr>
              <a:t>This growth allowed for the creation of new classes of computing systems, such as warehouse-scale computers, smart devices, and personal computers.</a:t>
            </a:r>
            <a:endParaRPr lang="en-US"/>
          </a:p>
          <a:p>
            <a:pPr marL="0" indent="0">
              <a:lnSpc>
                <a:spcPct val="100000"/>
              </a:lnSpc>
              <a:buNone/>
            </a:pPr>
            <a:r>
              <a:rPr lang="en-US" b="1">
                <a:latin typeface="Aptos Display"/>
                <a:ea typeface="+mn-lt"/>
                <a:cs typeface="+mn-lt"/>
              </a:rPr>
              <a:t>Evolution of Software</a:t>
            </a:r>
            <a:endParaRPr lang="en-US"/>
          </a:p>
          <a:p>
            <a:pPr marL="0" indent="0">
              <a:lnSpc>
                <a:spcPct val="100000"/>
              </a:lnSpc>
              <a:buNone/>
            </a:pPr>
            <a:r>
              <a:rPr lang="en-US">
                <a:latin typeface="Aptos Display"/>
                <a:ea typeface="+mn-lt"/>
                <a:cs typeface="+mn-lt"/>
              </a:rPr>
              <a:t>Evolutionary developments in performance enabled programmers to concentrate on productivity instead of sheer performance.</a:t>
            </a:r>
            <a:endParaRPr lang="en-US"/>
          </a:p>
          <a:p>
            <a:pPr marL="0" indent="0">
              <a:lnSpc>
                <a:spcPct val="100000"/>
              </a:lnSpc>
              <a:buNone/>
            </a:pPr>
            <a:r>
              <a:rPr lang="en-US">
                <a:latin typeface="Aptos Display"/>
                <a:ea typeface="+mn-lt"/>
                <a:cs typeface="+mn-lt"/>
              </a:rPr>
              <a:t>This led to the rise in popularity of Java and C# programming languages as well as Ruby and Python scripting languages. Cloud computing and Software as a Service models equally transformed software deployment.</a:t>
            </a:r>
            <a:endParaRPr lang="en-US"/>
          </a:p>
          <a:p>
            <a:pPr marL="0" indent="0">
              <a:lnSpc>
                <a:spcPct val="100000"/>
              </a:lnSpc>
              <a:buNone/>
            </a:pPr>
            <a:r>
              <a:rPr lang="en-US" b="1">
                <a:latin typeface="Aptos Display"/>
                <a:ea typeface="+mn-lt"/>
                <a:cs typeface="+mn-lt"/>
              </a:rPr>
              <a:t>Challenges and Future Directions</a:t>
            </a:r>
            <a:endParaRPr lang="en-US"/>
          </a:p>
          <a:p>
            <a:pPr marL="0" indent="0">
              <a:lnSpc>
                <a:spcPct val="100000"/>
              </a:lnSpc>
              <a:buNone/>
            </a:pPr>
            <a:r>
              <a:rPr lang="en-US">
                <a:latin typeface="Aptos Display"/>
                <a:ea typeface="+mn-lt"/>
                <a:cs typeface="+mn-lt"/>
              </a:rPr>
              <a:t>Advances in single processor performance after the year 2003 reduced to around 22% annually due to power consumption and the demise of instruction level parallelism.</a:t>
            </a:r>
            <a:endParaRPr lang="en-US"/>
          </a:p>
          <a:p>
            <a:pPr marL="0" indent="0">
              <a:lnSpc>
                <a:spcPct val="100000"/>
              </a:lnSpc>
              <a:buNone/>
            </a:pPr>
            <a:r>
              <a:rPr lang="en-US">
                <a:latin typeface="Aptos Display"/>
                <a:ea typeface="+mn-lt"/>
                <a:cs typeface="+mn-lt"/>
              </a:rPr>
              <a:t>The created a shift toward data level, thread level and request level parallelism to achieve higher gains in performance.</a:t>
            </a:r>
            <a:endParaRPr lang="en-US"/>
          </a:p>
          <a:p>
            <a:pPr marL="0" indent="0">
              <a:buNone/>
            </a:pPr>
            <a:r>
              <a:rPr lang="en-US">
                <a:latin typeface="Aptos Display"/>
                <a:ea typeface="+mn-lt"/>
                <a:cs typeface="+mn-lt"/>
              </a:rPr>
              <a:t>Future architectures require explicit parallel programming, introducing new challenges for software developers.</a:t>
            </a:r>
            <a:endParaRPr lang="en-US"/>
          </a:p>
        </p:txBody>
      </p:sp>
    </p:spTree>
    <p:extLst>
      <p:ext uri="{BB962C8B-B14F-4D97-AF65-F5344CB8AC3E}">
        <p14:creationId xmlns:p14="http://schemas.microsoft.com/office/powerpoint/2010/main" val="206492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0123-149E-24C6-3D77-20B2C8B93E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68571-854A-4589-93F5-6AD0D8CC79A1}"/>
              </a:ext>
            </a:extLst>
          </p:cNvPr>
          <p:cNvSpPr>
            <a:spLocks noGrp="1"/>
          </p:cNvSpPr>
          <p:nvPr>
            <p:ph type="title"/>
          </p:nvPr>
        </p:nvSpPr>
        <p:spPr>
          <a:xfrm>
            <a:off x="885485" y="588245"/>
            <a:ext cx="10449784" cy="489551"/>
          </a:xfrm>
        </p:spPr>
        <p:txBody>
          <a:bodyPr>
            <a:normAutofit/>
          </a:bodyPr>
          <a:lstStyle/>
          <a:p>
            <a:r>
              <a:rPr lang="en-US" sz="2000">
                <a:latin typeface="Aptos Display"/>
              </a:rPr>
              <a:t>1.2 CLASSES OF COMPUTERS</a:t>
            </a:r>
          </a:p>
        </p:txBody>
      </p:sp>
      <p:sp>
        <p:nvSpPr>
          <p:cNvPr id="3" name="Content Placeholder 2">
            <a:extLst>
              <a:ext uri="{FF2B5EF4-FFF2-40B4-BE49-F238E27FC236}">
                <a16:creationId xmlns:a16="http://schemas.microsoft.com/office/drawing/2014/main" id="{9C0FDB0D-9E4C-07A6-0357-572FE2660927}"/>
              </a:ext>
            </a:extLst>
          </p:cNvPr>
          <p:cNvSpPr>
            <a:spLocks noGrp="1"/>
          </p:cNvSpPr>
          <p:nvPr>
            <p:ph idx="1"/>
          </p:nvPr>
        </p:nvSpPr>
        <p:spPr>
          <a:xfrm>
            <a:off x="892201" y="1266587"/>
            <a:ext cx="10442448" cy="4795216"/>
          </a:xfrm>
        </p:spPr>
        <p:txBody>
          <a:bodyPr vert="horz" lIns="91440" tIns="45720" rIns="91440" bIns="45720" rtlCol="0" anchor="t">
            <a:normAutofit lnSpcReduction="10000"/>
          </a:bodyPr>
          <a:lstStyle/>
          <a:p>
            <a:pPr marL="0" indent="0">
              <a:lnSpc>
                <a:spcPct val="100000"/>
              </a:lnSpc>
              <a:buNone/>
            </a:pPr>
            <a:r>
              <a:rPr lang="en-US" b="1">
                <a:latin typeface="Aptos Display"/>
                <a:ea typeface="+mn-lt"/>
                <a:cs typeface="+mn-lt"/>
              </a:rPr>
              <a:t>Transformation in Computing</a:t>
            </a:r>
            <a:endParaRPr lang="en-US">
              <a:latin typeface="Aptos Display"/>
            </a:endParaRPr>
          </a:p>
          <a:p>
            <a:pPr marL="0" indent="0">
              <a:lnSpc>
                <a:spcPct val="100000"/>
              </a:lnSpc>
              <a:buNone/>
            </a:pPr>
            <a:r>
              <a:rPr lang="en-US">
                <a:latin typeface="Aptos Display"/>
                <a:ea typeface="+mn-lt"/>
                <a:cs typeface="+mn-lt"/>
              </a:rPr>
              <a:t>The evolution of computing has revolutionized how we utilize technology, and this has created phenomenal growth in computer applications and markets. Computing has become more specialized over time, and five general categories of computing have been established.</a:t>
            </a:r>
            <a:endParaRPr lang="en-US">
              <a:latin typeface="Aptos Display"/>
            </a:endParaRPr>
          </a:p>
          <a:p>
            <a:pPr marL="0" indent="0">
              <a:lnSpc>
                <a:spcPct val="100000"/>
              </a:lnSpc>
              <a:buNone/>
            </a:pPr>
            <a:r>
              <a:rPr lang="en-US" b="1">
                <a:latin typeface="Aptos Display"/>
                <a:ea typeface="+mn-lt"/>
                <a:cs typeface="+mn-lt"/>
              </a:rPr>
              <a:t>1. </a:t>
            </a:r>
            <a:r>
              <a:rPr lang="en-US" b="1" u="sng">
                <a:latin typeface="Aptos Display"/>
                <a:ea typeface="+mn-lt"/>
                <a:cs typeface="+mn-lt"/>
              </a:rPr>
              <a:t>Personal Mobile Devices</a:t>
            </a:r>
            <a:endParaRPr lang="en-US" u="sng">
              <a:latin typeface="Aptos Display"/>
            </a:endParaRPr>
          </a:p>
          <a:p>
            <a:pPr marL="0" indent="0">
              <a:lnSpc>
                <a:spcPct val="100000"/>
              </a:lnSpc>
              <a:buNone/>
            </a:pPr>
            <a:r>
              <a:rPr lang="en-US">
                <a:latin typeface="Aptos Display"/>
                <a:ea typeface="+mn-lt"/>
                <a:cs typeface="+mn-lt"/>
              </a:rPr>
              <a:t>These are smartphones, tablets, and other wireless devices that are multimedia-capable and are designed with the following significant factors in mind:</a:t>
            </a:r>
            <a:endParaRPr lang="en-US">
              <a:latin typeface="Aptos Display"/>
            </a:endParaRPr>
          </a:p>
          <a:p>
            <a:pPr marL="0" indent="0">
              <a:lnSpc>
                <a:spcPct val="100000"/>
              </a:lnSpc>
              <a:buNone/>
            </a:pPr>
            <a:r>
              <a:rPr lang="en-US" b="1">
                <a:latin typeface="Aptos Display"/>
                <a:ea typeface="+mn-lt"/>
                <a:cs typeface="+mn-lt"/>
              </a:rPr>
              <a:t>Cost-effectiveness </a:t>
            </a:r>
            <a:r>
              <a:rPr lang="en-US">
                <a:latin typeface="Aptos Display"/>
                <a:ea typeface="+mn-lt"/>
                <a:cs typeface="+mn-lt"/>
              </a:rPr>
              <a:t>These consumer devices need to be low-cost, ranging from a few hundred to a thousand dollars.</a:t>
            </a:r>
            <a:endParaRPr lang="en-US">
              <a:latin typeface="Aptos Display"/>
            </a:endParaRPr>
          </a:p>
          <a:p>
            <a:pPr marL="0" indent="0">
              <a:lnSpc>
                <a:spcPct val="100000"/>
              </a:lnSpc>
              <a:buNone/>
            </a:pPr>
            <a:r>
              <a:rPr lang="en-US" b="1">
                <a:latin typeface="Aptos Display"/>
                <a:ea typeface="+mn-lt"/>
                <a:cs typeface="+mn-lt"/>
              </a:rPr>
              <a:t>Energy efficiency </a:t>
            </a:r>
            <a:r>
              <a:rPr lang="en-US">
                <a:latin typeface="Aptos Display"/>
                <a:ea typeface="+mn-lt"/>
                <a:cs typeface="+mn-lt"/>
              </a:rPr>
              <a:t>Given that they rely on battery power, energy management is crucial. Efficient power usage extends battery life and reduces heat dissipation.</a:t>
            </a:r>
            <a:endParaRPr lang="en-US">
              <a:latin typeface="Aptos Display"/>
            </a:endParaRPr>
          </a:p>
          <a:p>
            <a:pPr marL="0" indent="0">
              <a:lnSpc>
                <a:spcPct val="100000"/>
              </a:lnSpc>
              <a:buNone/>
            </a:pPr>
            <a:r>
              <a:rPr lang="en-US" b="1">
                <a:latin typeface="Aptos Display"/>
                <a:ea typeface="+mn-lt"/>
                <a:cs typeface="+mn-lt"/>
              </a:rPr>
              <a:t>Storage preferences</a:t>
            </a:r>
            <a:r>
              <a:rPr lang="en-US">
                <a:latin typeface="Aptos Display"/>
                <a:ea typeface="+mn-lt"/>
                <a:cs typeface="+mn-lt"/>
              </a:rPr>
              <a:t> Instead of traditional hard drives, they use flash memory which is compact, durable, and power-efficient.</a:t>
            </a:r>
            <a:endParaRPr lang="en-US">
              <a:latin typeface="Aptos Display"/>
            </a:endParaRPr>
          </a:p>
          <a:p>
            <a:pPr marL="0" indent="0">
              <a:lnSpc>
                <a:spcPct val="100000"/>
              </a:lnSpc>
              <a:buNone/>
            </a:pPr>
            <a:r>
              <a:rPr lang="en-US" b="1">
                <a:latin typeface="Aptos Display"/>
                <a:ea typeface="+mn-lt"/>
                <a:cs typeface="+mn-lt"/>
              </a:rPr>
              <a:t>Real time performance </a:t>
            </a:r>
            <a:r>
              <a:rPr lang="en-US">
                <a:latin typeface="Aptos Display"/>
                <a:ea typeface="+mn-lt"/>
                <a:cs typeface="+mn-lt"/>
              </a:rPr>
              <a:t>Most of their applications such as video playback and online gaming, require strict real time processing for responsiveness.</a:t>
            </a:r>
            <a:endParaRPr lang="en-US">
              <a:latin typeface="Aptos Display"/>
            </a:endParaRPr>
          </a:p>
          <a:p>
            <a:pPr marL="0" indent="0">
              <a:buNone/>
            </a:pPr>
            <a:r>
              <a:rPr lang="en-US" b="1">
                <a:latin typeface="Aptos Display"/>
                <a:ea typeface="+mn-lt"/>
                <a:cs typeface="+mn-lt"/>
              </a:rPr>
              <a:t>Memory optimization </a:t>
            </a:r>
            <a:r>
              <a:rPr lang="en-US">
                <a:latin typeface="Aptos Display"/>
                <a:ea typeface="+mn-lt"/>
                <a:cs typeface="+mn-lt"/>
              </a:rPr>
              <a:t>Since they have limited resources, software and applications need to be built to maintain low memory usage while maintaining performance.</a:t>
            </a:r>
            <a:endParaRPr lang="en-US">
              <a:latin typeface="Aptos Display"/>
            </a:endParaRPr>
          </a:p>
        </p:txBody>
      </p:sp>
      <p:sp>
        <p:nvSpPr>
          <p:cNvPr id="4" name="Date Placeholder 3">
            <a:extLst>
              <a:ext uri="{FF2B5EF4-FFF2-40B4-BE49-F238E27FC236}">
                <a16:creationId xmlns:a16="http://schemas.microsoft.com/office/drawing/2014/main" id="{7E996310-98C6-09F6-A86F-5C422ADE79B9}"/>
              </a:ext>
            </a:extLst>
          </p:cNvPr>
          <p:cNvSpPr>
            <a:spLocks noGrp="1"/>
          </p:cNvSpPr>
          <p:nvPr>
            <p:ph type="dt" sz="half" idx="10"/>
          </p:nvPr>
        </p:nvSpPr>
        <p:spPr/>
        <p:txBody>
          <a:bodyPr/>
          <a:lstStyle/>
          <a:p>
            <a:fld id="{57C4221C-EF59-4278-9CA2-F31BC666A1EF}" type="datetime1">
              <a:t>3/8/2025</a:t>
            </a:fld>
            <a:endParaRPr lang="en-US" dirty="0"/>
          </a:p>
        </p:txBody>
      </p:sp>
      <p:sp>
        <p:nvSpPr>
          <p:cNvPr id="6" name="Slide Number Placeholder 5">
            <a:extLst>
              <a:ext uri="{FF2B5EF4-FFF2-40B4-BE49-F238E27FC236}">
                <a16:creationId xmlns:a16="http://schemas.microsoft.com/office/drawing/2014/main" id="{5A039F9D-56D3-6124-1E65-4F7A322E9001}"/>
              </a:ext>
            </a:extLst>
          </p:cNvPr>
          <p:cNvSpPr>
            <a:spLocks noGrp="1"/>
          </p:cNvSpPr>
          <p:nvPr>
            <p:ph type="sldNum" sz="quarter" idx="12"/>
          </p:nvPr>
        </p:nvSpPr>
        <p:spPr/>
        <p:txBody>
          <a:bodyPr/>
          <a:lstStyle/>
          <a:p>
            <a:fld id="{5E4DE196-8A13-4FF7-A07E-102851959EAB}" type="slidenum">
              <a:rPr lang="en-US" dirty="0"/>
              <a:t>4</a:t>
            </a:fld>
            <a:endParaRPr lang="en-US" dirty="0"/>
          </a:p>
        </p:txBody>
      </p:sp>
    </p:spTree>
    <p:extLst>
      <p:ext uri="{BB962C8B-B14F-4D97-AF65-F5344CB8AC3E}">
        <p14:creationId xmlns:p14="http://schemas.microsoft.com/office/powerpoint/2010/main" val="3413015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AA309-CD30-5214-31A5-BFA8CD5EACF2}"/>
              </a:ext>
            </a:extLst>
          </p:cNvPr>
          <p:cNvSpPr>
            <a:spLocks noGrp="1"/>
          </p:cNvSpPr>
          <p:nvPr>
            <p:ph idx="1"/>
          </p:nvPr>
        </p:nvSpPr>
        <p:spPr>
          <a:xfrm>
            <a:off x="877824" y="878399"/>
            <a:ext cx="10442448" cy="4708951"/>
          </a:xfrm>
        </p:spPr>
        <p:txBody>
          <a:bodyPr vert="horz" lIns="91440" tIns="45720" rIns="91440" bIns="45720" rtlCol="0" anchor="t">
            <a:normAutofit/>
          </a:bodyPr>
          <a:lstStyle/>
          <a:p>
            <a:pPr marL="0" indent="0">
              <a:lnSpc>
                <a:spcPct val="100000"/>
              </a:lnSpc>
              <a:buNone/>
            </a:pPr>
            <a:r>
              <a:rPr lang="en-US" b="1">
                <a:latin typeface="Aptos Display"/>
                <a:ea typeface="+mn-lt"/>
                <a:cs typeface="+mn-lt"/>
              </a:rPr>
              <a:t>2. </a:t>
            </a:r>
            <a:r>
              <a:rPr lang="en-US" b="1" u="sng">
                <a:latin typeface="Aptos Display"/>
                <a:ea typeface="+mn-lt"/>
                <a:cs typeface="+mn-lt"/>
              </a:rPr>
              <a:t>Desktop Computing</a:t>
            </a:r>
            <a:endParaRPr lang="en-US" b="1" u="sng">
              <a:latin typeface="Aptos Display"/>
            </a:endParaRPr>
          </a:p>
          <a:p>
            <a:pPr marL="0" indent="0">
              <a:lnSpc>
                <a:spcPct val="100000"/>
              </a:lnSpc>
              <a:buNone/>
            </a:pPr>
            <a:r>
              <a:rPr lang="en-US">
                <a:latin typeface="Aptos Display"/>
                <a:ea typeface="+mn-lt"/>
                <a:cs typeface="+mn-lt"/>
              </a:rPr>
              <a:t>Desktop computing has been a top computing category, offering a balance of price and performance. Main features are:</a:t>
            </a:r>
            <a:endParaRPr lang="en-US">
              <a:latin typeface="Aptos Display"/>
            </a:endParaRPr>
          </a:p>
          <a:p>
            <a:pPr marL="0" indent="0">
              <a:lnSpc>
                <a:spcPct val="100000"/>
              </a:lnSpc>
              <a:buNone/>
            </a:pPr>
            <a:r>
              <a:rPr lang="en-US" b="1">
                <a:latin typeface="Aptos Display"/>
                <a:ea typeface="+mn-lt"/>
                <a:cs typeface="+mn-lt"/>
              </a:rPr>
              <a:t>Variety in price range</a:t>
            </a:r>
            <a:r>
              <a:rPr lang="en-US">
                <a:latin typeface="Aptos Display"/>
                <a:ea typeface="+mn-lt"/>
                <a:cs typeface="+mn-lt"/>
              </a:rPr>
              <a:t> Desktop computers range from budget laptops to professional workstations, typically between $300 and $2,500.</a:t>
            </a:r>
            <a:endParaRPr lang="en-US">
              <a:latin typeface="Aptos Display"/>
            </a:endParaRPr>
          </a:p>
          <a:p>
            <a:pPr marL="0" indent="0">
              <a:lnSpc>
                <a:spcPct val="100000"/>
              </a:lnSpc>
              <a:buNone/>
            </a:pPr>
            <a:r>
              <a:rPr lang="en-US" b="1">
                <a:latin typeface="Aptos Display"/>
                <a:ea typeface="+mn-lt"/>
                <a:cs typeface="+mn-lt"/>
              </a:rPr>
              <a:t>Optimization of performance</a:t>
            </a:r>
            <a:r>
              <a:rPr lang="en-US">
                <a:latin typeface="Aptos Display"/>
                <a:ea typeface="+mn-lt"/>
                <a:cs typeface="+mn-lt"/>
              </a:rPr>
              <a:t> These computers aim at computing and graphics performance, hence suitable for a variety of applications, varying from regular usage to intensive gaming and professional usage.</a:t>
            </a:r>
            <a:endParaRPr lang="en-US">
              <a:latin typeface="Aptos Display"/>
            </a:endParaRPr>
          </a:p>
          <a:p>
            <a:pPr marL="0" indent="0">
              <a:lnSpc>
                <a:spcPct val="100000"/>
              </a:lnSpc>
              <a:buNone/>
            </a:pPr>
            <a:r>
              <a:rPr lang="en-US" b="1">
                <a:latin typeface="Aptos Display"/>
                <a:ea typeface="+mn-lt"/>
                <a:cs typeface="+mn-lt"/>
              </a:rPr>
              <a:t>Technological innovation</a:t>
            </a:r>
            <a:r>
              <a:rPr lang="en-US">
                <a:latin typeface="Aptos Display"/>
                <a:ea typeface="+mn-lt"/>
                <a:cs typeface="+mn-lt"/>
              </a:rPr>
              <a:t> Desktop computing is a proving ground for new microprocessor architectures and high-end hardware components.</a:t>
            </a:r>
            <a:endParaRPr lang="en-US">
              <a:latin typeface="Aptos Display"/>
            </a:endParaRPr>
          </a:p>
          <a:p>
            <a:pPr marL="0" indent="0">
              <a:lnSpc>
                <a:spcPct val="100000"/>
              </a:lnSpc>
              <a:buNone/>
            </a:pPr>
            <a:r>
              <a:rPr lang="en-US" b="1">
                <a:latin typeface="Aptos Display"/>
                <a:ea typeface="+mn-lt"/>
                <a:cs typeface="+mn-lt"/>
              </a:rPr>
              <a:t>Performance issues with web-focused applications</a:t>
            </a:r>
            <a:r>
              <a:rPr lang="en-US">
                <a:latin typeface="Aptos Display"/>
                <a:ea typeface="+mn-lt"/>
                <a:cs typeface="+mn-lt"/>
              </a:rPr>
              <a:t> With more use of cloud-based applications and web services, desktop performance measurement is shifting to encompass network efficiency and browser optimization.</a:t>
            </a:r>
            <a:endParaRPr lang="en-US">
              <a:latin typeface="Aptos Display"/>
            </a:endParaRPr>
          </a:p>
          <a:p>
            <a:pPr>
              <a:buNone/>
            </a:pPr>
            <a:r>
              <a:rPr lang="en-US" b="1">
                <a:latin typeface="Aptos Display"/>
                <a:ea typeface="+mn-lt"/>
                <a:cs typeface="+mn-lt"/>
              </a:rPr>
              <a:t>3. </a:t>
            </a:r>
            <a:r>
              <a:rPr lang="en-US" b="1" u="sng">
                <a:latin typeface="Aptos Display"/>
                <a:ea typeface="+mn-lt"/>
                <a:cs typeface="+mn-lt"/>
              </a:rPr>
              <a:t>Servers</a:t>
            </a:r>
            <a:endParaRPr lang="en-US" b="1" u="sng">
              <a:latin typeface="Aptos Display"/>
            </a:endParaRPr>
          </a:p>
          <a:p>
            <a:pPr marL="0" indent="0">
              <a:lnSpc>
                <a:spcPct val="100000"/>
              </a:lnSpc>
              <a:buNone/>
            </a:pPr>
            <a:r>
              <a:rPr lang="en-US">
                <a:latin typeface="Aptos Display"/>
                <a:ea typeface="+mn-lt"/>
                <a:cs typeface="+mn-lt"/>
              </a:rPr>
              <a:t>Servers are a part of large scale computing environments that provide robust and stable services to organizations and businesses. Their defining features are:</a:t>
            </a:r>
          </a:p>
          <a:p>
            <a:pPr marL="0" indent="0">
              <a:lnSpc>
                <a:spcPct val="100000"/>
              </a:lnSpc>
              <a:buNone/>
            </a:pPr>
            <a:r>
              <a:rPr lang="en-US" b="1">
                <a:latin typeface="Aptos Display"/>
                <a:ea typeface="+mn-lt"/>
                <a:cs typeface="+mn-lt"/>
              </a:rPr>
              <a:t>High availability</a:t>
            </a:r>
            <a:r>
              <a:rPr lang="en-US">
                <a:latin typeface="Aptos Display"/>
                <a:ea typeface="+mn-lt"/>
                <a:cs typeface="+mn-lt"/>
              </a:rPr>
              <a:t> Servers operate continuously  to handle services such as online banking, e-commerce and cloud computing.</a:t>
            </a:r>
            <a:endParaRPr lang="en-US">
              <a:latin typeface="Aptos Display"/>
            </a:endParaRPr>
          </a:p>
        </p:txBody>
      </p:sp>
      <p:sp>
        <p:nvSpPr>
          <p:cNvPr id="4" name="Date Placeholder 3">
            <a:extLst>
              <a:ext uri="{FF2B5EF4-FFF2-40B4-BE49-F238E27FC236}">
                <a16:creationId xmlns:a16="http://schemas.microsoft.com/office/drawing/2014/main" id="{75049879-E151-EE43-3121-7AE6C2560FBD}"/>
              </a:ext>
            </a:extLst>
          </p:cNvPr>
          <p:cNvSpPr>
            <a:spLocks noGrp="1"/>
          </p:cNvSpPr>
          <p:nvPr>
            <p:ph type="dt" sz="half" idx="10"/>
          </p:nvPr>
        </p:nvSpPr>
        <p:spPr/>
        <p:txBody>
          <a:bodyPr/>
          <a:lstStyle/>
          <a:p>
            <a:fld id="{A45A9526-5423-4F2D-B365-8BE7DFA42321}" type="datetime1">
              <a:t>3/8/2025</a:t>
            </a:fld>
            <a:endParaRPr lang="en-US" dirty="0"/>
          </a:p>
        </p:txBody>
      </p:sp>
      <p:sp>
        <p:nvSpPr>
          <p:cNvPr id="6" name="Slide Number Placeholder 5">
            <a:extLst>
              <a:ext uri="{FF2B5EF4-FFF2-40B4-BE49-F238E27FC236}">
                <a16:creationId xmlns:a16="http://schemas.microsoft.com/office/drawing/2014/main" id="{6D6B108F-869B-B9CD-2BF4-01D2562C7D17}"/>
              </a:ext>
            </a:extLst>
          </p:cNvPr>
          <p:cNvSpPr>
            <a:spLocks noGrp="1"/>
          </p:cNvSpPr>
          <p:nvPr>
            <p:ph type="sldNum" sz="quarter" idx="12"/>
          </p:nvPr>
        </p:nvSpPr>
        <p:spPr/>
        <p:txBody>
          <a:bodyPr/>
          <a:lstStyle/>
          <a:p>
            <a:fld id="{5E4DE196-8A13-4FF7-A07E-102851959EAB}" type="slidenum">
              <a:rPr lang="en-US" dirty="0"/>
              <a:t>5</a:t>
            </a:fld>
            <a:endParaRPr lang="en-US" dirty="0"/>
          </a:p>
        </p:txBody>
      </p:sp>
    </p:spTree>
    <p:extLst>
      <p:ext uri="{BB962C8B-B14F-4D97-AF65-F5344CB8AC3E}">
        <p14:creationId xmlns:p14="http://schemas.microsoft.com/office/powerpoint/2010/main" val="43812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458D8-CC03-DFBB-7790-D7220BBC897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4E82C-BF20-68B4-EFEA-402CCD23FA9D}"/>
              </a:ext>
            </a:extLst>
          </p:cNvPr>
          <p:cNvSpPr>
            <a:spLocks noGrp="1"/>
          </p:cNvSpPr>
          <p:nvPr>
            <p:ph idx="1"/>
          </p:nvPr>
        </p:nvSpPr>
        <p:spPr>
          <a:xfrm>
            <a:off x="877824" y="1022173"/>
            <a:ext cx="10442448" cy="4593932"/>
          </a:xfrm>
        </p:spPr>
        <p:txBody>
          <a:bodyPr vert="horz" lIns="91440" tIns="45720" rIns="91440" bIns="45720" rtlCol="0" anchor="t">
            <a:normAutofit/>
          </a:bodyPr>
          <a:lstStyle/>
          <a:p>
            <a:pPr marL="0" indent="0">
              <a:lnSpc>
                <a:spcPct val="100000"/>
              </a:lnSpc>
              <a:buNone/>
            </a:pPr>
            <a:r>
              <a:rPr lang="en-US" b="1">
                <a:latin typeface="Aptos Display"/>
                <a:ea typeface="+mn-lt"/>
                <a:cs typeface="+mn-lt"/>
              </a:rPr>
              <a:t>Scalability </a:t>
            </a:r>
            <a:r>
              <a:rPr lang="en-US">
                <a:latin typeface="Aptos Display"/>
                <a:ea typeface="+mn-lt"/>
                <a:cs typeface="+mn-lt"/>
              </a:rPr>
              <a:t>As an increasing number of services are demanded, server design must scale effectively in memory, processing power, and storage capacity.</a:t>
            </a:r>
            <a:endParaRPr lang="en-US">
              <a:latin typeface="Aptos Display"/>
            </a:endParaRPr>
          </a:p>
          <a:p>
            <a:pPr marL="0" indent="0">
              <a:lnSpc>
                <a:spcPct val="100000"/>
              </a:lnSpc>
              <a:buNone/>
            </a:pPr>
            <a:r>
              <a:rPr lang="en-US" b="1">
                <a:latin typeface="Aptos Display"/>
                <a:ea typeface="+mn-lt"/>
                <a:cs typeface="+mn-lt"/>
              </a:rPr>
              <a:t>Throughput and efficiency </a:t>
            </a:r>
            <a:r>
              <a:rPr lang="en-US">
                <a:latin typeface="Aptos Display"/>
                <a:ea typeface="+mn-lt"/>
                <a:cs typeface="+mn-lt"/>
              </a:rPr>
              <a:t>Compared to desktops for personal performance, servers focus on handling large numbers of transactions per second with optimal efficiency.</a:t>
            </a:r>
          </a:p>
          <a:p>
            <a:pPr marL="0" indent="0">
              <a:lnSpc>
                <a:spcPct val="100000"/>
              </a:lnSpc>
              <a:buNone/>
            </a:pPr>
            <a:r>
              <a:rPr lang="en-US" b="1">
                <a:latin typeface="Aptos Display"/>
                <a:ea typeface="+mn-lt"/>
                <a:cs typeface="+mn-lt"/>
              </a:rPr>
              <a:t>4. </a:t>
            </a:r>
            <a:r>
              <a:rPr lang="en-US" b="1" u="sng">
                <a:latin typeface="Aptos Display"/>
                <a:ea typeface="+mn-lt"/>
                <a:cs typeface="+mn-lt"/>
              </a:rPr>
              <a:t>Cluster Computers</a:t>
            </a:r>
            <a:endParaRPr lang="en-US" b="1" u="sng">
              <a:latin typeface="Aptos Display"/>
            </a:endParaRPr>
          </a:p>
          <a:p>
            <a:pPr marL="0" indent="0">
              <a:lnSpc>
                <a:spcPct val="100000"/>
              </a:lnSpc>
              <a:buNone/>
            </a:pPr>
            <a:r>
              <a:rPr lang="en-US">
                <a:latin typeface="Aptos Display"/>
                <a:ea typeface="+mn-lt"/>
                <a:cs typeface="+mn-lt"/>
              </a:rPr>
              <a:t>The development of cloud computing and big data processing has led to warehouse-scale computers, which are gigantic clusters of connected systems. Their key characteristics are:</a:t>
            </a:r>
            <a:endParaRPr lang="en-US">
              <a:latin typeface="Aptos Display"/>
            </a:endParaRPr>
          </a:p>
          <a:p>
            <a:pPr marL="0" indent="0">
              <a:lnSpc>
                <a:spcPct val="100000"/>
              </a:lnSpc>
              <a:buNone/>
            </a:pPr>
            <a:r>
              <a:rPr lang="en-US" b="1">
                <a:latin typeface="Aptos Display"/>
                <a:ea typeface="+mn-lt"/>
                <a:cs typeface="+mn-lt"/>
              </a:rPr>
              <a:t>Cost and power efficiency</a:t>
            </a:r>
            <a:r>
              <a:rPr lang="en-US">
                <a:latin typeface="Aptos Display"/>
                <a:ea typeface="+mn-lt"/>
                <a:cs typeface="+mn-lt"/>
              </a:rPr>
              <a:t> As these facilities require massive resources, minimizing power consumption and cooling costs is a top priority.</a:t>
            </a:r>
            <a:endParaRPr lang="en-US">
              <a:latin typeface="Aptos Display"/>
            </a:endParaRPr>
          </a:p>
          <a:p>
            <a:pPr marL="0" indent="0">
              <a:lnSpc>
                <a:spcPct val="100000"/>
              </a:lnSpc>
              <a:buNone/>
            </a:pPr>
            <a:r>
              <a:rPr lang="en-US" b="1">
                <a:latin typeface="Aptos Display"/>
                <a:ea typeface="+mn-lt"/>
                <a:cs typeface="+mn-lt"/>
              </a:rPr>
              <a:t>Redundancy and fault tolerance</a:t>
            </a:r>
            <a:r>
              <a:rPr lang="en-US">
                <a:latin typeface="Aptos Display"/>
                <a:ea typeface="+mn-lt"/>
                <a:cs typeface="+mn-lt"/>
              </a:rPr>
              <a:t> They rely on inexpensive components designed to fail gracefully, while detection and isolation of faults using software enable fault-free operation.</a:t>
            </a:r>
          </a:p>
          <a:p>
            <a:pPr marL="0" indent="0">
              <a:lnSpc>
                <a:spcPct val="100000"/>
              </a:lnSpc>
              <a:buNone/>
            </a:pPr>
            <a:r>
              <a:rPr lang="en-US" b="1">
                <a:latin typeface="Aptos Display"/>
                <a:ea typeface="+mn-lt"/>
                <a:cs typeface="+mn-lt"/>
              </a:rPr>
              <a:t>Comparison to supercomputers</a:t>
            </a:r>
            <a:r>
              <a:rPr lang="en-US">
                <a:latin typeface="Aptos Display"/>
                <a:ea typeface="+mn-lt"/>
                <a:cs typeface="+mn-lt"/>
              </a:rPr>
              <a:t> Unlike traditional supercomputers grounded on high speed floating point computation, they focus on the handling of huge amounts of internet traffic, storage, and interactive jobs.</a:t>
            </a:r>
            <a:endParaRPr lang="en-US"/>
          </a:p>
        </p:txBody>
      </p:sp>
      <p:sp>
        <p:nvSpPr>
          <p:cNvPr id="4" name="Date Placeholder 3">
            <a:extLst>
              <a:ext uri="{FF2B5EF4-FFF2-40B4-BE49-F238E27FC236}">
                <a16:creationId xmlns:a16="http://schemas.microsoft.com/office/drawing/2014/main" id="{4F608A58-54B3-6260-E785-48F3C2D95EBF}"/>
              </a:ext>
            </a:extLst>
          </p:cNvPr>
          <p:cNvSpPr>
            <a:spLocks noGrp="1"/>
          </p:cNvSpPr>
          <p:nvPr>
            <p:ph type="dt" sz="half" idx="10"/>
          </p:nvPr>
        </p:nvSpPr>
        <p:spPr/>
        <p:txBody>
          <a:bodyPr/>
          <a:lstStyle/>
          <a:p>
            <a:fld id="{A45A9526-5423-4F2D-B365-8BE7DFA42321}" type="datetime1">
              <a:t>3/8/2025</a:t>
            </a:fld>
            <a:endParaRPr lang="en-US" dirty="0"/>
          </a:p>
        </p:txBody>
      </p:sp>
      <p:sp>
        <p:nvSpPr>
          <p:cNvPr id="6" name="Slide Number Placeholder 5">
            <a:extLst>
              <a:ext uri="{FF2B5EF4-FFF2-40B4-BE49-F238E27FC236}">
                <a16:creationId xmlns:a16="http://schemas.microsoft.com/office/drawing/2014/main" id="{C8AB0C1A-D4A4-B1B9-BD32-0C549C2ABEE0}"/>
              </a:ext>
            </a:extLst>
          </p:cNvPr>
          <p:cNvSpPr>
            <a:spLocks noGrp="1"/>
          </p:cNvSpPr>
          <p:nvPr>
            <p:ph type="sldNum" sz="quarter" idx="12"/>
          </p:nvPr>
        </p:nvSpPr>
        <p:spPr/>
        <p:txBody>
          <a:bodyPr/>
          <a:lstStyle/>
          <a:p>
            <a:fld id="{5E4DE196-8A13-4FF7-A07E-102851959EAB}" type="slidenum">
              <a:rPr lang="en-US" dirty="0"/>
              <a:t>6</a:t>
            </a:fld>
            <a:endParaRPr lang="en-US" dirty="0"/>
          </a:p>
        </p:txBody>
      </p:sp>
    </p:spTree>
    <p:extLst>
      <p:ext uri="{BB962C8B-B14F-4D97-AF65-F5344CB8AC3E}">
        <p14:creationId xmlns:p14="http://schemas.microsoft.com/office/powerpoint/2010/main" val="42144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C6174-C2C5-2682-2419-B30F9B3EFA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21547-35DB-289D-82E2-D57DF8C48804}"/>
              </a:ext>
            </a:extLst>
          </p:cNvPr>
          <p:cNvSpPr>
            <a:spLocks noGrp="1"/>
          </p:cNvSpPr>
          <p:nvPr>
            <p:ph idx="1"/>
          </p:nvPr>
        </p:nvSpPr>
        <p:spPr>
          <a:xfrm>
            <a:off x="877824" y="878399"/>
            <a:ext cx="10442448" cy="4708951"/>
          </a:xfrm>
        </p:spPr>
        <p:txBody>
          <a:bodyPr vert="horz" lIns="91440" tIns="45720" rIns="91440" bIns="45720" rtlCol="0" anchor="t">
            <a:normAutofit lnSpcReduction="10000"/>
          </a:bodyPr>
          <a:lstStyle/>
          <a:p>
            <a:pPr marL="0" indent="0">
              <a:lnSpc>
                <a:spcPct val="100000"/>
              </a:lnSpc>
              <a:buNone/>
            </a:pPr>
            <a:r>
              <a:rPr lang="en-US" b="1">
                <a:latin typeface="Aptos Display"/>
                <a:ea typeface="+mn-lt"/>
                <a:cs typeface="+mn-lt"/>
              </a:rPr>
              <a:t>5. </a:t>
            </a:r>
            <a:r>
              <a:rPr lang="en-US" b="1" u="sng">
                <a:latin typeface="Aptos Display"/>
                <a:ea typeface="+mn-lt"/>
                <a:cs typeface="+mn-lt"/>
              </a:rPr>
              <a:t>Embedded Computers</a:t>
            </a:r>
            <a:endParaRPr lang="en-US" u="sng">
              <a:latin typeface="Aptos Display"/>
            </a:endParaRPr>
          </a:p>
          <a:p>
            <a:pPr marL="0" indent="0">
              <a:lnSpc>
                <a:spcPct val="100000"/>
              </a:lnSpc>
              <a:buNone/>
            </a:pPr>
            <a:r>
              <a:rPr lang="en-US">
                <a:latin typeface="Aptos Display"/>
                <a:ea typeface="+mn-lt"/>
                <a:cs typeface="+mn-lt"/>
              </a:rPr>
              <a:t>Embedded computers are special purpose computing hardware embedded within appliances and industrial devices. They contrast with general-purpose computing hardware in several aspects:</a:t>
            </a:r>
            <a:endParaRPr lang="en-US">
              <a:latin typeface="Aptos Display"/>
            </a:endParaRPr>
          </a:p>
          <a:p>
            <a:pPr marL="0" indent="0">
              <a:lnSpc>
                <a:spcPct val="100000"/>
              </a:lnSpc>
              <a:buNone/>
            </a:pPr>
            <a:r>
              <a:rPr lang="en-US" b="1">
                <a:latin typeface="Aptos Display"/>
                <a:ea typeface="+mn-lt"/>
                <a:cs typeface="+mn-lt"/>
              </a:rPr>
              <a:t>Diverse performance levels </a:t>
            </a:r>
            <a:r>
              <a:rPr lang="en-US">
                <a:latin typeface="Aptos Display"/>
                <a:ea typeface="+mn-lt"/>
                <a:cs typeface="+mn-lt"/>
              </a:rPr>
              <a:t>Embedded systems range from low-performance 8-bit processors for household appliances to high-performance processors in networking devices.</a:t>
            </a:r>
            <a:endParaRPr lang="en-US">
              <a:latin typeface="Aptos Display"/>
            </a:endParaRPr>
          </a:p>
          <a:p>
            <a:pPr marL="0" indent="0">
              <a:lnSpc>
                <a:spcPct val="100000"/>
              </a:lnSpc>
              <a:buNone/>
            </a:pPr>
            <a:r>
              <a:rPr lang="en-US" b="1">
                <a:latin typeface="Aptos Display"/>
                <a:ea typeface="+mn-lt"/>
                <a:cs typeface="+mn-lt"/>
              </a:rPr>
              <a:t>Cost-oriented design</a:t>
            </a:r>
            <a:r>
              <a:rPr lang="en-US">
                <a:latin typeface="Aptos Display"/>
                <a:ea typeface="+mn-lt"/>
                <a:cs typeface="+mn-lt"/>
              </a:rPr>
              <a:t> Contrary to other segments of computing, in which performance is a focus area, embedded computers focus on providing required functionality at minimum cost.</a:t>
            </a:r>
            <a:endParaRPr lang="en-US">
              <a:latin typeface="Aptos Display"/>
            </a:endParaRPr>
          </a:p>
          <a:p>
            <a:pPr marL="0" indent="0">
              <a:lnSpc>
                <a:spcPct val="100000"/>
              </a:lnSpc>
              <a:buNone/>
            </a:pPr>
            <a:r>
              <a:rPr lang="en-US" b="1">
                <a:latin typeface="Aptos Display"/>
                <a:ea typeface="+mn-lt"/>
                <a:cs typeface="+mn-lt"/>
              </a:rPr>
              <a:t>Limited software flexibility </a:t>
            </a:r>
            <a:r>
              <a:rPr lang="en-US">
                <a:latin typeface="Aptos Display"/>
                <a:ea typeface="+mn-lt"/>
                <a:cs typeface="+mn-lt"/>
              </a:rPr>
              <a:t>Unlike personal mobile devices, embedded systems usually execute fixed software and do not readily support third party applications.</a:t>
            </a:r>
          </a:p>
          <a:p>
            <a:pPr marL="0" indent="0">
              <a:lnSpc>
                <a:spcPct val="80000"/>
              </a:lnSpc>
              <a:buNone/>
            </a:pPr>
            <a:r>
              <a:rPr lang="en-US" b="1" u="sng">
                <a:latin typeface="Aptos Display"/>
                <a:ea typeface="+mn-lt"/>
                <a:cs typeface="+mn-lt"/>
              </a:rPr>
              <a:t>Parallelism in Computing</a:t>
            </a:r>
            <a:endParaRPr lang="en-US" b="1" u="sng"/>
          </a:p>
          <a:p>
            <a:pPr marL="0" indent="0">
              <a:lnSpc>
                <a:spcPct val="80000"/>
              </a:lnSpc>
              <a:buNone/>
            </a:pPr>
            <a:r>
              <a:rPr lang="en-US">
                <a:latin typeface="Aptos Display"/>
                <a:ea typeface="+mn-lt"/>
                <a:cs typeface="+mn-lt"/>
              </a:rPr>
              <a:t>Parallelism is now a part of modern-day computing due to the growing demand for computational power. The two main types of parallelism include:</a:t>
            </a:r>
            <a:endParaRPr lang="en-US"/>
          </a:p>
          <a:p>
            <a:pPr marL="0" indent="0">
              <a:lnSpc>
                <a:spcPct val="80000"/>
              </a:lnSpc>
              <a:buNone/>
            </a:pPr>
            <a:r>
              <a:rPr lang="en-US" b="1">
                <a:latin typeface="Aptos Display"/>
                <a:ea typeface="+mn-lt"/>
                <a:cs typeface="+mn-lt"/>
              </a:rPr>
              <a:t>Data-Level Parallelism</a:t>
            </a:r>
            <a:r>
              <a:rPr lang="en-US">
                <a:latin typeface="Aptos Display"/>
                <a:ea typeface="+mn-lt"/>
                <a:cs typeface="+mn-lt"/>
              </a:rPr>
              <a:t> This is the execution of one operation on various data elements simultaneously. It is often used in vector processing and multimedia.</a:t>
            </a:r>
            <a:endParaRPr lang="en-US"/>
          </a:p>
          <a:p>
            <a:pPr marL="0" indent="0">
              <a:lnSpc>
                <a:spcPct val="100000"/>
              </a:lnSpc>
              <a:buNone/>
            </a:pPr>
            <a:r>
              <a:rPr lang="en-US" b="1">
                <a:latin typeface="Aptos Display"/>
                <a:ea typeface="+mn-lt"/>
                <a:cs typeface="+mn-lt"/>
              </a:rPr>
              <a:t>Task-Level Parallelism</a:t>
            </a:r>
            <a:r>
              <a:rPr lang="en-US">
                <a:latin typeface="Aptos Display"/>
                <a:ea typeface="+mn-lt"/>
                <a:cs typeface="+mn-lt"/>
              </a:rPr>
              <a:t> This is the execution of many independent tasks in parallel to one another e.g multiple programs being executed simultaneously on a multi-core processor.</a:t>
            </a:r>
            <a:endParaRPr lang="en-US"/>
          </a:p>
          <a:p>
            <a:pPr marL="0" indent="0">
              <a:lnSpc>
                <a:spcPct val="100000"/>
              </a:lnSpc>
              <a:buNone/>
            </a:pPr>
            <a:endParaRPr lang="en-US" dirty="0">
              <a:latin typeface="Aptos Display"/>
            </a:endParaRPr>
          </a:p>
        </p:txBody>
      </p:sp>
      <p:sp>
        <p:nvSpPr>
          <p:cNvPr id="4" name="Date Placeholder 3">
            <a:extLst>
              <a:ext uri="{FF2B5EF4-FFF2-40B4-BE49-F238E27FC236}">
                <a16:creationId xmlns:a16="http://schemas.microsoft.com/office/drawing/2014/main" id="{2B7031B5-9ED5-65A5-5653-3F7BC2F371D5}"/>
              </a:ext>
            </a:extLst>
          </p:cNvPr>
          <p:cNvSpPr>
            <a:spLocks noGrp="1"/>
          </p:cNvSpPr>
          <p:nvPr>
            <p:ph type="dt" sz="half" idx="10"/>
          </p:nvPr>
        </p:nvSpPr>
        <p:spPr/>
        <p:txBody>
          <a:bodyPr/>
          <a:lstStyle/>
          <a:p>
            <a:fld id="{A45A9526-5423-4F2D-B365-8BE7DFA42321}" type="datetime1">
              <a:t>3/8/2025</a:t>
            </a:fld>
            <a:endParaRPr lang="en-US" dirty="0"/>
          </a:p>
        </p:txBody>
      </p:sp>
      <p:sp>
        <p:nvSpPr>
          <p:cNvPr id="6" name="Slide Number Placeholder 5">
            <a:extLst>
              <a:ext uri="{FF2B5EF4-FFF2-40B4-BE49-F238E27FC236}">
                <a16:creationId xmlns:a16="http://schemas.microsoft.com/office/drawing/2014/main" id="{3FE7288B-2E6A-C4B8-8B25-AE4752740286}"/>
              </a:ext>
            </a:extLst>
          </p:cNvPr>
          <p:cNvSpPr>
            <a:spLocks noGrp="1"/>
          </p:cNvSpPr>
          <p:nvPr>
            <p:ph type="sldNum" sz="quarter" idx="12"/>
          </p:nvPr>
        </p:nvSpPr>
        <p:spPr/>
        <p:txBody>
          <a:bodyPr/>
          <a:lstStyle/>
          <a:p>
            <a:fld id="{5E4DE196-8A13-4FF7-A07E-102851959EAB}" type="slidenum">
              <a:rPr lang="en-US" dirty="0"/>
              <a:t>7</a:t>
            </a:fld>
            <a:endParaRPr lang="en-US" dirty="0"/>
          </a:p>
        </p:txBody>
      </p:sp>
    </p:spTree>
    <p:extLst>
      <p:ext uri="{BB962C8B-B14F-4D97-AF65-F5344CB8AC3E}">
        <p14:creationId xmlns:p14="http://schemas.microsoft.com/office/powerpoint/2010/main" val="238721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438-7A6B-C658-488A-E8B725E566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B8577-63E8-C4A1-7348-FF51EE8538D1}"/>
              </a:ext>
            </a:extLst>
          </p:cNvPr>
          <p:cNvSpPr>
            <a:spLocks noGrp="1"/>
          </p:cNvSpPr>
          <p:nvPr>
            <p:ph idx="1"/>
          </p:nvPr>
        </p:nvSpPr>
        <p:spPr>
          <a:xfrm>
            <a:off x="877824" y="878399"/>
            <a:ext cx="10442448" cy="5097139"/>
          </a:xfrm>
        </p:spPr>
        <p:txBody>
          <a:bodyPr vert="horz" lIns="91440" tIns="45720" rIns="91440" bIns="45720" rtlCol="0" anchor="t">
            <a:normAutofit/>
          </a:bodyPr>
          <a:lstStyle/>
          <a:p>
            <a:pPr marL="0" indent="0">
              <a:lnSpc>
                <a:spcPct val="90000"/>
              </a:lnSpc>
              <a:buNone/>
            </a:pPr>
            <a:r>
              <a:rPr lang="en-US">
                <a:latin typeface="Aptos Display"/>
                <a:ea typeface="+mn-lt"/>
                <a:cs typeface="+mn-lt"/>
              </a:rPr>
              <a:t>To achieve these forms of parallelism, four main hardware techniques have developed:</a:t>
            </a:r>
            <a:endParaRPr lang="en-US">
              <a:latin typeface="Aptos Display"/>
            </a:endParaRPr>
          </a:p>
          <a:p>
            <a:pPr marL="0" indent="0">
              <a:lnSpc>
                <a:spcPct val="90000"/>
              </a:lnSpc>
              <a:buNone/>
            </a:pPr>
            <a:r>
              <a:rPr lang="en-US" b="1">
                <a:latin typeface="Aptos Display"/>
                <a:ea typeface="+mn-lt"/>
                <a:cs typeface="+mn-lt"/>
              </a:rPr>
              <a:t>Instruction-Level Parallelism</a:t>
            </a:r>
            <a:r>
              <a:rPr lang="en-US">
                <a:latin typeface="Aptos Display"/>
                <a:ea typeface="+mn-lt"/>
                <a:cs typeface="+mn-lt"/>
              </a:rPr>
              <a:t> Pipelining and speculative execution allow one processor to execute multiple instructions at the same time.</a:t>
            </a:r>
            <a:endParaRPr lang="en-US">
              <a:latin typeface="Aptos Display"/>
            </a:endParaRPr>
          </a:p>
          <a:p>
            <a:pPr marL="0" indent="0">
              <a:lnSpc>
                <a:spcPct val="90000"/>
              </a:lnSpc>
              <a:buNone/>
            </a:pPr>
            <a:r>
              <a:rPr lang="en-US" b="1">
                <a:latin typeface="Aptos Display"/>
                <a:ea typeface="+mn-lt"/>
                <a:cs typeface="+mn-lt"/>
              </a:rPr>
              <a:t>Vector Architectures &amp; GPUs </a:t>
            </a:r>
            <a:r>
              <a:rPr lang="en-US">
                <a:latin typeface="Aptos Display"/>
                <a:ea typeface="+mn-lt"/>
                <a:cs typeface="+mn-lt"/>
              </a:rPr>
              <a:t>These architectures exploit single Instruction, multiple data processing to execute the same instructions on many points of data in parallel.</a:t>
            </a:r>
            <a:endParaRPr lang="en-US">
              <a:latin typeface="Aptos Display"/>
            </a:endParaRPr>
          </a:p>
          <a:p>
            <a:pPr marL="0" indent="0">
              <a:lnSpc>
                <a:spcPct val="90000"/>
              </a:lnSpc>
              <a:buNone/>
            </a:pPr>
            <a:r>
              <a:rPr lang="en-US" b="1">
                <a:latin typeface="Aptos Display"/>
                <a:ea typeface="+mn-lt"/>
                <a:cs typeface="+mn-lt"/>
              </a:rPr>
              <a:t>Thread-Level Parallelism </a:t>
            </a:r>
            <a:r>
              <a:rPr lang="en-US">
                <a:latin typeface="Aptos Display"/>
                <a:ea typeface="+mn-lt"/>
                <a:cs typeface="+mn-lt"/>
              </a:rPr>
              <a:t>Multi-core and multi-threaded processors enable multiple threads to run at the same time, improving performance for multi-tasking applications.</a:t>
            </a:r>
            <a:endParaRPr lang="en-US">
              <a:latin typeface="Aptos Display"/>
            </a:endParaRPr>
          </a:p>
          <a:p>
            <a:pPr marL="0" indent="0">
              <a:lnSpc>
                <a:spcPct val="100000"/>
              </a:lnSpc>
              <a:buNone/>
            </a:pPr>
            <a:r>
              <a:rPr lang="en-US" b="1">
                <a:latin typeface="Aptos Display"/>
                <a:ea typeface="+mn-lt"/>
                <a:cs typeface="+mn-lt"/>
              </a:rPr>
              <a:t>Request-Level Parallelism </a:t>
            </a:r>
            <a:r>
              <a:rPr lang="en-US">
                <a:latin typeface="Aptos Display"/>
                <a:ea typeface="+mn-lt"/>
                <a:cs typeface="+mn-lt"/>
              </a:rPr>
              <a:t>Large-scale distributed computing systems such as clusters run independent requests in parallel, enhancing efficiency in cloud computing.</a:t>
            </a:r>
          </a:p>
          <a:p>
            <a:pPr marL="0" indent="0">
              <a:lnSpc>
                <a:spcPct val="100000"/>
              </a:lnSpc>
              <a:buNone/>
            </a:pPr>
            <a:r>
              <a:rPr lang="en-US" b="1" u="sng">
                <a:latin typeface="Aptos Display"/>
                <a:ea typeface="+mn-lt"/>
                <a:cs typeface="+mn-lt"/>
              </a:rPr>
              <a:t>Flynn's Taxonomy of Parallel Architectures</a:t>
            </a:r>
            <a:endParaRPr lang="en-US" b="1" u="sng">
              <a:latin typeface="Aptos Display"/>
            </a:endParaRPr>
          </a:p>
          <a:p>
            <a:pPr marL="0" indent="0">
              <a:lnSpc>
                <a:spcPct val="100000"/>
              </a:lnSpc>
              <a:buNone/>
            </a:pPr>
            <a:r>
              <a:rPr lang="en-US">
                <a:latin typeface="Aptos Display"/>
                <a:ea typeface="+mn-lt"/>
                <a:cs typeface="+mn-lt"/>
              </a:rPr>
              <a:t>Computer architectures can be classified into four classes based on their instruction and data handling capabilities:</a:t>
            </a:r>
            <a:endParaRPr lang="en-US">
              <a:latin typeface="Aptos Display"/>
            </a:endParaRPr>
          </a:p>
          <a:p>
            <a:pPr marL="0" indent="0">
              <a:lnSpc>
                <a:spcPct val="100000"/>
              </a:lnSpc>
              <a:buNone/>
            </a:pPr>
            <a:r>
              <a:rPr lang="en-US" b="1">
                <a:latin typeface="Aptos Display"/>
                <a:ea typeface="+mn-lt"/>
                <a:cs typeface="+mn-lt"/>
              </a:rPr>
              <a:t>Single Instruction, Single Data</a:t>
            </a:r>
            <a:r>
              <a:rPr lang="en-US">
                <a:latin typeface="Aptos Display"/>
                <a:ea typeface="+mn-lt"/>
                <a:cs typeface="+mn-lt"/>
              </a:rPr>
              <a:t> This is a traditional uniprocessor approach where a single instruction is executed on a single data element at a time.</a:t>
            </a:r>
            <a:endParaRPr lang="en-US">
              <a:latin typeface="Aptos Display"/>
            </a:endParaRPr>
          </a:p>
          <a:p>
            <a:pPr marL="0" indent="0">
              <a:lnSpc>
                <a:spcPct val="100000"/>
              </a:lnSpc>
              <a:buNone/>
            </a:pPr>
            <a:r>
              <a:rPr lang="en-US" b="1">
                <a:latin typeface="Aptos Display"/>
                <a:ea typeface="+mn-lt"/>
                <a:cs typeface="+mn-lt"/>
              </a:rPr>
              <a:t>Single Instruction, Multiple Data</a:t>
            </a:r>
            <a:r>
              <a:rPr lang="en-US">
                <a:latin typeface="Aptos Display"/>
                <a:ea typeface="+mn-lt"/>
                <a:cs typeface="+mn-lt"/>
              </a:rPr>
              <a:t> A single instruction operates on multiple data in parallel, such as in vector processors and GPUs.</a:t>
            </a:r>
            <a:endParaRPr lang="en-US">
              <a:latin typeface="Aptos Display"/>
            </a:endParaRPr>
          </a:p>
        </p:txBody>
      </p:sp>
      <p:sp>
        <p:nvSpPr>
          <p:cNvPr id="4" name="Date Placeholder 3">
            <a:extLst>
              <a:ext uri="{FF2B5EF4-FFF2-40B4-BE49-F238E27FC236}">
                <a16:creationId xmlns:a16="http://schemas.microsoft.com/office/drawing/2014/main" id="{AA818BA4-92C6-AA8D-E42C-547F20DB9298}"/>
              </a:ext>
            </a:extLst>
          </p:cNvPr>
          <p:cNvSpPr>
            <a:spLocks noGrp="1"/>
          </p:cNvSpPr>
          <p:nvPr>
            <p:ph type="dt" sz="half" idx="10"/>
          </p:nvPr>
        </p:nvSpPr>
        <p:spPr/>
        <p:txBody>
          <a:bodyPr/>
          <a:lstStyle/>
          <a:p>
            <a:fld id="{A45A9526-5423-4F2D-B365-8BE7DFA42321}" type="datetime1">
              <a:t>3/8/2025</a:t>
            </a:fld>
            <a:endParaRPr lang="en-US" dirty="0"/>
          </a:p>
        </p:txBody>
      </p:sp>
      <p:sp>
        <p:nvSpPr>
          <p:cNvPr id="6" name="Slide Number Placeholder 5">
            <a:extLst>
              <a:ext uri="{FF2B5EF4-FFF2-40B4-BE49-F238E27FC236}">
                <a16:creationId xmlns:a16="http://schemas.microsoft.com/office/drawing/2014/main" id="{0D5D7EA8-4CFF-56DE-7268-87AEB3E11050}"/>
              </a:ext>
            </a:extLst>
          </p:cNvPr>
          <p:cNvSpPr>
            <a:spLocks noGrp="1"/>
          </p:cNvSpPr>
          <p:nvPr>
            <p:ph type="sldNum" sz="quarter" idx="12"/>
          </p:nvPr>
        </p:nvSpPr>
        <p:spPr/>
        <p:txBody>
          <a:bodyPr/>
          <a:lstStyle/>
          <a:p>
            <a:fld id="{5E4DE196-8A13-4FF7-A07E-102851959EAB}" type="slidenum">
              <a:rPr lang="en-US" dirty="0"/>
              <a:t>8</a:t>
            </a:fld>
            <a:endParaRPr lang="en-US" dirty="0"/>
          </a:p>
        </p:txBody>
      </p:sp>
    </p:spTree>
    <p:extLst>
      <p:ext uri="{BB962C8B-B14F-4D97-AF65-F5344CB8AC3E}">
        <p14:creationId xmlns:p14="http://schemas.microsoft.com/office/powerpoint/2010/main" val="286475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03780-9D66-46EA-06A0-7F6066CBE090}"/>
              </a:ext>
            </a:extLst>
          </p:cNvPr>
          <p:cNvSpPr>
            <a:spLocks noGrp="1"/>
          </p:cNvSpPr>
          <p:nvPr>
            <p:ph idx="1"/>
          </p:nvPr>
        </p:nvSpPr>
        <p:spPr>
          <a:xfrm>
            <a:off x="877824" y="1013001"/>
            <a:ext cx="10442448" cy="3903819"/>
          </a:xfrm>
        </p:spPr>
        <p:txBody>
          <a:bodyPr vert="horz" lIns="91440" tIns="45720" rIns="91440" bIns="45720" rtlCol="0" anchor="t">
            <a:normAutofit/>
          </a:bodyPr>
          <a:lstStyle/>
          <a:p>
            <a:pPr marL="0" indent="0">
              <a:buNone/>
            </a:pPr>
            <a:r>
              <a:rPr lang="en-US" b="1">
                <a:ea typeface="+mn-lt"/>
                <a:cs typeface="+mn-lt"/>
              </a:rPr>
              <a:t>Multiple Instruction, Single Data</a:t>
            </a:r>
            <a:r>
              <a:rPr lang="en-US">
                <a:ea typeface="+mn-lt"/>
                <a:cs typeface="+mn-lt"/>
              </a:rPr>
              <a:t> This a rare architecture where multiple instructions operate on the same data stream.</a:t>
            </a:r>
            <a:endParaRPr lang="en-US"/>
          </a:p>
          <a:p>
            <a:pPr marL="0" indent="0">
              <a:buNone/>
            </a:pPr>
            <a:r>
              <a:rPr lang="en-US" b="1">
                <a:ea typeface="+mn-lt"/>
                <a:cs typeface="+mn-lt"/>
              </a:rPr>
              <a:t>Multiple Instruction, Multiple Data</a:t>
            </a:r>
            <a:r>
              <a:rPr lang="en-US">
                <a:ea typeface="+mn-lt"/>
                <a:cs typeface="+mn-lt"/>
              </a:rPr>
              <a:t> This is the most general and most popular parallel architecture, which supports both task-level and data-level parallelism.</a:t>
            </a:r>
            <a:endParaRPr lang="en-US"/>
          </a:p>
        </p:txBody>
      </p:sp>
      <p:sp>
        <p:nvSpPr>
          <p:cNvPr id="4" name="Date Placeholder 3">
            <a:extLst>
              <a:ext uri="{FF2B5EF4-FFF2-40B4-BE49-F238E27FC236}">
                <a16:creationId xmlns:a16="http://schemas.microsoft.com/office/drawing/2014/main" id="{B424E442-9D55-3893-7A1B-ACF2F04361C9}"/>
              </a:ext>
            </a:extLst>
          </p:cNvPr>
          <p:cNvSpPr>
            <a:spLocks noGrp="1"/>
          </p:cNvSpPr>
          <p:nvPr>
            <p:ph type="dt" sz="half" idx="10"/>
          </p:nvPr>
        </p:nvSpPr>
        <p:spPr/>
        <p:txBody>
          <a:bodyPr/>
          <a:lstStyle/>
          <a:p>
            <a:fld id="{F01691B3-0062-4AD6-BD5F-DAEDFBDDC1F2}" type="datetime1">
              <a:t>3/8/2025</a:t>
            </a:fld>
            <a:endParaRPr lang="en-US" dirty="0"/>
          </a:p>
        </p:txBody>
      </p:sp>
      <p:sp>
        <p:nvSpPr>
          <p:cNvPr id="5" name="Footer Placeholder 4">
            <a:extLst>
              <a:ext uri="{FF2B5EF4-FFF2-40B4-BE49-F238E27FC236}">
                <a16:creationId xmlns:a16="http://schemas.microsoft.com/office/drawing/2014/main" id="{8C0FCB6A-AF4C-716C-FCA6-ECB7F46D424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00FF3F9-F604-D98B-36AC-C74B8C8D23C4}"/>
              </a:ext>
            </a:extLst>
          </p:cNvPr>
          <p:cNvSpPr>
            <a:spLocks noGrp="1"/>
          </p:cNvSpPr>
          <p:nvPr>
            <p:ph type="sldNum" sz="quarter" idx="12"/>
          </p:nvPr>
        </p:nvSpPr>
        <p:spPr/>
        <p:txBody>
          <a:bodyPr/>
          <a:lstStyle/>
          <a:p>
            <a:fld id="{5E4DE196-8A13-4FF7-A07E-102851959EAB}" type="slidenum">
              <a:rPr lang="en-US" dirty="0"/>
              <a:t>9</a:t>
            </a:fld>
            <a:endParaRPr lang="en-US" dirty="0"/>
          </a:p>
        </p:txBody>
      </p:sp>
    </p:spTree>
    <p:extLst>
      <p:ext uri="{BB962C8B-B14F-4D97-AF65-F5344CB8AC3E}">
        <p14:creationId xmlns:p14="http://schemas.microsoft.com/office/powerpoint/2010/main" val="1574653673"/>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BohoVogueVTI</vt:lpstr>
      <vt:lpstr>COMPUTER ARCHITECTURE</vt:lpstr>
      <vt:lpstr>1.1 INTRODUCTION</vt:lpstr>
      <vt:lpstr>PowerPoint Presentation</vt:lpstr>
      <vt:lpstr>1.2 CLASSES OF COMPUTERS</vt:lpstr>
      <vt:lpstr>PowerPoint Presentation</vt:lpstr>
      <vt:lpstr>PowerPoint Presentation</vt:lpstr>
      <vt:lpstr>PowerPoint Presentation</vt:lpstr>
      <vt:lpstr>PowerPoint Presentation</vt:lpstr>
      <vt:lpstr>PowerPoint Presentation</vt:lpstr>
      <vt:lpstr>1.3 DEFINING COMPUTER ARCHITECTURE</vt:lpstr>
      <vt:lpstr>PowerPoint Presentation</vt:lpstr>
      <vt:lpstr>PowerPoint Presentation</vt:lpstr>
      <vt:lpstr>1.4 TRENDS IN TECHNOLOGY</vt:lpstr>
      <vt:lpstr>PowerPoint Presentation</vt:lpstr>
      <vt:lpstr>PowerPoint Presentation</vt:lpstr>
      <vt:lpstr>PowerPoint Presentation</vt:lpstr>
      <vt:lpstr>1.5 TRENDS IN POWER AND ENERGY IN INTEGRATED CIRCUITS</vt:lpstr>
      <vt:lpstr>PowerPoint Presentation</vt:lpstr>
      <vt:lpstr>PowerPoint Presentation</vt:lpstr>
      <vt:lpstr>1.6 TRENDS IN COST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781</cp:revision>
  <dcterms:created xsi:type="dcterms:W3CDTF">2025-03-03T18:54:19Z</dcterms:created>
  <dcterms:modified xsi:type="dcterms:W3CDTF">2025-03-08T21:47:25Z</dcterms:modified>
</cp:coreProperties>
</file>