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066800"/>
            <a:ext cx="3946525" cy="3814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9845" y="395605"/>
            <a:ext cx="7544308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5234" y="1435417"/>
            <a:ext cx="6653530" cy="331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6605" y="6458129"/>
            <a:ext cx="2603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bspan.waw.pl/ICANN-2005/" TargetMode="External"/><Relationship Id="rId3" Type="http://schemas.openxmlformats.org/officeDocument/2006/relationships/hyperlink" Target="http://ecmlpkdd05.liacc.up.pt/" TargetMode="External"/><Relationship Id="rId7" Type="http://schemas.openxmlformats.org/officeDocument/2006/relationships/hyperlink" Target="http://ijcai05.csd.abdn.ac.uk/" TargetMode="External"/><Relationship Id="rId2" Type="http://schemas.openxmlformats.org/officeDocument/2006/relationships/hyperlink" Target="http://icml.ais.fraunhofer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ingtheory.org/colt2005/" TargetMode="External"/><Relationship Id="rId5" Type="http://schemas.openxmlformats.org/officeDocument/2006/relationships/hyperlink" Target="http://www.cs.toronto.edu/uai2005/" TargetMode="External"/><Relationship Id="rId4" Type="http://schemas.openxmlformats.org/officeDocument/2006/relationships/hyperlink" Target="http://nips.c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bspan.waw.pl/ICANN-2005/" TargetMode="External"/><Relationship Id="rId3" Type="http://schemas.openxmlformats.org/officeDocument/2006/relationships/hyperlink" Target="http://ecmlpkdd05.liacc.up.pt/" TargetMode="External"/><Relationship Id="rId7" Type="http://schemas.openxmlformats.org/officeDocument/2006/relationships/hyperlink" Target="http://ijcai05.csd.abdn.ac.uk/" TargetMode="External"/><Relationship Id="rId2" Type="http://schemas.openxmlformats.org/officeDocument/2006/relationships/hyperlink" Target="http://icml.ais.fraunhofer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ingtheory.org/colt2005/" TargetMode="External"/><Relationship Id="rId5" Type="http://schemas.openxmlformats.org/officeDocument/2006/relationships/hyperlink" Target="http://www.cs.toronto.edu/uai2005/" TargetMode="External"/><Relationship Id="rId4" Type="http://schemas.openxmlformats.org/officeDocument/2006/relationships/hyperlink" Target="http://nips.c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64185"/>
            <a:ext cx="3628390" cy="955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Machine</a:t>
            </a:r>
            <a:r>
              <a:rPr sz="3600" spc="-5" dirty="0"/>
              <a:t> </a:t>
            </a:r>
            <a:r>
              <a:rPr sz="3600" spc="-10" dirty="0"/>
              <a:t>Learning</a:t>
            </a:r>
            <a:endParaRPr sz="36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/>
              <a:t>BS/MS</a:t>
            </a:r>
            <a:r>
              <a:rPr sz="2400" spc="-105" dirty="0"/>
              <a:t> </a:t>
            </a:r>
            <a:r>
              <a:rPr sz="2400" dirty="0"/>
              <a:t>(Computer</a:t>
            </a:r>
            <a:r>
              <a:rPr sz="2400" spc="-50" dirty="0"/>
              <a:t> </a:t>
            </a:r>
            <a:r>
              <a:rPr sz="2400" spc="-10" dirty="0"/>
              <a:t>Science)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343396" y="5288279"/>
            <a:ext cx="2399030" cy="3645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870"/>
              </a:lnSpc>
              <a:spcBef>
                <a:spcPts val="105"/>
              </a:spcBef>
            </a:pPr>
            <a:r>
              <a:rPr sz="2400" b="1" spc="-25" dirty="0">
                <a:latin typeface="Times New Roman"/>
                <a:cs typeface="Times New Roman"/>
              </a:rPr>
              <a:t>Lecture-01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2" y="540385"/>
            <a:ext cx="35464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Resources:</a:t>
            </a:r>
            <a:r>
              <a:rPr spc="-200" dirty="0"/>
              <a:t> </a:t>
            </a:r>
            <a:r>
              <a:rPr spc="-10" dirty="0"/>
              <a:t>Journals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92" y="1248358"/>
            <a:ext cx="6852920" cy="43465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Journal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www.jmlr.org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Transactions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Transactions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Pattern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Analysis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Annals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Statistics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Journal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American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Statistical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Association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48944"/>
            <a:ext cx="41497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Resources:</a:t>
            </a:r>
            <a:r>
              <a:rPr spc="-195" dirty="0"/>
              <a:t> </a:t>
            </a:r>
            <a:r>
              <a:rPr spc="-10" dirty="0"/>
              <a:t>Conferences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177607"/>
            <a:ext cx="6831965" cy="4608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(ICML)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ICML05: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http://icml.ais.fraunhofer.de/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European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(ECML)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ECML05: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http://ecmlpkdd05.liacc.up.pt/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Neural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(NIPS)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NIPS05: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http://nips.cc/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Uncertainty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Artificial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Intelligence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(UAI)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UAI05: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http://www.cs.toronto.edu/uai2005/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Computational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Theory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(COLT)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buFont typeface="Wingdings"/>
              <a:buChar char=""/>
              <a:tabLst>
                <a:tab pos="755650" algn="l"/>
              </a:tabLst>
            </a:pPr>
            <a:r>
              <a:rPr sz="2000" spc="-20" dirty="0">
                <a:latin typeface="Times New Roman"/>
                <a:cs typeface="Times New Roman"/>
              </a:rPr>
              <a:t>COLT05: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http://learningtheory.org/colt2005/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Joint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Artificial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Intelligence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(IJCAI)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IJCAI05: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http://ijcai05.csd.abdn.ac.uk/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(Europe)</a:t>
            </a:r>
            <a:endParaRPr sz="2000">
              <a:latin typeface="Times New Roman"/>
              <a:cs typeface="Times New Roman"/>
            </a:endParaRPr>
          </a:p>
          <a:p>
            <a:pPr marL="755650" lvl="1" indent="-28511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ICANN05: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  <a:hlinkClick r:id="rId8"/>
              </a:rPr>
              <a:t>http://www.ibspan.waw.pl/ICANN-</a:t>
            </a:r>
            <a:r>
              <a:rPr sz="2000" spc="-10" dirty="0">
                <a:latin typeface="Times New Roman"/>
                <a:cs typeface="Times New Roman"/>
                <a:hlinkClick r:id="rId8"/>
              </a:rPr>
              <a:t>2005/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92" y="662305"/>
            <a:ext cx="46145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Recommended</a:t>
            </a:r>
            <a:r>
              <a:rPr sz="3600" spc="-70" dirty="0"/>
              <a:t> </a:t>
            </a:r>
            <a:r>
              <a:rPr sz="3600" spc="-10" dirty="0"/>
              <a:t>Projects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7417" y="1473517"/>
            <a:ext cx="7231380" cy="376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ts val="2605"/>
              </a:lnSpc>
              <a:spcBef>
                <a:spcPts val="100"/>
              </a:spcBef>
              <a:buAutoNum type="arabicPeriod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fault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prone</a:t>
            </a:r>
            <a:endParaRPr sz="2400">
              <a:latin typeface="Times New Roman"/>
              <a:cs typeface="Times New Roman"/>
            </a:endParaRPr>
          </a:p>
          <a:p>
            <a:pPr marL="52705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527050" indent="-514350">
              <a:lnSpc>
                <a:spcPts val="2590"/>
              </a:lnSpc>
              <a:buAutoNum type="arabicPeriod" startAt="2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triaging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(text</a:t>
            </a:r>
            <a:endParaRPr sz="2400">
              <a:latin typeface="Times New Roman"/>
              <a:cs typeface="Times New Roman"/>
            </a:endParaRPr>
          </a:p>
          <a:p>
            <a:pPr marL="527050">
              <a:lnSpc>
                <a:spcPts val="2590"/>
              </a:lnSpc>
            </a:pPr>
            <a:r>
              <a:rPr sz="2400" spc="-10" dirty="0">
                <a:latin typeface="Times New Roman"/>
                <a:cs typeface="Times New Roman"/>
              </a:rPr>
              <a:t>mining)</a:t>
            </a:r>
            <a:endParaRPr sz="2400">
              <a:latin typeface="Times New Roman"/>
              <a:cs typeface="Times New Roman"/>
            </a:endParaRPr>
          </a:p>
          <a:p>
            <a:pPr marL="527050" indent="-514350">
              <a:lnSpc>
                <a:spcPts val="2870"/>
              </a:lnSpc>
              <a:buAutoNum type="arabicPeriod" startAt="3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527050" marR="5080" indent="-514984">
              <a:lnSpc>
                <a:spcPts val="2330"/>
              </a:lnSpc>
              <a:spcBef>
                <a:spcPts val="585"/>
              </a:spcBef>
              <a:buAutoNum type="arabicPeriod" startAt="3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signal processing</a:t>
            </a:r>
            <a:endParaRPr sz="2400">
              <a:latin typeface="Times New Roman"/>
              <a:cs typeface="Times New Roman"/>
            </a:endParaRPr>
          </a:p>
          <a:p>
            <a:pPr marL="527050" indent="-514350">
              <a:lnSpc>
                <a:spcPts val="2855"/>
              </a:lnSpc>
              <a:buAutoNum type="arabicPeriod" startAt="3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Robotics</a:t>
            </a:r>
            <a:endParaRPr sz="2400">
              <a:latin typeface="Times New Roman"/>
              <a:cs typeface="Times New Roman"/>
            </a:endParaRPr>
          </a:p>
          <a:p>
            <a:pPr marL="527050" indent="-514350">
              <a:lnSpc>
                <a:spcPts val="2870"/>
              </a:lnSpc>
              <a:buAutoNum type="arabicPeriod" startAt="3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Learning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Autopilot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527050" marR="40640" indent="-514984">
              <a:lnSpc>
                <a:spcPts val="2330"/>
              </a:lnSpc>
              <a:spcBef>
                <a:spcPts val="585"/>
              </a:spcBef>
              <a:buAutoNum type="arabicPeriod" startAt="3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(Network </a:t>
            </a:r>
            <a:r>
              <a:rPr sz="2400" dirty="0">
                <a:latin typeface="Times New Roman"/>
                <a:cs typeface="Times New Roman"/>
              </a:rPr>
              <a:t>Intrusion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709" y="2875661"/>
            <a:ext cx="26466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0" dirty="0"/>
              <a:t>Lecture-</a:t>
            </a:r>
            <a:r>
              <a:rPr sz="4400" spc="-25" dirty="0"/>
              <a:t>01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3165" y="480949"/>
            <a:ext cx="4375150" cy="2299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/>
                <a:cs typeface="Times New Roman"/>
              </a:rPr>
              <a:t>Q.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What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Intelligence?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b="1" dirty="0">
                <a:latin typeface="Times New Roman"/>
                <a:cs typeface="Times New Roman"/>
              </a:rPr>
              <a:t>Q.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What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Artificial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Intelligence?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930"/>
              </a:spcBef>
            </a:pPr>
            <a:r>
              <a:rPr sz="2400" b="1" dirty="0">
                <a:latin typeface="Times New Roman"/>
                <a:cs typeface="Times New Roman"/>
              </a:rPr>
              <a:t>Q.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What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Learning?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525"/>
              </a:spcBef>
            </a:pPr>
            <a:r>
              <a:rPr sz="2400" b="1" dirty="0">
                <a:latin typeface="Times New Roman"/>
                <a:cs typeface="Times New Roman"/>
              </a:rPr>
              <a:t>Q.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What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Machine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Learning?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210" y="624586"/>
            <a:ext cx="42170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Q.</a:t>
            </a:r>
            <a:r>
              <a:rPr spc="-40" dirty="0"/>
              <a:t> </a:t>
            </a:r>
            <a:r>
              <a:rPr dirty="0"/>
              <a:t>What</a:t>
            </a:r>
            <a:r>
              <a:rPr spc="-165" dirty="0"/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spc="-10" dirty="0"/>
              <a:t>Intelligence?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210" y="1272793"/>
            <a:ext cx="6937375" cy="427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/>
                <a:cs typeface="Times New Roman"/>
              </a:rPr>
              <a:t>A.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Intelligence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computational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achieve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Varying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degrees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intelligence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animals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some </a:t>
            </a:r>
            <a:r>
              <a:rPr sz="2400" spc="-10" dirty="0">
                <a:latin typeface="Times New Roman"/>
                <a:cs typeface="Times New Roman"/>
              </a:rPr>
              <a:t>machines.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9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Q.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What</a:t>
            </a:r>
            <a:r>
              <a:rPr sz="3200" b="1" spc="-20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-1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Artificial</a:t>
            </a:r>
            <a:r>
              <a:rPr sz="3200" b="1" spc="5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Intelligence?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220"/>
              </a:spcBef>
            </a:pPr>
            <a:r>
              <a:rPr sz="2400" b="1" dirty="0">
                <a:latin typeface="Times New Roman"/>
                <a:cs typeface="Times New Roman"/>
              </a:rPr>
              <a:t>A.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intelligent machines,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especially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intelligent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programs.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understand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intelligence.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704" rIns="0" bIns="0" rtlCol="0">
            <a:spAutoFit/>
          </a:bodyPr>
          <a:lstStyle/>
          <a:p>
            <a:pPr marL="24003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dirty="0"/>
              <a:t>is</a:t>
            </a:r>
            <a:r>
              <a:rPr spc="12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610" y="1511617"/>
            <a:ext cx="7082790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ts val="2755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understanding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ts val="2755"/>
              </a:lnSpc>
            </a:pPr>
            <a:r>
              <a:rPr sz="2400" spc="-30" dirty="0">
                <a:latin typeface="Times New Roman"/>
                <a:cs typeface="Times New Roman"/>
              </a:rPr>
              <a:t>study,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experience''</a:t>
            </a:r>
            <a:endParaRPr sz="2400">
              <a:latin typeface="Times New Roman"/>
              <a:cs typeface="Times New Roman"/>
            </a:endParaRPr>
          </a:p>
          <a:p>
            <a:pPr marL="1174750" indent="-247015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"/>
              <a:tabLst>
                <a:tab pos="117475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facts</a:t>
            </a:r>
            <a:endParaRPr sz="2400">
              <a:latin typeface="Times New Roman"/>
              <a:cs typeface="Times New Roman"/>
            </a:endParaRPr>
          </a:p>
          <a:p>
            <a:pPr marL="1174750" indent="-247015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"/>
              <a:tabLst>
                <a:tab pos="117475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something</a:t>
            </a:r>
            <a:endParaRPr sz="2400">
              <a:latin typeface="Times New Roman"/>
              <a:cs typeface="Times New Roman"/>
            </a:endParaRPr>
          </a:p>
          <a:p>
            <a:pPr marL="1174750" indent="-247015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"/>
              <a:tabLst>
                <a:tab pos="1174750" algn="l"/>
              </a:tabLst>
            </a:pPr>
            <a:r>
              <a:rPr sz="2400" dirty="0">
                <a:latin typeface="Times New Roman"/>
                <a:cs typeface="Times New Roman"/>
              </a:rPr>
              <a:t>Improving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something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already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Times New Roman"/>
                <a:cs typeface="Times New Roman"/>
              </a:rPr>
              <a:t>Simon's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ddefinition: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6385" algn="just">
              <a:lnSpc>
                <a:spcPct val="90400"/>
              </a:lnSpc>
              <a:spcBef>
                <a:spcPts val="550"/>
              </a:spcBef>
            </a:pPr>
            <a:r>
              <a:rPr sz="2400" dirty="0">
                <a:latin typeface="Times New Roman"/>
                <a:cs typeface="Times New Roman"/>
              </a:rPr>
              <a:t>``Learning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denotes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adaptive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drawn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population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effectively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time''</a:t>
            </a:r>
            <a:endParaRPr sz="24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270"/>
              </a:spcBef>
            </a:pPr>
            <a:r>
              <a:rPr sz="2400" spc="-55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1993,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Chapter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604" rIns="0" bIns="0" rtlCol="0">
            <a:spAutoFit/>
          </a:bodyPr>
          <a:lstStyle/>
          <a:p>
            <a:pPr marL="2428875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75" dirty="0"/>
              <a:t> </a:t>
            </a:r>
            <a:r>
              <a:rPr dirty="0"/>
              <a:t>“Learn”</a:t>
            </a:r>
            <a:r>
              <a:rPr spc="-80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400873"/>
            <a:ext cx="7214870" cy="36880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Learning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used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when:</a:t>
            </a:r>
            <a:endParaRPr sz="2400">
              <a:latin typeface="Times New Roman"/>
              <a:cs typeface="Times New Roman"/>
            </a:endParaRPr>
          </a:p>
          <a:p>
            <a:pPr marL="755015" marR="775970" lvl="1" indent="-285115">
              <a:lnSpc>
                <a:spcPts val="2850"/>
              </a:lnSpc>
              <a:spcBef>
                <a:spcPts val="69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expertise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(navigating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	</a:t>
            </a:r>
            <a:r>
              <a:rPr sz="2400" spc="-10" dirty="0">
                <a:latin typeface="Times New Roman"/>
                <a:cs typeface="Times New Roman"/>
              </a:rPr>
              <a:t>Mars),</a:t>
            </a:r>
            <a:endParaRPr sz="2400">
              <a:latin typeface="Times New Roman"/>
              <a:cs typeface="Times New Roman"/>
            </a:endParaRPr>
          </a:p>
          <a:p>
            <a:pPr marL="755015" marR="11430" lvl="1" indent="-285115">
              <a:lnSpc>
                <a:spcPct val="1018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Humans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expertise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(speech 	recognition)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865"/>
              </a:lnSpc>
              <a:spcBef>
                <a:spcPts val="57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(routing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865"/>
              </a:lnSpc>
            </a:pPr>
            <a:r>
              <a:rPr sz="2400" spc="-10" dirty="0">
                <a:latin typeface="Times New Roman"/>
                <a:cs typeface="Times New Roman"/>
              </a:rPr>
              <a:t>network)</a:t>
            </a:r>
            <a:endParaRPr sz="2400">
              <a:latin typeface="Times New Roman"/>
              <a:cs typeface="Times New Roman"/>
            </a:endParaRPr>
          </a:p>
          <a:p>
            <a:pPr marL="755015" marR="5080" lvl="1" indent="-285115">
              <a:lnSpc>
                <a:spcPct val="101699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adapted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(user 	biometrics)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6997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6/22/2014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7028" y="6458129"/>
            <a:ext cx="2332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Computational</a:t>
            </a:r>
            <a:r>
              <a:rPr sz="1200" spc="-20" dirty="0">
                <a:solidFill>
                  <a:srgbClr val="888888"/>
                </a:solidFill>
                <a:latin typeface="Arial"/>
                <a:cs typeface="Arial"/>
              </a:rPr>
              <a:t> Intelligence</a:t>
            </a:r>
            <a:r>
              <a:rPr sz="1200" spc="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(CI),</a:t>
            </a:r>
            <a:r>
              <a:rPr sz="1200" spc="5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249" rIns="0" bIns="0" rtlCol="0">
            <a:spAutoFit/>
          </a:bodyPr>
          <a:lstStyle/>
          <a:p>
            <a:pPr marL="1303655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145" dirty="0"/>
              <a:t> </a:t>
            </a: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Need</a:t>
            </a:r>
            <a:r>
              <a:rPr spc="-30" dirty="0"/>
              <a:t> </a:t>
            </a:r>
            <a:r>
              <a:rPr dirty="0"/>
              <a:t>CI/AI/ML</a:t>
            </a:r>
            <a:r>
              <a:rPr spc="-3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7625" marR="5080" indent="-9525">
              <a:lnSpc>
                <a:spcPct val="90000"/>
              </a:lnSpc>
              <a:spcBef>
                <a:spcPts val="390"/>
              </a:spcBef>
            </a:pPr>
            <a:r>
              <a:rPr dirty="0"/>
              <a:t>The</a:t>
            </a:r>
            <a:r>
              <a:rPr spc="30" dirty="0"/>
              <a:t> </a:t>
            </a:r>
            <a:r>
              <a:rPr dirty="0"/>
              <a:t>objective</a:t>
            </a:r>
            <a:r>
              <a:rPr spc="-20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build</a:t>
            </a:r>
            <a:r>
              <a:rPr spc="-7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intelligent</a:t>
            </a:r>
            <a:r>
              <a:rPr spc="65" dirty="0"/>
              <a:t> </a:t>
            </a:r>
            <a:r>
              <a:rPr spc="-10" dirty="0"/>
              <a:t>system/agent </a:t>
            </a:r>
            <a:r>
              <a:rPr dirty="0"/>
              <a:t>which</a:t>
            </a:r>
            <a:r>
              <a:rPr spc="-40" dirty="0"/>
              <a:t> </a:t>
            </a:r>
            <a:r>
              <a:rPr dirty="0"/>
              <a:t>can</a:t>
            </a:r>
            <a:r>
              <a:rPr spc="-100" dirty="0"/>
              <a:t> </a:t>
            </a:r>
            <a:r>
              <a:rPr dirty="0"/>
              <a:t>think</a:t>
            </a:r>
            <a:r>
              <a:rPr spc="25" dirty="0"/>
              <a:t> </a:t>
            </a:r>
            <a:r>
              <a:rPr dirty="0"/>
              <a:t>like</a:t>
            </a:r>
            <a:r>
              <a:rPr spc="-110" dirty="0"/>
              <a:t> </a:t>
            </a:r>
            <a:r>
              <a:rPr spc="-10" dirty="0"/>
              <a:t>human</a:t>
            </a:r>
            <a:r>
              <a:rPr spc="1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should</a:t>
            </a:r>
            <a:r>
              <a:rPr spc="90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adoptive</a:t>
            </a:r>
            <a:r>
              <a:rPr spc="-50" dirty="0"/>
              <a:t> </a:t>
            </a:r>
            <a:r>
              <a:rPr spc="-25" dirty="0"/>
              <a:t>in </a:t>
            </a:r>
            <a:r>
              <a:rPr spc="-10" dirty="0"/>
              <a:t>nature.</a:t>
            </a:r>
          </a:p>
          <a:p>
            <a:pPr marL="25400">
              <a:lnSpc>
                <a:spcPct val="100000"/>
              </a:lnSpc>
              <a:spcBef>
                <a:spcPts val="740"/>
              </a:spcBef>
            </a:pPr>
            <a:endParaRPr spc="-10" dirty="0"/>
          </a:p>
          <a:p>
            <a:pPr marL="38100">
              <a:lnSpc>
                <a:spcPts val="2715"/>
              </a:lnSpc>
            </a:pPr>
            <a:r>
              <a:rPr spc="-40" dirty="0"/>
              <a:t>To</a:t>
            </a:r>
            <a:r>
              <a:rPr spc="-110" dirty="0"/>
              <a:t> </a:t>
            </a:r>
            <a:r>
              <a:rPr dirty="0"/>
              <a:t>build</a:t>
            </a:r>
            <a:r>
              <a:rPr spc="-60" dirty="0"/>
              <a:t> </a:t>
            </a:r>
            <a:r>
              <a:rPr dirty="0"/>
              <a:t>an</a:t>
            </a:r>
            <a:r>
              <a:rPr spc="-114" dirty="0"/>
              <a:t> </a:t>
            </a:r>
            <a:r>
              <a:rPr dirty="0"/>
              <a:t>intelligent</a:t>
            </a:r>
            <a:r>
              <a:rPr spc="5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build</a:t>
            </a:r>
            <a:r>
              <a:rPr spc="-110" dirty="0"/>
              <a:t> </a:t>
            </a:r>
            <a:r>
              <a:rPr dirty="0"/>
              <a:t>models.</a:t>
            </a:r>
            <a:r>
              <a:rPr spc="65" dirty="0"/>
              <a:t> </a:t>
            </a:r>
            <a:r>
              <a:rPr spc="-10" dirty="0"/>
              <a:t>These</a:t>
            </a:r>
          </a:p>
          <a:p>
            <a:pPr marL="47625">
              <a:lnSpc>
                <a:spcPts val="2715"/>
              </a:lnSpc>
            </a:pPr>
            <a:r>
              <a:rPr dirty="0"/>
              <a:t>models</a:t>
            </a:r>
            <a:r>
              <a:rPr spc="-50" dirty="0"/>
              <a:t> </a:t>
            </a:r>
            <a:r>
              <a:rPr dirty="0"/>
              <a:t>are</a:t>
            </a:r>
            <a:r>
              <a:rPr spc="-105" dirty="0"/>
              <a:t> </a:t>
            </a:r>
            <a:r>
              <a:rPr dirty="0"/>
              <a:t>based</a:t>
            </a:r>
            <a:r>
              <a:rPr spc="40" dirty="0"/>
              <a:t> </a:t>
            </a:r>
            <a:r>
              <a:rPr dirty="0"/>
              <a:t>on</a:t>
            </a:r>
            <a:r>
              <a:rPr spc="-155" dirty="0"/>
              <a:t> </a:t>
            </a:r>
            <a:r>
              <a:rPr dirty="0"/>
              <a:t>AI/CI/ML</a:t>
            </a:r>
            <a:r>
              <a:rPr spc="-60" dirty="0"/>
              <a:t> </a:t>
            </a:r>
            <a:r>
              <a:rPr spc="-10" dirty="0"/>
              <a:t>techniques.</a:t>
            </a: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endParaRPr spc="-10" dirty="0"/>
          </a:p>
          <a:p>
            <a:pPr marL="38100">
              <a:lnSpc>
                <a:spcPts val="2715"/>
              </a:lnSpc>
            </a:pPr>
            <a:r>
              <a:rPr dirty="0"/>
              <a:t>Models</a:t>
            </a:r>
            <a:r>
              <a:rPr spc="-3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trained to</a:t>
            </a:r>
            <a:r>
              <a:rPr spc="-130" dirty="0"/>
              <a:t> </a:t>
            </a:r>
            <a:r>
              <a:rPr dirty="0"/>
              <a:t>solve</a:t>
            </a:r>
            <a:r>
              <a:rPr spc="1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problems</a:t>
            </a:r>
            <a:r>
              <a:rPr spc="30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spc="-10" dirty="0"/>
              <a:t>using</a:t>
            </a:r>
          </a:p>
          <a:p>
            <a:pPr marL="47625">
              <a:lnSpc>
                <a:spcPts val="2715"/>
              </a:lnSpc>
            </a:pPr>
            <a:r>
              <a:rPr dirty="0"/>
              <a:t>some</a:t>
            </a:r>
            <a:r>
              <a:rPr spc="-65" dirty="0"/>
              <a:t> </a:t>
            </a:r>
            <a:r>
              <a:rPr spc="-10" dirty="0"/>
              <a:t>experience/data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6997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6/22/2014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7028" y="6458129"/>
            <a:ext cx="23329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Computational</a:t>
            </a:r>
            <a:r>
              <a:rPr sz="1200" spc="-20" dirty="0">
                <a:solidFill>
                  <a:srgbClr val="888888"/>
                </a:solidFill>
                <a:latin typeface="Arial"/>
                <a:cs typeface="Arial"/>
              </a:rPr>
              <a:t> Intelligence</a:t>
            </a:r>
            <a:r>
              <a:rPr sz="1200" spc="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(CI),</a:t>
            </a:r>
            <a:r>
              <a:rPr sz="1200" spc="5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550" y="525144"/>
            <a:ext cx="3222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Types</a:t>
            </a:r>
            <a:r>
              <a:rPr spc="-1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635" y="1248318"/>
            <a:ext cx="6703695" cy="38315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Optimization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tabLst>
                <a:tab pos="5099050" algn="l"/>
              </a:tabLst>
            </a:pP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train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470534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400">
              <a:latin typeface="Times New Roman"/>
              <a:cs typeface="Times New Roman"/>
            </a:endParaRPr>
          </a:p>
          <a:p>
            <a:pPr marL="470534" marR="70485" indent="-457834">
              <a:lnSpc>
                <a:spcPct val="90000"/>
              </a:lnSpc>
            </a:pPr>
            <a:r>
              <a:rPr sz="2400" spc="-10" dirty="0">
                <a:latin typeface="Times New Roman"/>
                <a:cs typeface="Times New Roman"/>
              </a:rPr>
              <a:t>Training/testing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attributes/parameters.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classified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parameters.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314" y="2875661"/>
            <a:ext cx="46355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Course</a:t>
            </a:r>
            <a:r>
              <a:rPr sz="4400" spc="-105" dirty="0"/>
              <a:t> </a:t>
            </a:r>
            <a:r>
              <a:rPr sz="4400" spc="-10" dirty="0"/>
              <a:t>Description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6443662"/>
            <a:ext cx="144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67751" y="6396216"/>
            <a:ext cx="2603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20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684" rIns="0" bIns="0" rtlCol="0">
            <a:spAutoFit/>
          </a:bodyPr>
          <a:lstStyle/>
          <a:p>
            <a:pPr marL="1236980">
              <a:lnSpc>
                <a:spcPct val="100000"/>
              </a:lnSpc>
              <a:spcBef>
                <a:spcPts val="130"/>
              </a:spcBef>
            </a:pPr>
            <a:r>
              <a:rPr dirty="0"/>
              <a:t>Machine</a:t>
            </a:r>
            <a:r>
              <a:rPr spc="-110" dirty="0"/>
              <a:t> </a:t>
            </a:r>
            <a:r>
              <a:rPr dirty="0"/>
              <a:t>Learning:</a:t>
            </a:r>
            <a:r>
              <a:rPr spc="-3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010" y="2465387"/>
            <a:ext cx="74847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Definition:</a:t>
            </a:r>
            <a:r>
              <a:rPr sz="2400" b="1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1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0" dirty="0">
                <a:latin typeface="Times New Roman"/>
                <a:cs typeface="Times New Roman"/>
              </a:rPr>
              <a:t>  </a:t>
            </a:r>
            <a:r>
              <a:rPr sz="2400" i="1" dirty="0">
                <a:latin typeface="Times New Roman"/>
                <a:cs typeface="Times New Roman"/>
              </a:rPr>
              <a:t>learn</a:t>
            </a:r>
            <a:r>
              <a:rPr sz="2400" i="1" spc="145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measure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measured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 </a:t>
            </a:r>
            <a:r>
              <a:rPr sz="2400" spc="-25" dirty="0">
                <a:latin typeface="Times New Roman"/>
                <a:cs typeface="Times New Roman"/>
              </a:rPr>
              <a:t>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67751" y="6396216"/>
            <a:ext cx="2603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21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832" rIns="0" bIns="0" rtlCol="0">
            <a:spAutoFit/>
          </a:bodyPr>
          <a:lstStyle/>
          <a:p>
            <a:pPr marL="2114550">
              <a:lnSpc>
                <a:spcPct val="100000"/>
              </a:lnSpc>
              <a:spcBef>
                <a:spcPts val="125"/>
              </a:spcBef>
            </a:pPr>
            <a:r>
              <a:rPr dirty="0"/>
              <a:t>Machine</a:t>
            </a:r>
            <a:r>
              <a:rPr spc="-155" dirty="0"/>
              <a:t> </a:t>
            </a:r>
            <a:r>
              <a:rPr dirty="0"/>
              <a:t>Learning</a:t>
            </a:r>
            <a:r>
              <a:rPr spc="-100" dirty="0"/>
              <a:t> </a:t>
            </a:r>
            <a:r>
              <a:rPr spc="-10" dirty="0"/>
              <a:t>(ML):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010" y="1702498"/>
            <a:ext cx="7463155" cy="34721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39395" marR="5080" indent="-227329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ML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optimize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 	</a:t>
            </a:r>
            <a:r>
              <a:rPr sz="2400" dirty="0">
                <a:latin typeface="Times New Roman"/>
                <a:cs typeface="Times New Roman"/>
              </a:rPr>
              <a:t>criterion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experience.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Learn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669925" lvl="1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66992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massive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669925" lvl="1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6992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moderate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669925" lvl="1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66992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small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 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inference.</a:t>
            </a:r>
            <a:endParaRPr sz="2400">
              <a:latin typeface="Times New Roman"/>
              <a:cs typeface="Times New Roman"/>
            </a:endParaRPr>
          </a:p>
          <a:p>
            <a:pPr marL="669925" lvl="1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669925" algn="l"/>
              </a:tabLst>
            </a:pPr>
            <a:r>
              <a:rPr sz="2000" spc="-10" dirty="0"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669925" lvl="1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669925" algn="l"/>
              </a:tabLst>
            </a:pPr>
            <a:r>
              <a:rPr sz="2000" dirty="0">
                <a:latin typeface="Times New Roman"/>
                <a:cs typeface="Times New Roman"/>
              </a:rPr>
              <a:t>Time/Space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533015" marR="5080" indent="-1735455">
              <a:lnSpc>
                <a:spcPts val="3829"/>
              </a:lnSpc>
              <a:spcBef>
                <a:spcPts val="245"/>
              </a:spcBef>
            </a:pPr>
            <a:r>
              <a:rPr dirty="0"/>
              <a:t>Examples</a:t>
            </a:r>
            <a:r>
              <a:rPr spc="-145" dirty="0"/>
              <a:t> </a:t>
            </a:r>
            <a:r>
              <a:rPr dirty="0"/>
              <a:t>of</a:t>
            </a:r>
            <a:r>
              <a:rPr spc="125" dirty="0"/>
              <a:t> </a:t>
            </a:r>
            <a:r>
              <a:rPr spc="-10" dirty="0"/>
              <a:t>Successful</a:t>
            </a:r>
            <a:r>
              <a:rPr spc="-235" dirty="0"/>
              <a:t> </a:t>
            </a:r>
            <a:r>
              <a:rPr dirty="0"/>
              <a:t>Applications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Machine</a:t>
            </a:r>
            <a:r>
              <a:rPr spc="-15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010" y="1778698"/>
            <a:ext cx="669734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spoken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(Lee,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1989;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spc="-20" dirty="0">
                <a:latin typeface="Times New Roman"/>
                <a:cs typeface="Times New Roman"/>
              </a:rPr>
              <a:t>Waibel,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1989).</a:t>
            </a:r>
            <a:endParaRPr sz="2400">
              <a:latin typeface="Times New Roman"/>
              <a:cs typeface="Times New Roman"/>
            </a:endParaRPr>
          </a:p>
          <a:p>
            <a:pPr marL="355600" marR="1358900" indent="-343535">
              <a:lnSpc>
                <a:spcPct val="101699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autonomous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vehicle </a:t>
            </a:r>
            <a:r>
              <a:rPr sz="2400" dirty="0">
                <a:latin typeface="Times New Roman"/>
                <a:cs typeface="Times New Roman"/>
              </a:rPr>
              <a:t>(Pomerleau,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1989).</a:t>
            </a:r>
            <a:endParaRPr sz="2400">
              <a:latin typeface="Times New Roman"/>
              <a:cs typeface="Times New Roman"/>
            </a:endParaRPr>
          </a:p>
          <a:p>
            <a:pPr marL="355600" marR="452755" indent="-343535">
              <a:lnSpc>
                <a:spcPts val="286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classify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astronomical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structures </a:t>
            </a:r>
            <a:r>
              <a:rPr sz="2400" dirty="0">
                <a:latin typeface="Times New Roman"/>
                <a:cs typeface="Times New Roman"/>
              </a:rPr>
              <a:t>(Fayyad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al.,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1995).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16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world-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backgammon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(Tesauro </a:t>
            </a:r>
            <a:r>
              <a:rPr sz="2400" dirty="0">
                <a:latin typeface="Times New Roman"/>
                <a:cs typeface="Times New Roman"/>
              </a:rPr>
              <a:t>1992, </a:t>
            </a:r>
            <a:r>
              <a:rPr sz="2400" spc="-10" dirty="0">
                <a:latin typeface="Times New Roman"/>
                <a:cs typeface="Times New Roman"/>
              </a:rPr>
              <a:t>1995).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ARVIN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vehicle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343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  <a:r>
              <a:rPr spc="-110" dirty="0"/>
              <a:t> </a:t>
            </a:r>
            <a:r>
              <a:rPr spc="-10" dirty="0"/>
              <a:t>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210" y="1854580"/>
            <a:ext cx="7356475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0995" algn="just">
              <a:lnSpc>
                <a:spcPts val="2865"/>
              </a:lnSpc>
              <a:spcBef>
                <a:spcPts val="105"/>
              </a:spcBef>
              <a:buFont typeface="Arial"/>
              <a:buChar char="•"/>
              <a:tabLst>
                <a:tab pos="353695" algn="l"/>
              </a:tabLst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people).</a:t>
            </a:r>
            <a:endParaRPr sz="2400">
              <a:latin typeface="Times New Roman"/>
              <a:cs typeface="Times New Roman"/>
            </a:endParaRPr>
          </a:p>
          <a:p>
            <a:pPr marL="353060" marR="5080" indent="-340995" algn="just">
              <a:lnSpc>
                <a:spcPct val="10040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Relationships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 	</a:t>
            </a:r>
            <a:r>
              <a:rPr sz="2400" dirty="0">
                <a:latin typeface="Times New Roman"/>
                <a:cs typeface="Times New Roman"/>
              </a:rPr>
              <a:t>amounts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Learning/Data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	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relationships.</a:t>
            </a:r>
            <a:endParaRPr sz="2400">
              <a:latin typeface="Times New Roman"/>
              <a:cs typeface="Times New Roman"/>
            </a:endParaRPr>
          </a:p>
          <a:p>
            <a:pPr marL="353060" marR="507365" indent="-340995" algn="just">
              <a:lnSpc>
                <a:spcPct val="1004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designers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not 	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environments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which 	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944" y="639699"/>
            <a:ext cx="71551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Areas</a:t>
            </a:r>
            <a:r>
              <a:rPr spc="-12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Influence</a:t>
            </a:r>
            <a:r>
              <a:rPr spc="-110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dirty="0"/>
              <a:t>Machine</a:t>
            </a:r>
            <a:r>
              <a:rPr spc="-204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75" y="1778698"/>
            <a:ext cx="8049895" cy="3463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Statistics: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unknown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distribution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drawn?</a:t>
            </a:r>
            <a:endParaRPr sz="2400">
              <a:latin typeface="Times New Roman"/>
              <a:cs typeface="Times New Roman"/>
            </a:endParaRPr>
          </a:p>
          <a:p>
            <a:pPr marL="355600" marR="426720" indent="-343535">
              <a:lnSpc>
                <a:spcPct val="1004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Brain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Models: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weighted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inputs </a:t>
            </a:r>
            <a:r>
              <a:rPr sz="2400" dirty="0">
                <a:latin typeface="Times New Roman"/>
                <a:cs typeface="Times New Roman"/>
              </a:rPr>
              <a:t>(Artificial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suggested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biological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neurons.</a:t>
            </a:r>
            <a:endParaRPr sz="2400">
              <a:latin typeface="Times New Roman"/>
              <a:cs typeface="Times New Roman"/>
            </a:endParaRPr>
          </a:p>
          <a:p>
            <a:pPr marL="353060" marR="464820" indent="-340995" algn="just">
              <a:lnSpc>
                <a:spcPts val="285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Adaptive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Control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Theory: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	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unknown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estimated 	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175" y="447675"/>
            <a:ext cx="7896225" cy="942975"/>
            <a:chOff x="638175" y="447675"/>
            <a:chExt cx="7896225" cy="942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5" y="447675"/>
              <a:ext cx="2143125" cy="942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475" y="447675"/>
              <a:ext cx="2619375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075" y="447675"/>
              <a:ext cx="89535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8225" y="447675"/>
              <a:ext cx="1457325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4050" y="447675"/>
              <a:ext cx="1514475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7025" y="447675"/>
              <a:ext cx="1857375" cy="9429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06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25"/>
              </a:spcBef>
            </a:pPr>
            <a:r>
              <a:rPr dirty="0"/>
              <a:t>Practical</a:t>
            </a:r>
            <a:r>
              <a:rPr spc="-254" dirty="0"/>
              <a:t> </a:t>
            </a:r>
            <a:r>
              <a:rPr dirty="0"/>
              <a:t>Application</a:t>
            </a:r>
            <a:r>
              <a:rPr spc="-10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ML:</a:t>
            </a:r>
            <a:r>
              <a:rPr spc="-135" dirty="0"/>
              <a:t> </a:t>
            </a:r>
            <a:r>
              <a:rPr dirty="0"/>
              <a:t>Data </a:t>
            </a:r>
            <a:r>
              <a:rPr spc="-10" dirty="0"/>
              <a:t>Mining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6575" y="1625599"/>
            <a:ext cx="6863080" cy="3961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Retail: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basket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analysis,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relationship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spc="-20" dirty="0">
                <a:latin typeface="Times New Roman"/>
                <a:cs typeface="Times New Roman"/>
              </a:rPr>
              <a:t>management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(CRM)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Finance: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Credit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scoring,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fraud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Manufacturing: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Optimization,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troubleshooting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Medicine: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Medical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diagnosis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Telecommunications: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optimization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mining: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Text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575" y="6443662"/>
            <a:ext cx="144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2005" y="6458129"/>
            <a:ext cx="1968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272" rIns="0" bIns="0" rtlCol="0">
            <a:spAutoFit/>
          </a:bodyPr>
          <a:lstStyle/>
          <a:p>
            <a:pPr marL="1666239">
              <a:lnSpc>
                <a:spcPct val="100000"/>
              </a:lnSpc>
              <a:spcBef>
                <a:spcPts val="125"/>
              </a:spcBef>
            </a:pPr>
            <a:r>
              <a:rPr dirty="0"/>
              <a:t>Designing</a:t>
            </a:r>
            <a:r>
              <a:rPr spc="-12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Learning</a:t>
            </a:r>
            <a:r>
              <a:rPr spc="-125" dirty="0"/>
              <a:t> </a:t>
            </a:r>
            <a:r>
              <a:rPr spc="-10" dirty="0"/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1388" y="1552943"/>
            <a:ext cx="6623050" cy="26587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Choosing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Choosing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Target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Choosing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Target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Choosing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Approximation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93151" y="6396216"/>
            <a:ext cx="1968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75" y="982980"/>
            <a:ext cx="32619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Machine</a:t>
            </a:r>
            <a:r>
              <a:rPr spc="-9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492" y="1959927"/>
            <a:ext cx="7298055" cy="15538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409"/>
              </a:spcBef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computer</a:t>
            </a:r>
            <a:r>
              <a:rPr sz="2700" spc="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said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learn</a:t>
            </a:r>
            <a:r>
              <a:rPr sz="2700" i="1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from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experience 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respect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some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class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tasks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measure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spc="-145" dirty="0">
                <a:latin typeface="Times New Roman"/>
                <a:cs typeface="Times New Roman"/>
              </a:rPr>
              <a:t>P,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tasks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in </a:t>
            </a:r>
            <a:r>
              <a:rPr sz="2700" spc="-65" dirty="0">
                <a:latin typeface="Times New Roman"/>
                <a:cs typeface="Times New Roman"/>
              </a:rPr>
              <a:t>T,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measured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45" dirty="0">
                <a:latin typeface="Times New Roman"/>
                <a:cs typeface="Times New Roman"/>
              </a:rPr>
              <a:t>P,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improves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experience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E.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610" y="525144"/>
            <a:ext cx="30949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dirty="0"/>
              <a:t>is</a:t>
            </a:r>
            <a:r>
              <a:rPr spc="12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92" y="1282636"/>
            <a:ext cx="7083425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ts val="2755"/>
              </a:lnSpc>
              <a:spcBef>
                <a:spcPts val="100"/>
              </a:spcBef>
            </a:pP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understanding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ts val="2755"/>
              </a:lnSpc>
            </a:pPr>
            <a:r>
              <a:rPr sz="2400" spc="-30" dirty="0">
                <a:latin typeface="Times New Roman"/>
                <a:cs typeface="Times New Roman"/>
              </a:rPr>
              <a:t>study,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experience''</a:t>
            </a:r>
            <a:endParaRPr sz="2400">
              <a:latin typeface="Times New Roman"/>
              <a:cs typeface="Times New Roman"/>
            </a:endParaRPr>
          </a:p>
          <a:p>
            <a:pPr marL="1174750" indent="-247015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"/>
              <a:tabLst>
                <a:tab pos="117475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facts</a:t>
            </a:r>
            <a:endParaRPr sz="2400">
              <a:latin typeface="Times New Roman"/>
              <a:cs typeface="Times New Roman"/>
            </a:endParaRPr>
          </a:p>
          <a:p>
            <a:pPr marL="1174750" indent="-247015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"/>
              <a:tabLst>
                <a:tab pos="1174750" algn="l"/>
              </a:tabLst>
            </a:pP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something</a:t>
            </a:r>
            <a:endParaRPr sz="2400">
              <a:latin typeface="Times New Roman"/>
              <a:cs typeface="Times New Roman"/>
            </a:endParaRPr>
          </a:p>
          <a:p>
            <a:pPr marL="1175385" indent="-247650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"/>
              <a:tabLst>
                <a:tab pos="1175385" algn="l"/>
              </a:tabLst>
            </a:pPr>
            <a:r>
              <a:rPr sz="2400" dirty="0">
                <a:latin typeface="Times New Roman"/>
                <a:cs typeface="Times New Roman"/>
              </a:rPr>
              <a:t>Improving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something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already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Times New Roman"/>
                <a:cs typeface="Times New Roman"/>
              </a:rPr>
              <a:t>Simon's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ddefinition: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6385" algn="just">
              <a:lnSpc>
                <a:spcPct val="90400"/>
              </a:lnSpc>
              <a:spcBef>
                <a:spcPts val="550"/>
              </a:spcBef>
            </a:pPr>
            <a:r>
              <a:rPr sz="2400" dirty="0">
                <a:latin typeface="Times New Roman"/>
                <a:cs typeface="Times New Roman"/>
              </a:rPr>
              <a:t>``Learning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denotes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adaptive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drawn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population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effectively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time''</a:t>
            </a:r>
            <a:endParaRPr sz="24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270"/>
              </a:spcBef>
            </a:pP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1993,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Chapter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904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130"/>
              </a:spcBef>
            </a:pPr>
            <a:r>
              <a:rPr dirty="0"/>
              <a:t>Major</a:t>
            </a:r>
            <a:r>
              <a:rPr spc="-105" dirty="0"/>
              <a:t> </a:t>
            </a:r>
            <a:r>
              <a:rPr dirty="0"/>
              <a:t>Paradigms</a:t>
            </a:r>
            <a:r>
              <a:rPr spc="-225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dirty="0"/>
              <a:t>Machine</a:t>
            </a:r>
            <a:r>
              <a:rPr spc="-17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1664398"/>
            <a:ext cx="6978015" cy="25184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330" marR="5080" indent="-342265">
              <a:lnSpc>
                <a:spcPct val="90000"/>
              </a:lnSpc>
              <a:spcBef>
                <a:spcPts val="390"/>
              </a:spcBef>
              <a:buFont typeface="Wingdings"/>
              <a:buChar char=""/>
              <a:tabLst>
                <a:tab pos="355600" algn="l"/>
                <a:tab pos="2396490" algn="l"/>
              </a:tabLst>
            </a:pPr>
            <a:r>
              <a:rPr sz="2400" b="1" dirty="0">
                <a:latin typeface="Times New Roman"/>
                <a:cs typeface="Times New Roman"/>
              </a:rPr>
              <a:t>Rote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Learning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One-</a:t>
            </a:r>
            <a:r>
              <a:rPr sz="2400" spc="-25" dirty="0">
                <a:latin typeface="Times New Roman"/>
                <a:cs typeface="Times New Roman"/>
              </a:rPr>
              <a:t>to-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mapping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	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representation.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“Learning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memorization.” 	</a:t>
            </a:r>
            <a:r>
              <a:rPr sz="2400" spc="-45" dirty="0">
                <a:latin typeface="Times New Roman"/>
                <a:cs typeface="Times New Roman"/>
              </a:rPr>
              <a:t>Association-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retrieval.</a:t>
            </a:r>
            <a:endParaRPr sz="2400">
              <a:latin typeface="Times New Roman"/>
              <a:cs typeface="Times New Roman"/>
            </a:endParaRPr>
          </a:p>
          <a:p>
            <a:pPr marL="354330" marR="309880" indent="-342265">
              <a:lnSpc>
                <a:spcPts val="2630"/>
              </a:lnSpc>
              <a:spcBef>
                <a:spcPts val="56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Induction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general 	conclusions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330" marR="320040" indent="-342265">
              <a:lnSpc>
                <a:spcPts val="2630"/>
              </a:lnSpc>
              <a:spcBef>
                <a:spcPts val="52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Clustering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Unsupervised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natural 	</a:t>
            </a:r>
            <a:r>
              <a:rPr sz="2400" dirty="0">
                <a:latin typeface="Times New Roman"/>
                <a:cs typeface="Times New Roman"/>
              </a:rPr>
              <a:t>groups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99" rIns="0" bIns="0" rtlCol="0">
            <a:spAutoFit/>
          </a:bodyPr>
          <a:lstStyle/>
          <a:p>
            <a:pPr marL="1398905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Course</a:t>
            </a:r>
            <a:r>
              <a:rPr sz="3600" spc="-225" dirty="0"/>
              <a:t> </a:t>
            </a:r>
            <a:r>
              <a:rPr sz="3600" spc="-10" dirty="0"/>
              <a:t>Aims/Objectives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492" y="1625980"/>
            <a:ext cx="7569834" cy="31864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79425" marR="5080" indent="-467359">
              <a:lnSpc>
                <a:spcPct val="102400"/>
              </a:lnSpc>
              <a:spcBef>
                <a:spcPts val="50"/>
              </a:spcBef>
              <a:buFont typeface="Wingdings"/>
              <a:buChar char=""/>
              <a:tabLst>
                <a:tab pos="479425" algn="l"/>
                <a:tab pos="3651250" algn="l"/>
                <a:tab pos="4460875" algn="l"/>
              </a:tabLst>
            </a:pPr>
            <a:r>
              <a:rPr sz="2750" dirty="0">
                <a:latin typeface="Times New Roman"/>
                <a:cs typeface="Times New Roman"/>
              </a:rPr>
              <a:t>Provides</a:t>
            </a:r>
            <a:r>
              <a:rPr sz="2750" spc="2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overview</a:t>
            </a:r>
            <a:r>
              <a:rPr sz="2750" dirty="0">
                <a:latin typeface="Times New Roman"/>
                <a:cs typeface="Times New Roman"/>
              </a:rPr>
              <a:t>	of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state-</a:t>
            </a:r>
            <a:r>
              <a:rPr sz="2750" dirty="0">
                <a:latin typeface="Times New Roman"/>
                <a:cs typeface="Times New Roman"/>
              </a:rPr>
              <a:t>of-the-art</a:t>
            </a:r>
            <a:r>
              <a:rPr sz="2750" spc="3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areas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pattern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recognition</a:t>
            </a:r>
            <a:r>
              <a:rPr sz="2750" dirty="0">
                <a:latin typeface="Times New Roman"/>
                <a:cs typeface="Times New Roman"/>
              </a:rPr>
              <a:t>	and machine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learning</a:t>
            </a:r>
            <a:endParaRPr sz="2750">
              <a:latin typeface="Times New Roman"/>
              <a:cs typeface="Times New Roman"/>
            </a:endParaRPr>
          </a:p>
          <a:p>
            <a:pPr marL="479425" marR="380365" indent="-467359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479425" algn="l"/>
              </a:tabLst>
            </a:pPr>
            <a:r>
              <a:rPr sz="2750" dirty="0">
                <a:latin typeface="Times New Roman"/>
                <a:cs typeface="Times New Roman"/>
              </a:rPr>
              <a:t>Thorough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understanding</a:t>
            </a:r>
            <a:r>
              <a:rPr sz="2750" spc="22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most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successful </a:t>
            </a:r>
            <a:r>
              <a:rPr sz="2750" dirty="0">
                <a:latin typeface="Times New Roman"/>
                <a:cs typeface="Times New Roman"/>
              </a:rPr>
              <a:t>methods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used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Machine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learning.</a:t>
            </a:r>
            <a:endParaRPr sz="2750">
              <a:latin typeface="Times New Roman"/>
              <a:cs typeface="Times New Roman"/>
            </a:endParaRPr>
          </a:p>
          <a:p>
            <a:pPr marL="479425" marR="144145" indent="-467359">
              <a:lnSpc>
                <a:spcPct val="102400"/>
              </a:lnSpc>
              <a:spcBef>
                <a:spcPts val="680"/>
              </a:spcBef>
              <a:buFont typeface="Wingdings"/>
              <a:buChar char=""/>
              <a:tabLst>
                <a:tab pos="479425" algn="l"/>
                <a:tab pos="2564765" algn="l"/>
              </a:tabLst>
            </a:pP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course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helps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BS/MS/Ph.D.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students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to </a:t>
            </a:r>
            <a:r>
              <a:rPr sz="2750" dirty="0">
                <a:latin typeface="Times New Roman"/>
                <a:cs typeface="Times New Roman"/>
              </a:rPr>
              <a:t>understand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concepts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machine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learning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and </a:t>
            </a:r>
            <a:r>
              <a:rPr sz="2750" dirty="0">
                <a:latin typeface="Times New Roman"/>
                <a:cs typeface="Times New Roman"/>
              </a:rPr>
              <a:t>its</a:t>
            </a:r>
            <a:r>
              <a:rPr sz="2750" spc="-10" dirty="0">
                <a:latin typeface="Times New Roman"/>
                <a:cs typeface="Times New Roman"/>
              </a:rPr>
              <a:t> application</a:t>
            </a:r>
            <a:r>
              <a:rPr sz="2750" dirty="0">
                <a:latin typeface="Times New Roman"/>
                <a:cs typeface="Times New Roman"/>
              </a:rPr>
              <a:t>	in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different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domains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research</a:t>
            </a:r>
            <a:r>
              <a:rPr sz="2750" spc="-10" dirty="0">
                <a:solidFill>
                  <a:srgbClr val="888888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3714" y="6448425"/>
            <a:ext cx="144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644" y="477519"/>
            <a:ext cx="68535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latin typeface="Calibri"/>
                <a:cs typeface="Calibri"/>
              </a:rPr>
              <a:t>How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Machine</a:t>
            </a:r>
            <a:r>
              <a:rPr b="0" spc="-1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Learning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Methods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Operate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074362"/>
            <a:ext cx="6344920" cy="50069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2750" spc="-10" dirty="0">
                <a:latin typeface="Calibri"/>
                <a:cs typeface="Calibri"/>
              </a:rPr>
              <a:t>Inputs:</a:t>
            </a:r>
            <a:endParaRPr sz="275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What’s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Concept?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learning?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Example/Instance?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attribute?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750" dirty="0">
                <a:latin typeface="Calibri"/>
                <a:cs typeface="Calibri"/>
              </a:rPr>
              <a:t>Outputs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(Knowledge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Representation):</a:t>
            </a:r>
            <a:endParaRPr sz="275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Trees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latin typeface="Calibri"/>
                <a:cs typeface="Calibri"/>
              </a:rPr>
              <a:t>Classification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Association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Instance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latin typeface="Calibri"/>
                <a:cs typeface="Calibri"/>
              </a:rPr>
              <a:t>Clusters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340360"/>
            <a:ext cx="36296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latin typeface="Calibri"/>
                <a:cs typeface="Calibri"/>
              </a:rPr>
              <a:t>Styles</a:t>
            </a:r>
            <a:r>
              <a:rPr sz="3950" b="0" spc="6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of</a:t>
            </a:r>
            <a:r>
              <a:rPr sz="3950" b="0" spc="-25" dirty="0">
                <a:latin typeface="Calibri"/>
                <a:cs typeface="Calibri"/>
              </a:rPr>
              <a:t> </a:t>
            </a:r>
            <a:r>
              <a:rPr sz="3950" b="0" spc="-10" dirty="0">
                <a:latin typeface="Calibri"/>
                <a:cs typeface="Calibri"/>
              </a:rPr>
              <a:t>Learning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952740" cy="46170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753745" indent="-343535">
              <a:lnSpc>
                <a:spcPts val="2850"/>
              </a:lnSpc>
              <a:spcBef>
                <a:spcPts val="2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Four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mining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756285" marR="31750" lvl="1" indent="-286385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i="1" dirty="0">
                <a:latin typeface="Calibri"/>
                <a:cs typeface="Calibri"/>
              </a:rPr>
              <a:t>classification</a:t>
            </a:r>
            <a:r>
              <a:rPr sz="2000" b="1" i="1" spc="-17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learning</a:t>
            </a:r>
            <a:r>
              <a:rPr sz="2000" i="1" dirty="0">
                <a:latin typeface="Calibri"/>
                <a:cs typeface="Calibri"/>
              </a:rPr>
              <a:t>,</a:t>
            </a:r>
            <a:r>
              <a:rPr sz="2000" i="1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classified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 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classifying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unseen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examples.</a:t>
            </a:r>
            <a:endParaRPr sz="20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association</a:t>
            </a:r>
            <a:r>
              <a:rPr sz="2000" b="1" i="1" spc="-1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learning</a:t>
            </a:r>
            <a:r>
              <a:rPr sz="2000" i="1" dirty="0">
                <a:latin typeface="Calibri"/>
                <a:cs typeface="Calibri"/>
              </a:rPr>
              <a:t>,</a:t>
            </a:r>
            <a:r>
              <a:rPr sz="2000" i="1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association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sought,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class</a:t>
            </a:r>
            <a:r>
              <a:rPr sz="2000" i="1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b="1" i="1" dirty="0">
                <a:latin typeface="Calibri"/>
                <a:cs typeface="Calibri"/>
              </a:rPr>
              <a:t>clustering</a:t>
            </a:r>
            <a:r>
              <a:rPr sz="2000" i="1" dirty="0">
                <a:latin typeface="Calibri"/>
                <a:cs typeface="Calibri"/>
              </a:rPr>
              <a:t>,</a:t>
            </a:r>
            <a:r>
              <a:rPr sz="2000" i="1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examples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belong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sought.</a:t>
            </a:r>
            <a:endParaRPr sz="2000">
              <a:latin typeface="Calibri"/>
              <a:cs typeface="Calibri"/>
            </a:endParaRPr>
          </a:p>
          <a:p>
            <a:pPr marL="756285" marR="18986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numeric</a:t>
            </a:r>
            <a:r>
              <a:rPr sz="2000" b="1" i="1" spc="-16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prediction</a:t>
            </a:r>
            <a:r>
              <a:rPr sz="2000" i="1" dirty="0">
                <a:latin typeface="Calibri"/>
                <a:cs typeface="Calibri"/>
              </a:rPr>
              <a:t>,</a:t>
            </a:r>
            <a:r>
              <a:rPr sz="2000" i="1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quantity.</a:t>
            </a:r>
            <a:endParaRPr sz="2000">
              <a:latin typeface="Calibri"/>
              <a:cs typeface="Calibri"/>
            </a:endParaRPr>
          </a:p>
          <a:p>
            <a:pPr marL="355600" marR="167640" indent="-343535">
              <a:lnSpc>
                <a:spcPct val="1004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Regardless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0" dirty="0">
                <a:latin typeface="Calibri"/>
                <a:cs typeface="Calibri"/>
              </a:rPr>
              <a:t> involved,</a:t>
            </a:r>
            <a:r>
              <a:rPr sz="2400" dirty="0">
                <a:latin typeface="Calibri"/>
                <a:cs typeface="Calibri"/>
              </a:rPr>
              <a:t> we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thing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concept</a:t>
            </a:r>
            <a:r>
              <a:rPr sz="2400" b="1" i="1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concept</a:t>
            </a:r>
            <a:r>
              <a:rPr sz="2400" b="1" i="1" spc="-11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description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770" y="218186"/>
            <a:ext cx="35979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dirty="0">
                <a:latin typeface="Calibri"/>
                <a:cs typeface="Calibri"/>
              </a:rPr>
              <a:t>What</a:t>
            </a:r>
            <a:r>
              <a:rPr sz="3600" b="0" spc="-80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is a</a:t>
            </a:r>
            <a:r>
              <a:rPr sz="3600" b="0" spc="1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Concept?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929639"/>
            <a:ext cx="7823834" cy="16129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ct val="92500"/>
              </a:lnSpc>
              <a:spcBef>
                <a:spcPts val="375"/>
              </a:spcBef>
              <a:buChar char="•"/>
              <a:tabLst>
                <a:tab pos="355600" algn="l"/>
                <a:tab pos="450850" algn="l"/>
                <a:tab pos="202311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2750" dirty="0">
                <a:latin typeface="Calibri"/>
                <a:cs typeface="Calibri"/>
              </a:rPr>
              <a:t>A Concept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subset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defined </a:t>
            </a:r>
            <a:r>
              <a:rPr sz="2750" dirty="0">
                <a:latin typeface="Calibri"/>
                <a:cs typeface="Calibri"/>
              </a:rPr>
              <a:t>over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larger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[Example: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concept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bird</a:t>
            </a:r>
            <a:r>
              <a:rPr sz="2750" i="1" spc="4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subset</a:t>
            </a:r>
            <a:r>
              <a:rPr sz="2750" dirty="0">
                <a:latin typeface="Calibri"/>
                <a:cs typeface="Calibri"/>
              </a:rPr>
              <a:t>	of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objects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(i.e.,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things</a:t>
            </a:r>
            <a:r>
              <a:rPr sz="2750" i="1" spc="7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or </a:t>
            </a:r>
            <a:r>
              <a:rPr sz="2750" dirty="0">
                <a:latin typeface="Calibri"/>
                <a:cs typeface="Calibri"/>
              </a:rPr>
              <a:t>all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animals</a:t>
            </a:r>
            <a:r>
              <a:rPr sz="2750" dirty="0">
                <a:latin typeface="Calibri"/>
                <a:cs typeface="Calibri"/>
              </a:rPr>
              <a:t>)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belong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category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bird.]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3048000"/>
            <a:ext cx="4689475" cy="1217930"/>
          </a:xfrm>
          <a:custGeom>
            <a:avLst/>
            <a:gdLst/>
            <a:ahLst/>
            <a:cxnLst/>
            <a:rect l="l" t="t" r="r" b="b"/>
            <a:pathLst>
              <a:path w="4689475" h="1217929">
                <a:moveTo>
                  <a:pt x="0" y="608838"/>
                </a:moveTo>
                <a:lnTo>
                  <a:pt x="9944" y="552381"/>
                </a:lnTo>
                <a:lnTo>
                  <a:pt x="27353" y="515537"/>
                </a:lnTo>
                <a:lnTo>
                  <a:pt x="53083" y="479406"/>
                </a:lnTo>
                <a:lnTo>
                  <a:pt x="86874" y="444054"/>
                </a:lnTo>
                <a:lnTo>
                  <a:pt x="128467" y="409551"/>
                </a:lnTo>
                <a:lnTo>
                  <a:pt x="177603" y="375963"/>
                </a:lnTo>
                <a:lnTo>
                  <a:pt x="234022" y="343356"/>
                </a:lnTo>
                <a:lnTo>
                  <a:pt x="297465" y="311800"/>
                </a:lnTo>
                <a:lnTo>
                  <a:pt x="367673" y="281360"/>
                </a:lnTo>
                <a:lnTo>
                  <a:pt x="405232" y="266580"/>
                </a:lnTo>
                <a:lnTo>
                  <a:pt x="444385" y="252104"/>
                </a:lnTo>
                <a:lnTo>
                  <a:pt x="485099" y="237942"/>
                </a:lnTo>
                <a:lnTo>
                  <a:pt x="527343" y="224100"/>
                </a:lnTo>
                <a:lnTo>
                  <a:pt x="571083" y="210589"/>
                </a:lnTo>
                <a:lnTo>
                  <a:pt x="616287" y="197415"/>
                </a:lnTo>
                <a:lnTo>
                  <a:pt x="662923" y="184588"/>
                </a:lnTo>
                <a:lnTo>
                  <a:pt x="710958" y="172116"/>
                </a:lnTo>
                <a:lnTo>
                  <a:pt x="760360" y="160008"/>
                </a:lnTo>
                <a:lnTo>
                  <a:pt x="811097" y="148271"/>
                </a:lnTo>
                <a:lnTo>
                  <a:pt x="863135" y="136914"/>
                </a:lnTo>
                <a:lnTo>
                  <a:pt x="916444" y="125946"/>
                </a:lnTo>
                <a:lnTo>
                  <a:pt x="970989" y="115375"/>
                </a:lnTo>
                <a:lnTo>
                  <a:pt x="1026739" y="105210"/>
                </a:lnTo>
                <a:lnTo>
                  <a:pt x="1083661" y="95458"/>
                </a:lnTo>
                <a:lnTo>
                  <a:pt x="1141723" y="86128"/>
                </a:lnTo>
                <a:lnTo>
                  <a:pt x="1200893" y="77230"/>
                </a:lnTo>
                <a:lnTo>
                  <a:pt x="1261138" y="68770"/>
                </a:lnTo>
                <a:lnTo>
                  <a:pt x="1322425" y="60758"/>
                </a:lnTo>
                <a:lnTo>
                  <a:pt x="1384723" y="53202"/>
                </a:lnTo>
                <a:lnTo>
                  <a:pt x="1447998" y="46110"/>
                </a:lnTo>
                <a:lnTo>
                  <a:pt x="1512219" y="39491"/>
                </a:lnTo>
                <a:lnTo>
                  <a:pt x="1577352" y="33353"/>
                </a:lnTo>
                <a:lnTo>
                  <a:pt x="1643366" y="27704"/>
                </a:lnTo>
                <a:lnTo>
                  <a:pt x="1710228" y="22554"/>
                </a:lnTo>
                <a:lnTo>
                  <a:pt x="1777906" y="17910"/>
                </a:lnTo>
                <a:lnTo>
                  <a:pt x="1846367" y="13781"/>
                </a:lnTo>
                <a:lnTo>
                  <a:pt x="1915579" y="10175"/>
                </a:lnTo>
                <a:lnTo>
                  <a:pt x="1985509" y="7101"/>
                </a:lnTo>
                <a:lnTo>
                  <a:pt x="2056125" y="4567"/>
                </a:lnTo>
                <a:lnTo>
                  <a:pt x="2127395" y="2581"/>
                </a:lnTo>
                <a:lnTo>
                  <a:pt x="2199285" y="1153"/>
                </a:lnTo>
                <a:lnTo>
                  <a:pt x="2271765" y="289"/>
                </a:lnTo>
                <a:lnTo>
                  <a:pt x="2344801" y="0"/>
                </a:lnTo>
                <a:lnTo>
                  <a:pt x="2417829" y="289"/>
                </a:lnTo>
                <a:lnTo>
                  <a:pt x="2490302" y="1153"/>
                </a:lnTo>
                <a:lnTo>
                  <a:pt x="2562186" y="2581"/>
                </a:lnTo>
                <a:lnTo>
                  <a:pt x="2633449" y="4567"/>
                </a:lnTo>
                <a:lnTo>
                  <a:pt x="2704059" y="7101"/>
                </a:lnTo>
                <a:lnTo>
                  <a:pt x="2773984" y="10175"/>
                </a:lnTo>
                <a:lnTo>
                  <a:pt x="2843190" y="13781"/>
                </a:lnTo>
                <a:lnTo>
                  <a:pt x="2911646" y="17910"/>
                </a:lnTo>
                <a:lnTo>
                  <a:pt x="2979318" y="22554"/>
                </a:lnTo>
                <a:lnTo>
                  <a:pt x="3046176" y="27704"/>
                </a:lnTo>
                <a:lnTo>
                  <a:pt x="3112185" y="33353"/>
                </a:lnTo>
                <a:lnTo>
                  <a:pt x="3177314" y="39491"/>
                </a:lnTo>
                <a:lnTo>
                  <a:pt x="3241531" y="46110"/>
                </a:lnTo>
                <a:lnTo>
                  <a:pt x="3304802" y="53202"/>
                </a:lnTo>
                <a:lnTo>
                  <a:pt x="3367096" y="60758"/>
                </a:lnTo>
                <a:lnTo>
                  <a:pt x="3428379" y="68770"/>
                </a:lnTo>
                <a:lnTo>
                  <a:pt x="3488621" y="77230"/>
                </a:lnTo>
                <a:lnTo>
                  <a:pt x="3547787" y="86128"/>
                </a:lnTo>
                <a:lnTo>
                  <a:pt x="3605846" y="95458"/>
                </a:lnTo>
                <a:lnTo>
                  <a:pt x="3662766" y="105210"/>
                </a:lnTo>
                <a:lnTo>
                  <a:pt x="3718513" y="115375"/>
                </a:lnTo>
                <a:lnTo>
                  <a:pt x="3773056" y="125946"/>
                </a:lnTo>
                <a:lnTo>
                  <a:pt x="3826362" y="136914"/>
                </a:lnTo>
                <a:lnTo>
                  <a:pt x="3878398" y="148271"/>
                </a:lnTo>
                <a:lnTo>
                  <a:pt x="3929132" y="160008"/>
                </a:lnTo>
                <a:lnTo>
                  <a:pt x="3978532" y="172116"/>
                </a:lnTo>
                <a:lnTo>
                  <a:pt x="4026566" y="184588"/>
                </a:lnTo>
                <a:lnTo>
                  <a:pt x="4073200" y="197415"/>
                </a:lnTo>
                <a:lnTo>
                  <a:pt x="4118403" y="210589"/>
                </a:lnTo>
                <a:lnTo>
                  <a:pt x="4162141" y="224100"/>
                </a:lnTo>
                <a:lnTo>
                  <a:pt x="4204384" y="237942"/>
                </a:lnTo>
                <a:lnTo>
                  <a:pt x="4245097" y="252104"/>
                </a:lnTo>
                <a:lnTo>
                  <a:pt x="4284249" y="266580"/>
                </a:lnTo>
                <a:lnTo>
                  <a:pt x="4321807" y="281360"/>
                </a:lnTo>
                <a:lnTo>
                  <a:pt x="4357739" y="296436"/>
                </a:lnTo>
                <a:lnTo>
                  <a:pt x="4424596" y="327443"/>
                </a:lnTo>
                <a:lnTo>
                  <a:pt x="4484558" y="359532"/>
                </a:lnTo>
                <a:lnTo>
                  <a:pt x="4537367" y="392638"/>
                </a:lnTo>
                <a:lnTo>
                  <a:pt x="4582763" y="426693"/>
                </a:lnTo>
                <a:lnTo>
                  <a:pt x="4620487" y="461628"/>
                </a:lnTo>
                <a:lnTo>
                  <a:pt x="4650280" y="497378"/>
                </a:lnTo>
                <a:lnTo>
                  <a:pt x="4671882" y="533874"/>
                </a:lnTo>
                <a:lnTo>
                  <a:pt x="4685033" y="571050"/>
                </a:lnTo>
                <a:lnTo>
                  <a:pt x="4689475" y="608838"/>
                </a:lnTo>
                <a:lnTo>
                  <a:pt x="4688359" y="627797"/>
                </a:lnTo>
                <a:lnTo>
                  <a:pt x="4679530" y="665275"/>
                </a:lnTo>
                <a:lnTo>
                  <a:pt x="4662121" y="702109"/>
                </a:lnTo>
                <a:lnTo>
                  <a:pt x="4636391" y="738232"/>
                </a:lnTo>
                <a:lnTo>
                  <a:pt x="4602601" y="773576"/>
                </a:lnTo>
                <a:lnTo>
                  <a:pt x="4561008" y="808074"/>
                </a:lnTo>
                <a:lnTo>
                  <a:pt x="4511873" y="841659"/>
                </a:lnTo>
                <a:lnTo>
                  <a:pt x="4455455" y="874263"/>
                </a:lnTo>
                <a:lnTo>
                  <a:pt x="4392013" y="905819"/>
                </a:lnTo>
                <a:lnTo>
                  <a:pt x="4321807" y="936259"/>
                </a:lnTo>
                <a:lnTo>
                  <a:pt x="4284249" y="951039"/>
                </a:lnTo>
                <a:lnTo>
                  <a:pt x="4245097" y="965515"/>
                </a:lnTo>
                <a:lnTo>
                  <a:pt x="4204384" y="979679"/>
                </a:lnTo>
                <a:lnTo>
                  <a:pt x="4162141" y="993522"/>
                </a:lnTo>
                <a:lnTo>
                  <a:pt x="4118403" y="1007034"/>
                </a:lnTo>
                <a:lnTo>
                  <a:pt x="4073200" y="1020209"/>
                </a:lnTo>
                <a:lnTo>
                  <a:pt x="4026566" y="1033038"/>
                </a:lnTo>
                <a:lnTo>
                  <a:pt x="3978532" y="1045512"/>
                </a:lnTo>
                <a:lnTo>
                  <a:pt x="3929132" y="1057622"/>
                </a:lnTo>
                <a:lnTo>
                  <a:pt x="3878398" y="1069361"/>
                </a:lnTo>
                <a:lnTo>
                  <a:pt x="3826362" y="1080720"/>
                </a:lnTo>
                <a:lnTo>
                  <a:pt x="3773056" y="1091690"/>
                </a:lnTo>
                <a:lnTo>
                  <a:pt x="3718513" y="1102264"/>
                </a:lnTo>
                <a:lnTo>
                  <a:pt x="3662766" y="1112432"/>
                </a:lnTo>
                <a:lnTo>
                  <a:pt x="3605846" y="1122186"/>
                </a:lnTo>
                <a:lnTo>
                  <a:pt x="3547787" y="1131518"/>
                </a:lnTo>
                <a:lnTo>
                  <a:pt x="3488621" y="1140419"/>
                </a:lnTo>
                <a:lnTo>
                  <a:pt x="3428379" y="1148881"/>
                </a:lnTo>
                <a:lnTo>
                  <a:pt x="3367096" y="1156895"/>
                </a:lnTo>
                <a:lnTo>
                  <a:pt x="3304802" y="1164454"/>
                </a:lnTo>
                <a:lnTo>
                  <a:pt x="3241531" y="1171548"/>
                </a:lnTo>
                <a:lnTo>
                  <a:pt x="3177314" y="1178169"/>
                </a:lnTo>
                <a:lnTo>
                  <a:pt x="3112185" y="1184309"/>
                </a:lnTo>
                <a:lnTo>
                  <a:pt x="3046176" y="1189960"/>
                </a:lnTo>
                <a:lnTo>
                  <a:pt x="2979318" y="1195112"/>
                </a:lnTo>
                <a:lnTo>
                  <a:pt x="2911646" y="1199757"/>
                </a:lnTo>
                <a:lnTo>
                  <a:pt x="2843190" y="1203888"/>
                </a:lnTo>
                <a:lnTo>
                  <a:pt x="2773984" y="1207495"/>
                </a:lnTo>
                <a:lnTo>
                  <a:pt x="2704059" y="1210571"/>
                </a:lnTo>
                <a:lnTo>
                  <a:pt x="2633449" y="1213106"/>
                </a:lnTo>
                <a:lnTo>
                  <a:pt x="2562186" y="1215093"/>
                </a:lnTo>
                <a:lnTo>
                  <a:pt x="2490302" y="1216522"/>
                </a:lnTo>
                <a:lnTo>
                  <a:pt x="2417829" y="1217386"/>
                </a:lnTo>
                <a:lnTo>
                  <a:pt x="2344801" y="1217676"/>
                </a:lnTo>
                <a:lnTo>
                  <a:pt x="2271765" y="1217386"/>
                </a:lnTo>
                <a:lnTo>
                  <a:pt x="2199285" y="1216522"/>
                </a:lnTo>
                <a:lnTo>
                  <a:pt x="2127395" y="1215093"/>
                </a:lnTo>
                <a:lnTo>
                  <a:pt x="2056125" y="1213106"/>
                </a:lnTo>
                <a:lnTo>
                  <a:pt x="1985509" y="1210571"/>
                </a:lnTo>
                <a:lnTo>
                  <a:pt x="1915579" y="1207495"/>
                </a:lnTo>
                <a:lnTo>
                  <a:pt x="1846367" y="1203888"/>
                </a:lnTo>
                <a:lnTo>
                  <a:pt x="1777906" y="1199757"/>
                </a:lnTo>
                <a:lnTo>
                  <a:pt x="1710228" y="1195112"/>
                </a:lnTo>
                <a:lnTo>
                  <a:pt x="1643366" y="1189960"/>
                </a:lnTo>
                <a:lnTo>
                  <a:pt x="1577352" y="1184309"/>
                </a:lnTo>
                <a:lnTo>
                  <a:pt x="1512219" y="1178169"/>
                </a:lnTo>
                <a:lnTo>
                  <a:pt x="1447998" y="1171548"/>
                </a:lnTo>
                <a:lnTo>
                  <a:pt x="1384723" y="1164454"/>
                </a:lnTo>
                <a:lnTo>
                  <a:pt x="1322425" y="1156895"/>
                </a:lnTo>
                <a:lnTo>
                  <a:pt x="1261138" y="1148881"/>
                </a:lnTo>
                <a:lnTo>
                  <a:pt x="1200893" y="1140419"/>
                </a:lnTo>
                <a:lnTo>
                  <a:pt x="1141723" y="1131518"/>
                </a:lnTo>
                <a:lnTo>
                  <a:pt x="1083661" y="1122186"/>
                </a:lnTo>
                <a:lnTo>
                  <a:pt x="1026739" y="1112432"/>
                </a:lnTo>
                <a:lnTo>
                  <a:pt x="970989" y="1102264"/>
                </a:lnTo>
                <a:lnTo>
                  <a:pt x="916444" y="1091690"/>
                </a:lnTo>
                <a:lnTo>
                  <a:pt x="863135" y="1080720"/>
                </a:lnTo>
                <a:lnTo>
                  <a:pt x="811097" y="1069361"/>
                </a:lnTo>
                <a:lnTo>
                  <a:pt x="760360" y="1057622"/>
                </a:lnTo>
                <a:lnTo>
                  <a:pt x="710958" y="1045512"/>
                </a:lnTo>
                <a:lnTo>
                  <a:pt x="662923" y="1033038"/>
                </a:lnTo>
                <a:lnTo>
                  <a:pt x="616287" y="1020209"/>
                </a:lnTo>
                <a:lnTo>
                  <a:pt x="571083" y="1007034"/>
                </a:lnTo>
                <a:lnTo>
                  <a:pt x="527343" y="993522"/>
                </a:lnTo>
                <a:lnTo>
                  <a:pt x="485099" y="979679"/>
                </a:lnTo>
                <a:lnTo>
                  <a:pt x="444385" y="965515"/>
                </a:lnTo>
                <a:lnTo>
                  <a:pt x="405232" y="951039"/>
                </a:lnTo>
                <a:lnTo>
                  <a:pt x="367673" y="936259"/>
                </a:lnTo>
                <a:lnTo>
                  <a:pt x="331740" y="921183"/>
                </a:lnTo>
                <a:lnTo>
                  <a:pt x="264882" y="890176"/>
                </a:lnTo>
                <a:lnTo>
                  <a:pt x="204919" y="858088"/>
                </a:lnTo>
                <a:lnTo>
                  <a:pt x="152109" y="824985"/>
                </a:lnTo>
                <a:lnTo>
                  <a:pt x="106712" y="790935"/>
                </a:lnTo>
                <a:lnTo>
                  <a:pt x="68987" y="756005"/>
                </a:lnTo>
                <a:lnTo>
                  <a:pt x="39194" y="720263"/>
                </a:lnTo>
                <a:lnTo>
                  <a:pt x="17592" y="683776"/>
                </a:lnTo>
                <a:lnTo>
                  <a:pt x="4441" y="646612"/>
                </a:lnTo>
                <a:lnTo>
                  <a:pt x="0" y="608838"/>
                </a:lnTo>
                <a:close/>
              </a:path>
              <a:path w="4689475" h="1217929">
                <a:moveTo>
                  <a:pt x="1724025" y="635000"/>
                </a:moveTo>
                <a:lnTo>
                  <a:pt x="1741136" y="583490"/>
                </a:lnTo>
                <a:lnTo>
                  <a:pt x="1770726" y="550583"/>
                </a:lnTo>
                <a:lnTo>
                  <a:pt x="1813930" y="519046"/>
                </a:lnTo>
                <a:lnTo>
                  <a:pt x="1869952" y="489074"/>
                </a:lnTo>
                <a:lnTo>
                  <a:pt x="1937994" y="460860"/>
                </a:lnTo>
                <a:lnTo>
                  <a:pt x="1976273" y="447472"/>
                </a:lnTo>
                <a:lnTo>
                  <a:pt x="2017258" y="434597"/>
                </a:lnTo>
                <a:lnTo>
                  <a:pt x="2060848" y="422258"/>
                </a:lnTo>
                <a:lnTo>
                  <a:pt x="2106945" y="410479"/>
                </a:lnTo>
                <a:lnTo>
                  <a:pt x="2155449" y="399285"/>
                </a:lnTo>
                <a:lnTo>
                  <a:pt x="2206260" y="388700"/>
                </a:lnTo>
                <a:lnTo>
                  <a:pt x="2259278" y="378748"/>
                </a:lnTo>
                <a:lnTo>
                  <a:pt x="2314403" y="369453"/>
                </a:lnTo>
                <a:lnTo>
                  <a:pt x="2371536" y="360839"/>
                </a:lnTo>
                <a:lnTo>
                  <a:pt x="2430578" y="352931"/>
                </a:lnTo>
                <a:lnTo>
                  <a:pt x="2491427" y="345753"/>
                </a:lnTo>
                <a:lnTo>
                  <a:pt x="2553986" y="339329"/>
                </a:lnTo>
                <a:lnTo>
                  <a:pt x="2618153" y="333682"/>
                </a:lnTo>
                <a:lnTo>
                  <a:pt x="2683830" y="328838"/>
                </a:lnTo>
                <a:lnTo>
                  <a:pt x="2750916" y="324821"/>
                </a:lnTo>
                <a:lnTo>
                  <a:pt x="2819312" y="321654"/>
                </a:lnTo>
                <a:lnTo>
                  <a:pt x="2888918" y="319362"/>
                </a:lnTo>
                <a:lnTo>
                  <a:pt x="2959635" y="317969"/>
                </a:lnTo>
                <a:lnTo>
                  <a:pt x="3031363" y="317500"/>
                </a:lnTo>
                <a:lnTo>
                  <a:pt x="3103090" y="317969"/>
                </a:lnTo>
                <a:lnTo>
                  <a:pt x="3173807" y="319362"/>
                </a:lnTo>
                <a:lnTo>
                  <a:pt x="3243413" y="321654"/>
                </a:lnTo>
                <a:lnTo>
                  <a:pt x="3311809" y="324821"/>
                </a:lnTo>
                <a:lnTo>
                  <a:pt x="3378895" y="328838"/>
                </a:lnTo>
                <a:lnTo>
                  <a:pt x="3444572" y="333682"/>
                </a:lnTo>
                <a:lnTo>
                  <a:pt x="3508739" y="339329"/>
                </a:lnTo>
                <a:lnTo>
                  <a:pt x="3571298" y="345753"/>
                </a:lnTo>
                <a:lnTo>
                  <a:pt x="3632147" y="352931"/>
                </a:lnTo>
                <a:lnTo>
                  <a:pt x="3691189" y="360839"/>
                </a:lnTo>
                <a:lnTo>
                  <a:pt x="3748322" y="369453"/>
                </a:lnTo>
                <a:lnTo>
                  <a:pt x="3803447" y="378748"/>
                </a:lnTo>
                <a:lnTo>
                  <a:pt x="3856465" y="388700"/>
                </a:lnTo>
                <a:lnTo>
                  <a:pt x="3907276" y="399285"/>
                </a:lnTo>
                <a:lnTo>
                  <a:pt x="3955780" y="410479"/>
                </a:lnTo>
                <a:lnTo>
                  <a:pt x="4001877" y="422258"/>
                </a:lnTo>
                <a:lnTo>
                  <a:pt x="4045467" y="434597"/>
                </a:lnTo>
                <a:lnTo>
                  <a:pt x="4086452" y="447472"/>
                </a:lnTo>
                <a:lnTo>
                  <a:pt x="4124731" y="460860"/>
                </a:lnTo>
                <a:lnTo>
                  <a:pt x="4192773" y="489074"/>
                </a:lnTo>
                <a:lnTo>
                  <a:pt x="4248795" y="519046"/>
                </a:lnTo>
                <a:lnTo>
                  <a:pt x="4291999" y="550583"/>
                </a:lnTo>
                <a:lnTo>
                  <a:pt x="4321589" y="583490"/>
                </a:lnTo>
                <a:lnTo>
                  <a:pt x="4338701" y="635000"/>
                </a:lnTo>
                <a:lnTo>
                  <a:pt x="4336766" y="652423"/>
                </a:lnTo>
                <a:lnTo>
                  <a:pt x="4308546" y="703122"/>
                </a:lnTo>
                <a:lnTo>
                  <a:pt x="4272049" y="735368"/>
                </a:lnTo>
                <a:lnTo>
                  <a:pt x="4222336" y="766147"/>
                </a:lnTo>
                <a:lnTo>
                  <a:pt x="4160204" y="795264"/>
                </a:lnTo>
                <a:lnTo>
                  <a:pt x="4086452" y="822527"/>
                </a:lnTo>
                <a:lnTo>
                  <a:pt x="4045467" y="835402"/>
                </a:lnTo>
                <a:lnTo>
                  <a:pt x="4001877" y="847741"/>
                </a:lnTo>
                <a:lnTo>
                  <a:pt x="3955780" y="859520"/>
                </a:lnTo>
                <a:lnTo>
                  <a:pt x="3907276" y="870714"/>
                </a:lnTo>
                <a:lnTo>
                  <a:pt x="3856465" y="881299"/>
                </a:lnTo>
                <a:lnTo>
                  <a:pt x="3803447" y="891251"/>
                </a:lnTo>
                <a:lnTo>
                  <a:pt x="3748322" y="900546"/>
                </a:lnTo>
                <a:lnTo>
                  <a:pt x="3691189" y="909160"/>
                </a:lnTo>
                <a:lnTo>
                  <a:pt x="3632147" y="917068"/>
                </a:lnTo>
                <a:lnTo>
                  <a:pt x="3571298" y="924246"/>
                </a:lnTo>
                <a:lnTo>
                  <a:pt x="3508739" y="930670"/>
                </a:lnTo>
                <a:lnTo>
                  <a:pt x="3444572" y="936317"/>
                </a:lnTo>
                <a:lnTo>
                  <a:pt x="3378895" y="941161"/>
                </a:lnTo>
                <a:lnTo>
                  <a:pt x="3311809" y="945178"/>
                </a:lnTo>
                <a:lnTo>
                  <a:pt x="3243413" y="948345"/>
                </a:lnTo>
                <a:lnTo>
                  <a:pt x="3173807" y="950637"/>
                </a:lnTo>
                <a:lnTo>
                  <a:pt x="3103090" y="952030"/>
                </a:lnTo>
                <a:lnTo>
                  <a:pt x="3031363" y="952500"/>
                </a:lnTo>
                <a:lnTo>
                  <a:pt x="2959635" y="952030"/>
                </a:lnTo>
                <a:lnTo>
                  <a:pt x="2888918" y="950637"/>
                </a:lnTo>
                <a:lnTo>
                  <a:pt x="2819312" y="948345"/>
                </a:lnTo>
                <a:lnTo>
                  <a:pt x="2750916" y="945178"/>
                </a:lnTo>
                <a:lnTo>
                  <a:pt x="2683830" y="941161"/>
                </a:lnTo>
                <a:lnTo>
                  <a:pt x="2618153" y="936317"/>
                </a:lnTo>
                <a:lnTo>
                  <a:pt x="2553986" y="930670"/>
                </a:lnTo>
                <a:lnTo>
                  <a:pt x="2491427" y="924246"/>
                </a:lnTo>
                <a:lnTo>
                  <a:pt x="2430578" y="917068"/>
                </a:lnTo>
                <a:lnTo>
                  <a:pt x="2371536" y="909160"/>
                </a:lnTo>
                <a:lnTo>
                  <a:pt x="2314403" y="900546"/>
                </a:lnTo>
                <a:lnTo>
                  <a:pt x="2259278" y="891251"/>
                </a:lnTo>
                <a:lnTo>
                  <a:pt x="2206260" y="881299"/>
                </a:lnTo>
                <a:lnTo>
                  <a:pt x="2155449" y="870714"/>
                </a:lnTo>
                <a:lnTo>
                  <a:pt x="2106945" y="859520"/>
                </a:lnTo>
                <a:lnTo>
                  <a:pt x="2060848" y="847741"/>
                </a:lnTo>
                <a:lnTo>
                  <a:pt x="2017258" y="835402"/>
                </a:lnTo>
                <a:lnTo>
                  <a:pt x="1976273" y="822527"/>
                </a:lnTo>
                <a:lnTo>
                  <a:pt x="1937994" y="809139"/>
                </a:lnTo>
                <a:lnTo>
                  <a:pt x="1869952" y="780925"/>
                </a:lnTo>
                <a:lnTo>
                  <a:pt x="1813930" y="750953"/>
                </a:lnTo>
                <a:lnTo>
                  <a:pt x="1770726" y="719416"/>
                </a:lnTo>
                <a:lnTo>
                  <a:pt x="1741136" y="686509"/>
                </a:lnTo>
                <a:lnTo>
                  <a:pt x="1724025" y="635000"/>
                </a:lnTo>
                <a:close/>
              </a:path>
              <a:path w="4689475" h="1217929">
                <a:moveTo>
                  <a:pt x="2800350" y="661162"/>
                </a:moveTo>
                <a:lnTo>
                  <a:pt x="2836218" y="616490"/>
                </a:lnTo>
                <a:lnTo>
                  <a:pt x="2896135" y="590153"/>
                </a:lnTo>
                <a:lnTo>
                  <a:pt x="2935510" y="578316"/>
                </a:lnTo>
                <a:lnTo>
                  <a:pt x="2980547" y="567499"/>
                </a:lnTo>
                <a:lnTo>
                  <a:pt x="3030783" y="557802"/>
                </a:lnTo>
                <a:lnTo>
                  <a:pt x="3085758" y="549324"/>
                </a:lnTo>
                <a:lnTo>
                  <a:pt x="3145008" y="542165"/>
                </a:lnTo>
                <a:lnTo>
                  <a:pt x="3208073" y="536423"/>
                </a:lnTo>
                <a:lnTo>
                  <a:pt x="3274491" y="532199"/>
                </a:lnTo>
                <a:lnTo>
                  <a:pt x="3343800" y="529592"/>
                </a:lnTo>
                <a:lnTo>
                  <a:pt x="3415538" y="528701"/>
                </a:lnTo>
                <a:lnTo>
                  <a:pt x="3487275" y="529592"/>
                </a:lnTo>
                <a:lnTo>
                  <a:pt x="3556584" y="532199"/>
                </a:lnTo>
                <a:lnTo>
                  <a:pt x="3623002" y="536423"/>
                </a:lnTo>
                <a:lnTo>
                  <a:pt x="3686067" y="542165"/>
                </a:lnTo>
                <a:lnTo>
                  <a:pt x="3745317" y="549324"/>
                </a:lnTo>
                <a:lnTo>
                  <a:pt x="3800292" y="557802"/>
                </a:lnTo>
                <a:lnTo>
                  <a:pt x="3850528" y="567499"/>
                </a:lnTo>
                <a:lnTo>
                  <a:pt x="3895565" y="578316"/>
                </a:lnTo>
                <a:lnTo>
                  <a:pt x="3934940" y="590153"/>
                </a:lnTo>
                <a:lnTo>
                  <a:pt x="3994857" y="616490"/>
                </a:lnTo>
                <a:lnTo>
                  <a:pt x="4026586" y="645715"/>
                </a:lnTo>
                <a:lnTo>
                  <a:pt x="4030726" y="661162"/>
                </a:lnTo>
                <a:lnTo>
                  <a:pt x="4026586" y="676634"/>
                </a:lnTo>
                <a:lnTo>
                  <a:pt x="3994857" y="705899"/>
                </a:lnTo>
                <a:lnTo>
                  <a:pt x="3934940" y="732264"/>
                </a:lnTo>
                <a:lnTo>
                  <a:pt x="3895565" y="744111"/>
                </a:lnTo>
                <a:lnTo>
                  <a:pt x="3850528" y="754935"/>
                </a:lnTo>
                <a:lnTo>
                  <a:pt x="3800292" y="764638"/>
                </a:lnTo>
                <a:lnTo>
                  <a:pt x="3745317" y="773120"/>
                </a:lnTo>
                <a:lnTo>
                  <a:pt x="3686067" y="780282"/>
                </a:lnTo>
                <a:lnTo>
                  <a:pt x="3623002" y="786026"/>
                </a:lnTo>
                <a:lnTo>
                  <a:pt x="3556584" y="790251"/>
                </a:lnTo>
                <a:lnTo>
                  <a:pt x="3487275" y="792858"/>
                </a:lnTo>
                <a:lnTo>
                  <a:pt x="3415538" y="793750"/>
                </a:lnTo>
                <a:lnTo>
                  <a:pt x="3343800" y="792858"/>
                </a:lnTo>
                <a:lnTo>
                  <a:pt x="3274491" y="790251"/>
                </a:lnTo>
                <a:lnTo>
                  <a:pt x="3208073" y="786026"/>
                </a:lnTo>
                <a:lnTo>
                  <a:pt x="3145008" y="780282"/>
                </a:lnTo>
                <a:lnTo>
                  <a:pt x="3085758" y="773120"/>
                </a:lnTo>
                <a:lnTo>
                  <a:pt x="3030783" y="764638"/>
                </a:lnTo>
                <a:lnTo>
                  <a:pt x="2980547" y="754935"/>
                </a:lnTo>
                <a:lnTo>
                  <a:pt x="2935510" y="744111"/>
                </a:lnTo>
                <a:lnTo>
                  <a:pt x="2896135" y="732264"/>
                </a:lnTo>
                <a:lnTo>
                  <a:pt x="2836218" y="705899"/>
                </a:lnTo>
                <a:lnTo>
                  <a:pt x="2804489" y="676634"/>
                </a:lnTo>
                <a:lnTo>
                  <a:pt x="2800350" y="661162"/>
                </a:lnTo>
                <a:close/>
              </a:path>
              <a:path w="4689475" h="1217929">
                <a:moveTo>
                  <a:pt x="1093851" y="1008126"/>
                </a:moveTo>
                <a:lnTo>
                  <a:pt x="1113072" y="973093"/>
                </a:lnTo>
                <a:lnTo>
                  <a:pt x="1167318" y="941606"/>
                </a:lnTo>
                <a:lnTo>
                  <a:pt x="1205971" y="927585"/>
                </a:lnTo>
                <a:lnTo>
                  <a:pt x="1251458" y="914923"/>
                </a:lnTo>
                <a:lnTo>
                  <a:pt x="1303135" y="903778"/>
                </a:lnTo>
                <a:lnTo>
                  <a:pt x="1360362" y="894305"/>
                </a:lnTo>
                <a:lnTo>
                  <a:pt x="1422499" y="886664"/>
                </a:lnTo>
                <a:lnTo>
                  <a:pt x="1488903" y="881011"/>
                </a:lnTo>
                <a:lnTo>
                  <a:pt x="1558933" y="877504"/>
                </a:lnTo>
                <a:lnTo>
                  <a:pt x="1631950" y="876300"/>
                </a:lnTo>
                <a:lnTo>
                  <a:pt x="1704968" y="877504"/>
                </a:lnTo>
                <a:lnTo>
                  <a:pt x="1775006" y="881011"/>
                </a:lnTo>
                <a:lnTo>
                  <a:pt x="1841420" y="886664"/>
                </a:lnTo>
                <a:lnTo>
                  <a:pt x="1903570" y="894305"/>
                </a:lnTo>
                <a:lnTo>
                  <a:pt x="1960812" y="903778"/>
                </a:lnTo>
                <a:lnTo>
                  <a:pt x="2012505" y="914923"/>
                </a:lnTo>
                <a:lnTo>
                  <a:pt x="2058007" y="927585"/>
                </a:lnTo>
                <a:lnTo>
                  <a:pt x="2096675" y="941606"/>
                </a:lnTo>
                <a:lnTo>
                  <a:pt x="2150944" y="973093"/>
                </a:lnTo>
                <a:lnTo>
                  <a:pt x="2170176" y="1008126"/>
                </a:lnTo>
                <a:lnTo>
                  <a:pt x="2165261" y="1026004"/>
                </a:lnTo>
                <a:lnTo>
                  <a:pt x="2127869" y="1059404"/>
                </a:lnTo>
                <a:lnTo>
                  <a:pt x="2058007" y="1088618"/>
                </a:lnTo>
                <a:lnTo>
                  <a:pt x="2012505" y="1101264"/>
                </a:lnTo>
                <a:lnTo>
                  <a:pt x="1960812" y="1112394"/>
                </a:lnTo>
                <a:lnTo>
                  <a:pt x="1903570" y="1121852"/>
                </a:lnTo>
                <a:lnTo>
                  <a:pt x="1841420" y="1129480"/>
                </a:lnTo>
                <a:lnTo>
                  <a:pt x="1775006" y="1135123"/>
                </a:lnTo>
                <a:lnTo>
                  <a:pt x="1704968" y="1138623"/>
                </a:lnTo>
                <a:lnTo>
                  <a:pt x="1631950" y="1139825"/>
                </a:lnTo>
                <a:lnTo>
                  <a:pt x="1558933" y="1138623"/>
                </a:lnTo>
                <a:lnTo>
                  <a:pt x="1488903" y="1135123"/>
                </a:lnTo>
                <a:lnTo>
                  <a:pt x="1422499" y="1129480"/>
                </a:lnTo>
                <a:lnTo>
                  <a:pt x="1360362" y="1121852"/>
                </a:lnTo>
                <a:lnTo>
                  <a:pt x="1303135" y="1112394"/>
                </a:lnTo>
                <a:lnTo>
                  <a:pt x="1251458" y="1101264"/>
                </a:lnTo>
                <a:lnTo>
                  <a:pt x="1205971" y="1088618"/>
                </a:lnTo>
                <a:lnTo>
                  <a:pt x="1167318" y="1074612"/>
                </a:lnTo>
                <a:lnTo>
                  <a:pt x="1113072" y="1043149"/>
                </a:lnTo>
                <a:lnTo>
                  <a:pt x="1093851" y="100812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2460" y="2923222"/>
            <a:ext cx="793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Things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7994" y="2847022"/>
            <a:ext cx="611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Birds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75" y="3457257"/>
            <a:ext cx="7934325" cy="237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417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Animals</a:t>
            </a:r>
            <a:endParaRPr sz="1800">
              <a:latin typeface="Arial"/>
              <a:cs typeface="Arial"/>
            </a:endParaRPr>
          </a:p>
          <a:p>
            <a:pPr marL="2377440">
              <a:lnSpc>
                <a:spcPct val="100000"/>
              </a:lnSpc>
              <a:spcBef>
                <a:spcPts val="1445"/>
              </a:spcBef>
            </a:pPr>
            <a:r>
              <a:rPr sz="1800" b="1" spc="-20" dirty="0">
                <a:latin typeface="Arial"/>
                <a:cs typeface="Arial"/>
              </a:rPr>
              <a:t>Cars</a:t>
            </a:r>
            <a:endParaRPr sz="1800">
              <a:latin typeface="Arial"/>
              <a:cs typeface="Arial"/>
            </a:endParaRPr>
          </a:p>
          <a:p>
            <a:pPr marL="355600" marR="5080" indent="-343535">
              <a:lnSpc>
                <a:spcPct val="918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</a:tabLst>
            </a:pPr>
            <a:r>
              <a:rPr sz="2750" spc="-10" dirty="0">
                <a:latin typeface="Calibri"/>
                <a:cs typeface="Calibri"/>
              </a:rPr>
              <a:t>Alternatively,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concept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10" dirty="0">
                <a:latin typeface="Calibri"/>
                <a:cs typeface="Calibri"/>
              </a:rPr>
              <a:t> boolean-</a:t>
            </a:r>
            <a:r>
              <a:rPr sz="2750" dirty="0">
                <a:latin typeface="Calibri"/>
                <a:cs typeface="Calibri"/>
              </a:rPr>
              <a:t>valued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function </a:t>
            </a:r>
            <a:r>
              <a:rPr sz="2750" dirty="0">
                <a:latin typeface="Calibri"/>
                <a:cs typeface="Calibri"/>
              </a:rPr>
              <a:t>defined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larger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[Example: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function </a:t>
            </a:r>
            <a:r>
              <a:rPr sz="2750" dirty="0">
                <a:latin typeface="Calibri"/>
                <a:cs typeface="Calibri"/>
              </a:rPr>
              <a:t>defined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animals</a:t>
            </a:r>
            <a:r>
              <a:rPr sz="2750" i="1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whose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true</a:t>
            </a:r>
            <a:r>
              <a:rPr sz="2750" i="1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birds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false</a:t>
            </a:r>
            <a:r>
              <a:rPr sz="2750" i="1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every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animal].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3110483"/>
            <a:ext cx="4880610" cy="1018540"/>
          </a:xfrm>
          <a:custGeom>
            <a:avLst/>
            <a:gdLst/>
            <a:ahLst/>
            <a:cxnLst/>
            <a:rect l="l" t="t" r="r" b="b"/>
            <a:pathLst>
              <a:path w="4880609" h="1018539">
                <a:moveTo>
                  <a:pt x="685800" y="166116"/>
                </a:moveTo>
                <a:lnTo>
                  <a:pt x="679424" y="160274"/>
                </a:lnTo>
                <a:lnTo>
                  <a:pt x="615188" y="101346"/>
                </a:lnTo>
                <a:lnTo>
                  <a:pt x="607314" y="128803"/>
                </a:lnTo>
                <a:lnTo>
                  <a:pt x="156337" y="0"/>
                </a:lnTo>
                <a:lnTo>
                  <a:pt x="148463" y="27432"/>
                </a:lnTo>
                <a:lnTo>
                  <a:pt x="599414" y="156349"/>
                </a:lnTo>
                <a:lnTo>
                  <a:pt x="591566" y="183769"/>
                </a:lnTo>
                <a:lnTo>
                  <a:pt x="685800" y="166116"/>
                </a:lnTo>
                <a:close/>
              </a:path>
              <a:path w="4880609" h="1018539">
                <a:moveTo>
                  <a:pt x="1143000" y="928116"/>
                </a:moveTo>
                <a:lnTo>
                  <a:pt x="1122324" y="919861"/>
                </a:lnTo>
                <a:lnTo>
                  <a:pt x="1053973" y="892556"/>
                </a:lnTo>
                <a:lnTo>
                  <a:pt x="1056246" y="919861"/>
                </a:lnTo>
                <a:lnTo>
                  <a:pt x="1056335" y="921054"/>
                </a:lnTo>
                <a:lnTo>
                  <a:pt x="227457" y="990092"/>
                </a:lnTo>
                <a:lnTo>
                  <a:pt x="229743" y="1018540"/>
                </a:lnTo>
                <a:lnTo>
                  <a:pt x="1058710" y="949502"/>
                </a:lnTo>
                <a:lnTo>
                  <a:pt x="1061085" y="977900"/>
                </a:lnTo>
                <a:lnTo>
                  <a:pt x="1143000" y="928116"/>
                </a:lnTo>
                <a:close/>
              </a:path>
              <a:path w="4880609" h="1018539">
                <a:moveTo>
                  <a:pt x="1752600" y="547116"/>
                </a:moveTo>
                <a:lnTo>
                  <a:pt x="1723936" y="532765"/>
                </a:lnTo>
                <a:lnTo>
                  <a:pt x="1666875" y="504190"/>
                </a:lnTo>
                <a:lnTo>
                  <a:pt x="1666875" y="532765"/>
                </a:lnTo>
                <a:lnTo>
                  <a:pt x="0" y="532765"/>
                </a:lnTo>
                <a:lnTo>
                  <a:pt x="0" y="561340"/>
                </a:lnTo>
                <a:lnTo>
                  <a:pt x="1666875" y="561340"/>
                </a:lnTo>
                <a:lnTo>
                  <a:pt x="1666875" y="589915"/>
                </a:lnTo>
                <a:lnTo>
                  <a:pt x="1724101" y="561340"/>
                </a:lnTo>
                <a:lnTo>
                  <a:pt x="1752600" y="547116"/>
                </a:lnTo>
                <a:close/>
              </a:path>
              <a:path w="4880609" h="1018539">
                <a:moveTo>
                  <a:pt x="4880229" y="103759"/>
                </a:moveTo>
                <a:lnTo>
                  <a:pt x="4873371" y="76073"/>
                </a:lnTo>
                <a:lnTo>
                  <a:pt x="3737279" y="360006"/>
                </a:lnTo>
                <a:lnTo>
                  <a:pt x="3730371" y="332359"/>
                </a:lnTo>
                <a:lnTo>
                  <a:pt x="3657600" y="394716"/>
                </a:lnTo>
                <a:lnTo>
                  <a:pt x="3751199" y="415544"/>
                </a:lnTo>
                <a:lnTo>
                  <a:pt x="3745115" y="391287"/>
                </a:lnTo>
                <a:lnTo>
                  <a:pt x="3744252" y="387819"/>
                </a:lnTo>
                <a:lnTo>
                  <a:pt x="4880229" y="103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760" y="401319"/>
            <a:ext cx="50933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latin typeface="Calibri"/>
                <a:cs typeface="Calibri"/>
              </a:rPr>
              <a:t>What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Example/Instance</a:t>
            </a:r>
            <a:r>
              <a:rPr b="0" spc="-185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725" y="1228725"/>
            <a:ext cx="9039225" cy="3095625"/>
            <a:chOff x="85725" y="1228725"/>
            <a:chExt cx="9039225" cy="3095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" y="1276350"/>
              <a:ext cx="8763000" cy="304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" y="1228725"/>
              <a:ext cx="9039225" cy="2495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00" y="1295400"/>
              <a:ext cx="8686800" cy="2971800"/>
            </a:xfrm>
            <a:custGeom>
              <a:avLst/>
              <a:gdLst/>
              <a:ahLst/>
              <a:cxnLst/>
              <a:rect l="l" t="t" r="r" b="b"/>
              <a:pathLst>
                <a:path w="8686800" h="2971800">
                  <a:moveTo>
                    <a:pt x="86868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8686800" y="29718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1295400"/>
              <a:ext cx="8686800" cy="2971800"/>
            </a:xfrm>
            <a:custGeom>
              <a:avLst/>
              <a:gdLst/>
              <a:ahLst/>
              <a:cxnLst/>
              <a:rect l="l" t="t" r="r" b="b"/>
              <a:pathLst>
                <a:path w="8686800" h="2971800">
                  <a:moveTo>
                    <a:pt x="0" y="2971800"/>
                  </a:moveTo>
                  <a:lnTo>
                    <a:pt x="8686800" y="29718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02605" y="1311211"/>
            <a:ext cx="4446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  <a:tab pos="1842770" algn="l"/>
                <a:tab pos="3025775" algn="l"/>
              </a:tabLst>
            </a:pPr>
            <a:r>
              <a:rPr sz="2400" i="1" spc="-20" dirty="0">
                <a:latin typeface="Calibri"/>
                <a:cs typeface="Calibri"/>
              </a:rPr>
              <a:t>Wind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20" dirty="0">
                <a:latin typeface="Calibri"/>
                <a:cs typeface="Calibri"/>
              </a:rPr>
              <a:t>Water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10" dirty="0">
                <a:latin typeface="Calibri"/>
                <a:cs typeface="Calibri"/>
              </a:rPr>
              <a:t>Forecast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25" dirty="0">
                <a:latin typeface="Calibri"/>
                <a:cs typeface="Calibri"/>
              </a:rPr>
              <a:t>WaterSport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5835" y="1749805"/>
            <a:ext cx="17183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504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Strong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Warm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657" y="1238833"/>
            <a:ext cx="1344930" cy="22193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698500" algn="l"/>
              </a:tabLst>
            </a:pPr>
            <a:r>
              <a:rPr sz="2400" i="1" spc="-25" dirty="0">
                <a:latin typeface="Calibri"/>
                <a:cs typeface="Calibri"/>
              </a:rPr>
              <a:t>Day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25" dirty="0">
                <a:latin typeface="Calibri"/>
                <a:cs typeface="Calibri"/>
              </a:rPr>
              <a:t>Sky</a:t>
            </a:r>
            <a:endParaRPr sz="2400">
              <a:latin typeface="Calibri"/>
              <a:cs typeface="Calibri"/>
            </a:endParaRPr>
          </a:p>
          <a:p>
            <a:pPr marL="57404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57404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Sunny</a:t>
            </a:r>
            <a:endParaRPr sz="2400">
              <a:latin typeface="Calibri"/>
              <a:cs typeface="Calibri"/>
            </a:endParaRPr>
          </a:p>
          <a:p>
            <a:pPr marL="57404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574040" algn="l"/>
              </a:tabLst>
            </a:pPr>
            <a:r>
              <a:rPr sz="2400" spc="-10" dirty="0">
                <a:latin typeface="Calibri"/>
                <a:cs typeface="Calibri"/>
              </a:rPr>
              <a:t>Sunny</a:t>
            </a:r>
            <a:endParaRPr sz="2400">
              <a:latin typeface="Calibri"/>
              <a:cs typeface="Calibri"/>
            </a:endParaRPr>
          </a:p>
          <a:p>
            <a:pPr marL="57404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574040" algn="l"/>
              </a:tabLst>
            </a:pPr>
            <a:r>
              <a:rPr sz="2400" spc="-10" dirty="0">
                <a:latin typeface="Calibri"/>
                <a:cs typeface="Calibri"/>
              </a:rPr>
              <a:t>Rainy</a:t>
            </a:r>
            <a:endParaRPr sz="2400">
              <a:latin typeface="Calibri"/>
              <a:cs typeface="Calibri"/>
            </a:endParaRPr>
          </a:p>
          <a:p>
            <a:pPr marL="57404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574040" algn="l"/>
              </a:tabLst>
            </a:pPr>
            <a:r>
              <a:rPr sz="2400" spc="-10" dirty="0">
                <a:latin typeface="Calibri"/>
                <a:cs typeface="Calibri"/>
              </a:rPr>
              <a:t>Sunny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7520" y="1238833"/>
            <a:ext cx="1040130" cy="221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95"/>
              </a:spcBef>
            </a:pPr>
            <a:r>
              <a:rPr sz="2400" i="1" spc="-45" dirty="0">
                <a:latin typeface="Calibri"/>
                <a:cs typeface="Calibri"/>
              </a:rPr>
              <a:t>AirTemp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Warm </a:t>
            </a:r>
            <a:r>
              <a:rPr sz="2400" spc="-20" dirty="0">
                <a:latin typeface="Calibri"/>
                <a:cs typeface="Calibri"/>
              </a:rPr>
              <a:t>Warm Cold Warm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7514" y="1238833"/>
            <a:ext cx="1134745" cy="221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95"/>
              </a:spcBef>
            </a:pPr>
            <a:r>
              <a:rPr sz="2400" i="1" spc="-25" dirty="0">
                <a:latin typeface="Calibri"/>
                <a:cs typeface="Calibri"/>
              </a:rPr>
              <a:t>Humidity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Normal </a:t>
            </a:r>
            <a:r>
              <a:rPr sz="2400" spc="-20" dirty="0">
                <a:latin typeface="Calibri"/>
                <a:cs typeface="Calibri"/>
              </a:rPr>
              <a:t>High High High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4086" y="2116200"/>
            <a:ext cx="91122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5565" algn="just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Strong Strong Strong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3548" y="2116200"/>
            <a:ext cx="85090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75565" algn="ctr">
              <a:lnSpc>
                <a:spcPct val="120000"/>
              </a:lnSpc>
              <a:spcBef>
                <a:spcPts val="95"/>
              </a:spcBef>
            </a:pPr>
            <a:r>
              <a:rPr sz="2400" spc="-50" dirty="0">
                <a:latin typeface="Calibri"/>
                <a:cs typeface="Calibri"/>
              </a:rPr>
              <a:t>Warm </a:t>
            </a:r>
            <a:r>
              <a:rPr sz="2400" spc="-20" dirty="0">
                <a:latin typeface="Calibri"/>
                <a:cs typeface="Calibri"/>
              </a:rPr>
              <a:t>Warm Cool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2253" y="1677669"/>
            <a:ext cx="1887220" cy="17805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670"/>
              </a:spcBef>
              <a:tabLst>
                <a:tab pos="1469390" algn="l"/>
              </a:tabLst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575"/>
              </a:spcBef>
              <a:tabLst>
                <a:tab pos="1449705" algn="l"/>
              </a:tabLst>
            </a:pPr>
            <a:r>
              <a:rPr sz="2400" spc="-20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479550" algn="l"/>
              </a:tabLst>
            </a:pP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575"/>
              </a:spcBef>
              <a:tabLst>
                <a:tab pos="1421130" algn="l"/>
              </a:tabLst>
            </a:pP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1975" y="4872735"/>
            <a:ext cx="18700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>
                <a:latin typeface="Calibri"/>
                <a:cs typeface="Calibri"/>
              </a:rPr>
              <a:t>Attributes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23115" y="1752473"/>
            <a:ext cx="901065" cy="3129280"/>
          </a:xfrm>
          <a:custGeom>
            <a:avLst/>
            <a:gdLst/>
            <a:ahLst/>
            <a:cxnLst/>
            <a:rect l="l" t="t" r="r" b="b"/>
            <a:pathLst>
              <a:path w="901064" h="3129279">
                <a:moveTo>
                  <a:pt x="63480" y="73097"/>
                </a:moveTo>
                <a:lnTo>
                  <a:pt x="53524" y="109649"/>
                </a:lnTo>
                <a:lnTo>
                  <a:pt x="863669" y="3129279"/>
                </a:lnTo>
                <a:lnTo>
                  <a:pt x="900499" y="3119374"/>
                </a:lnTo>
                <a:lnTo>
                  <a:pt x="90345" y="99708"/>
                </a:lnTo>
                <a:lnTo>
                  <a:pt x="63480" y="73097"/>
                </a:lnTo>
                <a:close/>
              </a:path>
              <a:path w="901064" h="3129279">
                <a:moveTo>
                  <a:pt x="43884" y="0"/>
                </a:moveTo>
                <a:lnTo>
                  <a:pt x="450" y="159257"/>
                </a:lnTo>
                <a:lnTo>
                  <a:pt x="0" y="166802"/>
                </a:lnTo>
                <a:lnTo>
                  <a:pt x="2371" y="173704"/>
                </a:lnTo>
                <a:lnTo>
                  <a:pt x="7147" y="179224"/>
                </a:lnTo>
                <a:lnTo>
                  <a:pt x="13912" y="182625"/>
                </a:lnTo>
                <a:lnTo>
                  <a:pt x="21457" y="183149"/>
                </a:lnTo>
                <a:lnTo>
                  <a:pt x="28358" y="180816"/>
                </a:lnTo>
                <a:lnTo>
                  <a:pt x="33879" y="176053"/>
                </a:lnTo>
                <a:lnTo>
                  <a:pt x="37280" y="169290"/>
                </a:lnTo>
                <a:lnTo>
                  <a:pt x="53524" y="109649"/>
                </a:lnTo>
                <a:lnTo>
                  <a:pt x="35248" y="41528"/>
                </a:lnTo>
                <a:lnTo>
                  <a:pt x="72078" y="31623"/>
                </a:lnTo>
                <a:lnTo>
                  <a:pt x="75783" y="31623"/>
                </a:lnTo>
                <a:lnTo>
                  <a:pt x="43884" y="0"/>
                </a:lnTo>
                <a:close/>
              </a:path>
              <a:path w="901064" h="3129279">
                <a:moveTo>
                  <a:pt x="75783" y="31623"/>
                </a:moveTo>
                <a:lnTo>
                  <a:pt x="72078" y="31623"/>
                </a:lnTo>
                <a:lnTo>
                  <a:pt x="90345" y="99708"/>
                </a:lnTo>
                <a:lnTo>
                  <a:pt x="134308" y="143255"/>
                </a:lnTo>
                <a:lnTo>
                  <a:pt x="140640" y="147379"/>
                </a:lnTo>
                <a:lnTo>
                  <a:pt x="147818" y="148716"/>
                </a:lnTo>
                <a:lnTo>
                  <a:pt x="154533" y="147379"/>
                </a:lnTo>
                <a:lnTo>
                  <a:pt x="154840" y="147379"/>
                </a:lnTo>
                <a:lnTo>
                  <a:pt x="161041" y="143255"/>
                </a:lnTo>
                <a:lnTo>
                  <a:pt x="165373" y="136796"/>
                </a:lnTo>
                <a:lnTo>
                  <a:pt x="166741" y="129619"/>
                </a:lnTo>
                <a:lnTo>
                  <a:pt x="165322" y="122465"/>
                </a:lnTo>
                <a:lnTo>
                  <a:pt x="161105" y="116204"/>
                </a:lnTo>
                <a:lnTo>
                  <a:pt x="75783" y="31623"/>
                </a:lnTo>
                <a:close/>
              </a:path>
              <a:path w="901064" h="3129279">
                <a:moveTo>
                  <a:pt x="72078" y="31623"/>
                </a:moveTo>
                <a:lnTo>
                  <a:pt x="35248" y="41528"/>
                </a:lnTo>
                <a:lnTo>
                  <a:pt x="53524" y="109649"/>
                </a:lnTo>
                <a:lnTo>
                  <a:pt x="63480" y="73097"/>
                </a:lnTo>
                <a:lnTo>
                  <a:pt x="40201" y="50037"/>
                </a:lnTo>
                <a:lnTo>
                  <a:pt x="72078" y="41528"/>
                </a:lnTo>
                <a:lnTo>
                  <a:pt x="74736" y="41528"/>
                </a:lnTo>
                <a:lnTo>
                  <a:pt x="72078" y="31623"/>
                </a:lnTo>
                <a:close/>
              </a:path>
              <a:path w="901064" h="3129279">
                <a:moveTo>
                  <a:pt x="74736" y="41528"/>
                </a:moveTo>
                <a:lnTo>
                  <a:pt x="72078" y="41528"/>
                </a:lnTo>
                <a:lnTo>
                  <a:pt x="63480" y="73097"/>
                </a:lnTo>
                <a:lnTo>
                  <a:pt x="90345" y="99708"/>
                </a:lnTo>
                <a:lnTo>
                  <a:pt x="74736" y="41528"/>
                </a:lnTo>
                <a:close/>
              </a:path>
              <a:path w="901064" h="3129279">
                <a:moveTo>
                  <a:pt x="72078" y="41528"/>
                </a:moveTo>
                <a:lnTo>
                  <a:pt x="40201" y="50037"/>
                </a:lnTo>
                <a:lnTo>
                  <a:pt x="63480" y="73097"/>
                </a:lnTo>
                <a:lnTo>
                  <a:pt x="72078" y="41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7277" y="1752473"/>
            <a:ext cx="467359" cy="3126740"/>
          </a:xfrm>
          <a:custGeom>
            <a:avLst/>
            <a:gdLst/>
            <a:ahLst/>
            <a:cxnLst/>
            <a:rect l="l" t="t" r="r" b="b"/>
            <a:pathLst>
              <a:path w="467360" h="3126740">
                <a:moveTo>
                  <a:pt x="390745" y="75096"/>
                </a:moveTo>
                <a:lnTo>
                  <a:pt x="367911" y="105142"/>
                </a:lnTo>
                <a:lnTo>
                  <a:pt x="0" y="3122041"/>
                </a:lnTo>
                <a:lnTo>
                  <a:pt x="37846" y="3126613"/>
                </a:lnTo>
                <a:lnTo>
                  <a:pt x="405733" y="109911"/>
                </a:lnTo>
                <a:lnTo>
                  <a:pt x="390745" y="75096"/>
                </a:lnTo>
                <a:close/>
              </a:path>
              <a:path w="467360" h="3126740">
                <a:moveTo>
                  <a:pt x="415134" y="35305"/>
                </a:moveTo>
                <a:lnTo>
                  <a:pt x="376427" y="35305"/>
                </a:lnTo>
                <a:lnTo>
                  <a:pt x="414274" y="39877"/>
                </a:lnTo>
                <a:lnTo>
                  <a:pt x="405733" y="109911"/>
                </a:lnTo>
                <a:lnTo>
                  <a:pt x="430149" y="166624"/>
                </a:lnTo>
                <a:lnTo>
                  <a:pt x="434470" y="172835"/>
                </a:lnTo>
                <a:lnTo>
                  <a:pt x="440626" y="176784"/>
                </a:lnTo>
                <a:lnTo>
                  <a:pt x="447829" y="178161"/>
                </a:lnTo>
                <a:lnTo>
                  <a:pt x="455295" y="176656"/>
                </a:lnTo>
                <a:lnTo>
                  <a:pt x="461504" y="172317"/>
                </a:lnTo>
                <a:lnTo>
                  <a:pt x="465439" y="166131"/>
                </a:lnTo>
                <a:lnTo>
                  <a:pt x="466683" y="159436"/>
                </a:lnTo>
                <a:lnTo>
                  <a:pt x="466778" y="158922"/>
                </a:lnTo>
                <a:lnTo>
                  <a:pt x="465200" y="151511"/>
                </a:lnTo>
                <a:lnTo>
                  <a:pt x="415134" y="35305"/>
                </a:lnTo>
                <a:close/>
              </a:path>
              <a:path w="467360" h="3126740">
                <a:moveTo>
                  <a:pt x="399923" y="0"/>
                </a:moveTo>
                <a:lnTo>
                  <a:pt x="300100" y="131444"/>
                </a:lnTo>
                <a:lnTo>
                  <a:pt x="296818" y="138255"/>
                </a:lnTo>
                <a:lnTo>
                  <a:pt x="296417" y="145541"/>
                </a:lnTo>
                <a:lnTo>
                  <a:pt x="298779" y="152447"/>
                </a:lnTo>
                <a:lnTo>
                  <a:pt x="303784" y="158114"/>
                </a:lnTo>
                <a:lnTo>
                  <a:pt x="310594" y="161397"/>
                </a:lnTo>
                <a:lnTo>
                  <a:pt x="317880" y="161798"/>
                </a:lnTo>
                <a:lnTo>
                  <a:pt x="324786" y="159436"/>
                </a:lnTo>
                <a:lnTo>
                  <a:pt x="330453" y="154431"/>
                </a:lnTo>
                <a:lnTo>
                  <a:pt x="367911" y="105142"/>
                </a:lnTo>
                <a:lnTo>
                  <a:pt x="376427" y="35305"/>
                </a:lnTo>
                <a:lnTo>
                  <a:pt x="415134" y="35305"/>
                </a:lnTo>
                <a:lnTo>
                  <a:pt x="399923" y="0"/>
                </a:lnTo>
                <a:close/>
              </a:path>
              <a:path w="467360" h="3126740">
                <a:moveTo>
                  <a:pt x="413639" y="45085"/>
                </a:moveTo>
                <a:lnTo>
                  <a:pt x="377825" y="45085"/>
                </a:lnTo>
                <a:lnTo>
                  <a:pt x="410463" y="49149"/>
                </a:lnTo>
                <a:lnTo>
                  <a:pt x="390745" y="75096"/>
                </a:lnTo>
                <a:lnTo>
                  <a:pt x="405733" y="109911"/>
                </a:lnTo>
                <a:lnTo>
                  <a:pt x="413639" y="45085"/>
                </a:lnTo>
                <a:close/>
              </a:path>
              <a:path w="467360" h="3126740">
                <a:moveTo>
                  <a:pt x="376427" y="35305"/>
                </a:moveTo>
                <a:lnTo>
                  <a:pt x="367911" y="105142"/>
                </a:lnTo>
                <a:lnTo>
                  <a:pt x="390745" y="75096"/>
                </a:lnTo>
                <a:lnTo>
                  <a:pt x="377825" y="45085"/>
                </a:lnTo>
                <a:lnTo>
                  <a:pt x="413639" y="45085"/>
                </a:lnTo>
                <a:lnTo>
                  <a:pt x="414274" y="39877"/>
                </a:lnTo>
                <a:lnTo>
                  <a:pt x="376427" y="35305"/>
                </a:lnTo>
                <a:close/>
              </a:path>
              <a:path w="467360" h="3126740">
                <a:moveTo>
                  <a:pt x="377825" y="45085"/>
                </a:moveTo>
                <a:lnTo>
                  <a:pt x="390745" y="75096"/>
                </a:lnTo>
                <a:lnTo>
                  <a:pt x="410463" y="49149"/>
                </a:lnTo>
                <a:lnTo>
                  <a:pt x="377825" y="45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1803" y="1752473"/>
            <a:ext cx="539115" cy="3127375"/>
          </a:xfrm>
          <a:custGeom>
            <a:avLst/>
            <a:gdLst/>
            <a:ahLst/>
            <a:cxnLst/>
            <a:rect l="l" t="t" r="r" b="b"/>
            <a:pathLst>
              <a:path w="539114" h="3127375">
                <a:moveTo>
                  <a:pt x="465047" y="74787"/>
                </a:moveTo>
                <a:lnTo>
                  <a:pt x="441558" y="104239"/>
                </a:lnTo>
                <a:lnTo>
                  <a:pt x="0" y="3121533"/>
                </a:lnTo>
                <a:lnTo>
                  <a:pt x="37592" y="3127121"/>
                </a:lnTo>
                <a:lnTo>
                  <a:pt x="479152" y="109813"/>
                </a:lnTo>
                <a:lnTo>
                  <a:pt x="465047" y="74787"/>
                </a:lnTo>
                <a:close/>
              </a:path>
              <a:path w="539114" h="3127375">
                <a:moveTo>
                  <a:pt x="489950" y="34671"/>
                </a:moveTo>
                <a:lnTo>
                  <a:pt x="451738" y="34671"/>
                </a:lnTo>
                <a:lnTo>
                  <a:pt x="489331" y="40259"/>
                </a:lnTo>
                <a:lnTo>
                  <a:pt x="479152" y="109813"/>
                </a:lnTo>
                <a:lnTo>
                  <a:pt x="502285" y="167259"/>
                </a:lnTo>
                <a:lnTo>
                  <a:pt x="506440" y="173587"/>
                </a:lnTo>
                <a:lnTo>
                  <a:pt x="512476" y="177688"/>
                </a:lnTo>
                <a:lnTo>
                  <a:pt x="519608" y="179242"/>
                </a:lnTo>
                <a:lnTo>
                  <a:pt x="527050" y="177926"/>
                </a:lnTo>
                <a:lnTo>
                  <a:pt x="533376" y="173751"/>
                </a:lnTo>
                <a:lnTo>
                  <a:pt x="537464" y="167671"/>
                </a:lnTo>
                <a:lnTo>
                  <a:pt x="538980" y="160496"/>
                </a:lnTo>
                <a:lnTo>
                  <a:pt x="537591" y="153035"/>
                </a:lnTo>
                <a:lnTo>
                  <a:pt x="489950" y="34671"/>
                </a:lnTo>
                <a:close/>
              </a:path>
              <a:path w="539114" h="3127375">
                <a:moveTo>
                  <a:pt x="475996" y="0"/>
                </a:moveTo>
                <a:lnTo>
                  <a:pt x="373125" y="129031"/>
                </a:lnTo>
                <a:lnTo>
                  <a:pt x="369655" y="135772"/>
                </a:lnTo>
                <a:lnTo>
                  <a:pt x="369077" y="143049"/>
                </a:lnTo>
                <a:lnTo>
                  <a:pt x="371286" y="150016"/>
                </a:lnTo>
                <a:lnTo>
                  <a:pt x="376174" y="155828"/>
                </a:lnTo>
                <a:lnTo>
                  <a:pt x="382859" y="159246"/>
                </a:lnTo>
                <a:lnTo>
                  <a:pt x="390128" y="159829"/>
                </a:lnTo>
                <a:lnTo>
                  <a:pt x="397087" y="157650"/>
                </a:lnTo>
                <a:lnTo>
                  <a:pt x="402844" y="152780"/>
                </a:lnTo>
                <a:lnTo>
                  <a:pt x="441558" y="104239"/>
                </a:lnTo>
                <a:lnTo>
                  <a:pt x="451738" y="34671"/>
                </a:lnTo>
                <a:lnTo>
                  <a:pt x="489950" y="34671"/>
                </a:lnTo>
                <a:lnTo>
                  <a:pt x="475996" y="0"/>
                </a:lnTo>
                <a:close/>
              </a:path>
              <a:path w="539114" h="3127375">
                <a:moveTo>
                  <a:pt x="488699" y="44576"/>
                </a:moveTo>
                <a:lnTo>
                  <a:pt x="452882" y="44576"/>
                </a:lnTo>
                <a:lnTo>
                  <a:pt x="485394" y="49275"/>
                </a:lnTo>
                <a:lnTo>
                  <a:pt x="465047" y="74787"/>
                </a:lnTo>
                <a:lnTo>
                  <a:pt x="479152" y="109813"/>
                </a:lnTo>
                <a:lnTo>
                  <a:pt x="488699" y="44576"/>
                </a:lnTo>
                <a:close/>
              </a:path>
              <a:path w="539114" h="3127375">
                <a:moveTo>
                  <a:pt x="451738" y="34671"/>
                </a:moveTo>
                <a:lnTo>
                  <a:pt x="441558" y="104239"/>
                </a:lnTo>
                <a:lnTo>
                  <a:pt x="465047" y="74787"/>
                </a:lnTo>
                <a:lnTo>
                  <a:pt x="452882" y="44576"/>
                </a:lnTo>
                <a:lnTo>
                  <a:pt x="488699" y="44576"/>
                </a:lnTo>
                <a:lnTo>
                  <a:pt x="489331" y="40259"/>
                </a:lnTo>
                <a:lnTo>
                  <a:pt x="451738" y="34671"/>
                </a:lnTo>
                <a:close/>
              </a:path>
              <a:path w="539114" h="3127375">
                <a:moveTo>
                  <a:pt x="452882" y="44576"/>
                </a:moveTo>
                <a:lnTo>
                  <a:pt x="465047" y="74787"/>
                </a:lnTo>
                <a:lnTo>
                  <a:pt x="485394" y="49275"/>
                </a:lnTo>
                <a:lnTo>
                  <a:pt x="452882" y="4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52" y="223456"/>
            <a:ext cx="61588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dirty="0">
                <a:latin typeface="Calibri"/>
                <a:cs typeface="Calibri"/>
              </a:rPr>
              <a:t>What</a:t>
            </a:r>
            <a:r>
              <a:rPr sz="4400" b="0" spc="-5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is</a:t>
            </a:r>
            <a:r>
              <a:rPr sz="4400" b="0" spc="-14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Concept-Learning?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177" y="1377949"/>
            <a:ext cx="7804784" cy="41332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750" marR="5080" algn="ctr">
              <a:lnSpc>
                <a:spcPct val="100400"/>
              </a:lnSpc>
              <a:spcBef>
                <a:spcPts val="115"/>
              </a:spcBef>
            </a:pP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labeled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non-</a:t>
            </a:r>
            <a:r>
              <a:rPr sz="3200" spc="-10" dirty="0">
                <a:latin typeface="Calibri"/>
                <a:cs typeface="Calibri"/>
              </a:rPr>
              <a:t>members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concept,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concept-learning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automatically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inferring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 </a:t>
            </a:r>
            <a:r>
              <a:rPr sz="3200" dirty="0">
                <a:latin typeface="Calibri"/>
                <a:cs typeface="Calibri"/>
              </a:rPr>
              <a:t>definition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10" dirty="0">
                <a:latin typeface="Calibri"/>
                <a:cs typeface="Calibri"/>
              </a:rPr>
              <a:t> concept.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3200">
              <a:latin typeface="Calibri"/>
              <a:cs typeface="Calibri"/>
            </a:endParaRPr>
          </a:p>
          <a:p>
            <a:pPr marL="12700" marR="67310" indent="-3175" algn="ctr">
              <a:lnSpc>
                <a:spcPct val="100699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 words,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concept-</a:t>
            </a:r>
            <a:r>
              <a:rPr sz="32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r>
              <a:rPr sz="3200" i="1" spc="-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approximating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boolean-</a:t>
            </a:r>
            <a:r>
              <a:rPr sz="3200" spc="-20" dirty="0">
                <a:latin typeface="Calibri"/>
                <a:cs typeface="Calibri"/>
              </a:rPr>
              <a:t>valued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training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output.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84" y="302260"/>
            <a:ext cx="73298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latin typeface="Calibri"/>
                <a:cs typeface="Calibri"/>
              </a:rPr>
              <a:t>Example</a:t>
            </a:r>
            <a:r>
              <a:rPr sz="3950" b="0" spc="6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of</a:t>
            </a:r>
            <a:r>
              <a:rPr sz="3950" b="0" spc="20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a</a:t>
            </a:r>
            <a:r>
              <a:rPr sz="3950" b="0" spc="-70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Concept</a:t>
            </a:r>
            <a:r>
              <a:rPr sz="3950" b="0" spc="4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Learning</a:t>
            </a:r>
            <a:r>
              <a:rPr sz="3950" b="0" spc="175" dirty="0">
                <a:latin typeface="Calibri"/>
                <a:cs typeface="Calibri"/>
              </a:rPr>
              <a:t> </a:t>
            </a:r>
            <a:r>
              <a:rPr sz="3950" b="0" spc="-20" dirty="0">
                <a:latin typeface="Calibri"/>
                <a:cs typeface="Calibri"/>
              </a:rPr>
              <a:t>task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958214"/>
            <a:ext cx="6240145" cy="31356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marR="5080" indent="-343535">
              <a:lnSpc>
                <a:spcPct val="70900"/>
              </a:lnSpc>
              <a:spcBef>
                <a:spcPts val="1150"/>
              </a:spcBef>
              <a:buChar char="•"/>
              <a:tabLst>
                <a:tab pos="355600" algn="l"/>
                <a:tab pos="441325" algn="l"/>
              </a:tabLst>
            </a:pPr>
            <a:r>
              <a:rPr sz="3000" dirty="0">
                <a:latin typeface="Arial"/>
                <a:cs typeface="Arial"/>
              </a:rPr>
              <a:t>	</a:t>
            </a:r>
            <a:r>
              <a:rPr sz="3000" b="1" dirty="0">
                <a:latin typeface="Calibri"/>
                <a:cs typeface="Calibri"/>
              </a:rPr>
              <a:t>Concept: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Good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Days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Water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Sports </a:t>
            </a:r>
            <a:r>
              <a:rPr sz="3000" spc="-30" dirty="0">
                <a:latin typeface="Calibri"/>
                <a:cs typeface="Calibri"/>
              </a:rPr>
              <a:t>Yes,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No)</a:t>
            </a:r>
            <a:endParaRPr sz="3000">
              <a:latin typeface="Calibri"/>
              <a:cs typeface="Calibri"/>
            </a:endParaRPr>
          </a:p>
          <a:p>
            <a:pPr marL="441325" indent="-428625">
              <a:lnSpc>
                <a:spcPts val="2945"/>
              </a:lnSpc>
              <a:buFont typeface="Arial"/>
              <a:buChar char="•"/>
              <a:tabLst>
                <a:tab pos="441325" algn="l"/>
              </a:tabLst>
            </a:pPr>
            <a:r>
              <a:rPr sz="3000" b="1" spc="-10" dirty="0">
                <a:latin typeface="Calibri"/>
                <a:cs typeface="Calibri"/>
              </a:rPr>
              <a:t>Attributes/Features:</a:t>
            </a:r>
            <a:endParaRPr sz="3000">
              <a:latin typeface="Calibri"/>
              <a:cs typeface="Calibri"/>
            </a:endParaRPr>
          </a:p>
          <a:p>
            <a:pPr marL="756285" lvl="1" indent="-285750">
              <a:lnSpc>
                <a:spcPts val="2550"/>
              </a:lnSpc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Sky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(values: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Sunny,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Cloudy,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Rainy)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ts val="2515"/>
              </a:lnSpc>
              <a:buFont typeface="Arial"/>
              <a:buChar char="–"/>
              <a:tabLst>
                <a:tab pos="756285" algn="l"/>
              </a:tabLst>
            </a:pPr>
            <a:r>
              <a:rPr sz="2600" spc="-20" dirty="0">
                <a:latin typeface="Calibri"/>
                <a:cs typeface="Calibri"/>
              </a:rPr>
              <a:t>AirTemp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(values: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Warm,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Cold)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ts val="2480"/>
              </a:lnSpc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Humidity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(values: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Normal,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High)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ts val="2515"/>
              </a:lnSpc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Wind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(values: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Strong,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Weak)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ts val="2515"/>
              </a:lnSpc>
              <a:buFont typeface="Arial"/>
              <a:buChar char="–"/>
              <a:tabLst>
                <a:tab pos="756285" algn="l"/>
              </a:tabLst>
            </a:pPr>
            <a:r>
              <a:rPr sz="2600" spc="-20" dirty="0">
                <a:latin typeface="Calibri"/>
                <a:cs typeface="Calibri"/>
              </a:rPr>
              <a:t>Water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(Warm,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Cool)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ts val="2800"/>
              </a:lnSpc>
              <a:buFont typeface="Arial"/>
              <a:buChar char="–"/>
              <a:tabLst>
                <a:tab pos="756285" algn="l"/>
              </a:tabLst>
            </a:pPr>
            <a:r>
              <a:rPr sz="2600" spc="-10" dirty="0">
                <a:latin typeface="Calibri"/>
                <a:cs typeface="Calibri"/>
              </a:rPr>
              <a:t>Forecast</a:t>
            </a:r>
            <a:r>
              <a:rPr sz="2600" spc="-1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(values: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Change)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743" y="958214"/>
            <a:ext cx="12141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0" dirty="0">
                <a:latin typeface="Calibri"/>
                <a:cs typeface="Calibri"/>
              </a:rPr>
              <a:t>(values: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857" y="3972623"/>
            <a:ext cx="7563484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ts val="3265"/>
              </a:lnSpc>
              <a:spcBef>
                <a:spcPts val="100"/>
              </a:spcBef>
              <a:buFont typeface="Arial"/>
              <a:buChar char="•"/>
              <a:tabLst>
                <a:tab pos="441325" algn="l"/>
              </a:tabLst>
            </a:pPr>
            <a:r>
              <a:rPr sz="3000" b="1" dirty="0">
                <a:latin typeface="Calibri"/>
                <a:cs typeface="Calibri"/>
              </a:rPr>
              <a:t>Example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-30" dirty="0">
                <a:latin typeface="Calibri"/>
                <a:cs typeface="Calibri"/>
              </a:rPr>
              <a:t> Training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Point:</a:t>
            </a:r>
            <a:endParaRPr sz="3000">
              <a:latin typeface="Calibri"/>
              <a:cs typeface="Calibri"/>
            </a:endParaRPr>
          </a:p>
          <a:p>
            <a:pPr marL="184150">
              <a:lnSpc>
                <a:spcPts val="3265"/>
              </a:lnSpc>
            </a:pPr>
            <a:r>
              <a:rPr sz="3000" spc="-25" dirty="0">
                <a:latin typeface="Calibri"/>
                <a:cs typeface="Calibri"/>
              </a:rPr>
              <a:t>&lt;Sunny,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Warm,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High,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Strong,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Warm,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Same,</a:t>
            </a:r>
            <a:r>
              <a:rPr sz="3000" spc="-20" dirty="0">
                <a:latin typeface="Calibri"/>
                <a:cs typeface="Calibri"/>
              </a:rPr>
              <a:t> Yes&gt;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1884" y="4611370"/>
            <a:ext cx="10541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6534" y="5097779"/>
            <a:ext cx="393065" cy="617220"/>
          </a:xfrm>
          <a:custGeom>
            <a:avLst/>
            <a:gdLst/>
            <a:ahLst/>
            <a:cxnLst/>
            <a:rect l="l" t="t" r="r" b="b"/>
            <a:pathLst>
              <a:path w="393065" h="617220">
                <a:moveTo>
                  <a:pt x="335468" y="552113"/>
                </a:moveTo>
                <a:lnTo>
                  <a:pt x="311276" y="567245"/>
                </a:lnTo>
                <a:lnTo>
                  <a:pt x="393065" y="617220"/>
                </a:lnTo>
                <a:lnTo>
                  <a:pt x="387984" y="564210"/>
                </a:lnTo>
                <a:lnTo>
                  <a:pt x="343026" y="564210"/>
                </a:lnTo>
                <a:lnTo>
                  <a:pt x="335468" y="552113"/>
                </a:lnTo>
                <a:close/>
              </a:path>
              <a:path w="393065" h="617220">
                <a:moveTo>
                  <a:pt x="359708" y="536950"/>
                </a:moveTo>
                <a:lnTo>
                  <a:pt x="335468" y="552113"/>
                </a:lnTo>
                <a:lnTo>
                  <a:pt x="343026" y="564210"/>
                </a:lnTo>
                <a:lnTo>
                  <a:pt x="367284" y="549071"/>
                </a:lnTo>
                <a:lnTo>
                  <a:pt x="359708" y="536950"/>
                </a:lnTo>
                <a:close/>
              </a:path>
              <a:path w="393065" h="617220">
                <a:moveTo>
                  <a:pt x="383921" y="521804"/>
                </a:moveTo>
                <a:lnTo>
                  <a:pt x="359708" y="536950"/>
                </a:lnTo>
                <a:lnTo>
                  <a:pt x="367284" y="549071"/>
                </a:lnTo>
                <a:lnTo>
                  <a:pt x="343026" y="564210"/>
                </a:lnTo>
                <a:lnTo>
                  <a:pt x="387984" y="564210"/>
                </a:lnTo>
                <a:lnTo>
                  <a:pt x="383921" y="521804"/>
                </a:lnTo>
                <a:close/>
              </a:path>
              <a:path w="393065" h="617220">
                <a:moveTo>
                  <a:pt x="24130" y="0"/>
                </a:moveTo>
                <a:lnTo>
                  <a:pt x="0" y="15240"/>
                </a:lnTo>
                <a:lnTo>
                  <a:pt x="335468" y="552113"/>
                </a:lnTo>
                <a:lnTo>
                  <a:pt x="359708" y="53695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902" y="187705"/>
            <a:ext cx="73298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latin typeface="Calibri"/>
                <a:cs typeface="Calibri"/>
              </a:rPr>
              <a:t>Example</a:t>
            </a:r>
            <a:r>
              <a:rPr sz="3950" b="0" spc="6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of</a:t>
            </a:r>
            <a:r>
              <a:rPr sz="3950" b="0" spc="20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a</a:t>
            </a:r>
            <a:r>
              <a:rPr sz="3950" b="0" spc="-70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Concept</a:t>
            </a:r>
            <a:r>
              <a:rPr sz="3950" b="0" spc="4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Learning</a:t>
            </a:r>
            <a:r>
              <a:rPr sz="3950" b="0" spc="175" dirty="0">
                <a:latin typeface="Calibri"/>
                <a:cs typeface="Calibri"/>
              </a:rPr>
              <a:t> </a:t>
            </a:r>
            <a:r>
              <a:rPr sz="3950" b="0" spc="-20" dirty="0">
                <a:latin typeface="Calibri"/>
                <a:cs typeface="Calibri"/>
              </a:rPr>
              <a:t>task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5835" y="1749805"/>
            <a:ext cx="17183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5040" algn="l"/>
              </a:tabLst>
            </a:pPr>
            <a:r>
              <a:rPr sz="2400" spc="-10" dirty="0">
                <a:latin typeface="Calibri"/>
                <a:cs typeface="Calibri"/>
              </a:rPr>
              <a:t>Strong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Warm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007" y="1677669"/>
            <a:ext cx="1211580" cy="17805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670"/>
              </a:spcBef>
              <a:buAutoNum type="arabicPlain"/>
              <a:tabLst>
                <a:tab pos="440690" algn="l"/>
              </a:tabLst>
            </a:pPr>
            <a:r>
              <a:rPr sz="2400" spc="-10" dirty="0">
                <a:latin typeface="Calibri"/>
                <a:cs typeface="Calibri"/>
              </a:rPr>
              <a:t>Sunny</a:t>
            </a:r>
            <a:endParaRPr sz="240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440690" algn="l"/>
              </a:tabLst>
            </a:pPr>
            <a:r>
              <a:rPr sz="2400" spc="-10" dirty="0">
                <a:latin typeface="Calibri"/>
                <a:cs typeface="Calibri"/>
              </a:rPr>
              <a:t>Sunny</a:t>
            </a:r>
            <a:endParaRPr sz="240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440690" algn="l"/>
              </a:tabLst>
            </a:pPr>
            <a:r>
              <a:rPr sz="2400" spc="-10" dirty="0">
                <a:latin typeface="Calibri"/>
                <a:cs typeface="Calibri"/>
              </a:rPr>
              <a:t>Rainy</a:t>
            </a:r>
            <a:endParaRPr sz="240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440690" algn="l"/>
              </a:tabLst>
            </a:pPr>
            <a:r>
              <a:rPr sz="2400" spc="-10" dirty="0">
                <a:latin typeface="Calibri"/>
                <a:cs typeface="Calibri"/>
              </a:rPr>
              <a:t>Sunny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042" y="1677669"/>
            <a:ext cx="842010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" marR="5080" indent="-66675">
              <a:lnSpc>
                <a:spcPct val="120000"/>
              </a:lnSpc>
              <a:spcBef>
                <a:spcPts val="95"/>
              </a:spcBef>
            </a:pPr>
            <a:r>
              <a:rPr sz="2400" spc="-20" dirty="0">
                <a:latin typeface="Calibri"/>
                <a:cs typeface="Calibri"/>
              </a:rPr>
              <a:t>Warm </a:t>
            </a:r>
            <a:r>
              <a:rPr sz="2400" spc="-50" dirty="0">
                <a:latin typeface="Calibri"/>
                <a:cs typeface="Calibri"/>
              </a:rPr>
              <a:t>Warm </a:t>
            </a:r>
            <a:r>
              <a:rPr sz="2400" spc="-20" dirty="0">
                <a:latin typeface="Calibri"/>
                <a:cs typeface="Calibri"/>
              </a:rPr>
              <a:t>Cold </a:t>
            </a:r>
            <a:r>
              <a:rPr sz="2400" spc="-50" dirty="0">
                <a:latin typeface="Calibri"/>
                <a:cs typeface="Calibri"/>
              </a:rPr>
              <a:t>Warm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086" y="1677669"/>
            <a:ext cx="953769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 marR="5080" indent="-67310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Normal </a:t>
            </a:r>
            <a:r>
              <a:rPr sz="2400" spc="-20" dirty="0">
                <a:latin typeface="Calibri"/>
                <a:cs typeface="Calibri"/>
              </a:rPr>
              <a:t>High High High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4086" y="2116200"/>
            <a:ext cx="91122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5565" algn="just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Strong Strong Strong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3548" y="2116200"/>
            <a:ext cx="85090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75565" algn="ctr">
              <a:lnSpc>
                <a:spcPct val="120000"/>
              </a:lnSpc>
              <a:spcBef>
                <a:spcPts val="95"/>
              </a:spcBef>
            </a:pPr>
            <a:r>
              <a:rPr sz="2400" spc="-50" dirty="0">
                <a:latin typeface="Calibri"/>
                <a:cs typeface="Calibri"/>
              </a:rPr>
              <a:t>Warm </a:t>
            </a:r>
            <a:r>
              <a:rPr sz="2400" spc="-20" dirty="0">
                <a:latin typeface="Calibri"/>
                <a:cs typeface="Calibri"/>
              </a:rPr>
              <a:t>Warm Cool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2253" y="1677669"/>
            <a:ext cx="2013585" cy="17805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670"/>
              </a:spcBef>
              <a:tabLst>
                <a:tab pos="1469390" algn="l"/>
              </a:tabLst>
            </a:pPr>
            <a:r>
              <a:rPr sz="2400" spc="-20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575"/>
              </a:spcBef>
              <a:tabLst>
                <a:tab pos="1449705" algn="l"/>
              </a:tabLst>
            </a:pPr>
            <a:r>
              <a:rPr sz="2400" spc="-20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479550" algn="l"/>
              </a:tabLst>
            </a:pP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575"/>
              </a:spcBef>
              <a:tabLst>
                <a:tab pos="1421130" algn="l"/>
              </a:tabLst>
            </a:pP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Yes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657349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91440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9144000" y="38100"/>
                </a:lnTo>
                <a:lnTo>
                  <a:pt x="9144000" y="25400"/>
                </a:lnTo>
                <a:close/>
              </a:path>
              <a:path w="9144000" h="38100">
                <a:moveTo>
                  <a:pt x="9144000" y="0"/>
                </a:moveTo>
                <a:lnTo>
                  <a:pt x="0" y="0"/>
                </a:lnTo>
                <a:lnTo>
                  <a:pt x="0" y="12700"/>
                </a:lnTo>
                <a:lnTo>
                  <a:pt x="9144000" y="12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669957"/>
            <a:ext cx="8669020" cy="103314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7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Database:</a:t>
            </a:r>
            <a:endParaRPr sz="27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05"/>
              </a:spcBef>
              <a:tabLst>
                <a:tab pos="927735" algn="l"/>
                <a:tab pos="1680210" algn="l"/>
                <a:tab pos="2909570" algn="l"/>
                <a:tab pos="4234180" algn="l"/>
                <a:tab pos="5093335" algn="l"/>
                <a:tab pos="6064885" algn="l"/>
                <a:tab pos="7247255" algn="l"/>
              </a:tabLst>
            </a:pPr>
            <a:r>
              <a:rPr sz="2400" i="1" spc="-25" dirty="0">
                <a:latin typeface="Calibri"/>
                <a:cs typeface="Calibri"/>
              </a:rPr>
              <a:t>Day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25" dirty="0">
                <a:latin typeface="Calibri"/>
                <a:cs typeface="Calibri"/>
              </a:rPr>
              <a:t>Sky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10" dirty="0">
                <a:latin typeface="Calibri"/>
                <a:cs typeface="Calibri"/>
              </a:rPr>
              <a:t>AirTemp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10" dirty="0">
                <a:latin typeface="Calibri"/>
                <a:cs typeface="Calibri"/>
              </a:rPr>
              <a:t>Humidity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20" dirty="0">
                <a:latin typeface="Calibri"/>
                <a:cs typeface="Calibri"/>
              </a:rPr>
              <a:t>Wind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10" dirty="0">
                <a:latin typeface="Calibri"/>
                <a:cs typeface="Calibri"/>
              </a:rPr>
              <a:t>Water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10" dirty="0">
                <a:latin typeface="Calibri"/>
                <a:cs typeface="Calibri"/>
              </a:rPr>
              <a:t>Forecast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25" dirty="0">
                <a:latin typeface="Calibri"/>
                <a:cs typeface="Calibri"/>
              </a:rPr>
              <a:t>WaterSport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657" y="3169589"/>
            <a:ext cx="8758555" cy="317881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64"/>
              </a:spcBef>
            </a:pPr>
            <a:r>
              <a:rPr sz="2400" b="1" spc="-10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7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Chosen</a:t>
            </a:r>
            <a:r>
              <a:rPr sz="2750" b="1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Hypothesis</a:t>
            </a:r>
            <a:r>
              <a:rPr sz="2750" b="1" u="sng" spc="3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Representation:</a:t>
            </a:r>
            <a:endParaRPr sz="2750">
              <a:latin typeface="Arial"/>
              <a:cs typeface="Arial"/>
            </a:endParaRPr>
          </a:p>
          <a:p>
            <a:pPr marL="346075">
              <a:lnSpc>
                <a:spcPts val="2715"/>
              </a:lnSpc>
              <a:spcBef>
                <a:spcPts val="55"/>
              </a:spcBef>
            </a:pPr>
            <a:r>
              <a:rPr sz="2400" b="1" dirty="0">
                <a:latin typeface="Arial"/>
                <a:cs typeface="Arial"/>
              </a:rPr>
              <a:t>Conjunction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constraints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each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attribute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where:</a:t>
            </a:r>
            <a:endParaRPr sz="2400">
              <a:latin typeface="Arial"/>
              <a:cs typeface="Arial"/>
            </a:endParaRPr>
          </a:p>
          <a:p>
            <a:pPr marL="1116965" indent="-189230">
              <a:lnSpc>
                <a:spcPts val="2590"/>
              </a:lnSpc>
              <a:buChar char="•"/>
              <a:tabLst>
                <a:tab pos="1116965" algn="l"/>
              </a:tabLst>
            </a:pPr>
            <a:r>
              <a:rPr sz="2400" dirty="0">
                <a:latin typeface="Arial"/>
                <a:cs typeface="Arial"/>
              </a:rPr>
              <a:t>“?”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“any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acceptable”</a:t>
            </a:r>
            <a:endParaRPr sz="2400">
              <a:latin typeface="Arial"/>
              <a:cs typeface="Arial"/>
            </a:endParaRPr>
          </a:p>
          <a:p>
            <a:pPr marL="1203960" indent="-276225">
              <a:lnSpc>
                <a:spcPts val="2480"/>
              </a:lnSpc>
              <a:buChar char="•"/>
              <a:tabLst>
                <a:tab pos="1203960" algn="l"/>
              </a:tabLst>
            </a:pPr>
            <a:r>
              <a:rPr sz="2400" dirty="0">
                <a:latin typeface="Arial"/>
                <a:cs typeface="Arial"/>
              </a:rPr>
              <a:t>“0”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“no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acceptable”</a:t>
            </a:r>
            <a:endParaRPr sz="2400">
              <a:latin typeface="Arial"/>
              <a:cs typeface="Arial"/>
            </a:endParaRPr>
          </a:p>
          <a:p>
            <a:pPr marL="346075">
              <a:lnSpc>
                <a:spcPts val="2290"/>
              </a:lnSpc>
            </a:pPr>
            <a:r>
              <a:rPr sz="2400" b="1" dirty="0">
                <a:latin typeface="Arial"/>
                <a:cs typeface="Arial"/>
              </a:rPr>
              <a:t>Example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hypothesis: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&lt;?,Cold,High,?,?,?&gt;</a:t>
            </a:r>
            <a:endParaRPr sz="2400">
              <a:latin typeface="Arial"/>
              <a:cs typeface="Arial"/>
            </a:endParaRPr>
          </a:p>
          <a:p>
            <a:pPr marL="346075" marR="861694">
              <a:lnSpc>
                <a:spcPts val="2330"/>
              </a:lnSpc>
              <a:spcBef>
                <a:spcPts val="220"/>
              </a:spcBef>
            </a:pPr>
            <a:r>
              <a:rPr sz="2400" dirty="0">
                <a:latin typeface="Arial"/>
                <a:cs typeface="Arial"/>
              </a:rPr>
              <a:t>(If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air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temperature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humidity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good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water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sports)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15200" y="1676400"/>
            <a:ext cx="914400" cy="2286000"/>
          </a:xfrm>
          <a:custGeom>
            <a:avLst/>
            <a:gdLst/>
            <a:ahLst/>
            <a:cxnLst/>
            <a:rect l="l" t="t" r="r" b="b"/>
            <a:pathLst>
              <a:path w="914400" h="2286000">
                <a:moveTo>
                  <a:pt x="0" y="2286000"/>
                </a:moveTo>
                <a:lnTo>
                  <a:pt x="914400" y="2286000"/>
                </a:lnTo>
                <a:lnTo>
                  <a:pt x="9144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902" y="531113"/>
            <a:ext cx="73240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latin typeface="Calibri"/>
                <a:cs typeface="Calibri"/>
              </a:rPr>
              <a:t>Example</a:t>
            </a:r>
            <a:r>
              <a:rPr sz="3950" b="0" spc="60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of</a:t>
            </a:r>
            <a:r>
              <a:rPr sz="3950" b="0" spc="10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a</a:t>
            </a:r>
            <a:r>
              <a:rPr sz="3950" b="0" spc="-7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Concept</a:t>
            </a:r>
            <a:r>
              <a:rPr sz="3950" b="0" spc="35" dirty="0">
                <a:latin typeface="Calibri"/>
                <a:cs typeface="Calibri"/>
              </a:rPr>
              <a:t> </a:t>
            </a:r>
            <a:r>
              <a:rPr sz="3950" b="0" dirty="0">
                <a:latin typeface="Calibri"/>
                <a:cs typeface="Calibri"/>
              </a:rPr>
              <a:t>Learning</a:t>
            </a:r>
            <a:r>
              <a:rPr sz="3950" b="0" spc="170" dirty="0">
                <a:latin typeface="Calibri"/>
                <a:cs typeface="Calibri"/>
              </a:rPr>
              <a:t> </a:t>
            </a:r>
            <a:r>
              <a:rPr sz="3950" b="0" spc="-20" dirty="0">
                <a:latin typeface="Calibri"/>
                <a:cs typeface="Calibri"/>
              </a:rPr>
              <a:t>task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1253743"/>
            <a:ext cx="8191500" cy="37896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181610" indent="-343535">
              <a:lnSpc>
                <a:spcPts val="346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Goal: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“best”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concept-</a:t>
            </a:r>
            <a:r>
              <a:rPr sz="3200" spc="-10" dirty="0">
                <a:latin typeface="Calibri"/>
                <a:cs typeface="Calibri"/>
              </a:rPr>
              <a:t>description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hypotheses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(“best”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204"/>
              </a:lnSpc>
            </a:pPr>
            <a:r>
              <a:rPr sz="3200" dirty="0">
                <a:latin typeface="Calibri"/>
                <a:cs typeface="Calibri"/>
              </a:rPr>
              <a:t>means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“which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generalizes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(known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unknown)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instance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space”.)</a:t>
            </a:r>
            <a:endParaRPr sz="3200">
              <a:latin typeface="Calibri"/>
              <a:cs typeface="Calibri"/>
            </a:endParaRPr>
          </a:p>
          <a:p>
            <a:pPr marL="355600" marR="316865" indent="-343535">
              <a:lnSpc>
                <a:spcPts val="345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941445" algn="l"/>
              </a:tabLst>
            </a:pPr>
            <a:r>
              <a:rPr sz="3200" b="1" dirty="0">
                <a:latin typeface="Calibri"/>
                <a:cs typeface="Calibri"/>
              </a:rPr>
              <a:t>Most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General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Hypothesis: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Everyday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good </a:t>
            </a:r>
            <a:r>
              <a:rPr sz="3200" dirty="0">
                <a:latin typeface="Calibri"/>
                <a:cs typeface="Calibri"/>
              </a:rPr>
              <a:t>day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water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sports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&lt;?,?,?,?,?,?&gt;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45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  <a:tab pos="3263900" algn="l"/>
              </a:tabLst>
            </a:pPr>
            <a:r>
              <a:rPr sz="3200" b="1" dirty="0">
                <a:latin typeface="Calibri"/>
                <a:cs typeface="Calibri"/>
              </a:rPr>
              <a:t>Most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Specific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Hypothesis: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 day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good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day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water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sports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&lt;0,0,0,0,0,0&gt;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50" y="419988"/>
            <a:ext cx="38938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Learning</a:t>
            </a:r>
            <a:r>
              <a:rPr sz="3600" spc="-60" dirty="0"/>
              <a:t> </a:t>
            </a:r>
            <a:r>
              <a:rPr sz="3600" spc="-10" dirty="0"/>
              <a:t>Outcomes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975" y="1244536"/>
            <a:ext cx="7668895" cy="44646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80059" marR="392430" indent="-467359">
              <a:lnSpc>
                <a:spcPct val="101699"/>
              </a:lnSpc>
              <a:spcBef>
                <a:spcPts val="70"/>
              </a:spcBef>
              <a:buFont typeface="Wingdings"/>
              <a:buChar char=""/>
              <a:tabLst>
                <a:tab pos="480059" algn="l"/>
                <a:tab pos="3477260" algn="l"/>
                <a:tab pos="4563110" algn="l"/>
              </a:tabLst>
            </a:pPr>
            <a:r>
              <a:rPr sz="2750" dirty="0">
                <a:latin typeface="Times New Roman"/>
                <a:cs typeface="Times New Roman"/>
              </a:rPr>
              <a:t>After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successful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completion</a:t>
            </a:r>
            <a:r>
              <a:rPr sz="2750" dirty="0">
                <a:latin typeface="Times New Roman"/>
                <a:cs typeface="Times New Roman"/>
              </a:rPr>
              <a:t>	of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course,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students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familiar</a:t>
            </a:r>
            <a:r>
              <a:rPr sz="2750" dirty="0">
                <a:latin typeface="Times New Roman"/>
                <a:cs typeface="Times New Roman"/>
              </a:rPr>
              <a:t>	with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strategies</a:t>
            </a:r>
            <a:r>
              <a:rPr sz="2750" spc="22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solve </a:t>
            </a:r>
            <a:r>
              <a:rPr sz="2750" dirty="0">
                <a:latin typeface="Times New Roman"/>
                <a:cs typeface="Times New Roman"/>
              </a:rPr>
              <a:t>conceptual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theoretical</a:t>
            </a:r>
            <a:r>
              <a:rPr sz="2750" spc="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problems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machine learning.</a:t>
            </a:r>
            <a:endParaRPr sz="2750">
              <a:latin typeface="Times New Roman"/>
              <a:cs typeface="Times New Roman"/>
            </a:endParaRPr>
          </a:p>
          <a:p>
            <a:pPr marL="480059" marR="130810" indent="-467359">
              <a:lnSpc>
                <a:spcPct val="102400"/>
              </a:lnSpc>
              <a:spcBef>
                <a:spcPts val="675"/>
              </a:spcBef>
              <a:buFont typeface="Wingdings"/>
              <a:buChar char=""/>
              <a:tabLst>
                <a:tab pos="480059" algn="l"/>
                <a:tab pos="2178685" algn="l"/>
                <a:tab pos="3410585" algn="l"/>
                <a:tab pos="5342890" algn="l"/>
              </a:tabLst>
            </a:pPr>
            <a:r>
              <a:rPr sz="2750" dirty="0">
                <a:latin typeface="Times New Roman"/>
                <a:cs typeface="Times New Roman"/>
              </a:rPr>
              <a:t>They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will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have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ability</a:t>
            </a:r>
            <a:r>
              <a:rPr sz="2750" spc="2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apply</a:t>
            </a:r>
            <a:r>
              <a:rPr sz="2750" spc="204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state-</a:t>
            </a:r>
            <a:r>
              <a:rPr sz="2750" spc="-30" dirty="0">
                <a:latin typeface="Times New Roman"/>
                <a:cs typeface="Times New Roman"/>
              </a:rPr>
              <a:t>of-</a:t>
            </a:r>
            <a:r>
              <a:rPr sz="2750" dirty="0">
                <a:latin typeface="Times New Roman"/>
                <a:cs typeface="Times New Roman"/>
              </a:rPr>
              <a:t>the-</a:t>
            </a:r>
            <a:r>
              <a:rPr sz="2750" spc="-25" dirty="0">
                <a:latin typeface="Times New Roman"/>
                <a:cs typeface="Times New Roman"/>
              </a:rPr>
              <a:t>art </a:t>
            </a:r>
            <a:r>
              <a:rPr sz="2750" spc="-10" dirty="0">
                <a:latin typeface="Times New Roman"/>
                <a:cs typeface="Times New Roman"/>
              </a:rPr>
              <a:t>algorithms,</a:t>
            </a:r>
            <a:r>
              <a:rPr sz="2750" dirty="0">
                <a:latin typeface="Times New Roman"/>
                <a:cs typeface="Times New Roman"/>
              </a:rPr>
              <a:t>	such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as: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neural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network,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support </a:t>
            </a:r>
            <a:r>
              <a:rPr sz="2750" dirty="0">
                <a:latin typeface="Times New Roman"/>
                <a:cs typeface="Times New Roman"/>
              </a:rPr>
              <a:t>vector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machine,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kernel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methods,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boosting</a:t>
            </a:r>
            <a:r>
              <a:rPr sz="2750" spc="22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and </a:t>
            </a:r>
            <a:r>
              <a:rPr sz="2750" dirty="0">
                <a:latin typeface="Times New Roman"/>
                <a:cs typeface="Times New Roman"/>
              </a:rPr>
              <a:t>mixtures</a:t>
            </a:r>
            <a:r>
              <a:rPr sz="2750" spc="1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experts,</a:t>
            </a:r>
            <a:r>
              <a:rPr sz="2750" dirty="0">
                <a:latin typeface="Times New Roman"/>
                <a:cs typeface="Times New Roman"/>
              </a:rPr>
              <a:t>	to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Times New Roman"/>
                <a:cs typeface="Times New Roman"/>
              </a:rPr>
              <a:t>real-</a:t>
            </a:r>
            <a:r>
              <a:rPr sz="2750" spc="-10" dirty="0">
                <a:latin typeface="Times New Roman"/>
                <a:cs typeface="Times New Roman"/>
              </a:rPr>
              <a:t>world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Times New Roman"/>
                <a:cs typeface="Times New Roman"/>
              </a:rPr>
              <a:t>problems.</a:t>
            </a:r>
            <a:endParaRPr sz="2750">
              <a:latin typeface="Times New Roman"/>
              <a:cs typeface="Times New Roman"/>
            </a:endParaRPr>
          </a:p>
          <a:p>
            <a:pPr marL="480059" marR="5080" indent="-467359">
              <a:lnSpc>
                <a:spcPct val="102400"/>
              </a:lnSpc>
              <a:spcBef>
                <a:spcPts val="605"/>
              </a:spcBef>
              <a:buFont typeface="Wingdings"/>
              <a:buChar char=""/>
              <a:tabLst>
                <a:tab pos="480059" algn="l"/>
                <a:tab pos="1777364" algn="l"/>
              </a:tabLst>
            </a:pPr>
            <a:r>
              <a:rPr sz="2750" spc="-10" dirty="0">
                <a:latin typeface="Times New Roman"/>
                <a:cs typeface="Times New Roman"/>
              </a:rPr>
              <a:t>Familiar</a:t>
            </a:r>
            <a:r>
              <a:rPr sz="2750" dirty="0">
                <a:latin typeface="Times New Roman"/>
                <a:cs typeface="Times New Roman"/>
              </a:rPr>
              <a:t>	with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advantages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disadvantages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of </a:t>
            </a:r>
            <a:r>
              <a:rPr sz="2750" spc="-10" dirty="0">
                <a:latin typeface="Times New Roman"/>
                <a:cs typeface="Times New Roman"/>
              </a:rPr>
              <a:t>different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6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algorithms.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110" y="123443"/>
            <a:ext cx="5281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Course:</a:t>
            </a:r>
            <a:r>
              <a:rPr sz="3600" spc="-85" dirty="0"/>
              <a:t> </a:t>
            </a:r>
            <a:r>
              <a:rPr sz="3600" dirty="0"/>
              <a:t>Machine</a:t>
            </a:r>
            <a:r>
              <a:rPr sz="3600" spc="-25" dirty="0"/>
              <a:t> </a:t>
            </a:r>
            <a:r>
              <a:rPr sz="3600" spc="-10" dirty="0"/>
              <a:t>Learning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51863" y="938911"/>
            <a:ext cx="13112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35" dirty="0">
                <a:latin typeface="Times New Roman"/>
                <a:cs typeface="Times New Roman"/>
              </a:rPr>
              <a:t>Text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book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445" y="1444942"/>
            <a:ext cx="62604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27050" algn="l"/>
                <a:tab pos="965835" algn="l"/>
                <a:tab pos="1452245" algn="l"/>
                <a:tab pos="2433955" algn="l"/>
                <a:tab pos="3349625" algn="l"/>
                <a:tab pos="4789170" algn="l"/>
                <a:tab pos="5351780" algn="l"/>
              </a:tabLst>
            </a:pPr>
            <a:r>
              <a:rPr sz="2000" spc="-25" dirty="0">
                <a:latin typeface="Times New Roman"/>
                <a:cs typeface="Times New Roman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C.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M.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Bishop,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Pattern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Recognition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Machine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445" y="1620933"/>
            <a:ext cx="6260465" cy="134112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latin typeface="Times New Roman"/>
                <a:cs typeface="Times New Roman"/>
              </a:rPr>
              <a:t>Learning,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Springer,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2006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050"/>
              </a:spcBef>
              <a:buAutoNum type="arabicPeriod" startAt="2"/>
              <a:tabLst>
                <a:tab pos="527050" algn="l"/>
              </a:tabLst>
            </a:pPr>
            <a:r>
              <a:rPr sz="2000" spc="-35" dirty="0">
                <a:latin typeface="Times New Roman"/>
                <a:cs typeface="Times New Roman"/>
              </a:rPr>
              <a:t>Tom</a:t>
            </a:r>
            <a:r>
              <a:rPr sz="2000" dirty="0">
                <a:latin typeface="Times New Roman"/>
                <a:cs typeface="Times New Roman"/>
              </a:rPr>
              <a:t> Mitchell,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McGraw-</a:t>
            </a:r>
            <a:r>
              <a:rPr sz="2000" dirty="0">
                <a:latin typeface="Times New Roman"/>
                <a:cs typeface="Times New Roman"/>
              </a:rPr>
              <a:t>Hill,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1997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055"/>
              </a:spcBef>
              <a:buAutoNum type="arabicPeriod" startAt="2"/>
              <a:tabLst>
                <a:tab pos="527050" algn="l"/>
                <a:tab pos="1080135" algn="l"/>
                <a:tab pos="1547495" algn="l"/>
                <a:tab pos="2519680" algn="l"/>
                <a:tab pos="3216275" algn="l"/>
                <a:tab pos="4245610" algn="l"/>
                <a:tab pos="5351780" algn="l"/>
              </a:tabLst>
            </a:pPr>
            <a:r>
              <a:rPr sz="2000" spc="-25" dirty="0">
                <a:latin typeface="Times New Roman"/>
                <a:cs typeface="Times New Roman"/>
              </a:rPr>
              <a:t>Ian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H.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Witten,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Mining,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Practical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Machine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438" y="2807136"/>
            <a:ext cx="4797425" cy="9753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115"/>
              </a:spcBef>
            </a:pP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Tools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Techniques,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b="1" spc="-10" dirty="0">
                <a:latin typeface="Times New Roman"/>
                <a:cs typeface="Times New Roman"/>
              </a:rPr>
              <a:t>Grading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9445" y="3766248"/>
            <a:ext cx="3166745" cy="26771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527050" algn="l"/>
              </a:tabLst>
            </a:pPr>
            <a:r>
              <a:rPr sz="2000" spc="-10" dirty="0">
                <a:latin typeface="Times New Roman"/>
                <a:cs typeface="Times New Roman"/>
              </a:rPr>
              <a:t>Assignments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27050" algn="l"/>
              </a:tabLst>
            </a:pPr>
            <a:r>
              <a:rPr sz="2000" spc="-10" dirty="0">
                <a:latin typeface="Times New Roman"/>
                <a:cs typeface="Times New Roman"/>
              </a:rPr>
              <a:t>Presentations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527050" algn="l"/>
              </a:tabLst>
            </a:pPr>
            <a:r>
              <a:rPr sz="2000" spc="-10" dirty="0">
                <a:latin typeface="Times New Roman"/>
                <a:cs typeface="Times New Roman"/>
              </a:rPr>
              <a:t>Quizzes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27050" algn="l"/>
              </a:tabLst>
            </a:pPr>
            <a:r>
              <a:rPr sz="2000" spc="-10" dirty="0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27050" algn="l"/>
              </a:tabLst>
            </a:pPr>
            <a:r>
              <a:rPr sz="2000" dirty="0">
                <a:latin typeface="Times New Roman"/>
                <a:cs typeface="Times New Roman"/>
              </a:rPr>
              <a:t>Mid-</a:t>
            </a:r>
            <a:r>
              <a:rPr sz="2000" spc="-10" dirty="0">
                <a:latin typeface="Times New Roman"/>
                <a:cs typeface="Times New Roman"/>
              </a:rPr>
              <a:t>Term/Hourly-</a:t>
            </a:r>
            <a:r>
              <a:rPr sz="2000" spc="-20" dirty="0">
                <a:latin typeface="Times New Roman"/>
                <a:cs typeface="Times New Roman"/>
              </a:rPr>
              <a:t>Exams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527050" algn="l"/>
              </a:tabLst>
            </a:pP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Exam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5" y="410844"/>
            <a:ext cx="41497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Resources:</a:t>
            </a:r>
            <a:r>
              <a:rPr spc="-195" dirty="0"/>
              <a:t> </a:t>
            </a:r>
            <a:r>
              <a:rPr spc="-10" dirty="0"/>
              <a:t>Conferences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210" y="1177607"/>
            <a:ext cx="6840220" cy="4608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(ICML)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ICML05: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http://icml.ais.fraunhofer.de/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European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(ECML)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ECML05: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http://ecmlpkdd05.liacc.up.pt/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Neural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(NIPS)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NIPS05: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http://nips.cc/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Uncertainty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Artificial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Intelligence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(UAI)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UAI05: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http://www.cs.toronto.edu/uai2005/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Computational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Theory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(COLT)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buFont typeface="Wingdings"/>
              <a:buChar char=""/>
              <a:tabLst>
                <a:tab pos="756285" algn="l"/>
              </a:tabLst>
            </a:pPr>
            <a:r>
              <a:rPr sz="2000" spc="-20" dirty="0">
                <a:latin typeface="Times New Roman"/>
                <a:cs typeface="Times New Roman"/>
              </a:rPr>
              <a:t>COLT05: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http://learningtheory.org/colt2005/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Joint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Artificial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Intelligence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(IJCAI)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IJCAI05: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http://ijcai05.csd.abdn.ac.uk/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(Europe)</a:t>
            </a:r>
            <a:endParaRPr sz="2000">
              <a:latin typeface="Times New Roman"/>
              <a:cs typeface="Times New Roman"/>
            </a:endParaRPr>
          </a:p>
          <a:p>
            <a:pPr marL="756285" lvl="1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ICANN05: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  <a:hlinkClick r:id="rId8"/>
              </a:rPr>
              <a:t>http://www.ibspan.waw.pl/ICANN-</a:t>
            </a:r>
            <a:r>
              <a:rPr sz="2000" spc="-10" dirty="0">
                <a:latin typeface="Times New Roman"/>
                <a:cs typeface="Times New Roman"/>
                <a:hlinkClick r:id="rId8"/>
              </a:rPr>
              <a:t>2005/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29" rIns="0" bIns="0" rtlCol="0">
            <a:spAutoFit/>
          </a:bodyPr>
          <a:lstStyle/>
          <a:p>
            <a:pPr marL="1999614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Marks</a:t>
            </a:r>
            <a:r>
              <a:rPr sz="3600" spc="-20" dirty="0"/>
              <a:t> </a:t>
            </a:r>
            <a:r>
              <a:rPr sz="3600" spc="-10" dirty="0"/>
              <a:t>Distribution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5492" y="1547558"/>
            <a:ext cx="5286375" cy="84581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900" algn="l"/>
              </a:tabLst>
            </a:pPr>
            <a:r>
              <a:rPr sz="2150" spc="-10" dirty="0">
                <a:latin typeface="Times New Roman"/>
                <a:cs typeface="Times New Roman"/>
              </a:rPr>
              <a:t>Assignments/Quizzes</a:t>
            </a:r>
            <a:endParaRPr sz="21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900" algn="l"/>
              </a:tabLst>
            </a:pPr>
            <a:r>
              <a:rPr sz="2150" dirty="0">
                <a:latin typeface="Times New Roman"/>
                <a:cs typeface="Times New Roman"/>
              </a:rPr>
              <a:t>BS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Students: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Project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(Presentation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&amp;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Viva)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6716" y="1547558"/>
            <a:ext cx="1047750" cy="84581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50" dirty="0">
                <a:latin typeface="Times New Roman"/>
                <a:cs typeface="Times New Roman"/>
              </a:rPr>
              <a:t>10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marks</a:t>
            </a:r>
            <a:endParaRPr sz="2150" dirty="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650"/>
              </a:spcBef>
            </a:pPr>
            <a:r>
              <a:rPr sz="2150" dirty="0">
                <a:latin typeface="Times New Roman"/>
                <a:cs typeface="Times New Roman"/>
              </a:rPr>
              <a:t>10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marks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92" y="2510839"/>
            <a:ext cx="2515870" cy="12363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65"/>
              </a:spcBef>
              <a:buAutoNum type="arabicPeriod" startAt="3"/>
              <a:tabLst>
                <a:tab pos="469900" algn="l"/>
              </a:tabLst>
            </a:pPr>
            <a:r>
              <a:rPr lang="en-US" sz="2150" dirty="0">
                <a:latin typeface="Times New Roman"/>
                <a:cs typeface="Times New Roman"/>
              </a:rPr>
              <a:t>Mid-1</a:t>
            </a:r>
            <a:endParaRPr sz="21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469900" algn="l"/>
              </a:tabLst>
            </a:pPr>
            <a:r>
              <a:rPr lang="en-US" sz="2150" dirty="0">
                <a:latin typeface="Times New Roman"/>
                <a:cs typeface="Times New Roman"/>
              </a:rPr>
              <a:t>Mid-2</a:t>
            </a:r>
            <a:endParaRPr sz="21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3"/>
              <a:tabLst>
                <a:tab pos="469900" algn="l"/>
              </a:tabLst>
            </a:pPr>
            <a:r>
              <a:rPr sz="2150" dirty="0">
                <a:latin typeface="Times New Roman"/>
                <a:cs typeface="Times New Roman"/>
              </a:rPr>
              <a:t>Final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Examination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1" y="2509359"/>
            <a:ext cx="1163066" cy="12363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665"/>
              </a:spcBef>
            </a:pPr>
            <a:r>
              <a:rPr sz="2150" dirty="0">
                <a:latin typeface="Times New Roman"/>
                <a:cs typeface="Times New Roman"/>
              </a:rPr>
              <a:t>1</a:t>
            </a:r>
            <a:r>
              <a:rPr lang="en-US" sz="215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marks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dirty="0">
                <a:latin typeface="Times New Roman"/>
                <a:cs typeface="Times New Roman"/>
              </a:rPr>
              <a:t>15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marks</a:t>
            </a:r>
            <a:endParaRPr sz="2150" dirty="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650"/>
              </a:spcBef>
            </a:pPr>
            <a:r>
              <a:rPr sz="2150" dirty="0">
                <a:latin typeface="Times New Roman"/>
                <a:cs typeface="Times New Roman"/>
              </a:rPr>
              <a:t>50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marks</a:t>
            </a: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7225" y="540638"/>
            <a:ext cx="2747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Requirements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92" y="1236606"/>
            <a:ext cx="7296150" cy="41389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Basic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Requirements</a:t>
            </a:r>
            <a:endParaRPr sz="275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materials before/after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25" dirty="0">
                <a:latin typeface="Times New Roman"/>
                <a:cs typeface="Times New Roman"/>
              </a:rPr>
              <a:t>Work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homework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individually.</a:t>
            </a:r>
            <a:endParaRPr sz="2400">
              <a:latin typeface="Times New Roman"/>
              <a:cs typeface="Times New Roman"/>
            </a:endParaRPr>
          </a:p>
          <a:p>
            <a:pPr marL="1156970" lvl="2" indent="-22923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6970" algn="l"/>
              </a:tabLst>
            </a:pPr>
            <a:r>
              <a:rPr sz="2000" dirty="0">
                <a:latin typeface="Times New Roman"/>
                <a:cs typeface="Times New Roman"/>
              </a:rPr>
              <a:t>Discussions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encouraged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don’t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others’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work.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latin typeface="Times New Roman"/>
                <a:cs typeface="Times New Roman"/>
              </a:rPr>
              <a:t>Get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you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hands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dirty</a:t>
            </a:r>
            <a:r>
              <a:rPr sz="2400" spc="-1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  <a:p>
            <a:pPr marL="1156970" marR="5080" lvl="2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6970" algn="l"/>
              </a:tabLst>
            </a:pPr>
            <a:r>
              <a:rPr sz="2000" dirty="0">
                <a:latin typeface="Times New Roman"/>
                <a:cs typeface="Times New Roman"/>
              </a:rPr>
              <a:t>Experiment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presented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first-</a:t>
            </a:r>
            <a:r>
              <a:rPr sz="2000" spc="-20" dirty="0">
                <a:latin typeface="Times New Roman"/>
                <a:cs typeface="Times New Roman"/>
              </a:rPr>
              <a:t>hand </a:t>
            </a:r>
            <a:r>
              <a:rPr sz="2000" spc="-10" dirty="0">
                <a:latin typeface="Times New Roman"/>
                <a:cs typeface="Times New Roman"/>
              </a:rPr>
              <a:t>knowledge!</a:t>
            </a:r>
            <a:endParaRPr sz="2000">
              <a:latin typeface="Times New Roman"/>
              <a:cs typeface="Times New Roman"/>
            </a:endParaRPr>
          </a:p>
          <a:p>
            <a:pPr marL="755015" marR="370205" lvl="1" indent="-285115">
              <a:lnSpc>
                <a:spcPct val="101600"/>
              </a:lnSpc>
              <a:spcBef>
                <a:spcPts val="46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Come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DON’T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hesitate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speak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 	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questions/comments/suggestions!</a:t>
            </a:r>
            <a:endParaRPr sz="240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Student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participation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important!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6458129"/>
            <a:ext cx="14484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Learning,</a:t>
            </a:r>
            <a:r>
              <a:rPr sz="1200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728" y="540638"/>
            <a:ext cx="25596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Final </a:t>
            </a:r>
            <a:r>
              <a:rPr sz="3600" spc="-20" dirty="0"/>
              <a:t>Project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892" y="1314854"/>
            <a:ext cx="7569834" cy="41261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Groups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lang="en-US" sz="2750" spc="-30" dirty="0">
                <a:latin typeface="Times New Roman"/>
                <a:cs typeface="Times New Roman"/>
              </a:rPr>
              <a:t>2</a:t>
            </a:r>
            <a:r>
              <a:rPr sz="2750" spc="-30" dirty="0">
                <a:latin typeface="Times New Roman"/>
                <a:cs typeface="Times New Roman"/>
              </a:rPr>
              <a:t>-</a:t>
            </a:r>
            <a:r>
              <a:rPr lang="en-US" sz="2750" spc="-30" dirty="0">
                <a:latin typeface="Times New Roman"/>
                <a:cs typeface="Times New Roman"/>
              </a:rPr>
              <a:t>3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students</a:t>
            </a:r>
            <a:endParaRPr sz="275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380"/>
              </a:spcBef>
              <a:buSzPct val="96363"/>
              <a:buFont typeface="Wingdings"/>
              <a:buChar char=""/>
              <a:tabLst>
                <a:tab pos="755015" algn="l"/>
              </a:tabLst>
            </a:pPr>
            <a:r>
              <a:rPr sz="2750" dirty="0">
                <a:latin typeface="Times New Roman"/>
                <a:cs typeface="Times New Roman"/>
              </a:rPr>
              <a:t>Pair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Programming</a:t>
            </a:r>
            <a:r>
              <a:rPr sz="2750" spc="25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recommended!</a:t>
            </a:r>
            <a:endParaRPr sz="27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Wingdings"/>
              <a:buChar char=""/>
              <a:tabLst>
                <a:tab pos="354965" algn="l"/>
              </a:tabLst>
            </a:pPr>
            <a:r>
              <a:rPr sz="2750" spc="-10" dirty="0">
                <a:latin typeface="Times New Roman"/>
                <a:cs typeface="Times New Roman"/>
              </a:rPr>
              <a:t>Topic</a:t>
            </a:r>
            <a:endParaRPr sz="2750" dirty="0">
              <a:latin typeface="Times New Roman"/>
              <a:cs typeface="Times New Roman"/>
            </a:endParaRPr>
          </a:p>
          <a:p>
            <a:pPr marL="755015" marR="5080" lvl="1" indent="-285115">
              <a:lnSpc>
                <a:spcPts val="3080"/>
              </a:lnSpc>
              <a:spcBef>
                <a:spcPts val="665"/>
              </a:spcBef>
              <a:buSzPct val="96363"/>
              <a:buFont typeface="Wingdings"/>
              <a:buChar char=""/>
              <a:tabLst>
                <a:tab pos="756285" algn="l"/>
              </a:tabLst>
            </a:pPr>
            <a:r>
              <a:rPr sz="2750" dirty="0">
                <a:latin typeface="Times New Roman"/>
                <a:cs typeface="Times New Roman"/>
              </a:rPr>
              <a:t>Problem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your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choice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(recommend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project</a:t>
            </a:r>
            <a:r>
              <a:rPr sz="2750" spc="21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list 	</a:t>
            </a:r>
            <a:r>
              <a:rPr sz="2750" dirty="0">
                <a:latin typeface="Times New Roman"/>
                <a:cs typeface="Times New Roman"/>
              </a:rPr>
              <a:t>will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provided)</a:t>
            </a:r>
            <a:endParaRPr sz="2750" dirty="0">
              <a:latin typeface="Times New Roman"/>
              <a:cs typeface="Times New Roman"/>
            </a:endParaRPr>
          </a:p>
          <a:p>
            <a:pPr marL="755015" marR="443865" lvl="1" indent="-285115">
              <a:lnSpc>
                <a:spcPts val="3010"/>
              </a:lnSpc>
              <a:spcBef>
                <a:spcPts val="655"/>
              </a:spcBef>
              <a:buSzPct val="96363"/>
              <a:buFont typeface="Wingdings"/>
              <a:buChar char=""/>
              <a:tabLst>
                <a:tab pos="756285" algn="l"/>
                <a:tab pos="4291330" algn="l"/>
              </a:tabLst>
            </a:pPr>
            <a:r>
              <a:rPr sz="2750" dirty="0">
                <a:latin typeface="Times New Roman"/>
                <a:cs typeface="Times New Roman"/>
              </a:rPr>
              <a:t>Should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interesting</a:t>
            </a:r>
            <a:r>
              <a:rPr sz="2750" dirty="0">
                <a:latin typeface="Times New Roman"/>
                <a:cs typeface="Times New Roman"/>
              </a:rPr>
              <a:t>	enough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(non-</a:t>
            </a:r>
            <a:r>
              <a:rPr sz="2750" spc="-20" dirty="0">
                <a:latin typeface="Times New Roman"/>
                <a:cs typeface="Times New Roman"/>
              </a:rPr>
              <a:t>trivial) 	</a:t>
            </a:r>
            <a:r>
              <a:rPr sz="2750" spc="-10" dirty="0">
                <a:latin typeface="Times New Roman"/>
                <a:cs typeface="Times New Roman"/>
              </a:rPr>
              <a:t>problem</a:t>
            </a:r>
            <a:endParaRPr sz="2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355600" algn="l"/>
              </a:tabLst>
            </a:pPr>
            <a:r>
              <a:rPr sz="2750" dirty="0">
                <a:latin typeface="Times New Roman"/>
                <a:cs typeface="Times New Roman"/>
              </a:rPr>
              <a:t>Suggested</a:t>
            </a:r>
            <a:r>
              <a:rPr sz="2750" spc="1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environment</a:t>
            </a:r>
            <a:endParaRPr sz="275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380"/>
              </a:spcBef>
              <a:buSzPct val="96363"/>
              <a:buFont typeface="Wingdings"/>
              <a:buChar char=""/>
              <a:tabLst>
                <a:tab pos="755015" algn="l"/>
              </a:tabLst>
            </a:pPr>
            <a:r>
              <a:rPr lang="en-US" sz="2750" spc="-10" dirty="0">
                <a:latin typeface="Times New Roman"/>
                <a:cs typeface="Times New Roman"/>
              </a:rPr>
              <a:t>Python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2437</Words>
  <Application>Microsoft Office PowerPoint</Application>
  <PresentationFormat>On-screen Show (4:3)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Machine Learning BS/MS (Computer Science)</vt:lpstr>
      <vt:lpstr>Course Description</vt:lpstr>
      <vt:lpstr>Course Aims/Objectives</vt:lpstr>
      <vt:lpstr>Learning Outcomes</vt:lpstr>
      <vt:lpstr>Course: Machine Learning</vt:lpstr>
      <vt:lpstr>Resources: Conferences</vt:lpstr>
      <vt:lpstr>Marks Distribution</vt:lpstr>
      <vt:lpstr>Requirements</vt:lpstr>
      <vt:lpstr>Final Project</vt:lpstr>
      <vt:lpstr>Resources: Journals</vt:lpstr>
      <vt:lpstr>Resources: Conferences</vt:lpstr>
      <vt:lpstr>Recommended Projects</vt:lpstr>
      <vt:lpstr>Lecture-01</vt:lpstr>
      <vt:lpstr>PowerPoint Presentation</vt:lpstr>
      <vt:lpstr>Q. What is Intelligence?</vt:lpstr>
      <vt:lpstr>What is Learning</vt:lpstr>
      <vt:lpstr>Why “Learn” ?</vt:lpstr>
      <vt:lpstr>Why We Need CI/AI/ML ?</vt:lpstr>
      <vt:lpstr>Types of Problems</vt:lpstr>
      <vt:lpstr>Machine Learning: A Definition</vt:lpstr>
      <vt:lpstr>Machine Learning (ML):</vt:lpstr>
      <vt:lpstr>Examples of Successful Applications of Machine Learning</vt:lpstr>
      <vt:lpstr>Why is Machine Learning Important?</vt:lpstr>
      <vt:lpstr>Areas of Influence for Machine Learning</vt:lpstr>
      <vt:lpstr>Practical Application of ML: Data Mining</vt:lpstr>
      <vt:lpstr>Designing a Learning System:</vt:lpstr>
      <vt:lpstr>Machine Learning</vt:lpstr>
      <vt:lpstr>What is Learning</vt:lpstr>
      <vt:lpstr>Major Paradigms of Machine Learning</vt:lpstr>
      <vt:lpstr>How Machine Learning Methods Operate</vt:lpstr>
      <vt:lpstr>Styles of Learning</vt:lpstr>
      <vt:lpstr>What is a Concept?</vt:lpstr>
      <vt:lpstr>What is an Example/Instance ?</vt:lpstr>
      <vt:lpstr>What is Concept-Learning?</vt:lpstr>
      <vt:lpstr>Example of a Concept Learning task</vt:lpstr>
      <vt:lpstr>Example of a Concept Learning task</vt:lpstr>
      <vt:lpstr>Example of a Concept Learning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PhD</dc:title>
  <dc:creator>luser</dc:creator>
  <cp:lastModifiedBy>Mihal Raza</cp:lastModifiedBy>
  <cp:revision>1</cp:revision>
  <dcterms:created xsi:type="dcterms:W3CDTF">2025-08-18T04:54:22Z</dcterms:created>
  <dcterms:modified xsi:type="dcterms:W3CDTF">2025-08-18T07:29:12Z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2025-08-18T00:00:00Z</vt:filetime>
  </property>
  <property fmtid="{D5CDD505-2E9C-101B-9397-08002B2CF9AE}" pid="5" name="Producer">
    <vt:lpwstr>3-Heights(TM) PDF Security Shell 4.8.25.2 (http://www.pdf-tools.com)</vt:lpwstr>
  </property>
</Properties>
</file>