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9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83" r:id="rId21"/>
    <p:sldId id="277" r:id="rId22"/>
    <p:sldId id="278" r:id="rId23"/>
    <p:sldId id="279" r:id="rId24"/>
    <p:sldId id="284" r:id="rId25"/>
    <p:sldId id="285" r:id="rId26"/>
    <p:sldId id="286" r:id="rId27"/>
    <p:sldId id="287" r:id="rId28"/>
    <p:sldId id="289" r:id="rId29"/>
    <p:sldId id="290" r:id="rId30"/>
    <p:sldId id="291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6" r:id="rId44"/>
    <p:sldId id="308" r:id="rId45"/>
    <p:sldId id="307" r:id="rId46"/>
    <p:sldId id="309" r:id="rId47"/>
    <p:sldId id="310" r:id="rId48"/>
    <p:sldId id="311" r:id="rId49"/>
    <p:sldId id="273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8/18/2023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6568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8/18/2023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350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8/18/2023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91423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8/18/2023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833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8/18/2023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3756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8/18/2023</a:t>
            </a:fld>
            <a:endParaRPr lang="x-non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8682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8/18/2023</a:t>
            </a:fld>
            <a:endParaRPr lang="x-non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94569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8/18/2023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1146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8/18/2023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7018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8/18/2023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96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8/18/2023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7335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8/18/2023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4231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8/18/2023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3496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8/18/2023</a:t>
            </a:fld>
            <a:endParaRPr lang="x-non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4307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8/18/2023</a:t>
            </a:fld>
            <a:endParaRPr lang="x-non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4000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8/18/2023</a:t>
            </a:fld>
            <a:endParaRPr lang="x-non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2086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x-none" smtClean="0"/>
              <a:pPr/>
              <a:t>8/18/2023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4940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D22BE7-ABD7-41AF-83C8-5AF8D5AEF966}" type="datetimeFigureOut">
              <a:rPr lang="x-none" smtClean="0"/>
              <a:pPr/>
              <a:t>8/18/2023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2300F-B408-4C2B-9408-2319A05315D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88828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8D72-F4B5-4700-AEC0-F224D0183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596" y="298715"/>
            <a:ext cx="8637073" cy="2541431"/>
          </a:xfrm>
        </p:spPr>
        <p:txBody>
          <a:bodyPr/>
          <a:lstStyle/>
          <a:p>
            <a:pPr algn="ctr"/>
            <a:r>
              <a:rPr lang="en-US" sz="5400" b="1" dirty="0"/>
              <a:t>EE-2003 </a:t>
            </a:r>
            <a:br>
              <a:rPr lang="en-US" sz="5400" b="1" dirty="0"/>
            </a:br>
            <a:r>
              <a:rPr lang="en-US" sz="5400" b="1" dirty="0"/>
              <a:t>Computer Organization &amp; Assembly Language</a:t>
            </a:r>
            <a:endParaRPr lang="x-none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7BE75-F8AE-40A5-A370-603CDFA59F0F}"/>
              </a:ext>
            </a:extLst>
          </p:cNvPr>
          <p:cNvSpPr/>
          <p:nvPr/>
        </p:nvSpPr>
        <p:spPr>
          <a:xfrm>
            <a:off x="3138349" y="3429000"/>
            <a:ext cx="66393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INSTRUCTOR</a:t>
            </a:r>
          </a:p>
          <a:p>
            <a:endParaRPr lang="en-US" sz="2400" b="1" dirty="0"/>
          </a:p>
          <a:p>
            <a:r>
              <a:rPr lang="en-US" sz="2400" b="1" dirty="0"/>
              <a:t>Engr. </a:t>
            </a:r>
            <a:r>
              <a:rPr lang="en-US" sz="2400" b="1" dirty="0" err="1"/>
              <a:t>Kashan</a:t>
            </a:r>
            <a:r>
              <a:rPr lang="en-US" sz="2400" b="1" dirty="0"/>
              <a:t> </a:t>
            </a:r>
            <a:r>
              <a:rPr lang="en-US" sz="2400" b="1" dirty="0" err="1"/>
              <a:t>Hussain</a:t>
            </a:r>
            <a:endParaRPr lang="en-US" sz="2400" b="1" dirty="0"/>
          </a:p>
          <a:p>
            <a:r>
              <a:rPr lang="en-US" sz="2400" b="1" dirty="0"/>
              <a:t>Lecturer, Department of Computer Science</a:t>
            </a:r>
          </a:p>
          <a:p>
            <a:r>
              <a:rPr lang="en-US" sz="2400" b="1" dirty="0"/>
              <a:t>FAST NUCES (Karachi)</a:t>
            </a:r>
          </a:p>
          <a:p>
            <a:r>
              <a:rPr lang="en-US" sz="2400" b="1" dirty="0"/>
              <a:t>Kashan.Hussain@nu.edu.pk</a:t>
            </a:r>
          </a:p>
          <a:p>
            <a:r>
              <a:rPr lang="en-US" b="1" dirty="0"/>
              <a:t>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7616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13"/>
    </mc:Choice>
    <mc:Fallback xmlns="">
      <p:transition spd="slow" advTm="696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282A-2D69-4979-B236-217D3712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221"/>
          </a:xfrm>
        </p:spPr>
        <p:txBody>
          <a:bodyPr/>
          <a:lstStyle/>
          <a:p>
            <a:pPr algn="ctr"/>
            <a:r>
              <a:rPr lang="en-US" sz="3200" b="1" dirty="0"/>
              <a:t>Compiler and Assembler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5124-F69F-4BEA-8886-CD83F49CF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52939"/>
            <a:ext cx="8946541" cy="4195481"/>
          </a:xfrm>
        </p:spPr>
        <p:txBody>
          <a:bodyPr/>
          <a:lstStyle/>
          <a:p>
            <a:pPr algn="just"/>
            <a:r>
              <a:rPr lang="en-US" dirty="0"/>
              <a:t>Compilers translate high-level programs to machine code.(Directly/Indirectly).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Assemblers translate assembly language to machine code.</a:t>
            </a:r>
          </a:p>
          <a:p>
            <a:pPr algn="just"/>
            <a:endParaRPr lang="x-none" dirty="0"/>
          </a:p>
        </p:txBody>
      </p:sp>
      <p:pic>
        <p:nvPicPr>
          <p:cNvPr id="2050" name="Picture 2" descr="The C compilation process - Codeforwin">
            <a:extLst>
              <a:ext uri="{FF2B5EF4-FFF2-40B4-BE49-F238E27FC236}">
                <a16:creationId xmlns:a16="http://schemas.microsoft.com/office/drawing/2014/main" id="{CF0296F3-37AD-495D-ADD3-FC8DFB71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00" y="1950968"/>
            <a:ext cx="44291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o is credited for the creation of Assembly Language? - Retrocomputing  Stack Exchange">
            <a:extLst>
              <a:ext uri="{FF2B5EF4-FFF2-40B4-BE49-F238E27FC236}">
                <a16:creationId xmlns:a16="http://schemas.microsoft.com/office/drawing/2014/main" id="{23622496-3327-4477-88B2-B3A7A845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999" y="4492072"/>
            <a:ext cx="4429125" cy="209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3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621"/>
    </mc:Choice>
    <mc:Fallback xmlns="">
      <p:transition spd="slow" advTm="8662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3350-BB66-4677-AC7B-61022145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en-US" sz="3200" b="1" dirty="0"/>
              <a:t>Compiler and Assembler</a:t>
            </a:r>
            <a:endParaRPr lang="x-non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46D9B-91DA-44E9-BFF7-BA401602E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59" y="1205948"/>
            <a:ext cx="9709482" cy="49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1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45"/>
    </mc:Choice>
    <mc:Fallback xmlns="">
      <p:transition spd="slow" advTm="1434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1B38-61CB-4165-8DD0-F9C3E777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47212"/>
          </a:xfrm>
        </p:spPr>
        <p:txBody>
          <a:bodyPr/>
          <a:lstStyle/>
          <a:p>
            <a:pPr algn="ctr"/>
            <a:r>
              <a:rPr lang="en-US" sz="3200" b="1" dirty="0"/>
              <a:t>Is Assembly Language Portable?</a:t>
            </a:r>
            <a:br>
              <a:rPr lang="en-US" sz="3200" b="1" dirty="0"/>
            </a:br>
            <a:endParaRPr lang="x-none" sz="3200" b="1" dirty="0"/>
          </a:p>
        </p:txBody>
      </p:sp>
      <p:pic>
        <p:nvPicPr>
          <p:cNvPr id="1026" name="Picture 2" descr="PowerPC - Wikipedia">
            <a:extLst>
              <a:ext uri="{FF2B5EF4-FFF2-40B4-BE49-F238E27FC236}">
                <a16:creationId xmlns:a16="http://schemas.microsoft.com/office/drawing/2014/main" id="{463B611F-8A83-47ED-B7EE-8843A41D1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207190"/>
            <a:ext cx="2967245" cy="296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Motorola 68040 (MC68040) microprocessor family">
            <a:extLst>
              <a:ext uri="{FF2B5EF4-FFF2-40B4-BE49-F238E27FC236}">
                <a16:creationId xmlns:a16="http://schemas.microsoft.com/office/drawing/2014/main" id="{155FE4E9-4F4E-42A4-A026-8A63EEA80E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3887" y="3276599"/>
            <a:ext cx="1984513" cy="19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x-non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A252A-7A4E-41AC-B405-98E510F79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48" y="1207190"/>
            <a:ext cx="3217735" cy="2972436"/>
          </a:xfrm>
          <a:prstGeom prst="rect">
            <a:avLst/>
          </a:prstGeom>
        </p:spPr>
      </p:pic>
      <p:pic>
        <p:nvPicPr>
          <p:cNvPr id="1032" name="Picture 8" descr="Intel&amp;#39;s X86: Approaching 40 and Still Going Strong">
            <a:extLst>
              <a:ext uri="{FF2B5EF4-FFF2-40B4-BE49-F238E27FC236}">
                <a16:creationId xmlns:a16="http://schemas.microsoft.com/office/drawing/2014/main" id="{44C190AE-EEBF-4992-9D23-9CF6C5EE8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287" y="1207191"/>
            <a:ext cx="3954834" cy="296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Ic-photo-Sun--STP1030BGA-143--(Ultra SPARC-CPU).jpg - Wikimedia Commons">
            <a:extLst>
              <a:ext uri="{FF2B5EF4-FFF2-40B4-BE49-F238E27FC236}">
                <a16:creationId xmlns:a16="http://schemas.microsoft.com/office/drawing/2014/main" id="{85BE4A59-8B5B-468D-957F-728E8154E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148" y="4350028"/>
            <a:ext cx="3564835" cy="224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2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81"/>
    </mc:Choice>
    <mc:Fallback xmlns="">
      <p:transition spd="slow" advTm="5708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AF3C-FF37-4D9B-AE62-8A0CDA56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473"/>
          </a:xfrm>
        </p:spPr>
        <p:txBody>
          <a:bodyPr/>
          <a:lstStyle/>
          <a:p>
            <a:pPr algn="ctr"/>
            <a:r>
              <a:rPr lang="en-US" sz="3200" b="1" dirty="0"/>
              <a:t>Is Assembly Language Portable?</a:t>
            </a:r>
            <a:br>
              <a:rPr lang="en-US" sz="3200" b="1" dirty="0"/>
            </a:b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20FDE-1B72-44B8-A4ED-7D376EAAA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3318"/>
            <a:ext cx="8946541" cy="4679186"/>
          </a:xfrm>
        </p:spPr>
        <p:txBody>
          <a:bodyPr/>
          <a:lstStyle/>
          <a:p>
            <a:pPr algn="just"/>
            <a:r>
              <a:rPr lang="en-US" dirty="0"/>
              <a:t>A language whose source programs can be compiled and run on a wide variety of computer systems is said to be portable.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C++ program, for example, should compile and run on just about any computer, unless it makes specific references to library functions that exist under a single operating system.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Assembly language is </a:t>
            </a:r>
            <a:r>
              <a:rPr lang="en-US" sz="2400" b="1" i="1" dirty="0"/>
              <a:t>not portable </a:t>
            </a:r>
            <a:r>
              <a:rPr lang="en-US" dirty="0"/>
              <a:t>because it is designed for a specific processor family. 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9026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783"/>
    </mc:Choice>
    <mc:Fallback xmlns="">
      <p:transition spd="slow" advTm="9978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A33F-2785-44E6-BBD1-0492081C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473"/>
          </a:xfrm>
        </p:spPr>
        <p:txBody>
          <a:bodyPr/>
          <a:lstStyle/>
          <a:p>
            <a:pPr algn="ctr"/>
            <a:r>
              <a:rPr lang="en-US" sz="3200" b="1" dirty="0"/>
              <a:t>Assembly Language for x86 Processors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F0BE-BCAE-44F7-A461-2BCC80A77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96327"/>
            <a:ext cx="9934768" cy="4195481"/>
          </a:xfrm>
        </p:spPr>
        <p:txBody>
          <a:bodyPr/>
          <a:lstStyle/>
          <a:p>
            <a:r>
              <a:rPr lang="en-US" dirty="0"/>
              <a:t>Intel stands for “</a:t>
            </a:r>
            <a:r>
              <a:rPr lang="en-US" b="1" dirty="0"/>
              <a:t>Int</a:t>
            </a:r>
            <a:r>
              <a:rPr lang="en-US" dirty="0"/>
              <a:t>egrated </a:t>
            </a:r>
            <a:r>
              <a:rPr lang="en-US" b="1" dirty="0"/>
              <a:t>El</a:t>
            </a:r>
            <a:r>
              <a:rPr lang="en-US" dirty="0"/>
              <a:t>ectronics”</a:t>
            </a:r>
          </a:p>
          <a:p>
            <a:endParaRPr lang="en-US" dirty="0"/>
          </a:p>
          <a:p>
            <a:r>
              <a:rPr lang="en-US" dirty="0"/>
              <a:t>AMD stands for Advanced Micro Devices.</a:t>
            </a:r>
          </a:p>
          <a:p>
            <a:endParaRPr lang="en-US" dirty="0"/>
          </a:p>
          <a:p>
            <a:pPr algn="just"/>
            <a:r>
              <a:rPr lang="en-US" dirty="0"/>
              <a:t>Assembly Language for x86 Processors focuses on programming microprocessors compatible with the </a:t>
            </a:r>
            <a:r>
              <a:rPr lang="en-US" b="1" dirty="0"/>
              <a:t>Intel IA-32 </a:t>
            </a:r>
            <a:r>
              <a:rPr lang="en-US" dirty="0"/>
              <a:t>and </a:t>
            </a:r>
            <a:r>
              <a:rPr lang="en-US" b="1" dirty="0"/>
              <a:t>AMD x86</a:t>
            </a:r>
            <a:r>
              <a:rPr lang="en-US" dirty="0"/>
              <a:t> processors running under Microsoft Windows.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444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67"/>
    </mc:Choice>
    <mc:Fallback xmlns="">
      <p:transition spd="slow" advTm="6546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F010-40D6-4708-ACEF-C7B9E285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pPr algn="ctr"/>
            <a:r>
              <a:rPr lang="en-US" sz="3200" b="1" dirty="0"/>
              <a:t>Advantages of High-Level Languages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B6126-6D8C-43F0-ACA9-8C0C0E84D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328" y="1331259"/>
            <a:ext cx="9404723" cy="4195481"/>
          </a:xfrm>
        </p:spPr>
        <p:txBody>
          <a:bodyPr/>
          <a:lstStyle/>
          <a:p>
            <a:r>
              <a:rPr lang="en-US" dirty="0"/>
              <a:t>Program development is faster</a:t>
            </a:r>
          </a:p>
          <a:p>
            <a:pPr marL="0" indent="0">
              <a:buNone/>
            </a:pPr>
            <a:r>
              <a:rPr lang="en-US" dirty="0"/>
              <a:t>     – High-level statements: fewer instructions to 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Program maintenance is easier</a:t>
            </a:r>
          </a:p>
          <a:p>
            <a:pPr marL="0" indent="0">
              <a:buNone/>
            </a:pPr>
            <a:r>
              <a:rPr lang="en-US" dirty="0"/>
              <a:t>        – For the same above reasons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Programs are portable</a:t>
            </a:r>
          </a:p>
          <a:p>
            <a:pPr marL="0" indent="0">
              <a:buNone/>
            </a:pPr>
            <a:r>
              <a:rPr lang="en-US" dirty="0"/>
              <a:t>       – Contain few machine-dependent details </a:t>
            </a:r>
          </a:p>
          <a:p>
            <a:pPr marL="0" indent="0">
              <a:buNone/>
            </a:pPr>
            <a:r>
              <a:rPr lang="en-US" dirty="0"/>
              <a:t>          ● Can be used with little or no modifications on different machines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29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42"/>
    </mc:Choice>
    <mc:Fallback xmlns="">
      <p:transition spd="slow" advTm="6764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Why Learn Assembly Language?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/>
          <a:lstStyle/>
          <a:p>
            <a:r>
              <a:rPr lang="en-US" b="1" dirty="0"/>
              <a:t>Complete control over a system’s resources</a:t>
            </a:r>
          </a:p>
          <a:p>
            <a:pPr marL="0" indent="0">
              <a:buNone/>
            </a:pPr>
            <a:r>
              <a:rPr lang="en-US" dirty="0"/>
              <a:t>     - gateway to optimization in speed, offering great efficiency and performance.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Assembly language is transparent</a:t>
            </a:r>
          </a:p>
          <a:p>
            <a:pPr marL="0" indent="0" algn="just">
              <a:buNone/>
            </a:pPr>
            <a:r>
              <a:rPr lang="en-US" dirty="0"/>
              <a:t>    -It has a small number of operations, but it is helpful in understanding the algorithms and        other flow of controls. It makes the code less complex and easy debugging as well.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For writing the compilers or device drivers, write some code in assembly language. </a:t>
            </a:r>
          </a:p>
        </p:txBody>
      </p:sp>
    </p:spTree>
    <p:extLst>
      <p:ext uri="{BB962C8B-B14F-4D97-AF65-F5344CB8AC3E}">
        <p14:creationId xmlns:p14="http://schemas.microsoft.com/office/powerpoint/2010/main" val="178961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E708-2007-4128-919E-DF5978C7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995"/>
          </a:xfrm>
        </p:spPr>
        <p:txBody>
          <a:bodyPr/>
          <a:lstStyle/>
          <a:p>
            <a:pPr algn="ctr"/>
            <a:r>
              <a:rPr lang="en-US" sz="3200" b="1" dirty="0"/>
              <a:t>Applications of Assembly Language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4AB9-E2FC-4AA3-BF5E-30D56CBD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2" y="1298713"/>
            <a:ext cx="9576959" cy="4717774"/>
          </a:xfrm>
        </p:spPr>
        <p:txBody>
          <a:bodyPr/>
          <a:lstStyle/>
          <a:p>
            <a:r>
              <a:rPr lang="en-US" b="1" dirty="0"/>
              <a:t>Embedded System Programming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Game Programmers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programs to be highly optimized for both space and runtime speed.</a:t>
            </a:r>
          </a:p>
          <a:p>
            <a:endParaRPr lang="x-none" b="1" dirty="0"/>
          </a:p>
        </p:txBody>
      </p:sp>
      <p:pic>
        <p:nvPicPr>
          <p:cNvPr id="1026" name="Picture 2" descr="Applications of Embedded Systems">
            <a:extLst>
              <a:ext uri="{FF2B5EF4-FFF2-40B4-BE49-F238E27FC236}">
                <a16:creationId xmlns:a16="http://schemas.microsoft.com/office/drawing/2014/main" id="{07281076-A240-42A6-A755-776623134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21" y="1769829"/>
            <a:ext cx="5559702" cy="312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52"/>
    </mc:Choice>
    <mc:Fallback xmlns="">
      <p:transition spd="slow" advTm="10115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Basic Microcomputer Design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/>
          <a:lstStyle/>
          <a:p>
            <a:pPr algn="just"/>
            <a:r>
              <a:rPr lang="en-US" dirty="0"/>
              <a:t>The central processor unit (CPU), where calculations and logic operations take place, contains a limited number of storage locations named registers, a high-frequency clock, a control unit, and an arithmetic logic unit.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memory storage unit is where instructions and data are held while a computer program is running.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storage unit receives requests for data from the CPU, transfers data from random access memory (RAM) to the CPU, and transfers data from the CPU into memory.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All processing of data takes place within the CPU, so programs residing in memory must be copied into the CPU before they can execute.</a:t>
            </a:r>
          </a:p>
        </p:txBody>
      </p:sp>
    </p:spTree>
    <p:extLst>
      <p:ext uri="{BB962C8B-B14F-4D97-AF65-F5344CB8AC3E}">
        <p14:creationId xmlns:p14="http://schemas.microsoft.com/office/powerpoint/2010/main" val="230416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Basic Microcomputer Design</a:t>
            </a:r>
            <a:endParaRPr lang="x-none" sz="3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2743A1-E79F-4633-A66D-EB1B6C753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179443"/>
            <a:ext cx="8946541" cy="4195481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i="1" dirty="0"/>
              <a:t>central processor unit</a:t>
            </a:r>
            <a:r>
              <a:rPr lang="en-US" dirty="0"/>
              <a:t> (CPU), where calculations and logic operations take place, contains a limited number of storage locations named registers, a high-frequency clock, a control unit, and an arithmetic logic unit.</a:t>
            </a:r>
          </a:p>
          <a:p>
            <a:pPr algn="just"/>
            <a:r>
              <a:rPr lang="en-US" dirty="0"/>
              <a:t>The memory storage unit is where instructions and data are held while a computer program is running. </a:t>
            </a:r>
          </a:p>
          <a:p>
            <a:endParaRPr lang="x-none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8B19102-F301-46A0-8342-DFA3A167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02" y="3311658"/>
            <a:ext cx="7038595" cy="33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09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629B23-A4E6-4CC4-ADE0-9F5B0C88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46" y="2404428"/>
            <a:ext cx="5164126" cy="2955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FC05CC-9EA0-4ECA-B52F-16F4D7C5A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404" y="2404428"/>
            <a:ext cx="6634044" cy="295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5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78"/>
    </mc:Choice>
    <mc:Fallback xmlns="">
      <p:transition spd="slow" advTm="6137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Basic Microcomputer Design</a:t>
            </a:r>
            <a:endParaRPr lang="x-none" sz="3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2743A1-E79F-4633-A66D-EB1B6C753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1179443"/>
            <a:ext cx="8946541" cy="4195481"/>
          </a:xfrm>
        </p:spPr>
        <p:txBody>
          <a:bodyPr/>
          <a:lstStyle/>
          <a:p>
            <a:pPr algn="just"/>
            <a:r>
              <a:rPr lang="en-US" dirty="0"/>
              <a:t>The storage unit receives requests for data from the CPU, transfers data from random access memory (RAM) to the CPU, and transfers data from the CPU into memory. </a:t>
            </a:r>
          </a:p>
          <a:p>
            <a:pPr algn="just"/>
            <a:r>
              <a:rPr lang="en-US" dirty="0"/>
              <a:t>All processing of data takes place within the CPU, so programs residing in memory must be copied into the CPU before they can execute.</a:t>
            </a:r>
          </a:p>
          <a:p>
            <a:endParaRPr lang="x-none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8B19102-F301-46A0-8342-DFA3A167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02" y="3311658"/>
            <a:ext cx="7038595" cy="33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01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Buses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/>
          <a:lstStyle/>
          <a:p>
            <a:pPr algn="just"/>
            <a:r>
              <a:rPr lang="en-US" dirty="0"/>
              <a:t>A </a:t>
            </a:r>
            <a:r>
              <a:rPr lang="en-US" i="1" dirty="0"/>
              <a:t>bus</a:t>
            </a:r>
            <a:r>
              <a:rPr lang="en-US" dirty="0"/>
              <a:t> is a group of parallel wires that transfer data from one part of the computer to another.</a:t>
            </a:r>
          </a:p>
          <a:p>
            <a:pPr algn="just"/>
            <a:r>
              <a:rPr lang="en-US" dirty="0"/>
              <a:t>A computer system usually contains </a:t>
            </a:r>
            <a:r>
              <a:rPr lang="en-US" i="1" dirty="0"/>
              <a:t>four bus types</a:t>
            </a:r>
            <a:r>
              <a:rPr lang="en-US" dirty="0"/>
              <a:t>: </a:t>
            </a:r>
            <a:r>
              <a:rPr lang="en-US" b="1" dirty="0"/>
              <a:t>data, I/O, control, and address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data bus transfers instructions and data between the CPU and memory. </a:t>
            </a:r>
          </a:p>
          <a:p>
            <a:pPr algn="just"/>
            <a:r>
              <a:rPr lang="en-US" dirty="0"/>
              <a:t>The I/O bus transfers data between the CPU and the system input/output devices. </a:t>
            </a:r>
          </a:p>
          <a:p>
            <a:pPr algn="just"/>
            <a:r>
              <a:rPr lang="en-US" dirty="0"/>
              <a:t>The control bus uses binary signals to synchronize actions of all devices attached to the system bus. </a:t>
            </a:r>
          </a:p>
          <a:p>
            <a:pPr algn="just"/>
            <a:r>
              <a:rPr lang="en-US" dirty="0"/>
              <a:t>The </a:t>
            </a:r>
            <a:r>
              <a:rPr lang="en-US" i="1" dirty="0"/>
              <a:t>address bus</a:t>
            </a:r>
            <a:r>
              <a:rPr lang="en-US" dirty="0"/>
              <a:t> holds the addresses of instructions and data when the currently executing instruction transfers data between the CPU and memory.</a:t>
            </a:r>
          </a:p>
        </p:txBody>
      </p:sp>
    </p:spTree>
    <p:extLst>
      <p:ext uri="{BB962C8B-B14F-4D97-AF65-F5344CB8AC3E}">
        <p14:creationId xmlns:p14="http://schemas.microsoft.com/office/powerpoint/2010/main" val="233279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Clock Cycles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/>
          <a:lstStyle/>
          <a:p>
            <a:pPr algn="just"/>
            <a:r>
              <a:rPr lang="en-US" dirty="0"/>
              <a:t>A machine instruction requires at least one clock cycle to execute.</a:t>
            </a:r>
          </a:p>
          <a:p>
            <a:pPr lvl="1" algn="just"/>
            <a:r>
              <a:rPr lang="en-US" dirty="0"/>
              <a:t>Few require in excess of 50 clocks (the multiply instruction on the 8088 processor, for example). 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algn="just"/>
            <a:r>
              <a:rPr lang="en-US" dirty="0"/>
              <a:t>Instructions requiring memory access often have empty clock cycles called </a:t>
            </a:r>
            <a:r>
              <a:rPr lang="en-US" b="1" dirty="0"/>
              <a:t>wait states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Because of the differences in the speeds of the CPU, the system bus, and memory circuits.</a:t>
            </a:r>
          </a:p>
        </p:txBody>
      </p:sp>
    </p:spTree>
    <p:extLst>
      <p:ext uri="{BB962C8B-B14F-4D97-AF65-F5344CB8AC3E}">
        <p14:creationId xmlns:p14="http://schemas.microsoft.com/office/powerpoint/2010/main" val="409102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Instruction Execution Cycle</a:t>
            </a:r>
            <a:endParaRPr lang="x-none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5B411-BD56-4C38-996F-64021603D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85" y="1179443"/>
            <a:ext cx="7175773" cy="538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5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Instruction Execution Cycle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CPU go through a predefined sequence of steps to execute a machine instruction, called the instruction </a:t>
            </a:r>
            <a:r>
              <a:rPr lang="en-US" b="1" dirty="0"/>
              <a:t>execution cycle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instruction pointer </a:t>
            </a:r>
            <a:r>
              <a:rPr lang="en-US" dirty="0"/>
              <a:t>(IP) register holds the address of the instruction we want to execute.</a:t>
            </a:r>
          </a:p>
          <a:p>
            <a:pPr algn="just"/>
            <a:r>
              <a:rPr lang="en-US" dirty="0"/>
              <a:t> Here are the steps to execute it: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First, the CPU has to </a:t>
            </a:r>
            <a:r>
              <a:rPr lang="en-US" b="1" dirty="0"/>
              <a:t>fetch the instruction </a:t>
            </a:r>
            <a:r>
              <a:rPr lang="en-US" dirty="0"/>
              <a:t>from an area of memory called the </a:t>
            </a:r>
            <a:r>
              <a:rPr lang="en-US" i="1" dirty="0"/>
              <a:t>instruction queue</a:t>
            </a:r>
            <a:r>
              <a:rPr lang="en-US" dirty="0"/>
              <a:t>. It then increments the instruction pointer.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Next, the CPU </a:t>
            </a:r>
            <a:r>
              <a:rPr lang="en-US" b="1" dirty="0"/>
              <a:t>decodes</a:t>
            </a:r>
            <a:r>
              <a:rPr lang="en-US" dirty="0"/>
              <a:t> the instruction by looking at its binary bit pattern. </a:t>
            </a:r>
          </a:p>
          <a:p>
            <a:pPr marL="1200150" lvl="2" indent="-342900" algn="just"/>
            <a:r>
              <a:rPr lang="en-US" dirty="0"/>
              <a:t>This bit pattern might reveal that the instruction has operands (input values).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If operands are involved, the CPU </a:t>
            </a:r>
            <a:r>
              <a:rPr lang="en-US" b="1" dirty="0"/>
              <a:t>fetches the operands </a:t>
            </a:r>
            <a:r>
              <a:rPr lang="en-US" dirty="0"/>
              <a:t>from registers and memory. </a:t>
            </a:r>
          </a:p>
          <a:p>
            <a:pPr marL="1200150" lvl="2" indent="-342900" algn="just"/>
            <a:r>
              <a:rPr lang="en-US" dirty="0"/>
              <a:t>Sometimes, this involves address calculations.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Next, the CPU </a:t>
            </a:r>
            <a:r>
              <a:rPr lang="en-US" b="1" dirty="0"/>
              <a:t>executes</a:t>
            </a:r>
            <a:r>
              <a:rPr lang="en-US" dirty="0"/>
              <a:t> the instruction, using any operand values it fetched during the earlier step. It also </a:t>
            </a:r>
            <a:r>
              <a:rPr lang="en-US" i="1" dirty="0"/>
              <a:t>updates a few status flags</a:t>
            </a:r>
            <a:r>
              <a:rPr lang="en-US" dirty="0"/>
              <a:t>, such as Zero, Carry, and Overflow.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Finally, if an output operand was part of the instruction, the CPU </a:t>
            </a:r>
            <a:r>
              <a:rPr lang="en-US" b="1" dirty="0"/>
              <a:t>stores the result </a:t>
            </a:r>
            <a:r>
              <a:rPr lang="en-US" dirty="0"/>
              <a:t>of its execution in the operand.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4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Instruction Execution Cycle</a:t>
            </a:r>
            <a:endParaRPr lang="x-none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4E9CBA-5443-4C2B-B8F7-CBE9EA050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64" t="5653" r="13502" b="9702"/>
          <a:stretch/>
        </p:blipFill>
        <p:spPr>
          <a:xfrm>
            <a:off x="2970402" y="1179443"/>
            <a:ext cx="6251196" cy="543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6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Instruction Execution Cycle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 </a:t>
            </a:r>
            <a:r>
              <a:rPr lang="en-US" b="1" dirty="0"/>
              <a:t>operand</a:t>
            </a:r>
            <a:r>
              <a:rPr lang="en-US" dirty="0"/>
              <a:t> is a value that is either an input or an output to an operation.</a:t>
            </a:r>
          </a:p>
          <a:p>
            <a:pPr algn="just"/>
            <a:r>
              <a:rPr lang="en-US" dirty="0"/>
              <a:t>For example, the expression Z = X + Y has </a:t>
            </a:r>
            <a:r>
              <a:rPr lang="en-US" b="1" dirty="0"/>
              <a:t>two input operands </a:t>
            </a:r>
            <a:r>
              <a:rPr lang="en-US" dirty="0"/>
              <a:t>(X and Y) and a single </a:t>
            </a:r>
            <a:r>
              <a:rPr lang="en-US" b="1" dirty="0"/>
              <a:t>output operand</a:t>
            </a:r>
            <a:r>
              <a:rPr lang="en-US" dirty="0"/>
              <a:t> (Z).</a:t>
            </a:r>
          </a:p>
          <a:p>
            <a:pPr algn="just"/>
            <a:r>
              <a:rPr lang="en-US" dirty="0"/>
              <a:t>In order </a:t>
            </a:r>
            <a:r>
              <a:rPr lang="en-US" b="1" dirty="0"/>
              <a:t>to read program instructions from memory</a:t>
            </a:r>
            <a:r>
              <a:rPr lang="en-US" dirty="0"/>
              <a:t>, an address is placed on the </a:t>
            </a:r>
            <a:r>
              <a:rPr lang="en-US" b="1" dirty="0"/>
              <a:t>address bus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Next, the </a:t>
            </a:r>
            <a:r>
              <a:rPr lang="en-US" b="1" dirty="0"/>
              <a:t>memory controller </a:t>
            </a:r>
            <a:r>
              <a:rPr lang="en-US" dirty="0"/>
              <a:t>places the requested code on the data bus, making the code available inside the code cache. 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instruction pointer’s</a:t>
            </a:r>
            <a:r>
              <a:rPr lang="en-US" dirty="0"/>
              <a:t> value determines which instruction will be executed next. </a:t>
            </a:r>
          </a:p>
          <a:p>
            <a:pPr algn="just"/>
            <a:r>
              <a:rPr lang="en-US" dirty="0"/>
              <a:t>The instruction is analyzed by the </a:t>
            </a:r>
            <a:r>
              <a:rPr lang="en-US" b="1" dirty="0"/>
              <a:t>instruction decoder</a:t>
            </a:r>
            <a:r>
              <a:rPr lang="en-US" dirty="0"/>
              <a:t>, causing the appropriate digital signals to be sent to the control unit, which coordinates the ALU and floating-point unit.</a:t>
            </a:r>
          </a:p>
          <a:p>
            <a:pPr algn="just"/>
            <a:r>
              <a:rPr lang="en-US" b="1" dirty="0"/>
              <a:t>Control bus </a:t>
            </a:r>
            <a:r>
              <a:rPr lang="en-US" dirty="0"/>
              <a:t>carries signals that use the system clock to coordinate the transfer of data between different CPU components.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5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Reading from Memory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 a rule, computers read memory much more slowly than they access internal registers. </a:t>
            </a:r>
          </a:p>
          <a:p>
            <a:pPr algn="just"/>
            <a:r>
              <a:rPr lang="en-US" dirty="0"/>
              <a:t>Reading a single value from memory involves four separate steps:</a:t>
            </a:r>
          </a:p>
          <a:p>
            <a:pPr algn="just"/>
            <a:endParaRPr lang="en-US" dirty="0"/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Place the address of the value you want to read on the address bus.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Assert (change the value of) the processor’s RD (read) pin.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Wait one clock cycle for the memory chips to respond.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Copy the data from the data bus into the destination operand.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Each of these steps generally requires a single clock cycle.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7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Cache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CPU designers figured out that </a:t>
            </a:r>
            <a:r>
              <a:rPr lang="en-US" b="1" dirty="0"/>
              <a:t>computer memory creates a speed bottleneck </a:t>
            </a:r>
            <a:r>
              <a:rPr lang="en-US" dirty="0"/>
              <a:t>because most programs have to </a:t>
            </a:r>
            <a:r>
              <a:rPr lang="en-US" b="1" dirty="0"/>
              <a:t>access variables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To reduce the amount of time spent in reading and writing memory the </a:t>
            </a:r>
            <a:r>
              <a:rPr lang="en-US" b="1" dirty="0"/>
              <a:t>most recently used instructions and data</a:t>
            </a:r>
            <a:r>
              <a:rPr lang="en-US" dirty="0"/>
              <a:t> are stored in high-speed memory called </a:t>
            </a:r>
            <a:r>
              <a:rPr lang="en-US" b="1" dirty="0"/>
              <a:t>cache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idea is that a program is more likely to want </a:t>
            </a:r>
            <a:r>
              <a:rPr lang="en-US" b="1" dirty="0"/>
              <a:t>to access the same memory and instructions repeatedly</a:t>
            </a:r>
            <a:r>
              <a:rPr lang="en-US" dirty="0"/>
              <a:t>, so cache keeps these values where they can be accessed quickly.</a:t>
            </a:r>
          </a:p>
          <a:p>
            <a:pPr algn="just"/>
            <a:r>
              <a:rPr lang="en-US" dirty="0"/>
              <a:t>When the CPU begins to execute a program, it </a:t>
            </a:r>
            <a:r>
              <a:rPr lang="en-US" b="1" dirty="0"/>
              <a:t>loads the next thousand instructions </a:t>
            </a:r>
            <a:r>
              <a:rPr lang="en-US" dirty="0"/>
              <a:t>(for example) into cache, on the assumption that these instructions will be needed in the near future.</a:t>
            </a:r>
          </a:p>
          <a:p>
            <a:pPr algn="just"/>
            <a:r>
              <a:rPr lang="en-US" dirty="0"/>
              <a:t>If there happens to be a</a:t>
            </a:r>
            <a:r>
              <a:rPr lang="en-US" b="1" dirty="0"/>
              <a:t> loop </a:t>
            </a:r>
            <a:r>
              <a:rPr lang="en-US" dirty="0"/>
              <a:t>in that block of code, the same instructions will be in cache. </a:t>
            </a:r>
          </a:p>
          <a:p>
            <a:pPr algn="just"/>
            <a:r>
              <a:rPr lang="en-US" dirty="0"/>
              <a:t>When the processor is able to find its data in cache memory, we call that a </a:t>
            </a:r>
            <a:r>
              <a:rPr lang="en-US" b="1" dirty="0"/>
              <a:t>cache hit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On the other hand, if the CPU tries to find something in cache and it’s not there, we call that a </a:t>
            </a:r>
            <a:r>
              <a:rPr lang="en-US" b="1" dirty="0"/>
              <a:t>cache miss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8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8A1F-DB38-4A39-9478-C0BF5A06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sz="3200" b="1" dirty="0"/>
              <a:t>X86 family Cache types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E19A-15E9-451F-AC53-98D53210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364974"/>
            <a:ext cx="11701670" cy="4883425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Cache memory for the x86 family comes in two types.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Level-1 cache (or primary cache) is stored right on the CPU. </a:t>
            </a:r>
          </a:p>
          <a:p>
            <a:pPr marL="857250" lvl="1" indent="-457200" algn="just">
              <a:buFont typeface="+mj-lt"/>
              <a:buAutoNum type="arabicPeriod"/>
            </a:pPr>
            <a:endParaRPr lang="en-US" dirty="0"/>
          </a:p>
          <a:p>
            <a:pPr marL="857250" lvl="1" indent="-457200" algn="just">
              <a:buFont typeface="+mj-lt"/>
              <a:buAutoNum type="arabicPeriod"/>
            </a:pPr>
            <a:endParaRPr lang="en-US" dirty="0"/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Level-2 cache (or secondary cache) is a little bit slower, and attached to the CPU by a high-speed data bus.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1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610"/>
    </mc:Choice>
    <mc:Fallback xmlns="">
      <p:transition spd="slow" advTm="12061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AF28-A6BD-4713-85F7-FC0E6F3F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4778"/>
          </a:xfrm>
        </p:spPr>
        <p:txBody>
          <a:bodyPr/>
          <a:lstStyle/>
          <a:p>
            <a:pPr algn="ctr"/>
            <a:r>
              <a:rPr lang="en-US" b="1" dirty="0"/>
              <a:t>MARKS DISTRIBUTION</a:t>
            </a:r>
            <a:endParaRPr lang="x-none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3D17ED-3D21-48D0-8BA4-E24D5BAA2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970049"/>
              </p:ext>
            </p:extLst>
          </p:nvPr>
        </p:nvGraphicFramePr>
        <p:xfrm>
          <a:off x="2452872" y="1497496"/>
          <a:ext cx="5791199" cy="2019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41721">
                  <a:extLst>
                    <a:ext uri="{9D8B030D-6E8A-4147-A177-3AD203B41FA5}">
                      <a16:colId xmlns:a16="http://schemas.microsoft.com/office/drawing/2014/main" val="985954594"/>
                    </a:ext>
                  </a:extLst>
                </a:gridCol>
                <a:gridCol w="1449478">
                  <a:extLst>
                    <a:ext uri="{9D8B030D-6E8A-4147-A177-3AD203B41FA5}">
                      <a16:colId xmlns:a16="http://schemas.microsoft.com/office/drawing/2014/main" val="1780903249"/>
                    </a:ext>
                  </a:extLst>
                </a:gridCol>
              </a:tblGrid>
              <a:tr h="556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Assessment</a:t>
                      </a:r>
                      <a:endParaRPr lang="x-none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Weightage</a:t>
                      </a:r>
                      <a:endParaRPr lang="x-none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0361964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Project</a:t>
                      </a:r>
                      <a:endParaRPr lang="x-non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8%</a:t>
                      </a:r>
                      <a:endParaRPr lang="x-none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5646026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Assignment</a:t>
                      </a:r>
                      <a:endParaRPr lang="x-non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12%</a:t>
                      </a:r>
                      <a:endParaRPr lang="x-none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8065320"/>
                  </a:ext>
                </a:extLst>
              </a:tr>
              <a:tr h="357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Midterm Exams</a:t>
                      </a:r>
                      <a:endParaRPr lang="x-none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30%</a:t>
                      </a:r>
                      <a:endParaRPr lang="x-none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7993272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Final</a:t>
                      </a:r>
                      <a:endParaRPr lang="x-none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50%</a:t>
                      </a:r>
                      <a:endParaRPr lang="x-none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30417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975F58-8647-474E-8241-493733B7FE35}"/>
              </a:ext>
            </a:extLst>
          </p:cNvPr>
          <p:cNvSpPr txBox="1"/>
          <p:nvPr/>
        </p:nvSpPr>
        <p:spPr>
          <a:xfrm>
            <a:off x="2452872" y="3975652"/>
            <a:ext cx="7313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Project Proposal </a:t>
            </a:r>
            <a:r>
              <a:rPr lang="en-US" b="1" dirty="0">
                <a:sym typeface="Wingdings" panose="05000000000000000000" pitchFamily="2" charset="2"/>
              </a:rPr>
              <a:t> 7</a:t>
            </a:r>
            <a:r>
              <a:rPr lang="en-US" b="1" baseline="30000" dirty="0">
                <a:sym typeface="Wingdings" panose="05000000000000000000" pitchFamily="2" charset="2"/>
              </a:rPr>
              <a:t>th</a:t>
            </a:r>
            <a:r>
              <a:rPr lang="en-US" b="1" dirty="0">
                <a:sym typeface="Wingdings" panose="05000000000000000000" pitchFamily="2" charset="2"/>
              </a:rPr>
              <a:t> Week  2 Members/Group  HW/SW</a:t>
            </a:r>
          </a:p>
          <a:p>
            <a:pPr marL="342900" indent="-342900">
              <a:buAutoNum type="arabicPeriod"/>
            </a:pPr>
            <a:endParaRPr lang="en-US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 A1- A4. (3</a:t>
            </a:r>
            <a:r>
              <a:rPr lang="en-US" b="1" baseline="30000" dirty="0">
                <a:sym typeface="Wingdings" panose="05000000000000000000" pitchFamily="2" charset="2"/>
              </a:rPr>
              <a:t>rd</a:t>
            </a:r>
            <a:r>
              <a:rPr lang="en-US" b="1" dirty="0">
                <a:sym typeface="Wingdings" panose="05000000000000000000" pitchFamily="2" charset="2"/>
              </a:rPr>
              <a:t> , 7</a:t>
            </a:r>
            <a:r>
              <a:rPr lang="en-US" b="1" baseline="30000" dirty="0">
                <a:sym typeface="Wingdings" panose="05000000000000000000" pitchFamily="2" charset="2"/>
              </a:rPr>
              <a:t>th</a:t>
            </a:r>
            <a:r>
              <a:rPr lang="en-US" b="1" dirty="0">
                <a:sym typeface="Wingdings" panose="05000000000000000000" pitchFamily="2" charset="2"/>
              </a:rPr>
              <a:t> , 9</a:t>
            </a:r>
            <a:r>
              <a:rPr lang="en-US" b="1" baseline="30000" dirty="0">
                <a:sym typeface="Wingdings" panose="05000000000000000000" pitchFamily="2" charset="2"/>
              </a:rPr>
              <a:t>th</a:t>
            </a:r>
            <a:r>
              <a:rPr lang="en-US" b="1" dirty="0">
                <a:sym typeface="Wingdings" panose="05000000000000000000" pitchFamily="2" charset="2"/>
              </a:rPr>
              <a:t> and 13</a:t>
            </a:r>
            <a:r>
              <a:rPr lang="en-US" b="1" baseline="30000" dirty="0">
                <a:sym typeface="Wingdings" panose="05000000000000000000" pitchFamily="2" charset="2"/>
              </a:rPr>
              <a:t>th</a:t>
            </a:r>
            <a:r>
              <a:rPr lang="en-US" b="1" dirty="0">
                <a:sym typeface="Wingdings" panose="05000000000000000000" pitchFamily="2" charset="2"/>
              </a:rPr>
              <a:t> Week).</a:t>
            </a:r>
          </a:p>
          <a:p>
            <a:pPr marL="342900" indent="-342900">
              <a:buAutoNum type="arabicPeriod"/>
            </a:pPr>
            <a:endParaRPr lang="en-US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b="1" dirty="0">
                <a:sym typeface="Wingdings" panose="05000000000000000000" pitchFamily="2" charset="2"/>
              </a:rPr>
              <a:t>M1 &amp; M2 ( 6</a:t>
            </a:r>
            <a:r>
              <a:rPr lang="en-US" b="1" baseline="30000" dirty="0">
                <a:sym typeface="Wingdings" panose="05000000000000000000" pitchFamily="2" charset="2"/>
              </a:rPr>
              <a:t>th</a:t>
            </a:r>
            <a:r>
              <a:rPr lang="en-US" b="1" dirty="0">
                <a:sym typeface="Wingdings" panose="05000000000000000000" pitchFamily="2" charset="2"/>
              </a:rPr>
              <a:t> &amp; 11</a:t>
            </a:r>
            <a:r>
              <a:rPr lang="en-US" b="1" baseline="30000" dirty="0">
                <a:sym typeface="Wingdings" panose="05000000000000000000" pitchFamily="2" charset="2"/>
              </a:rPr>
              <a:t>th</a:t>
            </a:r>
            <a:r>
              <a:rPr lang="en-US" b="1" dirty="0">
                <a:sym typeface="Wingdings" panose="05000000000000000000" pitchFamily="2" charset="2"/>
              </a:rPr>
              <a:t> Week).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273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461"/>
    </mc:Choice>
    <mc:Fallback xmlns="">
      <p:transition spd="slow" advTm="18346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block diagram of Intel Core i7-990X is shown below. Explain the working of processor and how&#10;cache coherency is mainta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908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2751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343234"/>
            <a:ext cx="8946541" cy="4195481"/>
          </a:xfrm>
        </p:spPr>
        <p:txBody>
          <a:bodyPr/>
          <a:lstStyle/>
          <a:p>
            <a:r>
              <a:rPr lang="en-US" dirty="0"/>
              <a:t>Computers are Build with  Physical Parts i.e. Hardware</a:t>
            </a:r>
          </a:p>
        </p:txBody>
      </p:sp>
      <p:pic>
        <p:nvPicPr>
          <p:cNvPr id="4" name="Picture 3" descr="What is computer hardware | Computer Hardware Explained With Examp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15" y="1842447"/>
            <a:ext cx="8871045" cy="4872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27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146412"/>
            <a:ext cx="8946541" cy="4195481"/>
          </a:xfrm>
        </p:spPr>
        <p:txBody>
          <a:bodyPr/>
          <a:lstStyle/>
          <a:p>
            <a:r>
              <a:rPr lang="en-US" dirty="0"/>
              <a:t>SOFTWARES </a:t>
            </a:r>
            <a:r>
              <a:rPr lang="en-US" dirty="0">
                <a:sym typeface="Wingdings" panose="05000000000000000000" pitchFamily="2" charset="2"/>
              </a:rPr>
              <a:t> Makes Computer easy to use.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2079862"/>
            <a:ext cx="1343025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638" y="2117962"/>
            <a:ext cx="1571625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261" y="1985749"/>
            <a:ext cx="1171575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293" y="4346812"/>
            <a:ext cx="1504950" cy="1419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3602" y="4346812"/>
            <a:ext cx="1733550" cy="1466850"/>
          </a:xfrm>
          <a:prstGeom prst="rect">
            <a:avLst/>
          </a:prstGeom>
        </p:spPr>
      </p:pic>
      <p:sp>
        <p:nvSpPr>
          <p:cNvPr id="10" name="AutoShape 4" descr="Move to iOS - Apps on Google Pl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3762" y="4346812"/>
            <a:ext cx="30861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0046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483" y="1534303"/>
            <a:ext cx="10347159" cy="4195481"/>
          </a:xfrm>
        </p:spPr>
        <p:txBody>
          <a:bodyPr/>
          <a:lstStyle/>
          <a:p>
            <a:r>
              <a:rPr lang="en-US" b="1" dirty="0"/>
              <a:t>OPERATING SYSTEM SOFTWARES</a:t>
            </a:r>
          </a:p>
          <a:p>
            <a:endParaRPr lang="en-US" b="1" dirty="0"/>
          </a:p>
          <a:p>
            <a:r>
              <a:rPr lang="en-US" b="1" dirty="0"/>
              <a:t> They are able to control Physical Components of Computer i.e. HARDWARE</a:t>
            </a:r>
          </a:p>
        </p:txBody>
      </p:sp>
    </p:spTree>
    <p:extLst>
      <p:ext uri="{BB962C8B-B14F-4D97-AF65-F5344CB8AC3E}">
        <p14:creationId xmlns:p14="http://schemas.microsoft.com/office/powerpoint/2010/main" val="2209066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9103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1356883"/>
            <a:ext cx="11464119" cy="4195481"/>
          </a:xfrm>
        </p:spPr>
        <p:txBody>
          <a:bodyPr/>
          <a:lstStyle/>
          <a:p>
            <a:r>
              <a:rPr lang="en-US" b="1" dirty="0"/>
              <a:t>VIRTUAL MACHINE MANAGER (HYPERVISOR)</a:t>
            </a:r>
          </a:p>
          <a:p>
            <a:endParaRPr lang="en-US" b="1" dirty="0"/>
          </a:p>
          <a:p>
            <a:r>
              <a:rPr lang="en-US" b="1" dirty="0"/>
              <a:t>Software </a:t>
            </a:r>
            <a:r>
              <a:rPr lang="en-US" b="1" dirty="0">
                <a:sym typeface="Wingdings" panose="05000000000000000000" pitchFamily="2" charset="2"/>
              </a:rPr>
              <a:t> allows to run  an Operating System  Within another Operating System.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 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10185" y="3248168"/>
            <a:ext cx="9376012" cy="301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1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pic>
        <p:nvPicPr>
          <p:cNvPr id="4" name="Content Placeholder 3" descr="How to create a Linux virtual machine on Windows 10 using Hyper-V | Windows  Central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5" y="1064525"/>
            <a:ext cx="12041875" cy="5622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52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pic>
        <p:nvPicPr>
          <p:cNvPr id="6" name="Picture 5" descr="Virtual Box vs. UTM: Run Virtual Machines on Your Apple Silicon M1 Ma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3706"/>
            <a:ext cx="12192000" cy="5684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3924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pic>
        <p:nvPicPr>
          <p:cNvPr id="5" name="Picture 4" descr="6 Best Ways To Run Windows On Mac In 2021 (inc. M1 Macs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3707"/>
            <a:ext cx="12191999" cy="54727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840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693694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2" y="1234053"/>
            <a:ext cx="11368585" cy="5057565"/>
          </a:xfrm>
        </p:spPr>
        <p:txBody>
          <a:bodyPr/>
          <a:lstStyle/>
          <a:p>
            <a:pPr algn="just"/>
            <a:r>
              <a:rPr lang="en-US" dirty="0"/>
              <a:t>A virtual machine (VM) is an image file managed by the hypervisor that exhibits the behavior of a separate computer, capable of performing tasks such as running applications and programs like a separate computer.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other words, a VM is a software application that performs most functions of a physical computer, actually behaving as a separate computer system.</a:t>
            </a:r>
          </a:p>
          <a:p>
            <a:pPr algn="just"/>
            <a:endParaRPr lang="en-US" dirty="0"/>
          </a:p>
          <a:p>
            <a:r>
              <a:rPr lang="en-US" dirty="0"/>
              <a:t>A virtual machine, usually known as a guest, is created within another computing environment referred as a "host." Multiple virtual machines can exist within a single host at one time.</a:t>
            </a:r>
            <a:br>
              <a:rPr lang="en-US" dirty="0"/>
            </a:b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8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pic>
        <p:nvPicPr>
          <p:cNvPr id="2052" name="Picture 4" descr="Virtual machines: Learning the basic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38" y="1542197"/>
            <a:ext cx="11308422" cy="500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15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FDA6-E93F-4F21-9370-0F1EB359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33448"/>
            <a:ext cx="9404723" cy="1400530"/>
          </a:xfrm>
        </p:spPr>
        <p:txBody>
          <a:bodyPr/>
          <a:lstStyle/>
          <a:p>
            <a:pPr algn="ctr"/>
            <a:r>
              <a:rPr lang="en-US" sz="4400" b="1" dirty="0"/>
              <a:t>COURSE OBJECTIVES</a:t>
            </a:r>
            <a:endParaRPr lang="x-none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0C9E8-1444-46CD-8630-9CC96F7D7203}"/>
              </a:ext>
            </a:extLst>
          </p:cNvPr>
          <p:cNvSpPr txBox="1"/>
          <p:nvPr/>
        </p:nvSpPr>
        <p:spPr>
          <a:xfrm>
            <a:off x="940904" y="1537251"/>
            <a:ext cx="10363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Covering the basics of computer organization with emphasis on the lower level abstraction of a computer system </a:t>
            </a:r>
          </a:p>
          <a:p>
            <a:endParaRPr lang="en-US" sz="2000" dirty="0"/>
          </a:p>
          <a:p>
            <a:r>
              <a:rPr lang="en-US" sz="2000" dirty="0"/>
              <a:t>•   Programming Methodology of low-level languages, the assembly language. </a:t>
            </a:r>
          </a:p>
          <a:p>
            <a:endParaRPr lang="en-US" sz="2000" dirty="0"/>
          </a:p>
          <a:p>
            <a:r>
              <a:rPr lang="en-US" sz="2000" dirty="0"/>
              <a:t>•   Accessing computer hardware directly </a:t>
            </a:r>
          </a:p>
          <a:p>
            <a:endParaRPr lang="en-US" sz="2000" dirty="0"/>
          </a:p>
          <a:p>
            <a:r>
              <a:rPr lang="en-US" sz="2000" dirty="0"/>
              <a:t>•   Overview of a user-visible architecture (of Intel 80x86 processors) </a:t>
            </a:r>
          </a:p>
          <a:p>
            <a:endParaRPr lang="en-US" sz="2000" dirty="0"/>
          </a:p>
          <a:p>
            <a:r>
              <a:rPr lang="en-US" sz="2000" dirty="0"/>
              <a:t>•    Intel 80x86 instruction set, assembler directives, macro, etc.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•    Device handlers </a:t>
            </a:r>
          </a:p>
          <a:p>
            <a:endParaRPr lang="en-US" sz="2000" dirty="0"/>
          </a:p>
          <a:p>
            <a:r>
              <a:rPr lang="en-US" sz="2000" dirty="0"/>
              <a:t>•    How is it possible to interface high-level language and low-level language modules 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val="80195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829"/>
    </mc:Choice>
    <mc:Fallback xmlns="">
      <p:transition spd="slow" advTm="100829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1807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1315939"/>
            <a:ext cx="11313994" cy="5303225"/>
          </a:xfrm>
        </p:spPr>
        <p:txBody>
          <a:bodyPr/>
          <a:lstStyle/>
          <a:p>
            <a:pPr algn="just"/>
            <a:r>
              <a:rPr lang="en-US" altLang="en-US" dirty="0">
                <a:latin typeface="Arial Narrow" panose="020B0606020202030204" pitchFamily="34" charset="0"/>
              </a:rPr>
              <a:t>Programming Language analogy:</a:t>
            </a:r>
          </a:p>
          <a:p>
            <a:pPr lvl="1" algn="just"/>
            <a:r>
              <a:rPr lang="en-US" altLang="en-US" sz="2000" dirty="0">
                <a:latin typeface="Arial Narrow" panose="020B0606020202030204" pitchFamily="34" charset="0"/>
              </a:rPr>
              <a:t>Each computer has a native machine language (language L0) that runs directly on its hardware</a:t>
            </a:r>
          </a:p>
          <a:p>
            <a:pPr lvl="1" algn="just"/>
            <a:r>
              <a:rPr lang="en-US" altLang="en-US" sz="2000" dirty="0">
                <a:latin typeface="Arial Narrow" panose="020B0606020202030204" pitchFamily="34" charset="0"/>
              </a:rPr>
              <a:t>A more human-friendly language is usually constructed above machine language, called Language L1</a:t>
            </a:r>
          </a:p>
          <a:p>
            <a:pPr marL="457200" lvl="1" indent="0" algn="just">
              <a:buNone/>
            </a:pPr>
            <a:endParaRPr lang="en-US" altLang="en-US" sz="2000" dirty="0">
              <a:latin typeface="Arial Narrow" panose="020B0606020202030204" pitchFamily="34" charset="0"/>
            </a:endParaRPr>
          </a:p>
          <a:p>
            <a:pPr algn="just"/>
            <a:r>
              <a:rPr lang="en-US" sz="2400" dirty="0">
                <a:latin typeface="Arial Narrow" panose="020B0606020202030204" pitchFamily="34" charset="0"/>
              </a:rPr>
              <a:t>The virtual machine </a:t>
            </a:r>
            <a:r>
              <a:rPr lang="en-US" sz="2400" b="1" dirty="0">
                <a:latin typeface="Arial Narrow" panose="020B0606020202030204" pitchFamily="34" charset="0"/>
              </a:rPr>
              <a:t>VM1</a:t>
            </a:r>
            <a:r>
              <a:rPr lang="en-US" sz="2400" dirty="0">
                <a:latin typeface="Arial Narrow" panose="020B0606020202030204" pitchFamily="34" charset="0"/>
              </a:rPr>
              <a:t>, can execute commands written in language L1. </a:t>
            </a:r>
          </a:p>
          <a:p>
            <a:pPr algn="just"/>
            <a:r>
              <a:rPr lang="en-US" sz="2400" dirty="0">
                <a:latin typeface="Arial Narrow" panose="020B0606020202030204" pitchFamily="34" charset="0"/>
              </a:rPr>
              <a:t>The virtual machine </a:t>
            </a:r>
            <a:r>
              <a:rPr lang="en-US" sz="2400" b="1" dirty="0">
                <a:latin typeface="Arial Narrow" panose="020B0606020202030204" pitchFamily="34" charset="0"/>
              </a:rPr>
              <a:t>VM0 </a:t>
            </a:r>
            <a:r>
              <a:rPr lang="en-US" sz="2400" dirty="0">
                <a:latin typeface="Arial Narrow" panose="020B0606020202030204" pitchFamily="34" charset="0"/>
              </a:rPr>
              <a:t>can execute commands written in language L0</a:t>
            </a:r>
            <a:endParaRPr lang="en-US" altLang="en-US" sz="16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52" y="4449153"/>
            <a:ext cx="4954137" cy="217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0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1807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1315939"/>
            <a:ext cx="11313994" cy="53032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Arial Narrow" panose="020B0606020202030204" pitchFamily="34" charset="0"/>
              </a:rPr>
              <a:t> </a:t>
            </a:r>
          </a:p>
          <a:p>
            <a:pPr algn="just"/>
            <a:r>
              <a:rPr lang="en-US" sz="2400" dirty="0">
                <a:latin typeface="Arial Narrow" panose="020B0606020202030204" pitchFamily="34" charset="0"/>
              </a:rPr>
              <a:t>The virtual machine </a:t>
            </a:r>
            <a:r>
              <a:rPr lang="en-US" sz="2400" b="1" dirty="0">
                <a:latin typeface="Arial Narrow" panose="020B0606020202030204" pitchFamily="34" charset="0"/>
              </a:rPr>
              <a:t>VM0 </a:t>
            </a:r>
            <a:r>
              <a:rPr lang="en-US" sz="2400" dirty="0">
                <a:latin typeface="Arial Narrow" panose="020B0606020202030204" pitchFamily="34" charset="0"/>
              </a:rPr>
              <a:t>can execute commands written in language L0</a:t>
            </a:r>
            <a:endParaRPr lang="en-US" altLang="en-US" sz="16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pic>
        <p:nvPicPr>
          <p:cNvPr id="3074" name="Picture 2" descr="How to Use DosBox in Windows 7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535505"/>
            <a:ext cx="9404723" cy="38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54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6273"/>
          </a:xfrm>
        </p:spPr>
        <p:txBody>
          <a:bodyPr/>
          <a:lstStyle/>
          <a:p>
            <a:pPr algn="ctr"/>
            <a:r>
              <a:rPr lang="en-US" sz="3200" b="1" dirty="0"/>
              <a:t>Virtual Machine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118" y="1493359"/>
            <a:ext cx="10579172" cy="4195481"/>
          </a:xfrm>
        </p:spPr>
        <p:txBody>
          <a:bodyPr/>
          <a:lstStyle/>
          <a:p>
            <a:pPr algn="just"/>
            <a:r>
              <a:rPr lang="en-US" sz="3200" dirty="0">
                <a:latin typeface="Arial Narrow" panose="020B0606020202030204" pitchFamily="34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Java programming language </a:t>
            </a:r>
            <a:r>
              <a:rPr lang="en-US" sz="3200" dirty="0">
                <a:latin typeface="Arial Narrow" panose="020B0606020202030204" pitchFamily="34" charset="0"/>
              </a:rPr>
              <a:t>is based on the virtual machine concept. </a:t>
            </a:r>
          </a:p>
          <a:p>
            <a:pPr algn="just"/>
            <a:r>
              <a:rPr lang="en-US" sz="3200" dirty="0">
                <a:latin typeface="Arial Narrow" panose="020B0606020202030204" pitchFamily="34" charset="0"/>
              </a:rPr>
              <a:t>A program written in the Java language is translated by a Java compiler into </a:t>
            </a:r>
            <a:r>
              <a:rPr lang="en-US" sz="3200" i="1" dirty="0">
                <a:latin typeface="Arial Narrow" panose="020B0606020202030204" pitchFamily="34" charset="0"/>
              </a:rPr>
              <a:t>Java byte code</a:t>
            </a:r>
            <a:r>
              <a:rPr lang="en-US" sz="3200" dirty="0">
                <a:latin typeface="Arial Narrow" panose="020B0606020202030204" pitchFamily="34" charset="0"/>
              </a:rPr>
              <a:t> - a low-level language quickly executed at runtime by a program known as a </a:t>
            </a:r>
            <a:r>
              <a:rPr lang="en-US" sz="3200" i="1" dirty="0">
                <a:latin typeface="Arial Narrow" panose="020B0606020202030204" pitchFamily="34" charset="0"/>
              </a:rPr>
              <a:t>Java virtual machine (JVM)</a:t>
            </a:r>
            <a:r>
              <a:rPr lang="en-US" sz="3200" dirty="0">
                <a:latin typeface="Arial Narrow" panose="020B0606020202030204" pitchFamily="34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3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9B9E-F527-4B58-9D06-9B7D01A9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endParaRPr lang="en-US" b="1">
              <a:latin typeface="Arial Narrow" panose="020B0606020202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77F4E9-59D8-48B5-997D-BBC8CC491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471"/>
            <a:ext cx="12192000" cy="2453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C1205D-2DFA-4E7F-841A-46659FAC76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1"/>
          <a:stretch/>
        </p:blipFill>
        <p:spPr>
          <a:xfrm>
            <a:off x="92229" y="2893468"/>
            <a:ext cx="2590800" cy="254988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E384E8B-29E4-495B-987B-03755544B65D}"/>
              </a:ext>
            </a:extLst>
          </p:cNvPr>
          <p:cNvSpPr/>
          <p:nvPr/>
        </p:nvSpPr>
        <p:spPr>
          <a:xfrm rot="3597815">
            <a:off x="4503920" y="2377103"/>
            <a:ext cx="628272" cy="1499919"/>
          </a:xfrm>
          <a:prstGeom prst="downArrow">
            <a:avLst>
              <a:gd name="adj1" fmla="val 54654"/>
              <a:gd name="adj2" fmla="val 870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743E0-9027-437D-A926-F41C0D6FC29F}"/>
              </a:ext>
            </a:extLst>
          </p:cNvPr>
          <p:cNvSpPr txBox="1"/>
          <p:nvPr/>
        </p:nvSpPr>
        <p:spPr>
          <a:xfrm rot="19501550">
            <a:off x="3039220" y="352372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Interpret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CF421-C6F8-4CB1-93C6-C9A66606A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482" y="3547889"/>
            <a:ext cx="2781184" cy="16554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CB673C-3ACB-46D3-9E99-D0E4D98E5E55}"/>
              </a:ext>
            </a:extLst>
          </p:cNvPr>
          <p:cNvSpPr/>
          <p:nvPr/>
        </p:nvSpPr>
        <p:spPr>
          <a:xfrm>
            <a:off x="1953491" y="6185241"/>
            <a:ext cx="8548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JVM is platform dependent that means there are different implementation of JVM on different OS.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728F6-D553-4807-B503-8C707E2EF457}"/>
              </a:ext>
            </a:extLst>
          </p:cNvPr>
          <p:cNvSpPr/>
          <p:nvPr/>
        </p:nvSpPr>
        <p:spPr>
          <a:xfrm>
            <a:off x="1953491" y="5413120"/>
            <a:ext cx="8548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 code / Bytecode is always the same on different OS. That makes java program as platform independent.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DA4E74-9791-4B03-8114-AC88567DE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18" y="3774405"/>
            <a:ext cx="4115596" cy="131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02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 dirty="0"/>
              <a:t>1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"/>
            <a:ext cx="82296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sz="3600" dirty="0">
                <a:latin typeface="Arial Narrow" panose="020B0606020202030204" pitchFamily="34" charset="0"/>
              </a:rPr>
              <a:t>Specific Machine Levels</a:t>
            </a:r>
            <a:endParaRPr lang="en-US" sz="1800" i="1" dirty="0">
              <a:latin typeface="Arial Narrow" panose="020B0606020202030204" pitchFamily="34" charset="0"/>
            </a:endParaRP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7239000" y="4724400"/>
            <a:ext cx="29718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7632511" y="5829300"/>
            <a:ext cx="342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37160" bIns="137160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/>
              <a:t>(descriptions of individual levels follow . . . )</a:t>
            </a:r>
          </a:p>
        </p:txBody>
      </p:sp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877" y="984007"/>
            <a:ext cx="4954245" cy="4419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962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8410"/>
          </a:xfrm>
        </p:spPr>
        <p:txBody>
          <a:bodyPr/>
          <a:lstStyle/>
          <a:p>
            <a:pPr algn="ctr"/>
            <a:r>
              <a:rPr lang="en-US" sz="4400" dirty="0">
                <a:latin typeface="Arial Narrow" panose="020B0606020202030204" pitchFamily="34" charset="0"/>
              </a:rPr>
              <a:t>High-Level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93360"/>
            <a:ext cx="10381280" cy="4934736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4000" dirty="0">
                <a:latin typeface="Arial Narrow" panose="020B0606020202030204" pitchFamily="34" charset="0"/>
              </a:rPr>
              <a:t>Level 4</a:t>
            </a:r>
          </a:p>
          <a:p>
            <a:pPr algn="just"/>
            <a:r>
              <a:rPr lang="en-US" altLang="en-US" sz="2400" dirty="0">
                <a:latin typeface="Arial Narrow" panose="020B0606020202030204" pitchFamily="34" charset="0"/>
              </a:rPr>
              <a:t>Application-oriented languages</a:t>
            </a:r>
          </a:p>
          <a:p>
            <a:pPr lvl="1" algn="just"/>
            <a:r>
              <a:rPr lang="en-US" altLang="en-US" sz="2800" dirty="0">
                <a:latin typeface="Arial Narrow" panose="020B0606020202030204" pitchFamily="34" charset="0"/>
              </a:rPr>
              <a:t>C++, Java, Pascal, Visual Basic . . .</a:t>
            </a:r>
          </a:p>
          <a:p>
            <a:pPr algn="just"/>
            <a:r>
              <a:rPr lang="en-US" altLang="en-US" sz="2400" dirty="0">
                <a:latin typeface="Arial Narrow" panose="020B0606020202030204" pitchFamily="34" charset="0"/>
              </a:rPr>
              <a:t>Programs compile into assembly language (Level 3) </a:t>
            </a:r>
          </a:p>
          <a:p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3693CFE-8FD6-4640-BF01-E18CE1D51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09" y="1493360"/>
            <a:ext cx="4259427" cy="37997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937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sz="4400" dirty="0">
                <a:latin typeface="Arial Narrow" panose="020B0606020202030204" pitchFamily="34" charset="0"/>
              </a:rPr>
              <a:t>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1384178"/>
            <a:ext cx="11668836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400" dirty="0">
                <a:latin typeface="Arial Narrow" panose="020B0606020202030204" pitchFamily="34" charset="0"/>
              </a:rPr>
              <a:t>Level 3</a:t>
            </a:r>
          </a:p>
          <a:p>
            <a:pPr algn="just"/>
            <a:r>
              <a:rPr lang="en-US" altLang="en-US" sz="2400" dirty="0">
                <a:latin typeface="Arial Narrow" panose="020B0606020202030204" pitchFamily="34" charset="0"/>
              </a:rPr>
              <a:t>Instruction mnemonics that have a one-to-one correspondence to machine language</a:t>
            </a:r>
          </a:p>
          <a:p>
            <a:pPr algn="just"/>
            <a:r>
              <a:rPr lang="en-US" altLang="en-US" sz="2400" dirty="0">
                <a:latin typeface="Arial Narrow" panose="020B0606020202030204" pitchFamily="34" charset="0"/>
              </a:rPr>
              <a:t>Programs are translated into Instruction Set Architecture Level - machine language (Level 2)</a:t>
            </a:r>
          </a:p>
          <a:p>
            <a:pPr algn="just"/>
            <a:endParaRPr lang="en-US" altLang="en-US" sz="2400" dirty="0">
              <a:latin typeface="Arial Narrow" panose="020B0606020202030204" pitchFamily="34" charset="0"/>
            </a:endParaRPr>
          </a:p>
          <a:p>
            <a:pPr algn="just"/>
            <a:r>
              <a:rPr lang="en-US" sz="2400" dirty="0">
                <a:latin typeface="Arial Narrow" panose="020B0606020202030204" pitchFamily="34" charset="0"/>
              </a:rPr>
              <a:t>The instructions in assembly language may directly match the computer’s architecture or they may be translated during execution by a program inside the processor known as a </a:t>
            </a:r>
            <a:r>
              <a:rPr lang="en-US" sz="2400" i="1" dirty="0">
                <a:latin typeface="Arial Narrow" panose="020B0606020202030204" pitchFamily="34" charset="0"/>
              </a:rPr>
              <a:t>microcode interpreter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  <a:endParaRPr lang="en-US" altLang="en-US" sz="2400" dirty="0">
              <a:latin typeface="Arial Narrow" panose="020B0606020202030204" pitchFamily="34" charset="0"/>
            </a:endParaRPr>
          </a:p>
          <a:p>
            <a:pPr algn="just"/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3C1A906-A66E-43C6-9A4E-2A2D243F2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931" y="4284894"/>
            <a:ext cx="3739487" cy="233385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027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6524"/>
          </a:xfrm>
        </p:spPr>
        <p:txBody>
          <a:bodyPr/>
          <a:lstStyle/>
          <a:p>
            <a:pPr algn="ctr"/>
            <a:r>
              <a:rPr lang="en-US" sz="4400" dirty="0">
                <a:latin typeface="Arial Narrow" panose="020B0606020202030204" pitchFamily="34" charset="0"/>
              </a:rPr>
              <a:t>Instruction Set Architecture (ISA)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93360"/>
            <a:ext cx="8946541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3200" dirty="0">
                <a:latin typeface="Arial Narrow" panose="020B0606020202030204" pitchFamily="34" charset="0"/>
              </a:rPr>
              <a:t>Level 2</a:t>
            </a: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Also known as </a:t>
            </a:r>
            <a:r>
              <a:rPr lang="en-US" altLang="en-US" sz="3200" dirty="0">
                <a:solidFill>
                  <a:schemeClr val="tx2"/>
                </a:solidFill>
                <a:latin typeface="Arial Narrow" panose="020B0606020202030204" pitchFamily="34" charset="0"/>
              </a:rPr>
              <a:t>conventional machine language.</a:t>
            </a: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Executed by Level 1 (Digital Logic).</a:t>
            </a:r>
          </a:p>
          <a:p>
            <a:pPr marL="0" indent="0" algn="just">
              <a:buNone/>
            </a:pPr>
            <a:endParaRPr lang="en-US" altLang="en-US" sz="32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6C4A4AB-D33B-402A-B696-E82AF2B06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187" y="1898776"/>
            <a:ext cx="3075049" cy="360127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3406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5581"/>
          </a:xfrm>
        </p:spPr>
        <p:txBody>
          <a:bodyPr/>
          <a:lstStyle/>
          <a:p>
            <a:pPr algn="ctr"/>
            <a:r>
              <a:rPr lang="en-US" sz="4400" dirty="0">
                <a:latin typeface="Arial Narrow" panose="020B0606020202030204" pitchFamily="34" charset="0"/>
              </a:rPr>
              <a:t>Digital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38769"/>
            <a:ext cx="8946541" cy="4195481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3200" dirty="0">
                <a:latin typeface="Arial Narrow" panose="020B0606020202030204" pitchFamily="34" charset="0"/>
              </a:rPr>
              <a:t>Level 1</a:t>
            </a: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CPU, constructed from digital logic gates</a:t>
            </a: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System bus</a:t>
            </a: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Memory</a:t>
            </a:r>
          </a:p>
          <a:p>
            <a:pPr algn="just"/>
            <a:r>
              <a:rPr lang="en-US" altLang="en-US" sz="3200" dirty="0">
                <a:latin typeface="Arial Narrow" panose="020B0606020202030204" pitchFamily="34" charset="0"/>
              </a:rPr>
              <a:t>Implemented using bipolar transistors</a:t>
            </a:r>
          </a:p>
          <a:p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713B16B-F64B-4AA5-A692-D18958234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334" y="1438769"/>
            <a:ext cx="2667000" cy="340397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73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to Make Any Question Essential with Three Easy Steps – Wabisabi Learning">
            <a:extLst>
              <a:ext uri="{FF2B5EF4-FFF2-40B4-BE49-F238E27FC236}">
                <a16:creationId xmlns:a16="http://schemas.microsoft.com/office/drawing/2014/main" id="{161E9A55-2B15-4846-A60B-5B4EB550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77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4"/>
    </mc:Choice>
    <mc:Fallback xmlns="">
      <p:transition spd="slow" advTm="1060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A378-6B11-4A03-B1F7-83A1AF0D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Computer Organization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42FE-292A-40DC-89B1-E6FE709BC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22831"/>
            <a:ext cx="8946541" cy="4195481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Computer architecture </a:t>
            </a:r>
            <a:r>
              <a:rPr lang="en-US" dirty="0"/>
              <a:t>is concerned with the way hardware components to operate and the way they are connected together to form the computer system. </a:t>
            </a:r>
          </a:p>
          <a:p>
            <a:pPr algn="just"/>
            <a:r>
              <a:rPr lang="en-US" b="1" dirty="0"/>
              <a:t>Computer organization</a:t>
            </a:r>
            <a:r>
              <a:rPr lang="en-US" dirty="0"/>
              <a:t> is concerned with the structure and behavior of a computer system as seen by the user.</a:t>
            </a:r>
          </a:p>
          <a:p>
            <a:pPr algn="just"/>
            <a:r>
              <a:rPr lang="en-US" dirty="0"/>
              <a:t>The computer organization is concerned with the </a:t>
            </a:r>
            <a:r>
              <a:rPr lang="en-US" b="1" dirty="0"/>
              <a:t>structure</a:t>
            </a:r>
            <a:r>
              <a:rPr lang="en-US" dirty="0"/>
              <a:t> and </a:t>
            </a:r>
            <a:r>
              <a:rPr lang="en-US" b="1" dirty="0"/>
              <a:t>behavior</a:t>
            </a:r>
            <a:r>
              <a:rPr lang="en-US" dirty="0"/>
              <a:t> of digital computers. </a:t>
            </a:r>
          </a:p>
          <a:p>
            <a:pPr algn="just"/>
            <a:r>
              <a:rPr lang="en-US" dirty="0"/>
              <a:t>Working of Internal Parts of Computer. i.e. RAM, CACHE etc.</a:t>
            </a:r>
          </a:p>
          <a:p>
            <a:pPr algn="just"/>
            <a:r>
              <a:rPr lang="en-US" dirty="0"/>
              <a:t>Computer organization describes how a task is done by the computer.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94375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660"/>
    </mc:Choice>
    <mc:Fallback xmlns="">
      <p:transition spd="slow" advTm="16966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6C8D-DD0B-41C3-8114-ECDF917A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499"/>
          </a:xfrm>
        </p:spPr>
        <p:txBody>
          <a:bodyPr/>
          <a:lstStyle/>
          <a:p>
            <a:pPr algn="ctr"/>
            <a:r>
              <a:rPr lang="en-US" sz="3200" b="1" dirty="0"/>
              <a:t>Hierarchy of Languages </a:t>
            </a:r>
            <a:endParaRPr lang="x-none" sz="3200" b="1" dirty="0"/>
          </a:p>
        </p:txBody>
      </p:sp>
      <p:pic>
        <p:nvPicPr>
          <p:cNvPr id="1026" name="Picture 2" descr="Year 10 CT Learning Activities: Introduction to Programming">
            <a:extLst>
              <a:ext uri="{FF2B5EF4-FFF2-40B4-BE49-F238E27FC236}">
                <a16:creationId xmlns:a16="http://schemas.microsoft.com/office/drawing/2014/main" id="{76C6E754-E6F7-438D-9559-929E5FE9A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1" y="1325217"/>
            <a:ext cx="9554817" cy="452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01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55"/>
    </mc:Choice>
    <mc:Fallback xmlns="">
      <p:transition spd="slow" advTm="10625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C12F-F968-420A-B54E-A8C4A5D5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High Level Languages</a:t>
            </a:r>
            <a:endParaRPr lang="x-non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5DBC-6EB2-439A-A605-B475C8E88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9404723" cy="419548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high-level language (HLL) is a programming language such as C, JAVA, or PYTHON.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 It enables a programmer to write programs that are more or less independent of a particular type of computer. </a:t>
            </a:r>
            <a:r>
              <a:rPr lang="en-US" b="1" dirty="0"/>
              <a:t>(Machine Independent)</a:t>
            </a:r>
          </a:p>
          <a:p>
            <a:pPr marL="0" indent="0" algn="just">
              <a:buNone/>
            </a:pPr>
            <a:endParaRPr lang="en-US" b="1" dirty="0"/>
          </a:p>
          <a:p>
            <a:pPr algn="just"/>
            <a:r>
              <a:rPr lang="en-US" dirty="0"/>
              <a:t> Such languages are considered high-level because they are closer to human languages and further from machine languages.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single statement in C++ expands into multiple assembly language or machine instructions. (</a:t>
            </a:r>
            <a:r>
              <a:rPr lang="en-US" b="1" i="1" dirty="0">
                <a:latin typeface="Times-Italic"/>
              </a:rPr>
              <a:t>one-to-many </a:t>
            </a:r>
            <a:r>
              <a:rPr lang="en-US" b="1" dirty="0">
                <a:latin typeface="Times-Roman"/>
              </a:rPr>
              <a:t>relationship</a:t>
            </a:r>
            <a:r>
              <a:rPr lang="en-US" dirty="0">
                <a:latin typeface="Times-Roman"/>
              </a:rPr>
              <a:t>)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4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621"/>
    </mc:Choice>
    <mc:Fallback xmlns="">
      <p:transition spd="slow" advTm="11162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3FE2-6358-49B6-853B-28136BD2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Assembly Language</a:t>
            </a:r>
            <a:endParaRPr lang="x-non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F902-CDA0-445C-936E-8EEBC5FF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assembly language is a low-level </a:t>
            </a:r>
            <a:r>
              <a:rPr lang="en-US" b="1" dirty="0"/>
              <a:t>programming language </a:t>
            </a:r>
            <a:r>
              <a:rPr lang="en-US" dirty="0"/>
              <a:t>designed for a specific type of </a:t>
            </a:r>
            <a:r>
              <a:rPr lang="en-US" b="1" dirty="0"/>
              <a:t>processor</a:t>
            </a:r>
            <a:r>
              <a:rPr lang="en-US" dirty="0"/>
              <a:t>. </a:t>
            </a:r>
            <a:r>
              <a:rPr lang="en-US" b="1" i="1" dirty="0"/>
              <a:t>(Machine Specific)</a:t>
            </a:r>
          </a:p>
          <a:p>
            <a:endParaRPr lang="en-US" dirty="0"/>
          </a:p>
          <a:p>
            <a:pPr algn="just"/>
            <a:r>
              <a:rPr lang="en-US" dirty="0"/>
              <a:t>Assembly language consists of statements written with short mnemonics such as ADD, MOV, SUB, and CALL. </a:t>
            </a:r>
          </a:p>
          <a:p>
            <a:endParaRPr lang="en-US" dirty="0"/>
          </a:p>
          <a:p>
            <a:pPr algn="just"/>
            <a:r>
              <a:rPr lang="en-US" dirty="0"/>
              <a:t>Each assembly language instruction corresponds to a single machine-language instruction. (</a:t>
            </a:r>
            <a:r>
              <a:rPr lang="en-US" b="1" i="1" dirty="0">
                <a:latin typeface="Times-Italic"/>
              </a:rPr>
              <a:t>one-to-one </a:t>
            </a:r>
            <a:r>
              <a:rPr lang="en-US" b="1" dirty="0">
                <a:latin typeface="Times-Roman"/>
              </a:rPr>
              <a:t>relationship)</a:t>
            </a:r>
            <a:endParaRPr lang="en-US" dirty="0"/>
          </a:p>
          <a:p>
            <a:endParaRPr lang="x-non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B1D070-94A5-4067-96C2-9784BE4B0CB8}"/>
              </a:ext>
            </a:extLst>
          </p:cNvPr>
          <p:cNvSpPr txBox="1">
            <a:spLocks/>
          </p:cNvSpPr>
          <p:nvPr/>
        </p:nvSpPr>
        <p:spPr>
          <a:xfrm>
            <a:off x="645130" y="42621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0373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84"/>
    </mc:Choice>
    <mc:Fallback xmlns="">
      <p:transition spd="slow" advTm="6248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F2FC-564C-4A90-B361-BCD7D512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pPr algn="ctr"/>
            <a:r>
              <a:rPr lang="en-US" sz="3200" b="1" dirty="0"/>
              <a:t>Translating Languages</a:t>
            </a:r>
            <a:endParaRPr lang="x-none" sz="32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010FED-3437-40AA-BFC9-E47833758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651" y="1232452"/>
            <a:ext cx="8733183" cy="516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3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328"/>
    </mc:Choice>
    <mc:Fallback xmlns="">
      <p:transition spd="slow" advTm="122328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1454</TotalTime>
  <Words>2289</Words>
  <Application>Microsoft Office PowerPoint</Application>
  <PresentationFormat>Widescreen</PresentationFormat>
  <Paragraphs>253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Arial Narrow</vt:lpstr>
      <vt:lpstr>Century Gothic</vt:lpstr>
      <vt:lpstr>Times New Roman</vt:lpstr>
      <vt:lpstr>Times-Italic</vt:lpstr>
      <vt:lpstr>Times-Roman</vt:lpstr>
      <vt:lpstr>Wingdings 3</vt:lpstr>
      <vt:lpstr>Ion</vt:lpstr>
      <vt:lpstr>EE-2003  Computer Organization &amp; Assembly Language</vt:lpstr>
      <vt:lpstr>PowerPoint Presentation</vt:lpstr>
      <vt:lpstr>MARKS DISTRIBUTION</vt:lpstr>
      <vt:lpstr>COURSE OBJECTIVES</vt:lpstr>
      <vt:lpstr>Computer Organization </vt:lpstr>
      <vt:lpstr>Hierarchy of Languages </vt:lpstr>
      <vt:lpstr>High Level Languages</vt:lpstr>
      <vt:lpstr>Assembly Language</vt:lpstr>
      <vt:lpstr>Translating Languages</vt:lpstr>
      <vt:lpstr>Compiler and Assembler</vt:lpstr>
      <vt:lpstr>Compiler and Assembler</vt:lpstr>
      <vt:lpstr>Is Assembly Language Portable? </vt:lpstr>
      <vt:lpstr>Is Assembly Language Portable? </vt:lpstr>
      <vt:lpstr>Assembly Language for x86 Processors</vt:lpstr>
      <vt:lpstr>Advantages of High-Level Languages</vt:lpstr>
      <vt:lpstr>Why Learn Assembly Language?</vt:lpstr>
      <vt:lpstr>Applications of Assembly Language</vt:lpstr>
      <vt:lpstr>Basic Microcomputer Design</vt:lpstr>
      <vt:lpstr>Basic Microcomputer Design</vt:lpstr>
      <vt:lpstr>Basic Microcomputer Design</vt:lpstr>
      <vt:lpstr>Buses</vt:lpstr>
      <vt:lpstr>Clock Cycles</vt:lpstr>
      <vt:lpstr>Instruction Execution Cycle</vt:lpstr>
      <vt:lpstr>Instruction Execution Cycle</vt:lpstr>
      <vt:lpstr>Instruction Execution Cycle</vt:lpstr>
      <vt:lpstr>Instruction Execution Cycle</vt:lpstr>
      <vt:lpstr>Reading from Memory</vt:lpstr>
      <vt:lpstr>Cache</vt:lpstr>
      <vt:lpstr>X86 family Cache types</vt:lpstr>
      <vt:lpstr>PowerPoint Presentation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Virtual Machine Concept</vt:lpstr>
      <vt:lpstr>PowerPoint Presentation</vt:lpstr>
      <vt:lpstr>Specific Machine Levels</vt:lpstr>
      <vt:lpstr>High-Level Language</vt:lpstr>
      <vt:lpstr>Assembly Language</vt:lpstr>
      <vt:lpstr>Instruction Set Architecture (ISA)</vt:lpstr>
      <vt:lpstr>Digital Logic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EE-2003  Computer Organization &amp; Assembly Language</dc:title>
  <dc:creator>Aashir Mahboob</dc:creator>
  <cp:lastModifiedBy>Administrator</cp:lastModifiedBy>
  <cp:revision>65</cp:revision>
  <dcterms:created xsi:type="dcterms:W3CDTF">2021-08-30T19:27:23Z</dcterms:created>
  <dcterms:modified xsi:type="dcterms:W3CDTF">2023-08-18T05:20:13Z</dcterms:modified>
</cp:coreProperties>
</file>