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 Chicago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solidFill>
              <a:sysClr val="window" lastClr="FFFFFF"/>
            </a:solidFill>
            <a:ln>
              <a:solidFill>
                <a:sysClr val="windowText" lastClr="000000"/>
              </a:solidFill>
            </a:ln>
          </c:spPr>
          <c:dPt>
            <c:idx val="0"/>
            <c:bubble3D val="0"/>
            <c:spPr>
              <a:solidFill>
                <a:srgbClr val="C00000"/>
              </a:solidFill>
              <a:ln w="25400">
                <a:solidFill>
                  <a:sysClr val="windowText" lastClr="000000"/>
                </a:solidFill>
              </a:ln>
              <a:effectLst/>
              <a:sp3d contourW="25400">
                <a:contourClr>
                  <a:sysClr val="windowText" lastClr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9B3-4755-B2E7-B53D8653DE94}"/>
              </c:ext>
            </c:extLst>
          </c:dPt>
          <c:dPt>
            <c:idx val="1"/>
            <c:bubble3D val="0"/>
            <c:spPr>
              <a:solidFill>
                <a:sysClr val="window" lastClr="FFFFFF"/>
              </a:solidFill>
              <a:ln w="25400">
                <a:solidFill>
                  <a:sysClr val="windowText" lastClr="000000"/>
                </a:solidFill>
              </a:ln>
              <a:effectLst/>
              <a:sp3d contourW="25400">
                <a:contourClr>
                  <a:sysClr val="windowText" lastClr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9B3-4755-B2E7-B53D8653DE94}"/>
              </c:ext>
            </c:extLst>
          </c:dPt>
          <c:cat>
            <c:strRef>
              <c:f>Sheet1!$C$13:$D$13</c:f>
              <c:strCache>
                <c:ptCount val="2"/>
                <c:pt idx="0">
                  <c:v>Nearby</c:v>
                </c:pt>
                <c:pt idx="1">
                  <c:v>Out of Area</c:v>
                </c:pt>
              </c:strCache>
            </c:strRef>
          </c:cat>
          <c:val>
            <c:numRef>
              <c:f>Sheet1!$C$14:$D$14</c:f>
              <c:numCache>
                <c:formatCode>General</c:formatCode>
                <c:ptCount val="2"/>
                <c:pt idx="0">
                  <c:v>9669</c:v>
                </c:pt>
                <c:pt idx="1">
                  <c:v>91529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9B3-4755-B2E7-B53D8653D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Notre Dame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solidFill>
              <a:srgbClr val="00B050"/>
            </a:solidFill>
            <a:ln>
              <a:solidFill>
                <a:sysClr val="windowText" lastClr="000000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ysClr val="windowText" lastClr="000000"/>
                </a:solidFill>
              </a:ln>
              <a:effectLst/>
              <a:sp3d contourW="25400">
                <a:contourClr>
                  <a:sysClr val="windowText" lastClr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83D-4E4B-ADF3-A98B0EF591ED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25400">
                <a:solidFill>
                  <a:sysClr val="windowText" lastClr="000000"/>
                </a:solidFill>
              </a:ln>
              <a:effectLst/>
              <a:sp3d contourW="25400">
                <a:contourClr>
                  <a:sysClr val="windowText" lastClr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83D-4E4B-ADF3-A98B0EF591ED}"/>
              </c:ext>
            </c:extLst>
          </c:dPt>
          <c:cat>
            <c:strRef>
              <c:f>Sheet1!$C$6:$D$6</c:f>
              <c:strCache>
                <c:ptCount val="2"/>
                <c:pt idx="0">
                  <c:v>Nearby</c:v>
                </c:pt>
                <c:pt idx="1">
                  <c:v>Out of Area</c:v>
                </c:pt>
              </c:strCache>
            </c:strRef>
          </c:cat>
          <c:val>
            <c:numRef>
              <c:f>Sheet1!$C$7:$D$7</c:f>
              <c:numCache>
                <c:formatCode>General</c:formatCode>
                <c:ptCount val="2"/>
                <c:pt idx="0">
                  <c:v>3880</c:v>
                </c:pt>
                <c:pt idx="1">
                  <c:v>86219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83D-4E4B-ADF3-A98B0EF59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IU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solidFill>
              <a:srgbClr val="C00000"/>
            </a:solidFill>
          </c:spPr>
          <c:dPt>
            <c:idx val="0"/>
            <c:bubble3D val="0"/>
            <c:spPr>
              <a:solidFill>
                <a:schemeClr val="bg1"/>
              </a:solidFill>
              <a:ln w="25400">
                <a:solidFill>
                  <a:sysClr val="windowText" lastClr="000000"/>
                </a:solidFill>
              </a:ln>
              <a:effectLst/>
              <a:sp3d contourW="25400">
                <a:contourClr>
                  <a:sysClr val="windowText" lastClr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962-4D28-B4D6-DB8292E3AB53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962-4D28-B4D6-DB8292E3AB53}"/>
              </c:ext>
            </c:extLst>
          </c:dPt>
          <c:cat>
            <c:strRef>
              <c:f>Sheet1!$C$10:$D$10</c:f>
              <c:strCache>
                <c:ptCount val="2"/>
                <c:pt idx="0">
                  <c:v>Nearby</c:v>
                </c:pt>
                <c:pt idx="1">
                  <c:v>Out of Area</c:v>
                </c:pt>
              </c:strCache>
            </c:strRef>
          </c:cat>
          <c:val>
            <c:numRef>
              <c:f>Sheet1!$C$11:$D$11</c:f>
              <c:numCache>
                <c:formatCode>General</c:formatCode>
                <c:ptCount val="2"/>
                <c:pt idx="0">
                  <c:v>10689</c:v>
                </c:pt>
                <c:pt idx="1">
                  <c:v>105707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62-4D28-B4D6-DB8292E3AB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Marquette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solidFill>
              <a:schemeClr val="accent1">
                <a:lumMod val="50000"/>
              </a:schemeClr>
            </a:solidFill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844-4FEC-ACC6-5CEC0B2F7F8A}"/>
              </c:ext>
            </c:extLst>
          </c:dPt>
          <c:dPt>
            <c:idx val="1"/>
            <c:bubble3D val="0"/>
            <c:spPr>
              <a:solidFill>
                <a:srgbClr val="00206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844-4FEC-ACC6-5CEC0B2F7F8A}"/>
              </c:ext>
            </c:extLst>
          </c:dPt>
          <c:cat>
            <c:strRef>
              <c:f>Sheet1!$C$2:$D$2</c:f>
              <c:strCache>
                <c:ptCount val="2"/>
                <c:pt idx="0">
                  <c:v>Nearby</c:v>
                </c:pt>
                <c:pt idx="1">
                  <c:v>Out of Area</c:v>
                </c:pt>
              </c:strCache>
            </c:strRef>
          </c:cat>
          <c:val>
            <c:numRef>
              <c:f>Sheet1!$C$3:$D$3</c:f>
              <c:numCache>
                <c:formatCode>General</c:formatCode>
                <c:ptCount val="2"/>
                <c:pt idx="0">
                  <c:v>3941</c:v>
                </c:pt>
                <c:pt idx="1">
                  <c:v>31258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44-4FEC-ACC6-5CEC0B2F7F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A8E3-C9A0-4D82-B636-E2B434D6A9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the university to the twitteverse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08DCB-C4A5-4E17-A6DB-1E2F0E5750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analysis of tweets about major universities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55269-A74B-487F-A52E-9EBEE306DA7D}"/>
              </a:ext>
            </a:extLst>
          </p:cNvPr>
          <p:cNvSpPr txBox="1"/>
          <p:nvPr/>
        </p:nvSpPr>
        <p:spPr>
          <a:xfrm>
            <a:off x="2565647" y="4229301"/>
            <a:ext cx="553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Prepared by Matthew Dunne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C14E8-42C8-443E-8539-6A004251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803" y="4807919"/>
            <a:ext cx="977621" cy="9776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5D3356-4908-431C-98E0-7581A2070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24" y="4807919"/>
            <a:ext cx="805560" cy="977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729D87-C2A5-464E-90B3-8FE5653EC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984" y="4807919"/>
            <a:ext cx="1239207" cy="9776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B92EEB-2776-4A2E-A521-DCD8AAB5C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478" y="4807919"/>
            <a:ext cx="1158818" cy="9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ED6F-4A24-4474-B27E-33A042ED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 and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64E39-AF8F-4AC5-80FF-84325B883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2019550"/>
            <a:ext cx="4645152" cy="483954"/>
          </a:xfrm>
        </p:spPr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C482A-5B4F-4E6E-8F54-C58B5C308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583403"/>
            <a:ext cx="4645152" cy="288532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Prolific tweeters are not same as influential tweeters</a:t>
            </a:r>
          </a:p>
          <a:p>
            <a:r>
              <a:rPr lang="en-US" dirty="0"/>
              <a:t>About 10% of UC tweeters are in Chicago, which is average</a:t>
            </a:r>
          </a:p>
          <a:p>
            <a:r>
              <a:rPr lang="en-US" dirty="0"/>
              <a:t>Some spikes for big stories</a:t>
            </a:r>
          </a:p>
          <a:p>
            <a:r>
              <a:rPr lang="en-US" dirty="0"/>
              <a:t>Most tweets are not unique but UC tweets are different from other universities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CE386-0539-45E3-A65E-AA7BD4AAD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480501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8209B-F3B5-4B9A-B8CD-D139EF0C2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2362" y="2583403"/>
            <a:ext cx="4645152" cy="287545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Filter twitter data (approx. 60 M tweets about “Chicago” or “university”) by school (UC, IU, Notre Dame, Marquette), tweet feature*</a:t>
            </a:r>
          </a:p>
          <a:p>
            <a:r>
              <a:rPr lang="en-US" dirty="0"/>
              <a:t>Run same analysis for all universities (prolific/influential users, location, timeline of tweets, what tweets are about)</a:t>
            </a:r>
          </a:p>
          <a:p>
            <a:r>
              <a:rPr lang="en-US" dirty="0"/>
              <a:t>Similarity of tweets by </a:t>
            </a:r>
            <a:r>
              <a:rPr lang="en-US" dirty="0" err="1"/>
              <a:t>SimHashing</a:t>
            </a:r>
            <a:r>
              <a:rPr lang="en-US" dirty="0"/>
              <a:t>.  Test various thresholds and see how they perform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642C-6300-492D-B3A5-1CC0AA3464CC}"/>
              </a:ext>
            </a:extLst>
          </p:cNvPr>
          <p:cNvSpPr txBox="1"/>
          <p:nvPr/>
        </p:nvSpPr>
        <p:spPr>
          <a:xfrm>
            <a:off x="1911659" y="6225868"/>
            <a:ext cx="1069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*['text', 'user.name', '</a:t>
            </a:r>
            <a:r>
              <a:rPr lang="en-US" sz="1400" dirty="0" err="1">
                <a:solidFill>
                  <a:schemeClr val="bg1"/>
                </a:solidFill>
              </a:rPr>
              <a:t>user.screen_name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user.followers_count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retweeted_status.retweet_count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entities.hashtags.text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user.location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user.time_zone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place.country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place.full_name</a:t>
            </a:r>
            <a:r>
              <a:rPr lang="en-US" sz="1400" dirty="0">
                <a:solidFill>
                  <a:schemeClr val="bg1"/>
                </a:solidFill>
              </a:rPr>
              <a:t>', 'place.name’,  '</a:t>
            </a:r>
            <a:r>
              <a:rPr lang="en-US" sz="1400" dirty="0" err="1">
                <a:solidFill>
                  <a:schemeClr val="bg1"/>
                </a:solidFill>
              </a:rPr>
              <a:t>created_at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timestamp_ms</a:t>
            </a:r>
            <a:r>
              <a:rPr lang="en-US" sz="1400" dirty="0">
                <a:solidFill>
                  <a:schemeClr val="bg1"/>
                </a:solidFill>
              </a:rPr>
              <a:t>', '</a:t>
            </a:r>
            <a:r>
              <a:rPr lang="en-US" sz="1400" dirty="0" err="1">
                <a:solidFill>
                  <a:schemeClr val="bg1"/>
                </a:solidFill>
              </a:rPr>
              <a:t>lang</a:t>
            </a:r>
            <a:r>
              <a:rPr lang="en-US" sz="1400" dirty="0">
                <a:solidFill>
                  <a:schemeClr val="bg1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63310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89C4-1B5D-49D2-8776-5104B189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biggest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0B9D-0EC6-41D3-89EA-8BFD08AE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72516"/>
            <a:ext cx="9603275" cy="1308835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The people that tweet the most about a given university are not the most re-tweeted</a:t>
            </a:r>
          </a:p>
          <a:p>
            <a:r>
              <a:rPr lang="en-US" sz="1600" dirty="0"/>
              <a:t>If something gets re-tweeted a lot it is probably from a well known account or an important topic that happens to mention the university, e.g. famous actor James Woods, police training</a:t>
            </a:r>
          </a:p>
          <a:p>
            <a:r>
              <a:rPr lang="en-US" sz="1600" dirty="0"/>
              <a:t>True for all universities I examined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4D7B5-04E7-4797-94A9-CC90DAE4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324568"/>
            <a:ext cx="4076700" cy="2728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24303F-BC99-41CB-BDBC-E0EB0B983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01" y="3343330"/>
            <a:ext cx="3677426" cy="2710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60DB0-6524-4F61-ADE9-CF642C51DD6E}"/>
              </a:ext>
            </a:extLst>
          </p:cNvPr>
          <p:cNvSpPr txBox="1"/>
          <p:nvPr/>
        </p:nvSpPr>
        <p:spPr>
          <a:xfrm>
            <a:off x="1161218" y="3425763"/>
            <a:ext cx="239077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with Most </a:t>
            </a:r>
            <a:r>
              <a:rPr lang="en-US" sz="1400" i="1" dirty="0"/>
              <a:t>Tweets</a:t>
            </a:r>
            <a:r>
              <a:rPr lang="en-US" sz="1400" dirty="0"/>
              <a:t> about U Chicago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90F1C-4CF1-4EBE-A1BE-982045C606A7}"/>
              </a:ext>
            </a:extLst>
          </p:cNvPr>
          <p:cNvSpPr txBox="1"/>
          <p:nvPr/>
        </p:nvSpPr>
        <p:spPr>
          <a:xfrm>
            <a:off x="4321300" y="3425763"/>
            <a:ext cx="330739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User with Second Most </a:t>
            </a:r>
            <a:r>
              <a:rPr lang="en-US" sz="1400" i="1" dirty="0"/>
              <a:t>Re-tweets</a:t>
            </a:r>
            <a:r>
              <a:rPr lang="en-US" sz="1400" dirty="0"/>
              <a:t> about </a:t>
            </a:r>
          </a:p>
          <a:p>
            <a:pPr algn="ctr"/>
            <a:r>
              <a:rPr lang="en-US" sz="1400" dirty="0"/>
              <a:t>U Chicago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A1F2E2-E8C6-4252-AA8F-54BB96C5EBF9}"/>
              </a:ext>
            </a:extLst>
          </p:cNvPr>
          <p:cNvSpPr/>
          <p:nvPr/>
        </p:nvSpPr>
        <p:spPr>
          <a:xfrm>
            <a:off x="1136342" y="5166804"/>
            <a:ext cx="1890943" cy="479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24C93F-1709-47DF-9052-E59DB131BF73}"/>
              </a:ext>
            </a:extLst>
          </p:cNvPr>
          <p:cNvSpPr/>
          <p:nvPr/>
        </p:nvSpPr>
        <p:spPr>
          <a:xfrm>
            <a:off x="4737718" y="5592932"/>
            <a:ext cx="624396" cy="479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28F9D-C140-4C09-8845-03CAEBA476E3}"/>
              </a:ext>
            </a:extLst>
          </p:cNvPr>
          <p:cNvSpPr txBox="1">
            <a:spLocks/>
          </p:cNvSpPr>
          <p:nvPr/>
        </p:nvSpPr>
        <p:spPr>
          <a:xfrm>
            <a:off x="8153401" y="3343330"/>
            <a:ext cx="3115996" cy="2640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The most influential tweeters are not tweeting about the university that much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3B543C-C2E9-40BB-904F-E76F860D2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5" y="4419091"/>
            <a:ext cx="3782202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6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BDE9-F851-43D2-A39E-FE972CC5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200" dirty="0"/>
              <a:t>User locations - A</a:t>
            </a:r>
            <a:r>
              <a:rPr lang="en-US" sz="2200" cap="none" dirty="0"/>
              <a:t>re users located in the area we associate with that university?</a:t>
            </a:r>
            <a:br>
              <a:rPr lang="en-US" sz="2200" cap="none" dirty="0"/>
            </a:br>
            <a:br>
              <a:rPr lang="en-US" sz="2200" cap="none" dirty="0"/>
            </a:br>
            <a:r>
              <a:rPr lang="en-US" sz="2200" dirty="0"/>
              <a:t>Timeline of tweets – </a:t>
            </a:r>
            <a:r>
              <a:rPr lang="en-US" sz="2200" cap="none" dirty="0"/>
              <a:t>gaps and spikes</a:t>
            </a:r>
            <a:br>
              <a:rPr lang="en-US" sz="2200" cap="none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E30EE1-C1FC-435B-B584-3926F9FE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196871" cy="3450613"/>
          </a:xfrm>
        </p:spPr>
        <p:txBody>
          <a:bodyPr/>
          <a:lstStyle/>
          <a:p>
            <a:r>
              <a:rPr lang="en-US" dirty="0"/>
              <a:t>Location:  about 10%-12% of users are local, except for Notre Dame, which is almost certainly because few stay in South Bend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Timeline: generally a very low level on any given day during the period. Never a day without at least one tweet/retweet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57B037C-035D-4BA7-A4FC-AE0465DEC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801791"/>
              </p:ext>
            </p:extLst>
          </p:nvPr>
        </p:nvGraphicFramePr>
        <p:xfrm>
          <a:off x="8416029" y="1600802"/>
          <a:ext cx="1404827" cy="1160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42CA20B-E660-4DAC-911F-BDDB6935DD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3030627"/>
              </p:ext>
            </p:extLst>
          </p:nvPr>
        </p:nvGraphicFramePr>
        <p:xfrm>
          <a:off x="8414799" y="2713678"/>
          <a:ext cx="1404827" cy="1160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5293715-0FF3-4CEF-B0CC-0E35583AF2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670178"/>
              </p:ext>
            </p:extLst>
          </p:nvPr>
        </p:nvGraphicFramePr>
        <p:xfrm>
          <a:off x="7011201" y="2713678"/>
          <a:ext cx="1404828" cy="1160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909163D-2AD3-4728-BD48-E184BFD62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344734"/>
              </p:ext>
            </p:extLst>
          </p:nvPr>
        </p:nvGraphicFramePr>
        <p:xfrm>
          <a:off x="7012432" y="1594625"/>
          <a:ext cx="1402367" cy="1119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5FF9DA68-BD5F-4BA4-8B2B-82FF18BCE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1201" y="4096535"/>
            <a:ext cx="2808425" cy="2303918"/>
          </a:xfrm>
          <a:prstGeom prst="rect">
            <a:avLst/>
          </a:prstGeom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C0431691-C405-4666-97DD-2AF250AE5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023" y="5747371"/>
            <a:ext cx="4039339" cy="8617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'RT @ChuckModi1: University of Chicago dropping SAT is huge win against classism. Then THIS:UofC is announcing guarantee of free tuition'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32FDB6-CFA7-4D7A-929D-E67D5641683E}"/>
              </a:ext>
            </a:extLst>
          </p:cNvPr>
          <p:cNvCxnSpPr/>
          <p:nvPr/>
        </p:nvCxnSpPr>
        <p:spPr>
          <a:xfrm flipV="1">
            <a:off x="5779362" y="5859262"/>
            <a:ext cx="3071675" cy="506027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9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CB7E-C72B-4BD6-BF6F-6D917EF5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of tweets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7400-0270-4609-A504-DED05976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911121" cy="3450613"/>
          </a:xfrm>
        </p:spPr>
        <p:txBody>
          <a:bodyPr/>
          <a:lstStyle/>
          <a:p>
            <a:r>
              <a:rPr lang="en-US" dirty="0"/>
              <a:t>Are the tweets about any given university unique or are they mostly about the same topic?</a:t>
            </a:r>
          </a:p>
          <a:p>
            <a:r>
              <a:rPr lang="en-US" dirty="0"/>
              <a:t>Significant percentage are re-tweets (68% in the case of U Chicago) </a:t>
            </a:r>
            <a:r>
              <a:rPr lang="en-US" dirty="0">
                <a:sym typeface="Wingdings" panose="05000000000000000000" pitchFamily="2" charset="2"/>
              </a:rPr>
              <a:t> not unique</a:t>
            </a:r>
          </a:p>
          <a:p>
            <a:r>
              <a:rPr lang="en-US" dirty="0">
                <a:sym typeface="Wingdings" panose="05000000000000000000" pitchFamily="2" charset="2"/>
              </a:rPr>
              <a:t>Of those that are not re-tweets significant percentage are substantially the same, e.g. same tweet with a different URL link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D5C24-D661-4972-A5DD-1836C5F7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2015732"/>
            <a:ext cx="4705350" cy="3152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240EA5-5EF0-4009-9344-B4F45E1EA3DA}"/>
              </a:ext>
            </a:extLst>
          </p:cNvPr>
          <p:cNvSpPr txBox="1"/>
          <p:nvPr/>
        </p:nvSpPr>
        <p:spPr>
          <a:xfrm>
            <a:off x="6781800" y="5466345"/>
            <a:ext cx="4705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Note: used </a:t>
            </a:r>
            <a:r>
              <a:rPr lang="en-US" sz="1200" dirty="0" err="1"/>
              <a:t>SimHash</a:t>
            </a:r>
            <a:r>
              <a:rPr lang="en-US" sz="1200" dirty="0"/>
              <a:t> threshold of 9</a:t>
            </a:r>
          </a:p>
        </p:txBody>
      </p:sp>
    </p:spTree>
    <p:extLst>
      <p:ext uri="{BB962C8B-B14F-4D97-AF65-F5344CB8AC3E}">
        <p14:creationId xmlns:p14="http://schemas.microsoft.com/office/powerpoint/2010/main" val="257952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274A-8BC1-4824-87C3-E5C8C9D6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 Chicago users vs. others</a:t>
            </a:r>
            <a:br>
              <a:rPr lang="en-US" dirty="0"/>
            </a:br>
            <a:r>
              <a:rPr lang="en-US" dirty="0"/>
              <a:t>what do they tweet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D1123-08F3-4A60-8D91-5900224A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999309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Look at the top ten tweeters (incl. retweet), get random sample of their tweets</a:t>
            </a:r>
          </a:p>
          <a:p>
            <a:r>
              <a:rPr lang="en-US" dirty="0"/>
              <a:t>We see a pattern in what these tweets are about!</a:t>
            </a:r>
          </a:p>
          <a:p>
            <a:pPr lvl="1"/>
            <a:r>
              <a:rPr lang="en-US" dirty="0"/>
              <a:t>IU: promotions (Lyft and apparel)</a:t>
            </a:r>
          </a:p>
          <a:p>
            <a:pPr lvl="1"/>
            <a:r>
              <a:rPr lang="en-US" dirty="0"/>
              <a:t>Marquette: basketball</a:t>
            </a:r>
          </a:p>
          <a:p>
            <a:pPr lvl="1"/>
            <a:r>
              <a:rPr lang="en-US" dirty="0"/>
              <a:t>Notre Dame: football</a:t>
            </a:r>
          </a:p>
          <a:p>
            <a:pPr lvl="1"/>
            <a:r>
              <a:rPr lang="en-US" dirty="0"/>
              <a:t>U Chicago: academic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03B54-BFF6-4146-B2B2-D3001694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113" y="5050630"/>
            <a:ext cx="2541958" cy="842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1A0F3D-7969-4A93-88C2-E74E983F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4331384"/>
            <a:ext cx="2098470" cy="10492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59E45-63CD-43E2-B5A8-F3AFA7187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5" y="2280123"/>
            <a:ext cx="2562759" cy="1709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55641E-2BE9-4573-8FF7-A4D280BCD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308" y="4250529"/>
            <a:ext cx="2635291" cy="17568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7A37B7-385B-4AD5-B87D-ED6F81368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071" y="2333568"/>
            <a:ext cx="2844802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2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AEE8-C252-476E-A97F-58A99550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E3EB-09EE-4C0F-A93F-00CCB6BB0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increase outreach/buzz, get the university associated with an important topic or an influential twitter user.  Prolific does not mean influential.</a:t>
            </a:r>
          </a:p>
          <a:p>
            <a:r>
              <a:rPr lang="en-US" dirty="0"/>
              <a:t>About 10% of U Chicago tweeters are in the area, which appears about average.</a:t>
            </a:r>
          </a:p>
          <a:p>
            <a:r>
              <a:rPr lang="en-US" dirty="0"/>
              <a:t>Do not copy other universities – the brand is academics </a:t>
            </a:r>
            <a:r>
              <a:rPr lang="en-US"/>
              <a:t>not sports.</a:t>
            </a:r>
            <a:endParaRPr lang="en-US" dirty="0"/>
          </a:p>
          <a:p>
            <a:r>
              <a:rPr lang="en-US" dirty="0"/>
              <a:t>Know what your metric is.  Majority of tweets are retweets, near duplicates.  Volume is not engagement!!!</a:t>
            </a:r>
          </a:p>
        </p:txBody>
      </p:sp>
    </p:spTree>
    <p:extLst>
      <p:ext uri="{BB962C8B-B14F-4D97-AF65-F5344CB8AC3E}">
        <p14:creationId xmlns:p14="http://schemas.microsoft.com/office/powerpoint/2010/main" val="13794075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258</TotalTime>
  <Words>586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Gill Sans MT</vt:lpstr>
      <vt:lpstr>Gallery</vt:lpstr>
      <vt:lpstr>From the university to the twitteverse</vt:lpstr>
      <vt:lpstr>Executive summary and methodology</vt:lpstr>
      <vt:lpstr>The biggest users</vt:lpstr>
      <vt:lpstr>User locations - Are users located in the area we associate with that university?  Timeline of tweets – gaps and spikes  </vt:lpstr>
      <vt:lpstr>Uniqueness of tweets</vt:lpstr>
      <vt:lpstr>U Chicago users vs. others what do they tweet about?</vt:lpstr>
      <vt:lpstr>Insights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university to twitteverse</dc:title>
  <dc:creator>Matthew Dunne</dc:creator>
  <cp:lastModifiedBy>Matthew Dunne</cp:lastModifiedBy>
  <cp:revision>30</cp:revision>
  <dcterms:created xsi:type="dcterms:W3CDTF">2018-12-13T16:48:08Z</dcterms:created>
  <dcterms:modified xsi:type="dcterms:W3CDTF">2018-12-14T15:47:30Z</dcterms:modified>
</cp:coreProperties>
</file>