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1618308-D046-4D7B-864C-0BC1C4A41F49}">
  <a:tblStyle styleId="{81618308-D046-4D7B-864C-0BC1C4A41F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e676865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95" name="Google Shape;95;g3e676865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fa32bc7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fa32bc7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676865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5" name="Google Shape;115;g3e676865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fa32bc71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fa32bc71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a:t>residuals plot: stationary and no pattern</a:t>
            </a:r>
            <a:endParaRPr/>
          </a:p>
          <a:p>
            <a:pPr indent="0" lvl="0" marL="0" rtl="0">
              <a:spcBef>
                <a:spcPts val="0"/>
              </a:spcBef>
              <a:spcAft>
                <a:spcPts val="0"/>
              </a:spcAft>
              <a:buNone/>
            </a:pPr>
            <a:r>
              <a:rPr lang="en-US"/>
              <a:t>acf: mean of zero, nothing out of the boundary</a:t>
            </a:r>
            <a:endParaRPr/>
          </a:p>
          <a:p>
            <a:pPr indent="0" lvl="0" marL="0" rtl="0">
              <a:spcBef>
                <a:spcPts val="0"/>
              </a:spcBef>
              <a:spcAft>
                <a:spcPts val="0"/>
              </a:spcAft>
              <a:buNone/>
            </a:pPr>
            <a:r>
              <a:rPr lang="en-US"/>
              <a:t>histogram: normally distributed with some outliers at the left side</a:t>
            </a:r>
            <a:endParaRPr/>
          </a:p>
          <a:p>
            <a:pPr indent="0" lvl="0" marL="0">
              <a:spcBef>
                <a:spcPts val="0"/>
              </a:spcBef>
              <a:spcAft>
                <a:spcPts val="0"/>
              </a:spcAft>
              <a:buNone/>
            </a:pPr>
            <a:r>
              <a:rPr lang="en-US"/>
              <a:t>-&gt; white noise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e6768652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6" name="Google Shape;136;g3e6768652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fa48736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nSpc>
                <a:spcPct val="115000"/>
              </a:lnSpc>
              <a:spcBef>
                <a:spcPts val="0"/>
              </a:spcBef>
              <a:spcAft>
                <a:spcPts val="0"/>
              </a:spcAft>
              <a:buClr>
                <a:schemeClr val="dk1"/>
              </a:buClr>
              <a:buSzPts val="1100"/>
              <a:buChar char="•"/>
            </a:pPr>
            <a:r>
              <a:rPr lang="en-US">
                <a:solidFill>
                  <a:schemeClr val="dk1"/>
                </a:solidFill>
              </a:rPr>
              <a:t>k = 3:6 (no more than half that season)</a:t>
            </a:r>
            <a:endParaRPr>
              <a:solidFill>
                <a:schemeClr val="dk1"/>
              </a:solidFill>
            </a:endParaRPr>
          </a:p>
          <a:p>
            <a:pPr indent="-298450" lvl="0" marL="457200" rtl="0">
              <a:lnSpc>
                <a:spcPct val="115000"/>
              </a:lnSpc>
              <a:spcBef>
                <a:spcPts val="0"/>
              </a:spcBef>
              <a:spcAft>
                <a:spcPts val="0"/>
              </a:spcAft>
              <a:buClr>
                <a:schemeClr val="dk1"/>
              </a:buClr>
              <a:buSzPts val="1100"/>
              <a:buChar char="•"/>
            </a:pPr>
            <a:r>
              <a:rPr lang="en-US">
                <a:solidFill>
                  <a:schemeClr val="dk1"/>
                </a:solidFill>
              </a:rPr>
              <a:t>K = 6 resulted in the lowest AICc for both total number of license issued and lowest price</a:t>
            </a:r>
            <a:endParaRPr>
              <a:solidFill>
                <a:schemeClr val="dk1"/>
              </a:solidFill>
            </a:endParaRPr>
          </a:p>
          <a:p>
            <a:pPr indent="-298450" lvl="0" marL="457200" rtl="0">
              <a:lnSpc>
                <a:spcPct val="115000"/>
              </a:lnSpc>
              <a:spcBef>
                <a:spcPts val="0"/>
              </a:spcBef>
              <a:spcAft>
                <a:spcPts val="0"/>
              </a:spcAft>
              <a:buClr>
                <a:schemeClr val="dk1"/>
              </a:buClr>
              <a:buSzPts val="1100"/>
              <a:buChar char="•"/>
            </a:pPr>
            <a:r>
              <a:rPr lang="en-US">
                <a:solidFill>
                  <a:schemeClr val="dk1"/>
                </a:solidFill>
              </a:rPr>
              <a:t>Across all models, 2018 was the hardest to forecast </a:t>
            </a:r>
            <a:endParaRPr>
              <a:solidFill>
                <a:schemeClr val="dk1"/>
              </a:solidFill>
            </a:endParaRPr>
          </a:p>
          <a:p>
            <a:pPr indent="0" lvl="0" marL="0" rtl="0">
              <a:spcBef>
                <a:spcPts val="0"/>
              </a:spcBef>
              <a:spcAft>
                <a:spcPts val="0"/>
              </a:spcAft>
              <a:buNone/>
            </a:pPr>
            <a:r>
              <a:t/>
            </a:r>
            <a:endParaRPr/>
          </a:p>
        </p:txBody>
      </p:sp>
      <p:sp>
        <p:nvSpPr>
          <p:cNvPr id="147" name="Google Shape;147;g3fa48736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67686525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e6768652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e676865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7" name="Google Shape;167;g3e676865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e676865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0" name="Google Shape;180;g3e676865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e676865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7" name="Google Shape;187;g3e676865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 name="Shape 29"/>
        <p:cNvGrpSpPr/>
        <p:nvPr/>
      </p:nvGrpSpPr>
      <p:grpSpPr>
        <a:xfrm>
          <a:off x="0" y="0"/>
          <a:ext cx="0" cy="0"/>
          <a:chOff x="0" y="0"/>
          <a:chExt cx="0" cy="0"/>
        </a:xfrm>
      </p:grpSpPr>
      <p:sp>
        <p:nvSpPr>
          <p:cNvPr id="30" name="Google Shape;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e67686525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e6768652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Google Shape;20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e6768652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e6768652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3baefe420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 name="Google Shape;38;g3baefe420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4073b360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4073b360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a:solidFill>
                  <a:schemeClr val="dk1"/>
                </a:solidFill>
              </a:rPr>
              <a:t>The team will look at predicting the performance of total number of licenses issued utilizing and assessing the accuracy of several different models applying techniques learned in class.  The final model will be selected based on accuracy.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fa32bc7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fa32bc7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baefe4204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baefe4204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e67686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72" name="Google Shape;72;g3e67686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0145fe89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0145fe89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0145fe8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0145fe8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gif"/></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3" name="Google Shape;13;p2"/>
          <p:cNvSpPr/>
          <p:nvPr/>
        </p:nvSpPr>
        <p:spPr>
          <a:xfrm>
            <a:off x="0" y="5009000"/>
            <a:ext cx="9159300" cy="134400"/>
          </a:xfrm>
          <a:prstGeom prst="rect">
            <a:avLst/>
          </a:prstGeom>
          <a:solidFill>
            <a:srgbClr val="741B4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 name="Google Shape;16;p3"/>
          <p:cNvSpPr txBox="1"/>
          <p:nvPr>
            <p:ph idx="1" type="body"/>
          </p:nvPr>
        </p:nvSpPr>
        <p:spPr>
          <a:xfrm>
            <a:off x="311700" y="805675"/>
            <a:ext cx="85206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0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
        <p:nvSpPr>
          <p:cNvPr id="18" name="Google Shape;18;p3"/>
          <p:cNvSpPr/>
          <p:nvPr/>
        </p:nvSpPr>
        <p:spPr>
          <a:xfrm>
            <a:off x="0" y="5009000"/>
            <a:ext cx="9159300" cy="134400"/>
          </a:xfrm>
          <a:prstGeom prst="rect">
            <a:avLst/>
          </a:prstGeom>
          <a:solidFill>
            <a:srgbClr val="741B4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 name="Google Shape;19;p3"/>
          <p:cNvCxnSpPr/>
          <p:nvPr/>
        </p:nvCxnSpPr>
        <p:spPr>
          <a:xfrm>
            <a:off x="280375" y="693275"/>
            <a:ext cx="8525100" cy="0"/>
          </a:xfrm>
          <a:prstGeom prst="straightConnector1">
            <a:avLst/>
          </a:prstGeom>
          <a:noFill/>
          <a:ln cap="flat" cmpd="sng" w="9525">
            <a:solidFill>
              <a:srgbClr val="741B47"/>
            </a:solidFill>
            <a:prstDash val="solid"/>
            <a:round/>
            <a:headEnd len="sm" w="sm" type="none"/>
            <a:tailEnd len="sm" w="sm" type="none"/>
          </a:ln>
        </p:spPr>
      </p:cxnSp>
      <p:pic>
        <p:nvPicPr>
          <p:cNvPr descr="Image result for university of chicago logo" id="20" name="Google Shape;20;p3"/>
          <p:cNvPicPr preferRelativeResize="0"/>
          <p:nvPr/>
        </p:nvPicPr>
        <p:blipFill rotWithShape="1">
          <a:blip r:embed="rId2">
            <a:alphaModFix/>
          </a:blip>
          <a:srcRect b="0" l="0" r="0" t="0"/>
          <a:stretch/>
        </p:blipFill>
        <p:spPr>
          <a:xfrm>
            <a:off x="7437099" y="98225"/>
            <a:ext cx="1368375" cy="2914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pic>
        <p:nvPicPr>
          <p:cNvPr id="25" name="Google Shape;25;p4"/>
          <p:cNvPicPr preferRelativeResize="0"/>
          <p:nvPr/>
        </p:nvPicPr>
        <p:blipFill>
          <a:blip r:embed="rId3">
            <a:alphaModFix/>
          </a:blip>
          <a:stretch>
            <a:fillRect/>
          </a:stretch>
        </p:blipFill>
        <p:spPr>
          <a:xfrm>
            <a:off x="5782175" y="1178400"/>
            <a:ext cx="2857500" cy="2857500"/>
          </a:xfrm>
          <a:prstGeom prst="rect">
            <a:avLst/>
          </a:prstGeom>
          <a:noFill/>
          <a:ln>
            <a:noFill/>
          </a:ln>
        </p:spPr>
      </p:pic>
      <p:sp>
        <p:nvSpPr>
          <p:cNvPr id="26" name="Google Shape;26;p4"/>
          <p:cNvSpPr/>
          <p:nvPr/>
        </p:nvSpPr>
        <p:spPr>
          <a:xfrm>
            <a:off x="-182325" y="0"/>
            <a:ext cx="9326400" cy="5214300"/>
          </a:xfrm>
          <a:prstGeom prst="rect">
            <a:avLst/>
          </a:prstGeom>
          <a:gradFill>
            <a:gsLst>
              <a:gs pos="0">
                <a:srgbClr val="F2F2F2"/>
              </a:gs>
              <a:gs pos="2000">
                <a:srgbClr val="F2F2F2"/>
              </a:gs>
              <a:gs pos="23000">
                <a:srgbClr val="D9D9D9"/>
              </a:gs>
              <a:gs pos="77000">
                <a:srgbClr val="A5A5A5">
                  <a:alpha val="12549"/>
                </a:srgbClr>
              </a:gs>
              <a:gs pos="100000">
                <a:srgbClr val="A5A5A5">
                  <a:alpha val="1254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 name="Google Shape;27;p4"/>
          <p:cNvSpPr txBox="1"/>
          <p:nvPr>
            <p:ph type="ctrTitle"/>
          </p:nvPr>
        </p:nvSpPr>
        <p:spPr>
          <a:xfrm>
            <a:off x="95775" y="1188250"/>
            <a:ext cx="55935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lang="en-US" sz="2200"/>
              <a:t>Shanghai Car License Plate Auction Price</a:t>
            </a:r>
            <a:r>
              <a:rPr b="0" i="0" lang="en-US" sz="2200" u="none" cap="none" strike="noStrike">
                <a:solidFill>
                  <a:schemeClr val="dk1"/>
                </a:solidFill>
                <a:latin typeface="Arial"/>
                <a:ea typeface="Arial"/>
                <a:cs typeface="Arial"/>
                <a:sym typeface="Arial"/>
              </a:rPr>
              <a:t> </a:t>
            </a:r>
            <a:br>
              <a:rPr b="0" i="0" lang="en-US" sz="2400" u="none" cap="none" strike="noStrike">
                <a:solidFill>
                  <a:schemeClr val="dk1"/>
                </a:solidFill>
                <a:latin typeface="Arial"/>
                <a:ea typeface="Arial"/>
                <a:cs typeface="Arial"/>
                <a:sym typeface="Arial"/>
              </a:rPr>
            </a:br>
            <a:r>
              <a:rPr lang="en-US" sz="1800"/>
              <a:t>Time Series</a:t>
            </a:r>
            <a:endParaRPr b="0" i="0" sz="2400" u="none" cap="none" strike="noStrike">
              <a:solidFill>
                <a:schemeClr val="dk1"/>
              </a:solidFill>
              <a:latin typeface="Arial"/>
              <a:ea typeface="Arial"/>
              <a:cs typeface="Arial"/>
              <a:sym typeface="Arial"/>
            </a:endParaRPr>
          </a:p>
        </p:txBody>
      </p:sp>
      <p:sp>
        <p:nvSpPr>
          <p:cNvPr id="28" name="Google Shape;28;p4"/>
          <p:cNvSpPr txBox="1"/>
          <p:nvPr>
            <p:ph idx="1" type="subTitle"/>
          </p:nvPr>
        </p:nvSpPr>
        <p:spPr>
          <a:xfrm>
            <a:off x="191925" y="3162650"/>
            <a:ext cx="55935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800"/>
              <a:buFont typeface="Arial"/>
              <a:buNone/>
            </a:pPr>
            <a:r>
              <a:rPr lang="en-US" sz="1400"/>
              <a:t>Matt Dunne, </a:t>
            </a:r>
            <a:r>
              <a:rPr lang="en-US" sz="1400"/>
              <a:t>Qianyun (Iris) Lin,</a:t>
            </a:r>
            <a:r>
              <a:rPr lang="en-US" sz="1400"/>
              <a:t> </a:t>
            </a:r>
            <a:r>
              <a:rPr lang="en-US" sz="1400"/>
              <a:t>Glynis Myers, </a:t>
            </a:r>
            <a:r>
              <a:rPr lang="en-US" sz="1400"/>
              <a:t>&amp; Ruohan Zhou</a:t>
            </a:r>
            <a:endParaRPr b="0" i="0" sz="14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800"/>
              <a:buFont typeface="Arial"/>
              <a:buNone/>
            </a:pPr>
            <a:r>
              <a:rPr lang="en-US" sz="1400"/>
              <a:t>8</a:t>
            </a:r>
            <a:r>
              <a:rPr b="0" i="0" lang="en-US" sz="1400" u="none" cap="none" strike="noStrike">
                <a:solidFill>
                  <a:schemeClr val="dk2"/>
                </a:solidFill>
                <a:latin typeface="Arial"/>
                <a:ea typeface="Arial"/>
                <a:cs typeface="Arial"/>
                <a:sym typeface="Arial"/>
              </a:rPr>
              <a:t>/</a:t>
            </a:r>
            <a:r>
              <a:rPr lang="en-US" sz="1400"/>
              <a:t>23</a:t>
            </a:r>
            <a:r>
              <a:rPr b="0" i="0" lang="en-US" sz="1400" u="none" cap="none" strike="noStrike">
                <a:solidFill>
                  <a:schemeClr val="dk2"/>
                </a:solidFill>
                <a:latin typeface="Arial"/>
                <a:ea typeface="Arial"/>
                <a:cs typeface="Arial"/>
                <a:sym typeface="Arial"/>
              </a:rPr>
              <a:t>/2018</a:t>
            </a:r>
            <a:endParaRPr b="0" i="0" sz="14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Auto.Arima &amp; Arima</a:t>
            </a:r>
            <a:endParaRPr/>
          </a:p>
        </p:txBody>
      </p:sp>
      <p:sp>
        <p:nvSpPr>
          <p:cNvPr id="98" name="Google Shape;98;p13"/>
          <p:cNvSpPr txBox="1"/>
          <p:nvPr>
            <p:ph idx="1" type="body"/>
          </p:nvPr>
        </p:nvSpPr>
        <p:spPr>
          <a:xfrm>
            <a:off x="4698150" y="900850"/>
            <a:ext cx="4053000" cy="206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1100">
                <a:solidFill>
                  <a:srgbClr val="000000"/>
                </a:solidFill>
              </a:rPr>
              <a:t>Train</a:t>
            </a:r>
            <a:r>
              <a:rPr lang="en-US" sz="1100">
                <a:solidFill>
                  <a:srgbClr val="000000"/>
                </a:solidFill>
              </a:rPr>
              <a:t>: </a:t>
            </a:r>
            <a:r>
              <a:rPr lang="en-US" sz="1100">
                <a:solidFill>
                  <a:srgbClr val="000000"/>
                </a:solidFill>
              </a:rPr>
              <a:t>January 2002 to December 2016</a:t>
            </a:r>
            <a:r>
              <a:rPr lang="en-US" sz="1100">
                <a:solidFill>
                  <a:srgbClr val="000000"/>
                </a:solidFill>
              </a:rPr>
              <a:t> </a:t>
            </a:r>
            <a:endParaRPr sz="1100">
              <a:solidFill>
                <a:srgbClr val="000000"/>
              </a:solidFill>
            </a:endParaRPr>
          </a:p>
          <a:p>
            <a:pPr indent="0" lvl="0" marL="0" marR="0" rtl="0" algn="l">
              <a:lnSpc>
                <a:spcPct val="115000"/>
              </a:lnSpc>
              <a:spcBef>
                <a:spcPts val="0"/>
              </a:spcBef>
              <a:spcAft>
                <a:spcPts val="0"/>
              </a:spcAft>
              <a:buNone/>
            </a:pPr>
            <a:r>
              <a:rPr b="1" lang="en-US" sz="1100">
                <a:solidFill>
                  <a:srgbClr val="000000"/>
                </a:solidFill>
              </a:rPr>
              <a:t>Test</a:t>
            </a:r>
            <a:r>
              <a:rPr lang="en-US" sz="1100">
                <a:solidFill>
                  <a:srgbClr val="000000"/>
                </a:solidFill>
              </a:rPr>
              <a:t>: January 2017 to July 2018</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298450" lvl="0" marL="457200" marR="0" rtl="0" algn="l">
              <a:lnSpc>
                <a:spcPct val="115000"/>
              </a:lnSpc>
              <a:spcBef>
                <a:spcPts val="0"/>
              </a:spcBef>
              <a:spcAft>
                <a:spcPts val="0"/>
              </a:spcAft>
              <a:buClr>
                <a:srgbClr val="000000"/>
              </a:buClr>
              <a:buSzPts val="1100"/>
              <a:buChar char="●"/>
            </a:pPr>
            <a:r>
              <a:rPr lang="en-US" sz="1100">
                <a:solidFill>
                  <a:srgbClr val="000000"/>
                </a:solidFill>
              </a:rPr>
              <a:t>Auto.arima() function with different information criterion</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457200" rtl="0">
              <a:spcBef>
                <a:spcPts val="0"/>
              </a:spcBef>
              <a:spcAft>
                <a:spcPts val="0"/>
              </a:spcAft>
              <a:buNone/>
            </a:pPr>
            <a:r>
              <a:rPr lang="en-US" sz="1100">
                <a:solidFill>
                  <a:schemeClr val="dk1"/>
                </a:solidFill>
              </a:rPr>
              <a:t>AIC: Best model: ARIMA(1,1,3) </a:t>
            </a:r>
            <a:endParaRPr sz="1100">
              <a:solidFill>
                <a:schemeClr val="dk1"/>
              </a:solidFill>
            </a:endParaRPr>
          </a:p>
          <a:p>
            <a:pPr indent="0" lvl="0" marL="457200" rtl="0">
              <a:spcBef>
                <a:spcPts val="0"/>
              </a:spcBef>
              <a:spcAft>
                <a:spcPts val="0"/>
              </a:spcAft>
              <a:buNone/>
            </a:pPr>
            <a:r>
              <a:rPr lang="en-US" sz="1100">
                <a:solidFill>
                  <a:schemeClr val="dk1"/>
                </a:solidFill>
              </a:rPr>
              <a:t>BIC:Best model: ARIMA(0,1,0) </a:t>
            </a:r>
            <a:endParaRPr sz="1100">
              <a:solidFill>
                <a:schemeClr val="dk1"/>
              </a:solidFill>
            </a:endParaRPr>
          </a:p>
          <a:p>
            <a:pPr indent="0" lvl="0" marL="457200" rtl="0">
              <a:spcBef>
                <a:spcPts val="0"/>
              </a:spcBef>
              <a:spcAft>
                <a:spcPts val="0"/>
              </a:spcAft>
              <a:buNone/>
            </a:pPr>
            <a:r>
              <a:rPr lang="en-US" sz="1100">
                <a:solidFill>
                  <a:schemeClr val="dk1"/>
                </a:solidFill>
              </a:rPr>
              <a:t>AICc:Best model: ARIMA(1,1,3)</a:t>
            </a:r>
            <a:endParaRPr sz="1100">
              <a:solidFill>
                <a:schemeClr val="dk1"/>
              </a:solidFill>
            </a:endParaRPr>
          </a:p>
          <a:p>
            <a:pPr indent="0" lvl="0" marL="457200" rtl="0">
              <a:spcBef>
                <a:spcPts val="0"/>
              </a:spcBef>
              <a:spcAft>
                <a:spcPts val="0"/>
              </a:spcAft>
              <a:buNone/>
            </a:pPr>
            <a:r>
              <a:rPr lang="en-US" sz="1100">
                <a:solidFill>
                  <a:schemeClr val="dk1"/>
                </a:solidFill>
              </a:rPr>
              <a:t>Pure auto.arima: ARIMA(1,1,0)</a:t>
            </a:r>
            <a:endParaRPr sz="1100">
              <a:solidFill>
                <a:schemeClr val="dk1"/>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t/>
            </a:r>
            <a:endParaRPr b="1" sz="1200">
              <a:solidFill>
                <a:srgbClr val="000000"/>
              </a:solidFill>
            </a:endParaRPr>
          </a:p>
        </p:txBody>
      </p:sp>
      <p:sp>
        <p:nvSpPr>
          <p:cNvPr id="99" name="Google Shape;9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00" name="Google Shape;100;p13"/>
          <p:cNvPicPr preferRelativeResize="0"/>
          <p:nvPr/>
        </p:nvPicPr>
        <p:blipFill>
          <a:blip r:embed="rId3">
            <a:alphaModFix/>
          </a:blip>
          <a:stretch>
            <a:fillRect/>
          </a:stretch>
        </p:blipFill>
        <p:spPr>
          <a:xfrm>
            <a:off x="1245025" y="3143700"/>
            <a:ext cx="6749199" cy="1435900"/>
          </a:xfrm>
          <a:prstGeom prst="rect">
            <a:avLst/>
          </a:prstGeom>
          <a:noFill/>
          <a:ln>
            <a:noFill/>
          </a:ln>
        </p:spPr>
      </p:pic>
      <p:sp>
        <p:nvSpPr>
          <p:cNvPr id="101" name="Google Shape;101;p13"/>
          <p:cNvSpPr txBox="1"/>
          <p:nvPr/>
        </p:nvSpPr>
        <p:spPr>
          <a:xfrm>
            <a:off x="2740800" y="4687525"/>
            <a:ext cx="3662400" cy="345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US" sz="1200">
                <a:solidFill>
                  <a:schemeClr val="dk1"/>
                </a:solidFill>
              </a:rPr>
              <a:t>            </a:t>
            </a:r>
            <a:r>
              <a:rPr b="1" lang="en-US" sz="1200">
                <a:solidFill>
                  <a:schemeClr val="dk1"/>
                </a:solidFill>
              </a:rPr>
              <a:t>ARIMA (1,1,0) is the best model</a:t>
            </a:r>
            <a:endParaRPr/>
          </a:p>
        </p:txBody>
      </p:sp>
      <p:pic>
        <p:nvPicPr>
          <p:cNvPr id="102" name="Google Shape;102;p13"/>
          <p:cNvPicPr preferRelativeResize="0"/>
          <p:nvPr/>
        </p:nvPicPr>
        <p:blipFill>
          <a:blip r:embed="rId4">
            <a:alphaModFix/>
          </a:blip>
          <a:stretch>
            <a:fillRect/>
          </a:stretch>
        </p:blipFill>
        <p:spPr>
          <a:xfrm>
            <a:off x="406025" y="900850"/>
            <a:ext cx="3730262" cy="2201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311700" y="98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2400"/>
              <a:buFont typeface="Arial"/>
              <a:buNone/>
            </a:pPr>
            <a:r>
              <a:rPr b="1" lang="en-US"/>
              <a:t>Auto.Arima &amp; Arima</a:t>
            </a:r>
            <a:endParaRPr/>
          </a:p>
        </p:txBody>
      </p:sp>
      <p:sp>
        <p:nvSpPr>
          <p:cNvPr id="108" name="Google Shape;108;p14"/>
          <p:cNvSpPr txBox="1"/>
          <p:nvPr>
            <p:ph idx="1" type="body"/>
          </p:nvPr>
        </p:nvSpPr>
        <p:spPr>
          <a:xfrm>
            <a:off x="154400" y="805675"/>
            <a:ext cx="8677800" cy="393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 name="Google Shape;10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pic>
        <p:nvPicPr>
          <p:cNvPr id="110" name="Google Shape;110;p14"/>
          <p:cNvPicPr preferRelativeResize="0"/>
          <p:nvPr/>
        </p:nvPicPr>
        <p:blipFill>
          <a:blip r:embed="rId3">
            <a:alphaModFix/>
          </a:blip>
          <a:stretch>
            <a:fillRect/>
          </a:stretch>
        </p:blipFill>
        <p:spPr>
          <a:xfrm>
            <a:off x="230300" y="805675"/>
            <a:ext cx="4300999" cy="2373949"/>
          </a:xfrm>
          <a:prstGeom prst="rect">
            <a:avLst/>
          </a:prstGeom>
          <a:noFill/>
          <a:ln>
            <a:noFill/>
          </a:ln>
        </p:spPr>
      </p:pic>
      <p:pic>
        <p:nvPicPr>
          <p:cNvPr id="111" name="Google Shape;111;p14"/>
          <p:cNvPicPr preferRelativeResize="0"/>
          <p:nvPr/>
        </p:nvPicPr>
        <p:blipFill>
          <a:blip r:embed="rId4">
            <a:alphaModFix/>
          </a:blip>
          <a:stretch>
            <a:fillRect/>
          </a:stretch>
        </p:blipFill>
        <p:spPr>
          <a:xfrm>
            <a:off x="4531300" y="805675"/>
            <a:ext cx="4301000" cy="2519241"/>
          </a:xfrm>
          <a:prstGeom prst="rect">
            <a:avLst/>
          </a:prstGeom>
          <a:noFill/>
          <a:ln>
            <a:noFill/>
          </a:ln>
        </p:spPr>
      </p:pic>
      <p:pic>
        <p:nvPicPr>
          <p:cNvPr id="112" name="Google Shape;112;p14"/>
          <p:cNvPicPr preferRelativeResize="0"/>
          <p:nvPr/>
        </p:nvPicPr>
        <p:blipFill>
          <a:blip r:embed="rId5">
            <a:alphaModFix/>
          </a:blip>
          <a:stretch>
            <a:fillRect/>
          </a:stretch>
        </p:blipFill>
        <p:spPr>
          <a:xfrm>
            <a:off x="230300" y="3381350"/>
            <a:ext cx="8520602" cy="128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ETS - Time Series Plot</a:t>
            </a:r>
            <a:endParaRPr/>
          </a:p>
        </p:txBody>
      </p:sp>
      <p:sp>
        <p:nvSpPr>
          <p:cNvPr id="118" name="Google Shape;1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19" name="Google Shape;119;p15"/>
          <p:cNvPicPr preferRelativeResize="0"/>
          <p:nvPr/>
        </p:nvPicPr>
        <p:blipFill>
          <a:blip r:embed="rId3">
            <a:alphaModFix/>
          </a:blip>
          <a:stretch>
            <a:fillRect/>
          </a:stretch>
        </p:blipFill>
        <p:spPr>
          <a:xfrm>
            <a:off x="478953" y="2825650"/>
            <a:ext cx="3311099" cy="2025100"/>
          </a:xfrm>
          <a:prstGeom prst="rect">
            <a:avLst/>
          </a:prstGeom>
          <a:noFill/>
          <a:ln>
            <a:noFill/>
          </a:ln>
        </p:spPr>
      </p:pic>
      <p:sp>
        <p:nvSpPr>
          <p:cNvPr id="120" name="Google Shape;120;p15"/>
          <p:cNvSpPr txBox="1"/>
          <p:nvPr/>
        </p:nvSpPr>
        <p:spPr>
          <a:xfrm>
            <a:off x="603125" y="851350"/>
            <a:ext cx="3458400" cy="197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a:t>method 1</a:t>
            </a:r>
            <a:endParaRPr b="1"/>
          </a:p>
          <a:p>
            <a:pPr indent="0" lvl="0" marL="0">
              <a:spcBef>
                <a:spcPts val="0"/>
              </a:spcBef>
              <a:spcAft>
                <a:spcPts val="0"/>
              </a:spcAft>
              <a:buNone/>
            </a:pPr>
            <a:r>
              <a:rPr lang="en-US"/>
              <a:t>- multiplicative error, additive trend, non-seasonality</a:t>
            </a:r>
            <a:endParaRPr/>
          </a:p>
          <a:p>
            <a:pPr indent="0" lvl="0" marL="0">
              <a:spcBef>
                <a:spcPts val="0"/>
              </a:spcBef>
              <a:spcAft>
                <a:spcPts val="0"/>
              </a:spcAft>
              <a:buNone/>
            </a:pPr>
            <a:r>
              <a:t/>
            </a:r>
            <a:endParaRPr/>
          </a:p>
          <a:p>
            <a:pPr indent="0" lvl="0" marL="0">
              <a:spcBef>
                <a:spcPts val="0"/>
              </a:spcBef>
              <a:spcAft>
                <a:spcPts val="0"/>
              </a:spcAft>
              <a:buNone/>
            </a:pPr>
            <a:r>
              <a:t/>
            </a:r>
            <a:endParaRPr b="1"/>
          </a:p>
          <a:p>
            <a:pPr indent="0" lvl="0" marL="0">
              <a:spcBef>
                <a:spcPts val="0"/>
              </a:spcBef>
              <a:spcAft>
                <a:spcPts val="0"/>
              </a:spcAft>
              <a:buNone/>
            </a:pPr>
            <a:r>
              <a:rPr b="1" lang="en-US"/>
              <a:t>method 2</a:t>
            </a:r>
            <a:endParaRPr b="1"/>
          </a:p>
          <a:p>
            <a:pPr indent="0" lvl="0" marL="0">
              <a:spcBef>
                <a:spcPts val="0"/>
              </a:spcBef>
              <a:spcAft>
                <a:spcPts val="0"/>
              </a:spcAft>
              <a:buNone/>
            </a:pPr>
            <a:r>
              <a:rPr lang="en-US"/>
              <a:t>- multiplicative error, multiplicative trend, non-seasonality</a:t>
            </a:r>
            <a:endParaRPr/>
          </a:p>
        </p:txBody>
      </p:sp>
      <p:pic>
        <p:nvPicPr>
          <p:cNvPr id="121" name="Google Shape;121;p15"/>
          <p:cNvPicPr preferRelativeResize="0"/>
          <p:nvPr/>
        </p:nvPicPr>
        <p:blipFill>
          <a:blip r:embed="rId4">
            <a:alphaModFix/>
          </a:blip>
          <a:stretch>
            <a:fillRect/>
          </a:stretch>
        </p:blipFill>
        <p:spPr>
          <a:xfrm>
            <a:off x="4435625" y="2731800"/>
            <a:ext cx="3885324" cy="2212799"/>
          </a:xfrm>
          <a:prstGeom prst="rect">
            <a:avLst/>
          </a:prstGeom>
          <a:noFill/>
          <a:ln>
            <a:noFill/>
          </a:ln>
        </p:spPr>
      </p:pic>
      <p:pic>
        <p:nvPicPr>
          <p:cNvPr id="122" name="Google Shape;122;p15"/>
          <p:cNvPicPr preferRelativeResize="0"/>
          <p:nvPr/>
        </p:nvPicPr>
        <p:blipFill>
          <a:blip r:embed="rId5">
            <a:alphaModFix/>
          </a:blip>
          <a:stretch>
            <a:fillRect/>
          </a:stretch>
        </p:blipFill>
        <p:spPr>
          <a:xfrm>
            <a:off x="4270750" y="701238"/>
            <a:ext cx="3885325" cy="1116400"/>
          </a:xfrm>
          <a:prstGeom prst="rect">
            <a:avLst/>
          </a:prstGeom>
          <a:noFill/>
          <a:ln>
            <a:noFill/>
          </a:ln>
        </p:spPr>
      </p:pic>
      <p:pic>
        <p:nvPicPr>
          <p:cNvPr id="123" name="Google Shape;123;p15"/>
          <p:cNvPicPr preferRelativeResize="0"/>
          <p:nvPr/>
        </p:nvPicPr>
        <p:blipFill>
          <a:blip r:embed="rId6">
            <a:alphaModFix/>
          </a:blip>
          <a:stretch>
            <a:fillRect/>
          </a:stretch>
        </p:blipFill>
        <p:spPr>
          <a:xfrm>
            <a:off x="4331338" y="1817625"/>
            <a:ext cx="3939241" cy="1061750"/>
          </a:xfrm>
          <a:prstGeom prst="rect">
            <a:avLst/>
          </a:prstGeom>
          <a:noFill/>
          <a:ln>
            <a:noFill/>
          </a:ln>
        </p:spPr>
      </p:pic>
      <p:cxnSp>
        <p:nvCxnSpPr>
          <p:cNvPr id="124" name="Google Shape;124;p15"/>
          <p:cNvCxnSpPr/>
          <p:nvPr/>
        </p:nvCxnSpPr>
        <p:spPr>
          <a:xfrm flipH="1" rot="10800000">
            <a:off x="4331350" y="1083000"/>
            <a:ext cx="1062600" cy="10200"/>
          </a:xfrm>
          <a:prstGeom prst="straightConnector1">
            <a:avLst/>
          </a:prstGeom>
          <a:noFill/>
          <a:ln cap="flat" cmpd="sng" w="19050">
            <a:solidFill>
              <a:srgbClr val="FF0000"/>
            </a:solidFill>
            <a:prstDash val="solid"/>
            <a:round/>
            <a:headEnd len="med" w="med" type="none"/>
            <a:tailEnd len="med" w="med" type="none"/>
          </a:ln>
        </p:spPr>
      </p:cxnSp>
      <p:cxnSp>
        <p:nvCxnSpPr>
          <p:cNvPr id="125" name="Google Shape;125;p15"/>
          <p:cNvCxnSpPr/>
          <p:nvPr/>
        </p:nvCxnSpPr>
        <p:spPr>
          <a:xfrm flipH="1" rot="10800000">
            <a:off x="4331350" y="2185575"/>
            <a:ext cx="1062600" cy="10200"/>
          </a:xfrm>
          <a:prstGeom prst="straightConnector1">
            <a:avLst/>
          </a:prstGeom>
          <a:noFill/>
          <a:ln cap="flat" cmpd="sng" w="19050">
            <a:solidFill>
              <a:srgbClr val="FF0000"/>
            </a:solidFill>
            <a:prstDash val="solid"/>
            <a:round/>
            <a:headEnd len="med" w="med" type="none"/>
            <a:tailEnd len="med" w="med" type="none"/>
          </a:ln>
        </p:spPr>
      </p:cxnSp>
      <p:cxnSp>
        <p:nvCxnSpPr>
          <p:cNvPr id="126" name="Google Shape;126;p15"/>
          <p:cNvCxnSpPr/>
          <p:nvPr/>
        </p:nvCxnSpPr>
        <p:spPr>
          <a:xfrm flipH="1" rot="10800000">
            <a:off x="312025" y="1767550"/>
            <a:ext cx="8479800" cy="30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311700" y="98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a:t>ETS - Autocorrelation of Residuals of MMN method</a:t>
            </a:r>
            <a:endParaRPr b="1"/>
          </a:p>
        </p:txBody>
      </p:sp>
      <p:sp>
        <p:nvSpPr>
          <p:cNvPr id="132" name="Google Shape;13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pic>
        <p:nvPicPr>
          <p:cNvPr id="133" name="Google Shape;133;p16"/>
          <p:cNvPicPr preferRelativeResize="0"/>
          <p:nvPr/>
        </p:nvPicPr>
        <p:blipFill>
          <a:blip r:embed="rId3">
            <a:alphaModFix/>
          </a:blip>
          <a:stretch>
            <a:fillRect/>
          </a:stretch>
        </p:blipFill>
        <p:spPr>
          <a:xfrm>
            <a:off x="1749875" y="1026000"/>
            <a:ext cx="5644251" cy="3637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Arimax</a:t>
            </a:r>
            <a:endParaRPr/>
          </a:p>
        </p:txBody>
      </p:sp>
      <p:sp>
        <p:nvSpPr>
          <p:cNvPr id="139" name="Google Shape;139;p17"/>
          <p:cNvSpPr txBox="1"/>
          <p:nvPr>
            <p:ph idx="1" type="body"/>
          </p:nvPr>
        </p:nvSpPr>
        <p:spPr>
          <a:xfrm>
            <a:off x="311700" y="698475"/>
            <a:ext cx="8520600" cy="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100">
                <a:solidFill>
                  <a:srgbClr val="000000"/>
                </a:solidFill>
              </a:rPr>
              <a:t>Using the original Arima model detailed in previous slides and incorporating the significant regressor (“Total Number of Licenses Issued” &amp; “Lowest Price”)  we are able to fit a very close model with a very low MPE and the residuals do not appear to be autocorrelated.  That being said, there are still a few outliers and the residuals appear to be leptokurtic potentially implying an overfit model.</a:t>
            </a:r>
            <a:endParaRPr sz="1100">
              <a:solidFill>
                <a:srgbClr val="000000"/>
              </a:solidFill>
            </a:endParaRPr>
          </a:p>
        </p:txBody>
      </p:sp>
      <p:sp>
        <p:nvSpPr>
          <p:cNvPr id="140" name="Google Shape;1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41" name="Google Shape;141;p17"/>
          <p:cNvPicPr preferRelativeResize="0"/>
          <p:nvPr/>
        </p:nvPicPr>
        <p:blipFill>
          <a:blip r:embed="rId3">
            <a:alphaModFix/>
          </a:blip>
          <a:stretch>
            <a:fillRect/>
          </a:stretch>
        </p:blipFill>
        <p:spPr>
          <a:xfrm>
            <a:off x="5017800" y="2058525"/>
            <a:ext cx="3569799" cy="2259575"/>
          </a:xfrm>
          <a:prstGeom prst="rect">
            <a:avLst/>
          </a:prstGeom>
          <a:noFill/>
          <a:ln>
            <a:noFill/>
          </a:ln>
        </p:spPr>
      </p:pic>
      <p:sp>
        <p:nvSpPr>
          <p:cNvPr id="142" name="Google Shape;142;p17"/>
          <p:cNvSpPr txBox="1"/>
          <p:nvPr/>
        </p:nvSpPr>
        <p:spPr>
          <a:xfrm>
            <a:off x="1326150" y="1728925"/>
            <a:ext cx="21783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Arimax Summary</a:t>
            </a:r>
            <a:endParaRPr sz="900"/>
          </a:p>
        </p:txBody>
      </p:sp>
      <p:sp>
        <p:nvSpPr>
          <p:cNvPr id="143" name="Google Shape;143;p17"/>
          <p:cNvSpPr txBox="1"/>
          <p:nvPr/>
        </p:nvSpPr>
        <p:spPr>
          <a:xfrm>
            <a:off x="5598350" y="1728925"/>
            <a:ext cx="24087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Arimax Comparison</a:t>
            </a:r>
            <a:endParaRPr sz="900"/>
          </a:p>
        </p:txBody>
      </p:sp>
      <p:pic>
        <p:nvPicPr>
          <p:cNvPr id="144" name="Google Shape;144;p17"/>
          <p:cNvPicPr preferRelativeResize="0"/>
          <p:nvPr/>
        </p:nvPicPr>
        <p:blipFill>
          <a:blip r:embed="rId4">
            <a:alphaModFix/>
          </a:blip>
          <a:stretch>
            <a:fillRect/>
          </a:stretch>
        </p:blipFill>
        <p:spPr>
          <a:xfrm>
            <a:off x="257950" y="2018200"/>
            <a:ext cx="3853519" cy="2340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Arimax</a:t>
            </a:r>
            <a:endParaRPr/>
          </a:p>
        </p:txBody>
      </p:sp>
      <p:sp>
        <p:nvSpPr>
          <p:cNvPr id="150" name="Google Shape;150;p18"/>
          <p:cNvSpPr txBox="1"/>
          <p:nvPr>
            <p:ph idx="1" type="body"/>
          </p:nvPr>
        </p:nvSpPr>
        <p:spPr>
          <a:xfrm>
            <a:off x="311700" y="698475"/>
            <a:ext cx="8520600" cy="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100">
                <a:solidFill>
                  <a:srgbClr val="000000"/>
                </a:solidFill>
              </a:rPr>
              <a:t>Building</a:t>
            </a:r>
            <a:r>
              <a:rPr lang="en-US" sz="1100">
                <a:solidFill>
                  <a:srgbClr val="000000"/>
                </a:solidFill>
              </a:rPr>
              <a:t> off the previous slide, two extra approaches were taken as regressors will likely be unknown: using fourier transformation (k=3:6) in the extra regressors &amp; forecasted each regressor based on the appropriate model for each.</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rPr lang="en-US" sz="1100">
                <a:solidFill>
                  <a:srgbClr val="000000"/>
                </a:solidFill>
              </a:rPr>
              <a:t>The forecasted regressors resulted in the second lowest MPE but it had similar residuals (i.e. leptokurtic) to the auto.arima with known regressors, and the forecast had difficulty forecasting 2018. Because of this, other options were explored in the following section.</a:t>
            </a:r>
            <a:endParaRPr sz="1100">
              <a:solidFill>
                <a:srgbClr val="000000"/>
              </a:solidFill>
            </a:endParaRPr>
          </a:p>
        </p:txBody>
      </p:sp>
      <p:sp>
        <p:nvSpPr>
          <p:cNvPr id="151" name="Google Shape;15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52" name="Google Shape;152;p18"/>
          <p:cNvPicPr preferRelativeResize="0"/>
          <p:nvPr/>
        </p:nvPicPr>
        <p:blipFill>
          <a:blip r:embed="rId3">
            <a:alphaModFix/>
          </a:blip>
          <a:stretch>
            <a:fillRect/>
          </a:stretch>
        </p:blipFill>
        <p:spPr>
          <a:xfrm>
            <a:off x="366013" y="2365214"/>
            <a:ext cx="3569799" cy="1340561"/>
          </a:xfrm>
          <a:prstGeom prst="rect">
            <a:avLst/>
          </a:prstGeom>
          <a:noFill/>
          <a:ln>
            <a:noFill/>
          </a:ln>
        </p:spPr>
      </p:pic>
      <p:sp>
        <p:nvSpPr>
          <p:cNvPr id="153" name="Google Shape;153;p18"/>
          <p:cNvSpPr/>
          <p:nvPr/>
        </p:nvSpPr>
        <p:spPr>
          <a:xfrm>
            <a:off x="390888" y="3521325"/>
            <a:ext cx="3563100" cy="1533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4" name="Google Shape;154;p18"/>
          <p:cNvPicPr preferRelativeResize="0"/>
          <p:nvPr/>
        </p:nvPicPr>
        <p:blipFill>
          <a:blip r:embed="rId4">
            <a:alphaModFix/>
          </a:blip>
          <a:stretch>
            <a:fillRect/>
          </a:stretch>
        </p:blipFill>
        <p:spPr>
          <a:xfrm>
            <a:off x="5040288" y="2291675"/>
            <a:ext cx="3737700" cy="2371539"/>
          </a:xfrm>
          <a:prstGeom prst="rect">
            <a:avLst/>
          </a:prstGeom>
          <a:noFill/>
          <a:ln>
            <a:noFill/>
          </a:ln>
        </p:spPr>
      </p:pic>
      <p:sp>
        <p:nvSpPr>
          <p:cNvPr id="155" name="Google Shape;155;p18"/>
          <p:cNvSpPr txBox="1"/>
          <p:nvPr/>
        </p:nvSpPr>
        <p:spPr>
          <a:xfrm>
            <a:off x="1326150" y="2080475"/>
            <a:ext cx="21783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MPE Comparison</a:t>
            </a:r>
            <a:endParaRPr sz="900"/>
          </a:p>
        </p:txBody>
      </p:sp>
      <p:sp>
        <p:nvSpPr>
          <p:cNvPr id="156" name="Google Shape;156;p18"/>
          <p:cNvSpPr txBox="1"/>
          <p:nvPr/>
        </p:nvSpPr>
        <p:spPr>
          <a:xfrm>
            <a:off x="5598350" y="2080475"/>
            <a:ext cx="24087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Forecasted Regressors</a:t>
            </a:r>
            <a:endParaRPr sz="900"/>
          </a:p>
        </p:txBody>
      </p:sp>
      <p:sp>
        <p:nvSpPr>
          <p:cNvPr id="157" name="Google Shape;157;p18"/>
          <p:cNvSpPr/>
          <p:nvPr/>
        </p:nvSpPr>
        <p:spPr>
          <a:xfrm>
            <a:off x="390888" y="2782425"/>
            <a:ext cx="3563100" cy="153300"/>
          </a:xfrm>
          <a:prstGeom prst="rect">
            <a:avLst/>
          </a:prstGeom>
          <a:no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5782175" y="1178400"/>
            <a:ext cx="2857500" cy="2857500"/>
          </a:xfrm>
          <a:prstGeom prst="rect">
            <a:avLst/>
          </a:prstGeom>
          <a:noFill/>
          <a:ln>
            <a:noFill/>
          </a:ln>
        </p:spPr>
      </p:pic>
      <p:sp>
        <p:nvSpPr>
          <p:cNvPr id="163" name="Google Shape;163;p19"/>
          <p:cNvSpPr/>
          <p:nvPr/>
        </p:nvSpPr>
        <p:spPr>
          <a:xfrm>
            <a:off x="-182325" y="0"/>
            <a:ext cx="9326400" cy="5214300"/>
          </a:xfrm>
          <a:prstGeom prst="rect">
            <a:avLst/>
          </a:prstGeom>
          <a:gradFill>
            <a:gsLst>
              <a:gs pos="0">
                <a:srgbClr val="F2F2F2"/>
              </a:gs>
              <a:gs pos="2000">
                <a:srgbClr val="F2F2F2"/>
              </a:gs>
              <a:gs pos="23000">
                <a:srgbClr val="D9D9D9"/>
              </a:gs>
              <a:gs pos="77000">
                <a:srgbClr val="A5A5A5">
                  <a:alpha val="12549"/>
                </a:srgbClr>
              </a:gs>
              <a:gs pos="100000">
                <a:srgbClr val="A5A5A5">
                  <a:alpha val="1254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4" name="Google Shape;164;p19"/>
          <p:cNvSpPr txBox="1"/>
          <p:nvPr>
            <p:ph type="ctrTitle"/>
          </p:nvPr>
        </p:nvSpPr>
        <p:spPr>
          <a:xfrm>
            <a:off x="0" y="744575"/>
            <a:ext cx="49437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lang="en-US" sz="2400"/>
              <a:t>Model Comparison &amp; Selection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Model Selection</a:t>
            </a:r>
            <a:endParaRPr/>
          </a:p>
        </p:txBody>
      </p:sp>
      <p:sp>
        <p:nvSpPr>
          <p:cNvPr id="170" name="Google Shape;17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graphicFrame>
        <p:nvGraphicFramePr>
          <p:cNvPr id="171" name="Google Shape;171;p20"/>
          <p:cNvGraphicFramePr/>
          <p:nvPr/>
        </p:nvGraphicFramePr>
        <p:xfrm>
          <a:off x="55850" y="2659750"/>
          <a:ext cx="3000000" cy="3000000"/>
        </p:xfrm>
        <a:graphic>
          <a:graphicData uri="http://schemas.openxmlformats.org/drawingml/2006/table">
            <a:tbl>
              <a:tblPr>
                <a:noFill/>
                <a:tableStyleId>{81618308-D046-4D7B-864C-0BC1C4A41F49}</a:tableStyleId>
              </a:tblPr>
              <a:tblGrid>
                <a:gridCol w="639575"/>
                <a:gridCol w="946650"/>
                <a:gridCol w="793125"/>
                <a:gridCol w="850700"/>
                <a:gridCol w="850675"/>
                <a:gridCol w="946650"/>
              </a:tblGrid>
              <a:tr h="675650">
                <a:tc>
                  <a:txBody>
                    <a:bodyPr>
                      <a:noAutofit/>
                    </a:bodyPr>
                    <a:lstStyle/>
                    <a:p>
                      <a:pPr indent="0" lvl="0" marL="0" rtl="0">
                        <a:spcBef>
                          <a:spcPts val="0"/>
                        </a:spcBef>
                        <a:spcAft>
                          <a:spcPts val="0"/>
                        </a:spcAft>
                        <a:buNone/>
                      </a:pPr>
                      <a:r>
                        <a:t/>
                      </a:r>
                      <a:endParaRPr sz="1100"/>
                    </a:p>
                  </a:txBody>
                  <a:tcPr marT="91425" marB="91425" marR="91425" marL="91425"/>
                </a:tc>
                <a:tc>
                  <a:txBody>
                    <a:bodyPr>
                      <a:noAutofit/>
                    </a:bodyPr>
                    <a:lstStyle/>
                    <a:p>
                      <a:pPr indent="0" lvl="0" marL="0" rtl="0">
                        <a:spcBef>
                          <a:spcPts val="0"/>
                        </a:spcBef>
                        <a:spcAft>
                          <a:spcPts val="0"/>
                        </a:spcAft>
                        <a:buNone/>
                      </a:pPr>
                      <a:r>
                        <a:rPr lang="en-US" sz="1100"/>
                        <a:t>Linear Regression</a:t>
                      </a:r>
                      <a:endParaRPr sz="1100"/>
                    </a:p>
                  </a:txBody>
                  <a:tcPr marT="91425" marB="91425" marR="91425" marL="91425"/>
                </a:tc>
                <a:tc>
                  <a:txBody>
                    <a:bodyPr>
                      <a:noAutofit/>
                    </a:bodyPr>
                    <a:lstStyle/>
                    <a:p>
                      <a:pPr indent="0" lvl="0" marL="0" rtl="0">
                        <a:spcBef>
                          <a:spcPts val="0"/>
                        </a:spcBef>
                        <a:spcAft>
                          <a:spcPts val="0"/>
                        </a:spcAft>
                        <a:buNone/>
                      </a:pPr>
                      <a:r>
                        <a:rPr lang="en-US" sz="1100"/>
                        <a:t>Arima</a:t>
                      </a:r>
                      <a:endParaRPr sz="1100"/>
                    </a:p>
                  </a:txBody>
                  <a:tcPr marT="91425" marB="91425" marR="91425" marL="91425"/>
                </a:tc>
                <a:tc>
                  <a:txBody>
                    <a:bodyPr>
                      <a:noAutofit/>
                    </a:bodyPr>
                    <a:lstStyle/>
                    <a:p>
                      <a:pPr indent="0" lvl="0" marL="0" rtl="0">
                        <a:spcBef>
                          <a:spcPts val="0"/>
                        </a:spcBef>
                        <a:spcAft>
                          <a:spcPts val="0"/>
                        </a:spcAft>
                        <a:buNone/>
                      </a:pPr>
                      <a:r>
                        <a:rPr lang="en-US" sz="1100"/>
                        <a:t>ETS with MAN</a:t>
                      </a:r>
                      <a:endParaRPr sz="1100"/>
                    </a:p>
                  </a:txBody>
                  <a:tcPr marT="91425" marB="91425" marR="91425" marL="91425"/>
                </a:tc>
                <a:tc>
                  <a:txBody>
                    <a:bodyPr>
                      <a:noAutofit/>
                    </a:bodyPr>
                    <a:lstStyle/>
                    <a:p>
                      <a:pPr indent="0" lvl="0" marL="0" rtl="0">
                        <a:spcBef>
                          <a:spcPts val="0"/>
                        </a:spcBef>
                        <a:spcAft>
                          <a:spcPts val="0"/>
                        </a:spcAft>
                        <a:buNone/>
                      </a:pPr>
                      <a:r>
                        <a:rPr lang="en-US" sz="1100"/>
                        <a:t>ETS with MMN</a:t>
                      </a:r>
                      <a:endParaRPr sz="1100"/>
                    </a:p>
                  </a:txBody>
                  <a:tcPr marT="91425" marB="91425" marR="91425" marL="91425"/>
                </a:tc>
                <a:tc>
                  <a:txBody>
                    <a:bodyPr>
                      <a:noAutofit/>
                    </a:bodyPr>
                    <a:lstStyle/>
                    <a:p>
                      <a:pPr indent="0" lvl="0" marL="0" rtl="0">
                        <a:spcBef>
                          <a:spcPts val="0"/>
                        </a:spcBef>
                        <a:spcAft>
                          <a:spcPts val="0"/>
                        </a:spcAft>
                        <a:buNone/>
                      </a:pPr>
                      <a:r>
                        <a:rPr lang="en-US" sz="1100"/>
                        <a:t>Arimax with forecasted regressors</a:t>
                      </a:r>
                      <a:endParaRPr sz="1100"/>
                    </a:p>
                  </a:txBody>
                  <a:tcPr marT="91425" marB="91425" marR="91425" marL="91425"/>
                </a:tc>
              </a:tr>
              <a:tr h="369225">
                <a:tc>
                  <a:txBody>
                    <a:bodyPr>
                      <a:noAutofit/>
                    </a:bodyPr>
                    <a:lstStyle/>
                    <a:p>
                      <a:pPr indent="0" lvl="0" marL="0" rtl="0">
                        <a:spcBef>
                          <a:spcPts val="0"/>
                        </a:spcBef>
                        <a:spcAft>
                          <a:spcPts val="0"/>
                        </a:spcAft>
                        <a:buNone/>
                      </a:pPr>
                      <a:r>
                        <a:rPr lang="en-US" sz="1100"/>
                        <a:t>MAE</a:t>
                      </a:r>
                      <a:endParaRPr sz="1100"/>
                    </a:p>
                  </a:txBody>
                  <a:tcPr marT="91425" marB="91425" marR="91425" marL="91425"/>
                </a:tc>
                <a:tc>
                  <a:txBody>
                    <a:bodyPr>
                      <a:noAutofit/>
                    </a:bodyPr>
                    <a:lstStyle/>
                    <a:p>
                      <a:pPr indent="0" lvl="0" marL="0" rtl="0">
                        <a:spcBef>
                          <a:spcPts val="0"/>
                        </a:spcBef>
                        <a:spcAft>
                          <a:spcPts val="0"/>
                        </a:spcAft>
                        <a:buNone/>
                      </a:pPr>
                      <a:r>
                        <a:rPr lang="en-US" sz="1100"/>
                        <a:t>10,249.34</a:t>
                      </a:r>
                      <a:endParaRPr sz="1100"/>
                    </a:p>
                  </a:txBody>
                  <a:tcPr marT="91425" marB="91425" marR="91425" marL="91425"/>
                </a:tc>
                <a:tc>
                  <a:txBody>
                    <a:bodyPr>
                      <a:noAutofit/>
                    </a:bodyPr>
                    <a:lstStyle/>
                    <a:p>
                      <a:pPr indent="0" lvl="0" marL="0" rtl="0">
                        <a:spcBef>
                          <a:spcPts val="0"/>
                        </a:spcBef>
                        <a:spcAft>
                          <a:spcPts val="0"/>
                        </a:spcAft>
                        <a:buNone/>
                      </a:pPr>
                      <a:r>
                        <a:rPr lang="en-US" sz="1100">
                          <a:solidFill>
                            <a:schemeClr val="dk1"/>
                          </a:solidFill>
                        </a:rPr>
                        <a:t>1,788.98</a:t>
                      </a:r>
                      <a:endParaRPr sz="1100"/>
                    </a:p>
                  </a:txBody>
                  <a:tcPr marT="91425" marB="91425" marR="91425" marL="91425"/>
                </a:tc>
                <a:tc>
                  <a:txBody>
                    <a:bodyPr>
                      <a:noAutofit/>
                    </a:bodyPr>
                    <a:lstStyle/>
                    <a:p>
                      <a:pPr indent="0" lvl="0" marL="0" rtl="0">
                        <a:spcBef>
                          <a:spcPts val="0"/>
                        </a:spcBef>
                        <a:spcAft>
                          <a:spcPts val="0"/>
                        </a:spcAft>
                        <a:buNone/>
                      </a:pPr>
                      <a:r>
                        <a:rPr lang="en-US" sz="1100"/>
                        <a:t>3,073.22</a:t>
                      </a:r>
                      <a:endParaRPr sz="1100"/>
                    </a:p>
                  </a:txBody>
                  <a:tcPr marT="91425" marB="91425" marR="91425" marL="91425"/>
                </a:tc>
                <a:tc>
                  <a:txBody>
                    <a:bodyPr>
                      <a:noAutofit/>
                    </a:bodyPr>
                    <a:lstStyle/>
                    <a:p>
                      <a:pPr indent="0" lvl="0" marL="0" rtl="0">
                        <a:spcBef>
                          <a:spcPts val="0"/>
                        </a:spcBef>
                        <a:spcAft>
                          <a:spcPts val="0"/>
                        </a:spcAft>
                        <a:buNone/>
                      </a:pPr>
                      <a:r>
                        <a:rPr lang="en-US" sz="1100"/>
                        <a:t>2,990.55</a:t>
                      </a:r>
                      <a:endParaRPr sz="1100"/>
                    </a:p>
                  </a:txBody>
                  <a:tcPr marT="91425" marB="91425" marR="91425" marL="91425"/>
                </a:tc>
                <a:tc>
                  <a:txBody>
                    <a:bodyPr>
                      <a:noAutofit/>
                    </a:bodyPr>
                    <a:lstStyle/>
                    <a:p>
                      <a:pPr indent="0" lvl="0" marL="0" rtl="0">
                        <a:spcBef>
                          <a:spcPts val="0"/>
                        </a:spcBef>
                        <a:spcAft>
                          <a:spcPts val="0"/>
                        </a:spcAft>
                        <a:buNone/>
                      </a:pPr>
                      <a:r>
                        <a:rPr lang="en-US" sz="1100"/>
                        <a:t>1,047.859</a:t>
                      </a:r>
                      <a:endParaRPr sz="1100"/>
                    </a:p>
                  </a:txBody>
                  <a:tcPr marT="91425" marB="91425" marR="91425" marL="91425"/>
                </a:tc>
              </a:tr>
              <a:tr h="369225">
                <a:tc>
                  <a:txBody>
                    <a:bodyPr>
                      <a:noAutofit/>
                    </a:bodyPr>
                    <a:lstStyle/>
                    <a:p>
                      <a:pPr indent="0" lvl="0" marL="0" rtl="0">
                        <a:spcBef>
                          <a:spcPts val="0"/>
                        </a:spcBef>
                        <a:spcAft>
                          <a:spcPts val="0"/>
                        </a:spcAft>
                        <a:buNone/>
                      </a:pPr>
                      <a:r>
                        <a:rPr lang="en-US" sz="1100">
                          <a:solidFill>
                            <a:schemeClr val="dk1"/>
                          </a:solidFill>
                        </a:rPr>
                        <a:t>MPE</a:t>
                      </a:r>
                      <a:endParaRPr sz="1100"/>
                    </a:p>
                  </a:txBody>
                  <a:tcPr marT="91425" marB="91425" marR="91425" marL="91425"/>
                </a:tc>
                <a:tc>
                  <a:txBody>
                    <a:bodyPr>
                      <a:noAutofit/>
                    </a:bodyPr>
                    <a:lstStyle/>
                    <a:p>
                      <a:pPr indent="0" lvl="0" marL="0" rtl="0">
                        <a:spcBef>
                          <a:spcPts val="0"/>
                        </a:spcBef>
                        <a:spcAft>
                          <a:spcPts val="0"/>
                        </a:spcAft>
                        <a:buNone/>
                      </a:pPr>
                      <a:r>
                        <a:rPr lang="en-US" sz="1100"/>
                        <a:t>-15.27</a:t>
                      </a:r>
                      <a:endParaRPr sz="1100"/>
                    </a:p>
                  </a:txBody>
                  <a:tcPr marT="91425" marB="91425" marR="91425" marL="91425"/>
                </a:tc>
                <a:tc>
                  <a:txBody>
                    <a:bodyPr>
                      <a:noAutofit/>
                    </a:bodyPr>
                    <a:lstStyle/>
                    <a:p>
                      <a:pPr indent="0" lvl="0" marL="0" rtl="0">
                        <a:spcBef>
                          <a:spcPts val="0"/>
                        </a:spcBef>
                        <a:spcAft>
                          <a:spcPts val="0"/>
                        </a:spcAft>
                        <a:buNone/>
                      </a:pPr>
                      <a:r>
                        <a:rPr lang="en-US" sz="1100"/>
                        <a:t>1.34</a:t>
                      </a:r>
                      <a:endParaRPr sz="1100"/>
                    </a:p>
                  </a:txBody>
                  <a:tcPr marT="91425" marB="91425" marR="91425" marL="91425"/>
                </a:tc>
                <a:tc>
                  <a:txBody>
                    <a:bodyPr>
                      <a:noAutofit/>
                    </a:bodyPr>
                    <a:lstStyle/>
                    <a:p>
                      <a:pPr indent="0" lvl="0" marL="0" rtl="0">
                        <a:spcBef>
                          <a:spcPts val="0"/>
                        </a:spcBef>
                        <a:spcAft>
                          <a:spcPts val="0"/>
                        </a:spcAft>
                        <a:buNone/>
                      </a:pPr>
                      <a:r>
                        <a:rPr lang="en-US" sz="1100"/>
                        <a:t>-0.77</a:t>
                      </a:r>
                      <a:endParaRPr sz="1100"/>
                    </a:p>
                  </a:txBody>
                  <a:tcPr marT="91425" marB="91425" marR="91425" marL="91425"/>
                </a:tc>
                <a:tc>
                  <a:txBody>
                    <a:bodyPr>
                      <a:noAutofit/>
                    </a:bodyPr>
                    <a:lstStyle/>
                    <a:p>
                      <a:pPr indent="0" lvl="0" marL="0" rtl="0">
                        <a:spcBef>
                          <a:spcPts val="0"/>
                        </a:spcBef>
                        <a:spcAft>
                          <a:spcPts val="0"/>
                        </a:spcAft>
                        <a:buNone/>
                      </a:pPr>
                      <a:r>
                        <a:rPr lang="en-US" sz="1100"/>
                        <a:t>-0.19</a:t>
                      </a:r>
                      <a:endParaRPr sz="1100"/>
                    </a:p>
                  </a:txBody>
                  <a:tcPr marT="91425" marB="91425" marR="91425" marL="91425"/>
                </a:tc>
                <a:tc>
                  <a:txBody>
                    <a:bodyPr>
                      <a:noAutofit/>
                    </a:bodyPr>
                    <a:lstStyle/>
                    <a:p>
                      <a:pPr indent="0" lvl="0" marL="0" rtl="0">
                        <a:spcBef>
                          <a:spcPts val="0"/>
                        </a:spcBef>
                        <a:spcAft>
                          <a:spcPts val="0"/>
                        </a:spcAft>
                        <a:buNone/>
                      </a:pPr>
                      <a:r>
                        <a:rPr lang="en-US" sz="1100"/>
                        <a:t>-0.41</a:t>
                      </a:r>
                      <a:endParaRPr sz="1100"/>
                    </a:p>
                  </a:txBody>
                  <a:tcPr marT="91425" marB="91425" marR="91425" marL="91425"/>
                </a:tc>
              </a:tr>
            </a:tbl>
          </a:graphicData>
        </a:graphic>
      </p:graphicFrame>
      <p:sp>
        <p:nvSpPr>
          <p:cNvPr id="172" name="Google Shape;172;p20"/>
          <p:cNvSpPr/>
          <p:nvPr/>
        </p:nvSpPr>
        <p:spPr>
          <a:xfrm>
            <a:off x="1642075" y="2659825"/>
            <a:ext cx="793200" cy="1435500"/>
          </a:xfrm>
          <a:prstGeom prst="rect">
            <a:avLst/>
          </a:prstGeom>
          <a:noFill/>
          <a:ln cap="flat" cmpd="sng" w="76200">
            <a:solidFill>
              <a:srgbClr val="10BB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20"/>
          <p:cNvSpPr/>
          <p:nvPr/>
        </p:nvSpPr>
        <p:spPr>
          <a:xfrm>
            <a:off x="5163250" y="3299125"/>
            <a:ext cx="316800" cy="1536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Google Shape;174;p20"/>
          <p:cNvSpPr txBox="1"/>
          <p:nvPr/>
        </p:nvSpPr>
        <p:spPr>
          <a:xfrm>
            <a:off x="1326150" y="2080475"/>
            <a:ext cx="21783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Accuracy Comparison</a:t>
            </a:r>
            <a:endParaRPr sz="900"/>
          </a:p>
        </p:txBody>
      </p:sp>
      <p:sp>
        <p:nvSpPr>
          <p:cNvPr id="175" name="Google Shape;175;p20"/>
          <p:cNvSpPr txBox="1"/>
          <p:nvPr/>
        </p:nvSpPr>
        <p:spPr>
          <a:xfrm>
            <a:off x="6198788" y="2115413"/>
            <a:ext cx="2408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900"/>
              <a:t>Arima model from Previous Section</a:t>
            </a:r>
            <a:endParaRPr sz="900"/>
          </a:p>
        </p:txBody>
      </p:sp>
      <p:sp>
        <p:nvSpPr>
          <p:cNvPr id="176" name="Google Shape;176;p20"/>
          <p:cNvSpPr txBox="1"/>
          <p:nvPr>
            <p:ph idx="1" type="body"/>
          </p:nvPr>
        </p:nvSpPr>
        <p:spPr>
          <a:xfrm>
            <a:off x="311700" y="698475"/>
            <a:ext cx="8520600" cy="133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100">
                <a:solidFill>
                  <a:srgbClr val="000000"/>
                </a:solidFill>
              </a:rPr>
              <a:t>While ETS and Arimax performed the best in terms of accuracy for forecasting average license plate cost, the Arima model was selected as the model for further exploration with tsCV.  This is because the MPE was still relatively low, not overfitted, and Arima tends to handled non-seasonal and non-stationary data better.</a:t>
            </a:r>
            <a:endParaRPr sz="1100">
              <a:solidFill>
                <a:srgbClr val="000000"/>
              </a:solidFill>
            </a:endParaRPr>
          </a:p>
          <a:p>
            <a:pPr indent="0" lvl="0" marL="0" marR="0" rtl="0" algn="l">
              <a:lnSpc>
                <a:spcPct val="115000"/>
              </a:lnSpc>
              <a:spcBef>
                <a:spcPts val="0"/>
              </a:spcBef>
              <a:spcAft>
                <a:spcPts val="0"/>
              </a:spcAft>
              <a:buNone/>
            </a:pPr>
            <a:r>
              <a:t/>
            </a:r>
            <a:endParaRPr sz="1100">
              <a:solidFill>
                <a:srgbClr val="000000"/>
              </a:solidFill>
            </a:endParaRPr>
          </a:p>
          <a:p>
            <a:pPr indent="0" lvl="0" marL="0" marR="0" rtl="0" algn="l">
              <a:lnSpc>
                <a:spcPct val="115000"/>
              </a:lnSpc>
              <a:spcBef>
                <a:spcPts val="0"/>
              </a:spcBef>
              <a:spcAft>
                <a:spcPts val="0"/>
              </a:spcAft>
              <a:buNone/>
            </a:pPr>
            <a:r>
              <a:rPr lang="en-US" sz="1100">
                <a:solidFill>
                  <a:srgbClr val="000000"/>
                </a:solidFill>
              </a:rPr>
              <a:t>Further expansion into tsCV analysis detailed on the following slide.</a:t>
            </a:r>
            <a:endParaRPr sz="1100">
              <a:solidFill>
                <a:srgbClr val="000000"/>
              </a:solidFill>
            </a:endParaRPr>
          </a:p>
        </p:txBody>
      </p:sp>
      <p:pic>
        <p:nvPicPr>
          <p:cNvPr id="177" name="Google Shape;177;p20"/>
          <p:cNvPicPr preferRelativeResize="0"/>
          <p:nvPr/>
        </p:nvPicPr>
        <p:blipFill>
          <a:blip r:embed="rId3">
            <a:alphaModFix/>
          </a:blip>
          <a:stretch>
            <a:fillRect/>
          </a:stretch>
        </p:blipFill>
        <p:spPr>
          <a:xfrm>
            <a:off x="5560073" y="2499750"/>
            <a:ext cx="3497377" cy="19303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tsCV </a:t>
            </a:r>
            <a:endParaRPr/>
          </a:p>
        </p:txBody>
      </p:sp>
      <p:sp>
        <p:nvSpPr>
          <p:cNvPr id="183" name="Google Shape;1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184" name="Google Shape;184;p21"/>
          <p:cNvPicPr preferRelativeResize="0"/>
          <p:nvPr/>
        </p:nvPicPr>
        <p:blipFill>
          <a:blip r:embed="rId3">
            <a:alphaModFix/>
          </a:blip>
          <a:stretch>
            <a:fillRect/>
          </a:stretch>
        </p:blipFill>
        <p:spPr>
          <a:xfrm>
            <a:off x="1341175" y="764475"/>
            <a:ext cx="5821054" cy="4167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Accuracy Comparison</a:t>
            </a:r>
            <a:endParaRPr/>
          </a:p>
        </p:txBody>
      </p:sp>
      <p:sp>
        <p:nvSpPr>
          <p:cNvPr id="190" name="Google Shape;190;p22"/>
          <p:cNvSpPr txBox="1"/>
          <p:nvPr>
            <p:ph idx="1" type="body"/>
          </p:nvPr>
        </p:nvSpPr>
        <p:spPr>
          <a:xfrm>
            <a:off x="311700" y="698475"/>
            <a:ext cx="8520600" cy="98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100">
                <a:solidFill>
                  <a:srgbClr val="000000"/>
                </a:solidFill>
              </a:rPr>
              <a:t>Adding in tsCV we can see that MAE and MPE is further improved validating the importance of including a model like this into analysis and forecasting.</a:t>
            </a:r>
            <a:endParaRPr sz="1100">
              <a:solidFill>
                <a:srgbClr val="000000"/>
              </a:solidFill>
            </a:endParaRPr>
          </a:p>
        </p:txBody>
      </p:sp>
      <p:sp>
        <p:nvSpPr>
          <p:cNvPr id="191" name="Google Shape;1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graphicFrame>
        <p:nvGraphicFramePr>
          <p:cNvPr id="192" name="Google Shape;192;p22"/>
          <p:cNvGraphicFramePr/>
          <p:nvPr/>
        </p:nvGraphicFramePr>
        <p:xfrm>
          <a:off x="237625" y="2190750"/>
          <a:ext cx="3000000" cy="3000000"/>
        </p:xfrm>
        <a:graphic>
          <a:graphicData uri="http://schemas.openxmlformats.org/drawingml/2006/table">
            <a:tbl>
              <a:tblPr>
                <a:noFill/>
                <a:tableStyleId>{81618308-D046-4D7B-864C-0BC1C4A41F49}</a:tableStyleId>
              </a:tblPr>
              <a:tblGrid>
                <a:gridCol w="1242525"/>
                <a:gridCol w="1242525"/>
                <a:gridCol w="1242525"/>
                <a:gridCol w="1242525"/>
                <a:gridCol w="1242525"/>
                <a:gridCol w="966800"/>
                <a:gridCol w="1518250"/>
              </a:tblGrid>
              <a:tr h="381000">
                <a:tc>
                  <a:txBody>
                    <a:bodyPr>
                      <a:noAutofit/>
                    </a:bodyPr>
                    <a:lstStyle/>
                    <a:p>
                      <a:pPr indent="0" lvl="0" marL="0">
                        <a:spcBef>
                          <a:spcPts val="0"/>
                        </a:spcBef>
                        <a:spcAft>
                          <a:spcPts val="0"/>
                        </a:spcAft>
                        <a:buNone/>
                      </a:pPr>
                      <a:r>
                        <a:t/>
                      </a:r>
                      <a:endParaRPr sz="1100"/>
                    </a:p>
                  </a:txBody>
                  <a:tcPr marT="91425" marB="91425" marR="91425" marL="91425"/>
                </a:tc>
                <a:tc>
                  <a:txBody>
                    <a:bodyPr>
                      <a:noAutofit/>
                    </a:bodyPr>
                    <a:lstStyle/>
                    <a:p>
                      <a:pPr indent="0" lvl="0" marL="0" rtl="0">
                        <a:spcBef>
                          <a:spcPts val="0"/>
                        </a:spcBef>
                        <a:spcAft>
                          <a:spcPts val="0"/>
                        </a:spcAft>
                        <a:buNone/>
                      </a:pPr>
                      <a:r>
                        <a:rPr lang="en-US" sz="1100"/>
                        <a:t>Linear Regression</a:t>
                      </a:r>
                      <a:endParaRPr sz="1100"/>
                    </a:p>
                  </a:txBody>
                  <a:tcPr marT="91425" marB="91425" marR="91425" marL="91425"/>
                </a:tc>
                <a:tc>
                  <a:txBody>
                    <a:bodyPr>
                      <a:noAutofit/>
                    </a:bodyPr>
                    <a:lstStyle/>
                    <a:p>
                      <a:pPr indent="0" lvl="0" marL="0">
                        <a:spcBef>
                          <a:spcPts val="0"/>
                        </a:spcBef>
                        <a:spcAft>
                          <a:spcPts val="0"/>
                        </a:spcAft>
                        <a:buNone/>
                      </a:pPr>
                      <a:r>
                        <a:rPr lang="en-US" sz="1100"/>
                        <a:t>Arima</a:t>
                      </a:r>
                      <a:endParaRPr sz="1100"/>
                    </a:p>
                  </a:txBody>
                  <a:tcPr marT="91425" marB="91425" marR="91425" marL="91425"/>
                </a:tc>
                <a:tc>
                  <a:txBody>
                    <a:bodyPr>
                      <a:noAutofit/>
                    </a:bodyPr>
                    <a:lstStyle/>
                    <a:p>
                      <a:pPr indent="0" lvl="0" marL="0" rtl="0">
                        <a:spcBef>
                          <a:spcPts val="0"/>
                        </a:spcBef>
                        <a:spcAft>
                          <a:spcPts val="0"/>
                        </a:spcAft>
                        <a:buNone/>
                      </a:pPr>
                      <a:r>
                        <a:rPr lang="en-US" sz="1100"/>
                        <a:t>ETS with MAN</a:t>
                      </a:r>
                      <a:endParaRPr sz="1100"/>
                    </a:p>
                  </a:txBody>
                  <a:tcPr marT="91425" marB="91425" marR="91425" marL="91425"/>
                </a:tc>
                <a:tc>
                  <a:txBody>
                    <a:bodyPr>
                      <a:noAutofit/>
                    </a:bodyPr>
                    <a:lstStyle/>
                    <a:p>
                      <a:pPr indent="0" lvl="0" marL="0">
                        <a:spcBef>
                          <a:spcPts val="0"/>
                        </a:spcBef>
                        <a:spcAft>
                          <a:spcPts val="0"/>
                        </a:spcAft>
                        <a:buNone/>
                      </a:pPr>
                      <a:r>
                        <a:rPr lang="en-US" sz="1100"/>
                        <a:t>ETS with MMN</a:t>
                      </a:r>
                      <a:endParaRPr sz="1100"/>
                    </a:p>
                  </a:txBody>
                  <a:tcPr marT="91425" marB="91425" marR="91425" marL="91425"/>
                </a:tc>
                <a:tc>
                  <a:txBody>
                    <a:bodyPr>
                      <a:noAutofit/>
                    </a:bodyPr>
                    <a:lstStyle/>
                    <a:p>
                      <a:pPr indent="0" lvl="0" marL="0">
                        <a:spcBef>
                          <a:spcPts val="0"/>
                        </a:spcBef>
                        <a:spcAft>
                          <a:spcPts val="0"/>
                        </a:spcAft>
                        <a:buNone/>
                      </a:pPr>
                      <a:r>
                        <a:rPr lang="en-US" sz="1100"/>
                        <a:t>Arimax with forecasted regressors</a:t>
                      </a:r>
                      <a:endParaRPr sz="1100"/>
                    </a:p>
                  </a:txBody>
                  <a:tcPr marT="91425" marB="91425" marR="91425" marL="91425"/>
                </a:tc>
                <a:tc>
                  <a:txBody>
                    <a:bodyPr>
                      <a:noAutofit/>
                    </a:bodyPr>
                    <a:lstStyle/>
                    <a:p>
                      <a:pPr indent="0" lvl="0" marL="0">
                        <a:spcBef>
                          <a:spcPts val="0"/>
                        </a:spcBef>
                        <a:spcAft>
                          <a:spcPts val="0"/>
                        </a:spcAft>
                        <a:buNone/>
                      </a:pPr>
                      <a:r>
                        <a:rPr lang="en-US" sz="1100"/>
                        <a:t>tsCV sliding with Arima</a:t>
                      </a:r>
                      <a:endParaRPr sz="1100"/>
                    </a:p>
                  </a:txBody>
                  <a:tcPr marT="91425" marB="91425" marR="91425" marL="91425"/>
                </a:tc>
              </a:tr>
              <a:tr h="381000">
                <a:tc>
                  <a:txBody>
                    <a:bodyPr>
                      <a:noAutofit/>
                    </a:bodyPr>
                    <a:lstStyle/>
                    <a:p>
                      <a:pPr indent="0" lvl="0" marL="0">
                        <a:spcBef>
                          <a:spcPts val="0"/>
                        </a:spcBef>
                        <a:spcAft>
                          <a:spcPts val="0"/>
                        </a:spcAft>
                        <a:buNone/>
                      </a:pPr>
                      <a:r>
                        <a:rPr lang="en-US" sz="1100"/>
                        <a:t>MAE</a:t>
                      </a:r>
                      <a:endParaRPr sz="1100"/>
                    </a:p>
                  </a:txBody>
                  <a:tcPr marT="91425" marB="91425" marR="91425" marL="91425"/>
                </a:tc>
                <a:tc>
                  <a:txBody>
                    <a:bodyPr>
                      <a:noAutofit/>
                    </a:bodyPr>
                    <a:lstStyle/>
                    <a:p>
                      <a:pPr indent="0" lvl="0" marL="0">
                        <a:spcBef>
                          <a:spcPts val="0"/>
                        </a:spcBef>
                        <a:spcAft>
                          <a:spcPts val="0"/>
                        </a:spcAft>
                        <a:buNone/>
                      </a:pPr>
                      <a:r>
                        <a:rPr lang="en-US" sz="1100"/>
                        <a:t>10,249.34</a:t>
                      </a:r>
                      <a:endParaRPr sz="1100"/>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US" sz="1100">
                          <a:solidFill>
                            <a:schemeClr val="dk1"/>
                          </a:solidFill>
                        </a:rPr>
                        <a:t>1,788.98</a:t>
                      </a:r>
                      <a:endParaRPr sz="1100"/>
                    </a:p>
                  </a:txBody>
                  <a:tcPr marT="91425" marB="91425" marR="91425" marL="91425"/>
                </a:tc>
                <a:tc>
                  <a:txBody>
                    <a:bodyPr>
                      <a:noAutofit/>
                    </a:bodyPr>
                    <a:lstStyle/>
                    <a:p>
                      <a:pPr indent="0" lvl="0" marL="0" rtl="0">
                        <a:spcBef>
                          <a:spcPts val="0"/>
                        </a:spcBef>
                        <a:spcAft>
                          <a:spcPts val="0"/>
                        </a:spcAft>
                        <a:buNone/>
                      </a:pPr>
                      <a:r>
                        <a:rPr lang="en-US" sz="1100"/>
                        <a:t>3,073.22</a:t>
                      </a:r>
                      <a:endParaRPr sz="1100"/>
                    </a:p>
                  </a:txBody>
                  <a:tcPr marT="91425" marB="91425" marR="91425" marL="91425"/>
                </a:tc>
                <a:tc>
                  <a:txBody>
                    <a:bodyPr>
                      <a:noAutofit/>
                    </a:bodyPr>
                    <a:lstStyle/>
                    <a:p>
                      <a:pPr indent="0" lvl="0" marL="0">
                        <a:spcBef>
                          <a:spcPts val="0"/>
                        </a:spcBef>
                        <a:spcAft>
                          <a:spcPts val="0"/>
                        </a:spcAft>
                        <a:buNone/>
                      </a:pPr>
                      <a:r>
                        <a:rPr lang="en-US" sz="1100"/>
                        <a:t>2,990.55</a:t>
                      </a:r>
                      <a:endParaRPr sz="1100"/>
                    </a:p>
                  </a:txBody>
                  <a:tcPr marT="91425" marB="91425" marR="91425" marL="91425"/>
                </a:tc>
                <a:tc>
                  <a:txBody>
                    <a:bodyPr>
                      <a:noAutofit/>
                    </a:bodyPr>
                    <a:lstStyle/>
                    <a:p>
                      <a:pPr indent="0" lvl="0" marL="0">
                        <a:spcBef>
                          <a:spcPts val="0"/>
                        </a:spcBef>
                        <a:spcAft>
                          <a:spcPts val="0"/>
                        </a:spcAft>
                        <a:buNone/>
                      </a:pPr>
                      <a:r>
                        <a:rPr lang="en-US" sz="1100"/>
                        <a:t>1,047.859</a:t>
                      </a:r>
                      <a:endParaRPr sz="1100"/>
                    </a:p>
                  </a:txBody>
                  <a:tcPr marT="91425" marB="91425" marR="91425" marL="91425"/>
                </a:tc>
                <a:tc>
                  <a:txBody>
                    <a:bodyPr>
                      <a:noAutofit/>
                    </a:bodyPr>
                    <a:lstStyle/>
                    <a:p>
                      <a:pPr indent="0" lvl="0" marL="0">
                        <a:spcBef>
                          <a:spcPts val="0"/>
                        </a:spcBef>
                        <a:spcAft>
                          <a:spcPts val="0"/>
                        </a:spcAft>
                        <a:buNone/>
                      </a:pPr>
                      <a:r>
                        <a:rPr lang="en-US" sz="1100"/>
                        <a:t>1257.62 (2 month)</a:t>
                      </a:r>
                      <a:endParaRPr sz="1100"/>
                    </a:p>
                    <a:p>
                      <a:pPr indent="0" lvl="0" marL="0">
                        <a:spcBef>
                          <a:spcPts val="0"/>
                        </a:spcBef>
                        <a:spcAft>
                          <a:spcPts val="0"/>
                        </a:spcAft>
                        <a:buNone/>
                      </a:pPr>
                      <a:r>
                        <a:rPr lang="en-US" sz="1100"/>
                        <a:t>3393.57 (8 month)</a:t>
                      </a:r>
                      <a:endParaRPr sz="1100"/>
                    </a:p>
                  </a:txBody>
                  <a:tcPr marT="91425" marB="91425" marR="91425" marL="91425"/>
                </a:tc>
              </a:tr>
              <a:tr h="381000">
                <a:tc>
                  <a:txBody>
                    <a:bodyPr>
                      <a:noAutofit/>
                    </a:bodyPr>
                    <a:lstStyle/>
                    <a:p>
                      <a:pPr indent="0" lvl="0" marL="0" rtl="0">
                        <a:spcBef>
                          <a:spcPts val="0"/>
                        </a:spcBef>
                        <a:spcAft>
                          <a:spcPts val="0"/>
                        </a:spcAft>
                        <a:buClr>
                          <a:schemeClr val="dk1"/>
                        </a:buClr>
                        <a:buSzPts val="1100"/>
                        <a:buFont typeface="Arial"/>
                        <a:buNone/>
                      </a:pPr>
                      <a:r>
                        <a:rPr lang="en-US" sz="1100">
                          <a:solidFill>
                            <a:schemeClr val="dk1"/>
                          </a:solidFill>
                        </a:rPr>
                        <a:t>MPE</a:t>
                      </a:r>
                      <a:endParaRPr sz="1100"/>
                    </a:p>
                  </a:txBody>
                  <a:tcPr marT="91425" marB="91425" marR="91425" marL="91425"/>
                </a:tc>
                <a:tc>
                  <a:txBody>
                    <a:bodyPr>
                      <a:noAutofit/>
                    </a:bodyPr>
                    <a:lstStyle/>
                    <a:p>
                      <a:pPr indent="0" lvl="0" marL="0">
                        <a:spcBef>
                          <a:spcPts val="0"/>
                        </a:spcBef>
                        <a:spcAft>
                          <a:spcPts val="0"/>
                        </a:spcAft>
                        <a:buNone/>
                      </a:pPr>
                      <a:r>
                        <a:rPr lang="en-US" sz="1100"/>
                        <a:t>-15.27</a:t>
                      </a:r>
                      <a:endParaRPr sz="1100"/>
                    </a:p>
                  </a:txBody>
                  <a:tcPr marT="91425" marB="91425" marR="91425" marL="91425"/>
                </a:tc>
                <a:tc>
                  <a:txBody>
                    <a:bodyPr>
                      <a:noAutofit/>
                    </a:bodyPr>
                    <a:lstStyle/>
                    <a:p>
                      <a:pPr indent="0" lvl="0" marL="0">
                        <a:spcBef>
                          <a:spcPts val="0"/>
                        </a:spcBef>
                        <a:spcAft>
                          <a:spcPts val="0"/>
                        </a:spcAft>
                        <a:buNone/>
                      </a:pPr>
                      <a:r>
                        <a:rPr lang="en-US" sz="1100"/>
                        <a:t>1.34</a:t>
                      </a:r>
                      <a:endParaRPr sz="1100"/>
                    </a:p>
                  </a:txBody>
                  <a:tcPr marT="91425" marB="91425" marR="91425" marL="91425"/>
                </a:tc>
                <a:tc>
                  <a:txBody>
                    <a:bodyPr>
                      <a:noAutofit/>
                    </a:bodyPr>
                    <a:lstStyle/>
                    <a:p>
                      <a:pPr indent="0" lvl="0" marL="0" rtl="0">
                        <a:spcBef>
                          <a:spcPts val="0"/>
                        </a:spcBef>
                        <a:spcAft>
                          <a:spcPts val="0"/>
                        </a:spcAft>
                        <a:buNone/>
                      </a:pPr>
                      <a:r>
                        <a:rPr lang="en-US" sz="1100"/>
                        <a:t>-0.77</a:t>
                      </a:r>
                      <a:endParaRPr sz="1100"/>
                    </a:p>
                  </a:txBody>
                  <a:tcPr marT="91425" marB="91425" marR="91425" marL="91425"/>
                </a:tc>
                <a:tc>
                  <a:txBody>
                    <a:bodyPr>
                      <a:noAutofit/>
                    </a:bodyPr>
                    <a:lstStyle/>
                    <a:p>
                      <a:pPr indent="0" lvl="0" marL="0">
                        <a:spcBef>
                          <a:spcPts val="0"/>
                        </a:spcBef>
                        <a:spcAft>
                          <a:spcPts val="0"/>
                        </a:spcAft>
                        <a:buNone/>
                      </a:pPr>
                      <a:r>
                        <a:rPr lang="en-US" sz="1100"/>
                        <a:t>-0.19</a:t>
                      </a:r>
                      <a:endParaRPr sz="1100"/>
                    </a:p>
                  </a:txBody>
                  <a:tcPr marT="91425" marB="91425" marR="91425" marL="91425"/>
                </a:tc>
                <a:tc>
                  <a:txBody>
                    <a:bodyPr>
                      <a:noAutofit/>
                    </a:bodyPr>
                    <a:lstStyle/>
                    <a:p>
                      <a:pPr indent="0" lvl="0" marL="0">
                        <a:spcBef>
                          <a:spcPts val="0"/>
                        </a:spcBef>
                        <a:spcAft>
                          <a:spcPts val="0"/>
                        </a:spcAft>
                        <a:buNone/>
                      </a:pPr>
                      <a:r>
                        <a:rPr lang="en-US" sz="1100"/>
                        <a:t>-0.41</a:t>
                      </a:r>
                      <a:endParaRPr sz="1100"/>
                    </a:p>
                  </a:txBody>
                  <a:tcPr marT="91425" marB="91425" marR="91425" marL="91425"/>
                </a:tc>
                <a:tc>
                  <a:txBody>
                    <a:bodyPr>
                      <a:noAutofit/>
                    </a:bodyPr>
                    <a:lstStyle/>
                    <a:p>
                      <a:pPr indent="0" lvl="0" marL="0">
                        <a:spcBef>
                          <a:spcPts val="0"/>
                        </a:spcBef>
                        <a:spcAft>
                          <a:spcPts val="0"/>
                        </a:spcAft>
                        <a:buNone/>
                      </a:pPr>
                      <a:r>
                        <a:rPr lang="en-US" sz="1100"/>
                        <a:t>-1.07 (2 month)</a:t>
                      </a:r>
                      <a:endParaRPr sz="1100"/>
                    </a:p>
                    <a:p>
                      <a:pPr indent="0" lvl="0" marL="0">
                        <a:spcBef>
                          <a:spcPts val="0"/>
                        </a:spcBef>
                        <a:spcAft>
                          <a:spcPts val="0"/>
                        </a:spcAft>
                        <a:buNone/>
                      </a:pPr>
                      <a:r>
                        <a:rPr lang="en-US" sz="1100"/>
                        <a:t>-3.26 (8 month)</a:t>
                      </a:r>
                      <a:endParaRPr sz="1100"/>
                    </a:p>
                  </a:txBody>
                  <a:tcPr marT="91425" marB="91425" marR="91425" marL="91425"/>
                </a:tc>
              </a:tr>
            </a:tbl>
          </a:graphicData>
        </a:graphic>
      </p:graphicFrame>
      <p:sp>
        <p:nvSpPr>
          <p:cNvPr id="193" name="Google Shape;193;p22"/>
          <p:cNvSpPr txBox="1"/>
          <p:nvPr/>
        </p:nvSpPr>
        <p:spPr>
          <a:xfrm>
            <a:off x="2722675" y="4269625"/>
            <a:ext cx="4167900" cy="39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a:t>tsCV improves MAE, MPE for </a:t>
            </a:r>
            <a:r>
              <a:rPr lang="en-US" u="sng"/>
              <a:t>short</a:t>
            </a:r>
            <a:r>
              <a:rPr lang="en-US"/>
              <a:t> time horizons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 name="Shape 32"/>
        <p:cNvGrpSpPr/>
        <p:nvPr/>
      </p:nvGrpSpPr>
      <p:grpSpPr>
        <a:xfrm>
          <a:off x="0" y="0"/>
          <a:ext cx="0" cy="0"/>
          <a:chOff x="0" y="0"/>
          <a:chExt cx="0" cy="0"/>
        </a:xfrm>
      </p:grpSpPr>
      <p:sp>
        <p:nvSpPr>
          <p:cNvPr id="33" name="Google Shape;33;p5"/>
          <p:cNvSpPr txBox="1"/>
          <p:nvPr>
            <p:ph type="title"/>
          </p:nvPr>
        </p:nvSpPr>
        <p:spPr>
          <a:xfrm>
            <a:off x="304800" y="99550"/>
            <a:ext cx="8534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Agenda</a:t>
            </a:r>
            <a:endParaRPr b="1" i="0" sz="2000" u="none" cap="none" strike="noStrike">
              <a:solidFill>
                <a:schemeClr val="dk1"/>
              </a:solidFill>
              <a:latin typeface="Arial"/>
              <a:ea typeface="Arial"/>
              <a:cs typeface="Arial"/>
              <a:sym typeface="Arial"/>
            </a:endParaRPr>
          </a:p>
        </p:txBody>
      </p:sp>
      <p:sp>
        <p:nvSpPr>
          <p:cNvPr id="34" name="Google Shape;34;p5"/>
          <p:cNvSpPr txBox="1"/>
          <p:nvPr>
            <p:ph idx="1" type="body"/>
          </p:nvPr>
        </p:nvSpPr>
        <p:spPr>
          <a:xfrm>
            <a:off x="311700" y="8056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Overview &amp; Objective</a:t>
            </a:r>
            <a:endParaRPr sz="1400">
              <a:solidFill>
                <a:srgbClr val="000000"/>
              </a:solidFill>
            </a:endParaRPr>
          </a:p>
          <a:p>
            <a:pPr indent="0" lvl="0" marL="28575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Initial Analysis</a:t>
            </a:r>
            <a:endParaRPr sz="1400">
              <a:solidFill>
                <a:srgbClr val="000000"/>
              </a:solidFill>
            </a:endParaRPr>
          </a:p>
          <a:p>
            <a:pPr indent="0" lvl="0" marL="28575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Methodology</a:t>
            </a:r>
            <a:endParaRPr sz="1400">
              <a:solidFill>
                <a:srgbClr val="000000"/>
              </a:solidFill>
            </a:endParaRPr>
          </a:p>
          <a:p>
            <a:pPr indent="0" lvl="0" marL="28575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Accuracy Comparison</a:t>
            </a:r>
            <a:endParaRPr sz="1400">
              <a:solidFill>
                <a:srgbClr val="000000"/>
              </a:solidFill>
            </a:endParaRPr>
          </a:p>
          <a:p>
            <a:pPr indent="0" lvl="0" marL="28575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Cross Validation On Selected Model</a:t>
            </a:r>
            <a:endParaRPr sz="1400">
              <a:solidFill>
                <a:srgbClr val="000000"/>
              </a:solidFill>
            </a:endParaRPr>
          </a:p>
          <a:p>
            <a:pPr indent="0" lvl="0" marL="285750" marR="0" rtl="0" algn="l">
              <a:lnSpc>
                <a:spcPct val="115000"/>
              </a:lnSpc>
              <a:spcBef>
                <a:spcPts val="0"/>
              </a:spcBef>
              <a:spcAft>
                <a:spcPts val="0"/>
              </a:spcAft>
              <a:buNone/>
            </a:pPr>
            <a:r>
              <a:t/>
            </a:r>
            <a:endParaRPr sz="1400">
              <a:solidFill>
                <a:srgbClr val="000000"/>
              </a:solidFill>
            </a:endParaRPr>
          </a:p>
          <a:p>
            <a:pPr indent="-285750" lvl="0" marL="285750" marR="0" rtl="0" algn="l">
              <a:lnSpc>
                <a:spcPct val="115000"/>
              </a:lnSpc>
              <a:spcBef>
                <a:spcPts val="0"/>
              </a:spcBef>
              <a:spcAft>
                <a:spcPts val="0"/>
              </a:spcAft>
              <a:buClr>
                <a:srgbClr val="000000"/>
              </a:buClr>
              <a:buSzPts val="1400"/>
              <a:buFont typeface="Arial"/>
              <a:buChar char="•"/>
            </a:pPr>
            <a:r>
              <a:rPr lang="en-US" sz="1400">
                <a:solidFill>
                  <a:srgbClr val="000000"/>
                </a:solidFill>
              </a:rPr>
              <a:t>Summary &amp; Future Work</a:t>
            </a:r>
            <a:endParaRPr sz="1400">
              <a:solidFill>
                <a:srgbClr val="000000"/>
              </a:solidFill>
            </a:endParaRPr>
          </a:p>
        </p:txBody>
      </p:sp>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b="0" i="0" lang="en-US"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a:blip r:embed="rId3">
            <a:alphaModFix/>
          </a:blip>
          <a:stretch>
            <a:fillRect/>
          </a:stretch>
        </p:blipFill>
        <p:spPr>
          <a:xfrm>
            <a:off x="5782175" y="1178400"/>
            <a:ext cx="2857500" cy="2857500"/>
          </a:xfrm>
          <a:prstGeom prst="rect">
            <a:avLst/>
          </a:prstGeom>
          <a:noFill/>
          <a:ln>
            <a:noFill/>
          </a:ln>
        </p:spPr>
      </p:pic>
      <p:sp>
        <p:nvSpPr>
          <p:cNvPr id="199" name="Google Shape;199;p23"/>
          <p:cNvSpPr/>
          <p:nvPr/>
        </p:nvSpPr>
        <p:spPr>
          <a:xfrm>
            <a:off x="-182325" y="0"/>
            <a:ext cx="9326400" cy="5214300"/>
          </a:xfrm>
          <a:prstGeom prst="rect">
            <a:avLst/>
          </a:prstGeom>
          <a:gradFill>
            <a:gsLst>
              <a:gs pos="0">
                <a:srgbClr val="F2F2F2"/>
              </a:gs>
              <a:gs pos="2000">
                <a:srgbClr val="F2F2F2"/>
              </a:gs>
              <a:gs pos="23000">
                <a:srgbClr val="D9D9D9"/>
              </a:gs>
              <a:gs pos="77000">
                <a:srgbClr val="A5A5A5">
                  <a:alpha val="12549"/>
                </a:srgbClr>
              </a:gs>
              <a:gs pos="100000">
                <a:srgbClr val="A5A5A5">
                  <a:alpha val="1254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0" name="Google Shape;200;p23"/>
          <p:cNvSpPr txBox="1"/>
          <p:nvPr>
            <p:ph type="ctrTitle"/>
          </p:nvPr>
        </p:nvSpPr>
        <p:spPr>
          <a:xfrm>
            <a:off x="0" y="744575"/>
            <a:ext cx="49437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lang="en-US" sz="2400"/>
              <a:t>Conclusion</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i="0" lang="en-US" sz="2000" u="none" cap="none" strike="noStrike">
                <a:solidFill>
                  <a:schemeClr val="dk1"/>
                </a:solidFill>
                <a:latin typeface="Arial"/>
                <a:ea typeface="Arial"/>
                <a:cs typeface="Arial"/>
                <a:sym typeface="Arial"/>
              </a:rPr>
              <a:t>Summary</a:t>
            </a:r>
            <a:endParaRPr/>
          </a:p>
        </p:txBody>
      </p:sp>
      <p:sp>
        <p:nvSpPr>
          <p:cNvPr id="206" name="Google Shape;206;p24"/>
          <p:cNvSpPr txBox="1"/>
          <p:nvPr>
            <p:ph idx="1" type="body"/>
          </p:nvPr>
        </p:nvSpPr>
        <p:spPr>
          <a:xfrm>
            <a:off x="311700" y="805675"/>
            <a:ext cx="8520600" cy="3975000"/>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Clr>
                <a:schemeClr val="dk2"/>
              </a:buClr>
              <a:buSzPts val="1400"/>
              <a:buFont typeface="Arial"/>
              <a:buNone/>
            </a:pPr>
            <a:r>
              <a:rPr lang="en-US" sz="1100">
                <a:solidFill>
                  <a:srgbClr val="000000"/>
                </a:solidFill>
              </a:rPr>
              <a:t>In summary, the average price for the Shanghai License Plate auction is an incredibly volatile number to forecast and several future improvements should be </a:t>
            </a:r>
            <a:r>
              <a:rPr lang="en-US" sz="1100">
                <a:solidFill>
                  <a:srgbClr val="000000"/>
                </a:solidFill>
              </a:rPr>
              <a:t>implemented</a:t>
            </a:r>
            <a:r>
              <a:rPr lang="en-US" sz="1100">
                <a:solidFill>
                  <a:srgbClr val="000000"/>
                </a:solidFill>
              </a:rPr>
              <a:t> in order to improve the model and be able to potentially forecast longer periods of time</a:t>
            </a:r>
            <a:endParaRPr sz="1100">
              <a:solidFill>
                <a:srgbClr val="000000"/>
              </a:solidFill>
            </a:endParaRPr>
          </a:p>
          <a:p>
            <a:pPr indent="0" lvl="0" marL="139700" marR="0" rtl="0" algn="l">
              <a:lnSpc>
                <a:spcPct val="115000"/>
              </a:lnSpc>
              <a:spcBef>
                <a:spcPts val="0"/>
              </a:spcBef>
              <a:spcAft>
                <a:spcPts val="0"/>
              </a:spcAft>
              <a:buClr>
                <a:schemeClr val="dk2"/>
              </a:buClr>
              <a:buSzPts val="1400"/>
              <a:buFont typeface="Arial"/>
              <a:buNone/>
            </a:pPr>
            <a:r>
              <a:t/>
            </a:r>
            <a:endParaRPr sz="600">
              <a:solidFill>
                <a:srgbClr val="000000"/>
              </a:solidFill>
            </a:endParaRPr>
          </a:p>
          <a:p>
            <a:pPr indent="0" lvl="0" marL="0" marR="0" rtl="0" algn="l">
              <a:lnSpc>
                <a:spcPct val="115000"/>
              </a:lnSpc>
              <a:spcBef>
                <a:spcPts val="0"/>
              </a:spcBef>
              <a:spcAft>
                <a:spcPts val="0"/>
              </a:spcAft>
              <a:buClr>
                <a:schemeClr val="dk2"/>
              </a:buClr>
              <a:buSzPts val="1400"/>
              <a:buFont typeface="Arial"/>
              <a:buNone/>
            </a:pPr>
            <a:r>
              <a:t/>
            </a:r>
            <a:endParaRPr b="0" i="0" sz="600" u="none" cap="none" strike="noStrike">
              <a:solidFill>
                <a:srgbClr val="000000"/>
              </a:solidFill>
              <a:latin typeface="Arial"/>
              <a:ea typeface="Arial"/>
              <a:cs typeface="Arial"/>
              <a:sym typeface="Arial"/>
            </a:endParaRPr>
          </a:p>
          <a:p>
            <a:pPr indent="0" lvl="0" marL="139700" rtl="0">
              <a:spcBef>
                <a:spcPts val="0"/>
              </a:spcBef>
              <a:spcAft>
                <a:spcPts val="0"/>
              </a:spcAft>
              <a:buClr>
                <a:schemeClr val="dk2"/>
              </a:buClr>
              <a:buSzPts val="1400"/>
              <a:buFont typeface="Arial"/>
              <a:buNone/>
            </a:pPr>
            <a:r>
              <a:rPr lang="en-US" sz="1100" u="sng">
                <a:solidFill>
                  <a:srgbClr val="000000"/>
                </a:solidFill>
              </a:rPr>
              <a:t>Future Improvements</a:t>
            </a:r>
            <a:endParaRPr sz="1100" u="sng">
              <a:solidFill>
                <a:srgbClr val="000000"/>
              </a:solidFill>
            </a:endParaRPr>
          </a:p>
          <a:p>
            <a:pPr indent="-298450" lvl="0" marL="457200" rtl="0">
              <a:lnSpc>
                <a:spcPct val="114000"/>
              </a:lnSpc>
              <a:spcBef>
                <a:spcPts val="1000"/>
              </a:spcBef>
              <a:spcAft>
                <a:spcPts val="0"/>
              </a:spcAft>
              <a:buClr>
                <a:schemeClr val="dk1"/>
              </a:buClr>
              <a:buSzPts val="1100"/>
              <a:buFont typeface="Arial"/>
              <a:buChar char="•"/>
            </a:pPr>
            <a:r>
              <a:rPr lang="en-US" sz="1100">
                <a:solidFill>
                  <a:schemeClr val="dk1"/>
                </a:solidFill>
              </a:rPr>
              <a:t>Further qualitative research</a:t>
            </a:r>
            <a:endParaRPr sz="1100">
              <a:solidFill>
                <a:schemeClr val="dk1"/>
              </a:solidFill>
            </a:endParaRPr>
          </a:p>
          <a:p>
            <a:pPr indent="-298450" lvl="1" marL="914400" rtl="0">
              <a:lnSpc>
                <a:spcPct val="114000"/>
              </a:lnSpc>
              <a:spcBef>
                <a:spcPts val="400"/>
              </a:spcBef>
              <a:spcAft>
                <a:spcPts val="0"/>
              </a:spcAft>
              <a:buClr>
                <a:schemeClr val="dk1"/>
              </a:buClr>
              <a:buSzPts val="1100"/>
              <a:buChar char="○"/>
            </a:pPr>
            <a:r>
              <a:rPr lang="en-US" sz="1100">
                <a:solidFill>
                  <a:schemeClr val="dk1"/>
                </a:solidFill>
              </a:rPr>
              <a:t>As it is clear that the auction is affected by a variety of things beyond the data available, </a:t>
            </a:r>
            <a:r>
              <a:rPr b="1" lang="en-US" sz="1100">
                <a:solidFill>
                  <a:schemeClr val="dk1"/>
                </a:solidFill>
              </a:rPr>
              <a:t>gaining insight into what the customers really think</a:t>
            </a:r>
            <a:r>
              <a:rPr lang="en-US" sz="1100">
                <a:solidFill>
                  <a:schemeClr val="dk1"/>
                </a:solidFill>
              </a:rPr>
              <a:t> and pressure they feel may give further understandings into supply and demand. </a:t>
            </a:r>
            <a:endParaRPr sz="1100">
              <a:solidFill>
                <a:srgbClr val="000000"/>
              </a:solidFill>
            </a:endParaRPr>
          </a:p>
          <a:p>
            <a:pPr indent="-298450" lvl="0" marL="457200" rtl="0">
              <a:lnSpc>
                <a:spcPct val="114000"/>
              </a:lnSpc>
              <a:spcBef>
                <a:spcPts val="400"/>
              </a:spcBef>
              <a:spcAft>
                <a:spcPts val="0"/>
              </a:spcAft>
              <a:buClr>
                <a:srgbClr val="000000"/>
              </a:buClr>
              <a:buSzPts val="1100"/>
              <a:buFont typeface="Arial"/>
              <a:buChar char="•"/>
            </a:pPr>
            <a:r>
              <a:rPr lang="en-US" sz="1100">
                <a:solidFill>
                  <a:srgbClr val="000000"/>
                </a:solidFill>
              </a:rPr>
              <a:t>Expansion into other datasets </a:t>
            </a:r>
            <a:endParaRPr sz="1100">
              <a:solidFill>
                <a:srgbClr val="000000"/>
              </a:solidFill>
            </a:endParaRPr>
          </a:p>
          <a:p>
            <a:pPr indent="-298450" lvl="1" marL="914400" rtl="0">
              <a:lnSpc>
                <a:spcPct val="114000"/>
              </a:lnSpc>
              <a:spcBef>
                <a:spcPts val="400"/>
              </a:spcBef>
              <a:spcAft>
                <a:spcPts val="0"/>
              </a:spcAft>
              <a:buClr>
                <a:srgbClr val="000000"/>
              </a:buClr>
              <a:buSzPts val="1100"/>
              <a:buChar char="○"/>
            </a:pPr>
            <a:r>
              <a:rPr lang="en-US" sz="1100">
                <a:solidFill>
                  <a:srgbClr val="000000"/>
                </a:solidFill>
              </a:rPr>
              <a:t>Building off the previous point, as the Shanghai License Plate auction is a direct result of the pollution problem in Shanghai, including other datasets into the model will likely improve forecast accuracy.  Examples of these datasets are as follows: </a:t>
            </a:r>
            <a:r>
              <a:rPr b="1" lang="en-US" sz="1100">
                <a:solidFill>
                  <a:srgbClr val="000000"/>
                </a:solidFill>
              </a:rPr>
              <a:t>number of cars being sold in Shanghai, pollution indicator records in Shanghai, number of electric car sales in Shanghai, etc.</a:t>
            </a:r>
            <a:endParaRPr b="1" sz="1100">
              <a:solidFill>
                <a:srgbClr val="000000"/>
              </a:solidFill>
            </a:endParaRPr>
          </a:p>
          <a:p>
            <a:pPr indent="-298450" lvl="0" marL="457200" rtl="0">
              <a:lnSpc>
                <a:spcPct val="114000"/>
              </a:lnSpc>
              <a:spcBef>
                <a:spcPts val="400"/>
              </a:spcBef>
              <a:spcAft>
                <a:spcPts val="0"/>
              </a:spcAft>
              <a:buClr>
                <a:srgbClr val="000000"/>
              </a:buClr>
              <a:buSzPts val="1100"/>
              <a:buFont typeface="Arial"/>
              <a:buChar char="•"/>
            </a:pPr>
            <a:r>
              <a:rPr lang="en-US" sz="1100">
                <a:solidFill>
                  <a:srgbClr val="000000"/>
                </a:solidFill>
              </a:rPr>
              <a:t>Have an ongoing forecast updated regularly</a:t>
            </a:r>
            <a:endParaRPr sz="1100">
              <a:solidFill>
                <a:srgbClr val="000000"/>
              </a:solidFill>
            </a:endParaRPr>
          </a:p>
          <a:p>
            <a:pPr indent="-298450" lvl="1" marL="914400" rtl="0">
              <a:lnSpc>
                <a:spcPct val="114000"/>
              </a:lnSpc>
              <a:spcBef>
                <a:spcPts val="400"/>
              </a:spcBef>
              <a:spcAft>
                <a:spcPts val="0"/>
              </a:spcAft>
              <a:buClr>
                <a:srgbClr val="000000"/>
              </a:buClr>
              <a:buSzPts val="1100"/>
              <a:buChar char="○"/>
            </a:pPr>
            <a:r>
              <a:rPr lang="en-US" sz="1100">
                <a:solidFill>
                  <a:srgbClr val="000000"/>
                </a:solidFill>
              </a:rPr>
              <a:t>As was seen with the shift in price from 2017 to 2018, it is incredibly difficult to account for this sudden drop.  Implementing an </a:t>
            </a:r>
            <a:r>
              <a:rPr b="1" lang="en-US" sz="1100">
                <a:solidFill>
                  <a:srgbClr val="000000"/>
                </a:solidFill>
              </a:rPr>
              <a:t>ongoing forecast</a:t>
            </a:r>
            <a:r>
              <a:rPr lang="en-US" sz="1100">
                <a:solidFill>
                  <a:srgbClr val="000000"/>
                </a:solidFill>
              </a:rPr>
              <a:t> updated as data is collected on a monthly, quarterly, or biannual will help mitigate this and help potential customers </a:t>
            </a:r>
            <a:r>
              <a:rPr b="1" lang="en-US" sz="1100">
                <a:solidFill>
                  <a:srgbClr val="000000"/>
                </a:solidFill>
              </a:rPr>
              <a:t>manage expectations and budgets</a:t>
            </a:r>
            <a:r>
              <a:rPr lang="en-US" sz="1100">
                <a:solidFill>
                  <a:srgbClr val="000000"/>
                </a:solidFill>
              </a:rPr>
              <a:t>.</a:t>
            </a:r>
            <a:endParaRPr sz="1100">
              <a:solidFill>
                <a:srgbClr val="000000"/>
              </a:solidFill>
            </a:endParaRPr>
          </a:p>
          <a:p>
            <a:pPr indent="0" lvl="0" marL="139700" marR="0" rtl="0" algn="l">
              <a:lnSpc>
                <a:spcPct val="115000"/>
              </a:lnSpc>
              <a:spcBef>
                <a:spcPts val="400"/>
              </a:spcBef>
              <a:spcAft>
                <a:spcPts val="0"/>
              </a:spcAft>
              <a:buClr>
                <a:schemeClr val="dk2"/>
              </a:buClr>
              <a:buSzPts val="1400"/>
              <a:buFont typeface="Arial"/>
              <a:buNone/>
            </a:pPr>
            <a:r>
              <a:t/>
            </a:r>
            <a:endParaRPr sz="1100">
              <a:solidFill>
                <a:srgbClr val="000000"/>
              </a:solidFill>
            </a:endParaRPr>
          </a:p>
        </p:txBody>
      </p:sp>
      <p:sp>
        <p:nvSpPr>
          <p:cNvPr id="207" name="Google Shape;20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5782175" y="1178400"/>
            <a:ext cx="2857500" cy="2857500"/>
          </a:xfrm>
          <a:prstGeom prst="rect">
            <a:avLst/>
          </a:prstGeom>
          <a:noFill/>
          <a:ln>
            <a:noFill/>
          </a:ln>
        </p:spPr>
      </p:pic>
      <p:sp>
        <p:nvSpPr>
          <p:cNvPr id="213" name="Google Shape;213;p25"/>
          <p:cNvSpPr/>
          <p:nvPr/>
        </p:nvSpPr>
        <p:spPr>
          <a:xfrm>
            <a:off x="-182325" y="0"/>
            <a:ext cx="9326400" cy="5214300"/>
          </a:xfrm>
          <a:prstGeom prst="rect">
            <a:avLst/>
          </a:prstGeom>
          <a:gradFill>
            <a:gsLst>
              <a:gs pos="0">
                <a:srgbClr val="F2F2F2"/>
              </a:gs>
              <a:gs pos="2000">
                <a:srgbClr val="F2F2F2"/>
              </a:gs>
              <a:gs pos="23000">
                <a:srgbClr val="D9D9D9"/>
              </a:gs>
              <a:gs pos="77000">
                <a:srgbClr val="A5A5A5">
                  <a:alpha val="12549"/>
                </a:srgbClr>
              </a:gs>
              <a:gs pos="100000">
                <a:srgbClr val="A5A5A5">
                  <a:alpha val="1254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4" name="Google Shape;214;p25"/>
          <p:cNvSpPr txBox="1"/>
          <p:nvPr>
            <p:ph type="ctrTitle"/>
          </p:nvPr>
        </p:nvSpPr>
        <p:spPr>
          <a:xfrm>
            <a:off x="0" y="744575"/>
            <a:ext cx="49437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0" i="0" lang="en-US" sz="2400" u="none" cap="none" strike="noStrike">
                <a:solidFill>
                  <a:schemeClr val="dk1"/>
                </a:solidFill>
                <a:latin typeface="Arial"/>
                <a:ea typeface="Arial"/>
                <a:cs typeface="Arial"/>
                <a:sym typeface="Arial"/>
              </a:rPr>
              <a:t>Thank You!</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6"/>
          <p:cNvSpPr txBox="1"/>
          <p:nvPr>
            <p:ph idx="1" type="body"/>
          </p:nvPr>
        </p:nvSpPr>
        <p:spPr>
          <a:xfrm>
            <a:off x="542250" y="1179450"/>
            <a:ext cx="3810000" cy="27846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rPr lang="en-US" sz="1400">
                <a:solidFill>
                  <a:schemeClr val="dk1"/>
                </a:solidFill>
              </a:rPr>
              <a:t>Description</a:t>
            </a:r>
            <a:endParaRPr sz="1400">
              <a:solidFill>
                <a:schemeClr val="dk1"/>
              </a:solidFill>
            </a:endParaRPr>
          </a:p>
          <a:p>
            <a:pPr indent="-317500" lvl="0" marL="457200" rtl="0">
              <a:lnSpc>
                <a:spcPct val="100000"/>
              </a:lnSpc>
              <a:spcBef>
                <a:spcPts val="1000"/>
              </a:spcBef>
              <a:spcAft>
                <a:spcPts val="0"/>
              </a:spcAft>
              <a:buClr>
                <a:schemeClr val="dk1"/>
              </a:buClr>
              <a:buSzPts val="1400"/>
              <a:buFont typeface="Arial"/>
              <a:buChar char="•"/>
            </a:pPr>
            <a:r>
              <a:rPr lang="en-US" sz="1400">
                <a:solidFill>
                  <a:schemeClr val="dk1"/>
                </a:solidFill>
              </a:rPr>
              <a:t>Shanghai implemented an auction system to sell a limited number of license plates to fossil-fuel car owners each month to help tackle the pollution problem</a:t>
            </a:r>
            <a:endParaRPr sz="1400">
              <a:solidFill>
                <a:schemeClr val="dk1"/>
              </a:solidFill>
            </a:endParaRPr>
          </a:p>
          <a:p>
            <a:pPr indent="-317500" lvl="0" marL="457200" rtl="0">
              <a:lnSpc>
                <a:spcPct val="100000"/>
              </a:lnSpc>
              <a:spcBef>
                <a:spcPts val="1000"/>
              </a:spcBef>
              <a:spcAft>
                <a:spcPts val="0"/>
              </a:spcAft>
              <a:buClr>
                <a:schemeClr val="dk1"/>
              </a:buClr>
              <a:buSzPts val="1400"/>
              <a:buFont typeface="Arial"/>
              <a:buChar char="•"/>
            </a:pPr>
            <a:r>
              <a:rPr lang="en-US" sz="1400">
                <a:solidFill>
                  <a:schemeClr val="dk1"/>
                </a:solidFill>
              </a:rPr>
              <a:t>Auction prices vary month by month since the government wants to regulate the total number of cars in Shanghai</a:t>
            </a:r>
            <a:endParaRPr sz="1400">
              <a:solidFill>
                <a:schemeClr val="dk1"/>
              </a:solidFill>
            </a:endParaRPr>
          </a:p>
          <a:p>
            <a:pPr indent="-317500" lvl="0" marL="457200" rtl="0">
              <a:lnSpc>
                <a:spcPct val="100000"/>
              </a:lnSpc>
              <a:spcBef>
                <a:spcPts val="1000"/>
              </a:spcBef>
              <a:spcAft>
                <a:spcPts val="0"/>
              </a:spcAft>
              <a:buClr>
                <a:schemeClr val="dk1"/>
              </a:buClr>
              <a:buSzPts val="1400"/>
              <a:buFont typeface="Arial"/>
              <a:buChar char="•"/>
            </a:pPr>
            <a:r>
              <a:rPr lang="en-US" sz="1400">
                <a:solidFill>
                  <a:schemeClr val="dk1"/>
                </a:solidFill>
              </a:rPr>
              <a:t>An interesting dataset to work with as this is currently the most valuable piece of metal in Shanghai</a:t>
            </a:r>
            <a:endParaRPr sz="1400">
              <a:solidFill>
                <a:schemeClr val="dk1"/>
              </a:solidFill>
            </a:endParaRPr>
          </a:p>
          <a:p>
            <a:pPr indent="0" lvl="0" marL="0" marR="0" rtl="0" algn="l">
              <a:lnSpc>
                <a:spcPct val="100000"/>
              </a:lnSpc>
              <a:spcBef>
                <a:spcPts val="1000"/>
              </a:spcBef>
              <a:spcAft>
                <a:spcPts val="0"/>
              </a:spcAft>
              <a:buNone/>
            </a:pPr>
            <a:r>
              <a:t/>
            </a:r>
            <a:endParaRPr sz="1400" u="sng">
              <a:solidFill>
                <a:schemeClr val="dk1"/>
              </a:solidFill>
            </a:endParaRPr>
          </a:p>
          <a:p>
            <a:pPr indent="0" lvl="0" marL="0" marR="0" rtl="0" algn="l">
              <a:lnSpc>
                <a:spcPct val="115000"/>
              </a:lnSpc>
              <a:spcBef>
                <a:spcPts val="1000"/>
              </a:spcBef>
              <a:spcAft>
                <a:spcPts val="0"/>
              </a:spcAft>
              <a:buNone/>
            </a:pPr>
            <a:r>
              <a:t/>
            </a:r>
            <a:endParaRPr sz="1400" u="sng">
              <a:solidFill>
                <a:srgbClr val="000000"/>
              </a:solidFill>
            </a:endParaRPr>
          </a:p>
          <a:p>
            <a:pPr indent="0" lvl="0" marL="0" marR="0" rtl="0" algn="l">
              <a:lnSpc>
                <a:spcPct val="100000"/>
              </a:lnSpc>
              <a:spcBef>
                <a:spcPts val="600"/>
              </a:spcBef>
              <a:spcAft>
                <a:spcPts val="0"/>
              </a:spcAft>
              <a:buNone/>
            </a:pPr>
            <a:r>
              <a:t/>
            </a:r>
            <a:endParaRPr sz="1400">
              <a:solidFill>
                <a:srgbClr val="000000"/>
              </a:solidFill>
            </a:endParaRPr>
          </a:p>
          <a:p>
            <a:pPr indent="0" lvl="0" marL="0" marR="0" rtl="0" algn="l">
              <a:lnSpc>
                <a:spcPct val="100000"/>
              </a:lnSpc>
              <a:spcBef>
                <a:spcPts val="0"/>
              </a:spcBef>
              <a:spcAft>
                <a:spcPts val="0"/>
              </a:spcAft>
              <a:buNone/>
            </a:pPr>
            <a:r>
              <a:t/>
            </a:r>
            <a:endParaRPr sz="1400">
              <a:solidFill>
                <a:srgbClr val="000000"/>
              </a:solidFill>
            </a:endParaRPr>
          </a:p>
        </p:txBody>
      </p:sp>
      <p:sp>
        <p:nvSpPr>
          <p:cNvPr id="41" name="Google Shape;41;p6"/>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Overview</a:t>
            </a:r>
            <a:endParaRPr/>
          </a:p>
        </p:txBody>
      </p:sp>
      <p:sp>
        <p:nvSpPr>
          <p:cNvPr id="42" name="Google Shape;4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b="0" i="0" lang="en-US" sz="1000" u="none" cap="none" strike="noStrike">
                <a:solidFill>
                  <a:schemeClr val="dk2"/>
                </a:solidFill>
                <a:latin typeface="Arial"/>
                <a:ea typeface="Arial"/>
                <a:cs typeface="Arial"/>
                <a:sym typeface="Arial"/>
              </a:rPr>
              <a:t>‹#›</a:t>
            </a:fld>
            <a:endParaRPr b="0" i="0" sz="1000" u="none" cap="none" strike="noStrike">
              <a:solidFill>
                <a:schemeClr val="dk2"/>
              </a:solidFill>
              <a:latin typeface="Arial"/>
              <a:ea typeface="Arial"/>
              <a:cs typeface="Arial"/>
              <a:sym typeface="Arial"/>
            </a:endParaRPr>
          </a:p>
        </p:txBody>
      </p:sp>
      <p:pic>
        <p:nvPicPr>
          <p:cNvPr id="43" name="Google Shape;43;p6"/>
          <p:cNvPicPr preferRelativeResize="0"/>
          <p:nvPr/>
        </p:nvPicPr>
        <p:blipFill>
          <a:blip r:embed="rId3">
            <a:alphaModFix/>
          </a:blip>
          <a:stretch>
            <a:fillRect/>
          </a:stretch>
        </p:blipFill>
        <p:spPr>
          <a:xfrm>
            <a:off x="4923400" y="1087175"/>
            <a:ext cx="3810000" cy="1591025"/>
          </a:xfrm>
          <a:prstGeom prst="rect">
            <a:avLst/>
          </a:prstGeom>
          <a:noFill/>
          <a:ln>
            <a:noFill/>
          </a:ln>
        </p:spPr>
      </p:pic>
      <p:pic>
        <p:nvPicPr>
          <p:cNvPr id="44" name="Google Shape;44;p6"/>
          <p:cNvPicPr preferRelativeResize="0"/>
          <p:nvPr/>
        </p:nvPicPr>
        <p:blipFill>
          <a:blip r:embed="rId4">
            <a:alphaModFix/>
          </a:blip>
          <a:stretch>
            <a:fillRect/>
          </a:stretch>
        </p:blipFill>
        <p:spPr>
          <a:xfrm>
            <a:off x="4942263" y="3094450"/>
            <a:ext cx="3772275" cy="12820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7"/>
          <p:cNvSpPr txBox="1"/>
          <p:nvPr>
            <p:ph type="title"/>
          </p:nvPr>
        </p:nvSpPr>
        <p:spPr>
          <a:xfrm>
            <a:off x="311700" y="982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600"/>
              </a:spcBef>
              <a:spcAft>
                <a:spcPts val="600"/>
              </a:spcAft>
              <a:buClr>
                <a:schemeClr val="dk1"/>
              </a:buClr>
              <a:buSzPts val="1100"/>
              <a:buFont typeface="Arial"/>
              <a:buNone/>
            </a:pPr>
            <a:r>
              <a:rPr lang="en-US"/>
              <a:t>Project Description</a:t>
            </a:r>
            <a:endParaRPr/>
          </a:p>
        </p:txBody>
      </p:sp>
      <p:sp>
        <p:nvSpPr>
          <p:cNvPr id="50" name="Google Shape;50;p7"/>
          <p:cNvSpPr txBox="1"/>
          <p:nvPr>
            <p:ph idx="1" type="body"/>
          </p:nvPr>
        </p:nvSpPr>
        <p:spPr>
          <a:xfrm>
            <a:off x="311700" y="805675"/>
            <a:ext cx="8520600" cy="3788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US" sz="1300">
                <a:solidFill>
                  <a:schemeClr val="dk1"/>
                </a:solidFill>
              </a:rPr>
              <a:t>Objective</a:t>
            </a:r>
            <a:endParaRPr sz="1300">
              <a:solidFill>
                <a:schemeClr val="dk1"/>
              </a:solidFill>
            </a:endParaRPr>
          </a:p>
          <a:p>
            <a:pPr indent="-311150" lvl="0" marL="457200" rtl="0">
              <a:lnSpc>
                <a:spcPct val="100000"/>
              </a:lnSpc>
              <a:spcBef>
                <a:spcPts val="600"/>
              </a:spcBef>
              <a:spcAft>
                <a:spcPts val="0"/>
              </a:spcAft>
              <a:buClr>
                <a:schemeClr val="dk1"/>
              </a:buClr>
              <a:buSzPts val="1300"/>
              <a:buChar char="•"/>
            </a:pPr>
            <a:r>
              <a:rPr lang="en-US" sz="1300">
                <a:solidFill>
                  <a:schemeClr val="dk1"/>
                </a:solidFill>
              </a:rPr>
              <a:t>The purpose of this project is to forecast the following year and a half (19 months) of auction prices for the Shanghai car license plates with monthly data for total number of license plates issued, lowest price, </a:t>
            </a:r>
            <a:r>
              <a:rPr b="1" lang="en-US" sz="1300">
                <a:solidFill>
                  <a:schemeClr val="dk1"/>
                </a:solidFill>
              </a:rPr>
              <a:t>average price</a:t>
            </a:r>
            <a:r>
              <a:rPr lang="en-US" sz="1300">
                <a:solidFill>
                  <a:schemeClr val="dk1"/>
                </a:solidFill>
              </a:rPr>
              <a:t>, and number of applicants from January 2002 to July 2018 (a total of 198 records).</a:t>
            </a:r>
            <a:br>
              <a:rPr lang="en-US" sz="1300">
                <a:solidFill>
                  <a:schemeClr val="dk1"/>
                </a:solidFill>
              </a:rPr>
            </a:br>
            <a:endParaRPr sz="1300">
              <a:solidFill>
                <a:schemeClr val="dk1"/>
              </a:solidFill>
            </a:endParaRPr>
          </a:p>
          <a:p>
            <a:pPr indent="0" lvl="0" marL="0" rtl="0">
              <a:lnSpc>
                <a:spcPct val="100000"/>
              </a:lnSpc>
              <a:spcBef>
                <a:spcPts val="1000"/>
              </a:spcBef>
              <a:spcAft>
                <a:spcPts val="0"/>
              </a:spcAft>
              <a:buNone/>
            </a:pPr>
            <a:r>
              <a:rPr lang="en-US" sz="1300">
                <a:solidFill>
                  <a:schemeClr val="dk1"/>
                </a:solidFill>
              </a:rPr>
              <a:t>Further context</a:t>
            </a:r>
            <a:endParaRPr sz="1300">
              <a:solidFill>
                <a:schemeClr val="dk1"/>
              </a:solidFill>
            </a:endParaRPr>
          </a:p>
          <a:p>
            <a:pPr indent="-311150" lvl="0" marL="457200" rtl="0">
              <a:lnSpc>
                <a:spcPct val="100000"/>
              </a:lnSpc>
              <a:spcBef>
                <a:spcPts val="1000"/>
              </a:spcBef>
              <a:spcAft>
                <a:spcPts val="0"/>
              </a:spcAft>
              <a:buClr>
                <a:schemeClr val="dk1"/>
              </a:buClr>
              <a:buSzPts val="1300"/>
              <a:buChar char="•"/>
            </a:pPr>
            <a:r>
              <a:rPr lang="en-US" sz="1300">
                <a:solidFill>
                  <a:schemeClr val="dk1"/>
                </a:solidFill>
              </a:rPr>
              <a:t>Only 19 months will be forecasted as the data is highly volatile and gets increasingly more restrictive as 2.8m people are competing for 6.5K plates </a:t>
            </a:r>
            <a:r>
              <a:rPr b="1" lang="en-US" sz="1300">
                <a:solidFill>
                  <a:schemeClr val="dk1"/>
                </a:solidFill>
              </a:rPr>
              <a:t>(&lt;0.3% of people competing)</a:t>
            </a:r>
            <a:r>
              <a:rPr lang="en-US" sz="1300">
                <a:solidFill>
                  <a:schemeClr val="dk1"/>
                </a:solidFill>
              </a:rPr>
              <a:t> as of February 2018*.</a:t>
            </a:r>
            <a:endParaRPr sz="1300">
              <a:solidFill>
                <a:schemeClr val="dk1"/>
              </a:solidFill>
            </a:endParaRPr>
          </a:p>
          <a:p>
            <a:pPr indent="0" lvl="0" marL="0" rtl="0">
              <a:lnSpc>
                <a:spcPct val="100000"/>
              </a:lnSpc>
              <a:spcBef>
                <a:spcPts val="1000"/>
              </a:spcBef>
              <a:spcAft>
                <a:spcPts val="0"/>
              </a:spcAft>
              <a:buNone/>
            </a:pPr>
            <a:r>
              <a:t/>
            </a:r>
            <a:endParaRPr sz="1300">
              <a:solidFill>
                <a:schemeClr val="dk1"/>
              </a:solidFill>
            </a:endParaRPr>
          </a:p>
          <a:p>
            <a:pPr indent="0" lvl="0" marL="0" rtl="0">
              <a:lnSpc>
                <a:spcPct val="100000"/>
              </a:lnSpc>
              <a:spcBef>
                <a:spcPts val="1000"/>
              </a:spcBef>
              <a:spcAft>
                <a:spcPts val="0"/>
              </a:spcAft>
              <a:buNone/>
            </a:pPr>
            <a:r>
              <a:rPr lang="en-US" sz="1300">
                <a:solidFill>
                  <a:schemeClr val="dk1"/>
                </a:solidFill>
              </a:rPr>
              <a:t>Methodology</a:t>
            </a:r>
            <a:endParaRPr sz="1300">
              <a:solidFill>
                <a:schemeClr val="dk1"/>
              </a:solidFill>
            </a:endParaRPr>
          </a:p>
          <a:p>
            <a:pPr indent="-311150" lvl="0" marL="457200" rtl="0">
              <a:lnSpc>
                <a:spcPct val="100000"/>
              </a:lnSpc>
              <a:spcBef>
                <a:spcPts val="1000"/>
              </a:spcBef>
              <a:spcAft>
                <a:spcPts val="1000"/>
              </a:spcAft>
              <a:buClr>
                <a:schemeClr val="dk1"/>
              </a:buClr>
              <a:buSzPts val="1300"/>
              <a:buChar char="•"/>
            </a:pPr>
            <a:r>
              <a:rPr lang="en-US" sz="1300">
                <a:solidFill>
                  <a:schemeClr val="dk1"/>
                </a:solidFill>
              </a:rPr>
              <a:t>In order to find the best method for this dataset, the following models were explored to improve accuracy in forecasting average license plate price: Linear Regression, Auto.Arima, ETS, ARIMAX, and tsCV combined with one of the previous mentioned models.</a:t>
            </a:r>
            <a:endParaRPr sz="1300"/>
          </a:p>
        </p:txBody>
      </p:sp>
      <p:sp>
        <p:nvSpPr>
          <p:cNvPr id="51" name="Google Shape;5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sp>
        <p:nvSpPr>
          <p:cNvPr id="52" name="Google Shape;52;p7"/>
          <p:cNvSpPr txBox="1"/>
          <p:nvPr/>
        </p:nvSpPr>
        <p:spPr>
          <a:xfrm>
            <a:off x="134350" y="4719350"/>
            <a:ext cx="6803700" cy="21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900"/>
              <a:t>*</a:t>
            </a:r>
            <a:r>
              <a:rPr lang="en-US" sz="900"/>
              <a:t>https://www.economist.com/china/2018/04/19/why-a-licence-plate-costs-more-than-a-car-in-shanghai</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8"/>
          <p:cNvSpPr txBox="1"/>
          <p:nvPr>
            <p:ph type="title"/>
          </p:nvPr>
        </p:nvSpPr>
        <p:spPr>
          <a:xfrm>
            <a:off x="311700" y="98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a:t>Initial Analysis/</a:t>
            </a:r>
            <a:r>
              <a:rPr b="1" lang="en-US"/>
              <a:t>Data Cleaning</a:t>
            </a:r>
            <a:endParaRPr b="1"/>
          </a:p>
        </p:txBody>
      </p:sp>
      <p:sp>
        <p:nvSpPr>
          <p:cNvPr id="58" name="Google Shape;58;p8"/>
          <p:cNvSpPr txBox="1"/>
          <p:nvPr>
            <p:ph idx="1" type="body"/>
          </p:nvPr>
        </p:nvSpPr>
        <p:spPr>
          <a:xfrm>
            <a:off x="311700" y="805675"/>
            <a:ext cx="8520600" cy="4086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US" sz="1100">
                <a:solidFill>
                  <a:schemeClr val="dk1"/>
                </a:solidFill>
              </a:rPr>
              <a:t>In order to understand the data better, and how the launch of the auction affected the average license plate price, the following information was c</a:t>
            </a:r>
            <a:r>
              <a:rPr lang="en-US" sz="1100">
                <a:solidFill>
                  <a:schemeClr val="dk1"/>
                </a:solidFill>
              </a:rPr>
              <a:t>leaned</a:t>
            </a:r>
            <a:r>
              <a:rPr lang="en-US" sz="1100">
                <a:solidFill>
                  <a:schemeClr val="dk1"/>
                </a:solidFill>
              </a:rPr>
              <a:t> and adjustments were made accordingly: </a:t>
            </a:r>
            <a:endParaRPr sz="1100">
              <a:solidFill>
                <a:schemeClr val="dk1"/>
              </a:solidFill>
            </a:endParaRPr>
          </a:p>
          <a:p>
            <a:pPr indent="-298450" lvl="0" marL="457200" rtl="0">
              <a:lnSpc>
                <a:spcPct val="100000"/>
              </a:lnSpc>
              <a:spcBef>
                <a:spcPts val="1000"/>
              </a:spcBef>
              <a:spcAft>
                <a:spcPts val="0"/>
              </a:spcAft>
              <a:buClr>
                <a:schemeClr val="dk1"/>
              </a:buClr>
              <a:buSzPts val="1100"/>
              <a:buChar char="•"/>
            </a:pPr>
            <a:r>
              <a:rPr lang="en-US" sz="1100">
                <a:solidFill>
                  <a:schemeClr val="dk1"/>
                </a:solidFill>
              </a:rPr>
              <a:t>Four elements: Number of </a:t>
            </a:r>
            <a:r>
              <a:rPr lang="en-US" sz="1100">
                <a:solidFill>
                  <a:schemeClr val="dk1"/>
                </a:solidFill>
              </a:rPr>
              <a:t>license issued, number of applicants, </a:t>
            </a:r>
            <a:r>
              <a:rPr b="1" lang="en-US" sz="1200">
                <a:solidFill>
                  <a:schemeClr val="dk1"/>
                </a:solidFill>
              </a:rPr>
              <a:t>average price</a:t>
            </a:r>
            <a:r>
              <a:rPr lang="en-US" sz="1100">
                <a:solidFill>
                  <a:schemeClr val="dk1"/>
                </a:solidFill>
              </a:rPr>
              <a:t>, lowest price.</a:t>
            </a:r>
            <a:endParaRPr sz="1100">
              <a:solidFill>
                <a:schemeClr val="dk1"/>
              </a:solidFill>
            </a:endParaRPr>
          </a:p>
          <a:p>
            <a:pPr indent="-298450" lvl="0" marL="457200" rtl="0">
              <a:lnSpc>
                <a:spcPct val="100000"/>
              </a:lnSpc>
              <a:spcBef>
                <a:spcPts val="0"/>
              </a:spcBef>
              <a:spcAft>
                <a:spcPts val="0"/>
              </a:spcAft>
              <a:buClr>
                <a:schemeClr val="dk1"/>
              </a:buClr>
              <a:buSzPts val="1100"/>
              <a:buChar char="•"/>
            </a:pPr>
            <a:r>
              <a:rPr lang="en-US" sz="1100">
                <a:solidFill>
                  <a:schemeClr val="dk1"/>
                </a:solidFill>
              </a:rPr>
              <a:t>The overall trajectory of the data is </a:t>
            </a:r>
            <a:r>
              <a:rPr b="1" lang="en-US" sz="1100">
                <a:solidFill>
                  <a:schemeClr val="dk1"/>
                </a:solidFill>
              </a:rPr>
              <a:t>non-stationary, non-seasonality,</a:t>
            </a:r>
            <a:r>
              <a:rPr lang="en-US" sz="1100">
                <a:solidFill>
                  <a:schemeClr val="dk1"/>
                </a:solidFill>
              </a:rPr>
              <a:t> and has </a:t>
            </a:r>
            <a:r>
              <a:rPr b="1" lang="en-US" sz="1100">
                <a:solidFill>
                  <a:schemeClr val="dk1"/>
                </a:solidFill>
              </a:rPr>
              <a:t>an upward trend</a:t>
            </a:r>
            <a:r>
              <a:rPr lang="en-US" sz="1100">
                <a:solidFill>
                  <a:schemeClr val="dk1"/>
                </a:solidFill>
              </a:rPr>
              <a:t>.</a:t>
            </a:r>
            <a:endParaRPr sz="1100">
              <a:solidFill>
                <a:schemeClr val="dk1"/>
              </a:solidFill>
            </a:endParaRPr>
          </a:p>
          <a:p>
            <a:pPr indent="-298450" lvl="0" marL="457200" rtl="0">
              <a:lnSpc>
                <a:spcPct val="100000"/>
              </a:lnSpc>
              <a:spcBef>
                <a:spcPts val="0"/>
              </a:spcBef>
              <a:spcAft>
                <a:spcPts val="0"/>
              </a:spcAft>
              <a:buClr>
                <a:schemeClr val="dk1"/>
              </a:buClr>
              <a:buSzPts val="1100"/>
              <a:buChar char="•"/>
            </a:pPr>
            <a:r>
              <a:rPr b="1" lang="en-US" sz="1100">
                <a:solidFill>
                  <a:schemeClr val="dk1"/>
                </a:solidFill>
              </a:rPr>
              <a:t>February</a:t>
            </a:r>
            <a:r>
              <a:rPr b="1" lang="en-US" sz="1100">
                <a:solidFill>
                  <a:schemeClr val="dk1"/>
                </a:solidFill>
              </a:rPr>
              <a:t> 2008 data is missing</a:t>
            </a:r>
            <a:r>
              <a:rPr lang="en-US" sz="1100">
                <a:solidFill>
                  <a:schemeClr val="dk1"/>
                </a:solidFill>
              </a:rPr>
              <a:t> likely due to data input errors and was amended with the previous average.</a:t>
            </a:r>
            <a:endParaRPr sz="1100">
              <a:solidFill>
                <a:schemeClr val="dk1"/>
              </a:solidFill>
            </a:endParaRPr>
          </a:p>
          <a:p>
            <a:pPr indent="-298450" lvl="0" marL="457200" rtl="0">
              <a:lnSpc>
                <a:spcPct val="100000"/>
              </a:lnSpc>
              <a:spcBef>
                <a:spcPts val="0"/>
              </a:spcBef>
              <a:spcAft>
                <a:spcPts val="0"/>
              </a:spcAft>
              <a:buClr>
                <a:schemeClr val="dk1"/>
              </a:buClr>
              <a:buSzPts val="1100"/>
              <a:buChar char="•"/>
            </a:pPr>
            <a:r>
              <a:rPr lang="en-US" sz="1100">
                <a:solidFill>
                  <a:schemeClr val="dk1"/>
                </a:solidFill>
              </a:rPr>
              <a:t>The data has </a:t>
            </a:r>
            <a:r>
              <a:rPr b="1" lang="en-US" sz="1100">
                <a:solidFill>
                  <a:schemeClr val="dk1"/>
                </a:solidFill>
              </a:rPr>
              <a:t>strong autocorrelation, the residuals do not resemble white noise</a:t>
            </a:r>
            <a:r>
              <a:rPr lang="en-US" sz="1100">
                <a:solidFill>
                  <a:schemeClr val="dk1"/>
                </a:solidFill>
              </a:rPr>
              <a:t>, and are </a:t>
            </a:r>
            <a:r>
              <a:rPr b="1" lang="en-US" sz="1100">
                <a:solidFill>
                  <a:schemeClr val="dk1"/>
                </a:solidFill>
              </a:rPr>
              <a:t>not normally distributed</a:t>
            </a:r>
            <a:r>
              <a:rPr lang="en-US" sz="1100">
                <a:solidFill>
                  <a:schemeClr val="dk1"/>
                </a:solidFill>
              </a:rPr>
              <a:t> validating the need for a robust forecasting method.</a:t>
            </a:r>
            <a:endParaRPr sz="1100">
              <a:solidFill>
                <a:schemeClr val="dk1"/>
              </a:solidFill>
            </a:endParaRPr>
          </a:p>
          <a:p>
            <a:pPr indent="0" lvl="0" marL="457200" rtl="0">
              <a:lnSpc>
                <a:spcPct val="100000"/>
              </a:lnSpc>
              <a:spcBef>
                <a:spcPts val="1000"/>
              </a:spcBef>
              <a:spcAft>
                <a:spcPts val="1000"/>
              </a:spcAft>
              <a:buNone/>
            </a:pPr>
            <a:r>
              <a:t/>
            </a:r>
            <a:endParaRPr sz="1100">
              <a:solidFill>
                <a:schemeClr val="dk1"/>
              </a:solidFill>
            </a:endParaRPr>
          </a:p>
        </p:txBody>
      </p:sp>
      <p:sp>
        <p:nvSpPr>
          <p:cNvPr id="59" name="Google Shape;5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pic>
        <p:nvPicPr>
          <p:cNvPr id="60" name="Google Shape;60;p8"/>
          <p:cNvPicPr preferRelativeResize="0"/>
          <p:nvPr/>
        </p:nvPicPr>
        <p:blipFill>
          <a:blip r:embed="rId3">
            <a:alphaModFix/>
          </a:blip>
          <a:stretch>
            <a:fillRect/>
          </a:stretch>
        </p:blipFill>
        <p:spPr>
          <a:xfrm>
            <a:off x="311700" y="2375057"/>
            <a:ext cx="3872676" cy="2433711"/>
          </a:xfrm>
          <a:prstGeom prst="rect">
            <a:avLst/>
          </a:prstGeom>
          <a:noFill/>
          <a:ln>
            <a:noFill/>
          </a:ln>
        </p:spPr>
      </p:pic>
      <p:pic>
        <p:nvPicPr>
          <p:cNvPr id="61" name="Google Shape;61;p8"/>
          <p:cNvPicPr preferRelativeResize="0"/>
          <p:nvPr/>
        </p:nvPicPr>
        <p:blipFill>
          <a:blip r:embed="rId4">
            <a:alphaModFix/>
          </a:blip>
          <a:stretch>
            <a:fillRect/>
          </a:stretch>
        </p:blipFill>
        <p:spPr>
          <a:xfrm>
            <a:off x="4810664" y="2414963"/>
            <a:ext cx="4000447" cy="2353899"/>
          </a:xfrm>
          <a:prstGeom prst="rect">
            <a:avLst/>
          </a:prstGeom>
          <a:noFill/>
          <a:ln>
            <a:noFill/>
          </a:ln>
        </p:spPr>
      </p:pic>
      <p:sp>
        <p:nvSpPr>
          <p:cNvPr id="62" name="Google Shape;62;p8"/>
          <p:cNvSpPr/>
          <p:nvPr/>
        </p:nvSpPr>
        <p:spPr>
          <a:xfrm>
            <a:off x="1915725" y="3733625"/>
            <a:ext cx="220200" cy="306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9"/>
          <p:cNvPicPr preferRelativeResize="0"/>
          <p:nvPr/>
        </p:nvPicPr>
        <p:blipFill>
          <a:blip r:embed="rId3">
            <a:alphaModFix/>
          </a:blip>
          <a:stretch>
            <a:fillRect/>
          </a:stretch>
        </p:blipFill>
        <p:spPr>
          <a:xfrm>
            <a:off x="5782175" y="1178400"/>
            <a:ext cx="2857500" cy="2857500"/>
          </a:xfrm>
          <a:prstGeom prst="rect">
            <a:avLst/>
          </a:prstGeom>
          <a:noFill/>
          <a:ln>
            <a:noFill/>
          </a:ln>
        </p:spPr>
      </p:pic>
      <p:sp>
        <p:nvSpPr>
          <p:cNvPr id="68" name="Google Shape;68;p9"/>
          <p:cNvSpPr/>
          <p:nvPr/>
        </p:nvSpPr>
        <p:spPr>
          <a:xfrm>
            <a:off x="-182325" y="0"/>
            <a:ext cx="9326400" cy="5214300"/>
          </a:xfrm>
          <a:prstGeom prst="rect">
            <a:avLst/>
          </a:prstGeom>
          <a:gradFill>
            <a:gsLst>
              <a:gs pos="0">
                <a:srgbClr val="F2F2F2"/>
              </a:gs>
              <a:gs pos="2000">
                <a:srgbClr val="F2F2F2"/>
              </a:gs>
              <a:gs pos="23000">
                <a:srgbClr val="D9D9D9"/>
              </a:gs>
              <a:gs pos="77000">
                <a:srgbClr val="A5A5A5">
                  <a:alpha val="12549"/>
                </a:srgbClr>
              </a:gs>
              <a:gs pos="100000">
                <a:srgbClr val="A5A5A5">
                  <a:alpha val="1254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9" name="Google Shape;69;p9"/>
          <p:cNvSpPr txBox="1"/>
          <p:nvPr>
            <p:ph type="ctrTitle"/>
          </p:nvPr>
        </p:nvSpPr>
        <p:spPr>
          <a:xfrm>
            <a:off x="0" y="744575"/>
            <a:ext cx="49437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lang="en-US" sz="2400"/>
              <a:t>Results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0"/>
          <p:cNvSpPr txBox="1"/>
          <p:nvPr>
            <p:ph type="title"/>
          </p:nvPr>
        </p:nvSpPr>
        <p:spPr>
          <a:xfrm>
            <a:off x="311700" y="982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rPr b="1" lang="en-US"/>
              <a:t>Linear Regression</a:t>
            </a:r>
            <a:endParaRPr/>
          </a:p>
        </p:txBody>
      </p:sp>
      <p:sp>
        <p:nvSpPr>
          <p:cNvPr id="75" name="Google Shape;75;p10"/>
          <p:cNvSpPr txBox="1"/>
          <p:nvPr>
            <p:ph idx="1" type="body"/>
          </p:nvPr>
        </p:nvSpPr>
        <p:spPr>
          <a:xfrm>
            <a:off x="311700" y="698475"/>
            <a:ext cx="8520600" cy="9813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Char char="●"/>
            </a:pPr>
            <a:r>
              <a:rPr lang="en-US" sz="1100">
                <a:solidFill>
                  <a:srgbClr val="000000"/>
                </a:solidFill>
              </a:rPr>
              <a:t>Looking at Average Price against Applicants, Licenses shows a relationship</a:t>
            </a:r>
            <a:endParaRPr sz="1100">
              <a:solidFill>
                <a:srgbClr val="000000"/>
              </a:solidFill>
            </a:endParaRPr>
          </a:p>
          <a:p>
            <a:pPr indent="-298450" lvl="0" marL="457200" marR="0" rtl="0" algn="l">
              <a:lnSpc>
                <a:spcPct val="115000"/>
              </a:lnSpc>
              <a:spcBef>
                <a:spcPts val="0"/>
              </a:spcBef>
              <a:spcAft>
                <a:spcPts val="0"/>
              </a:spcAft>
              <a:buClr>
                <a:srgbClr val="000000"/>
              </a:buClr>
              <a:buSzPts val="1100"/>
              <a:buChar char="●"/>
            </a:pPr>
            <a:r>
              <a:rPr lang="en-US" sz="1100">
                <a:solidFill>
                  <a:srgbClr val="000000"/>
                </a:solidFill>
              </a:rPr>
              <a:t>Relationship is </a:t>
            </a:r>
            <a:r>
              <a:rPr lang="en-US" sz="1100" u="sng">
                <a:solidFill>
                  <a:srgbClr val="000000"/>
                </a:solidFill>
              </a:rPr>
              <a:t>not</a:t>
            </a:r>
            <a:r>
              <a:rPr lang="en-US" sz="1100">
                <a:solidFill>
                  <a:srgbClr val="000000"/>
                </a:solidFill>
              </a:rPr>
              <a:t> prediction and neither Applicants or Licenses do a particularly good job</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even when you look at Applicants per License</a:t>
            </a:r>
            <a:endParaRPr sz="1100">
              <a:solidFill>
                <a:srgbClr val="000000"/>
              </a:solidFill>
            </a:endParaRPr>
          </a:p>
          <a:p>
            <a:pPr indent="-298450" lvl="1" marL="914400" marR="0" rtl="0" algn="l">
              <a:lnSpc>
                <a:spcPct val="115000"/>
              </a:lnSpc>
              <a:spcBef>
                <a:spcPts val="0"/>
              </a:spcBef>
              <a:spcAft>
                <a:spcPts val="0"/>
              </a:spcAft>
              <a:buClr>
                <a:srgbClr val="000000"/>
              </a:buClr>
              <a:buSzPts val="1100"/>
              <a:buChar char="○"/>
            </a:pPr>
            <a:r>
              <a:rPr lang="en-US" sz="1100">
                <a:solidFill>
                  <a:srgbClr val="000000"/>
                </a:solidFill>
              </a:rPr>
              <a:t>even when you segment</a:t>
            </a:r>
            <a:endParaRPr sz="1100">
              <a:solidFill>
                <a:srgbClr val="000000"/>
              </a:solidFill>
            </a:endParaRPr>
          </a:p>
        </p:txBody>
      </p:sp>
      <p:sp>
        <p:nvSpPr>
          <p:cNvPr id="76" name="Google Shape;7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spcBef>
                <a:spcPts val="0"/>
              </a:spcBef>
              <a:spcAft>
                <a:spcPts val="0"/>
              </a:spcAft>
              <a:buClr>
                <a:schemeClr val="dk2"/>
              </a:buClr>
              <a:buSzPts val="1000"/>
              <a:buFont typeface="Arial"/>
              <a:buNone/>
            </a:pPr>
            <a:fld id="{00000000-1234-1234-1234-123412341234}" type="slidenum">
              <a:rPr lang="en-US" sz="1000">
                <a:solidFill>
                  <a:schemeClr val="dk2"/>
                </a:solidFill>
                <a:latin typeface="Arial"/>
                <a:ea typeface="Arial"/>
                <a:cs typeface="Arial"/>
                <a:sym typeface="Arial"/>
              </a:rPr>
              <a:t>‹#›</a:t>
            </a:fld>
            <a:endParaRPr sz="1000">
              <a:solidFill>
                <a:schemeClr val="dk2"/>
              </a:solidFill>
              <a:latin typeface="Arial"/>
              <a:ea typeface="Arial"/>
              <a:cs typeface="Arial"/>
              <a:sym typeface="Arial"/>
            </a:endParaRPr>
          </a:p>
        </p:txBody>
      </p:sp>
      <p:pic>
        <p:nvPicPr>
          <p:cNvPr id="77" name="Google Shape;77;p10"/>
          <p:cNvPicPr preferRelativeResize="0"/>
          <p:nvPr/>
        </p:nvPicPr>
        <p:blipFill>
          <a:blip r:embed="rId3">
            <a:alphaModFix/>
          </a:blip>
          <a:stretch>
            <a:fillRect/>
          </a:stretch>
        </p:blipFill>
        <p:spPr>
          <a:xfrm>
            <a:off x="799125" y="1832175"/>
            <a:ext cx="7736823" cy="2678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1"/>
          <p:cNvSpPr txBox="1"/>
          <p:nvPr>
            <p:ph type="title"/>
          </p:nvPr>
        </p:nvSpPr>
        <p:spPr>
          <a:xfrm>
            <a:off x="311700" y="98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a:t>Linear Regression - R Squared</a:t>
            </a:r>
            <a:endParaRPr b="1"/>
          </a:p>
        </p:txBody>
      </p:sp>
      <p:sp>
        <p:nvSpPr>
          <p:cNvPr id="83" name="Google Shape;8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graphicFrame>
        <p:nvGraphicFramePr>
          <p:cNvPr id="84" name="Google Shape;84;p11"/>
          <p:cNvGraphicFramePr/>
          <p:nvPr/>
        </p:nvGraphicFramePr>
        <p:xfrm>
          <a:off x="903325" y="938625"/>
          <a:ext cx="3000000" cy="3000000"/>
        </p:xfrm>
        <a:graphic>
          <a:graphicData uri="http://schemas.openxmlformats.org/drawingml/2006/table">
            <a:tbl>
              <a:tblPr>
                <a:noFill/>
                <a:tableStyleId>{81618308-D046-4D7B-864C-0BC1C4A41F49}</a:tableStyleId>
              </a:tblPr>
              <a:tblGrid>
                <a:gridCol w="2475000"/>
                <a:gridCol w="2475000"/>
                <a:gridCol w="2475000"/>
              </a:tblGrid>
              <a:tr h="381000">
                <a:tc>
                  <a:txBody>
                    <a:bodyPr>
                      <a:noAutofit/>
                    </a:bodyPr>
                    <a:lstStyle/>
                    <a:p>
                      <a:pPr indent="0" lvl="0" marL="0" rtl="0" algn="ctr">
                        <a:lnSpc>
                          <a:spcPct val="115000"/>
                        </a:lnSpc>
                        <a:spcBef>
                          <a:spcPts val="0"/>
                        </a:spcBef>
                        <a:spcAft>
                          <a:spcPts val="0"/>
                        </a:spcAft>
                        <a:buNone/>
                      </a:pPr>
                      <a:r>
                        <a:rPr b="1" lang="en-US" sz="1800"/>
                        <a:t>Model</a:t>
                      </a:r>
                      <a:endParaRPr b="1" sz="1800"/>
                    </a:p>
                  </a:txBody>
                  <a:tcPr marT="91425" marB="91425" marR="91425" marL="91425" anchor="ctr"/>
                </a:tc>
                <a:tc>
                  <a:txBody>
                    <a:bodyPr>
                      <a:noAutofit/>
                    </a:bodyPr>
                    <a:lstStyle/>
                    <a:p>
                      <a:pPr indent="0" lvl="0" marL="0" rtl="0" algn="ctr">
                        <a:lnSpc>
                          <a:spcPct val="115000"/>
                        </a:lnSpc>
                        <a:spcBef>
                          <a:spcPts val="0"/>
                        </a:spcBef>
                        <a:spcAft>
                          <a:spcPts val="0"/>
                        </a:spcAft>
                        <a:buNone/>
                      </a:pPr>
                      <a:r>
                        <a:rPr b="1" lang="en-US" sz="1800"/>
                        <a:t>R</a:t>
                      </a:r>
                      <a:r>
                        <a:rPr b="1" baseline="30000" lang="en-US" sz="1800"/>
                        <a:t>2</a:t>
                      </a:r>
                      <a:r>
                        <a:rPr b="1" baseline="30000" lang="en-US" sz="3000"/>
                        <a:t> </a:t>
                      </a:r>
                      <a:r>
                        <a:rPr b="1" lang="en-US" sz="1800"/>
                        <a:t>Using lm()</a:t>
                      </a:r>
                      <a:endParaRPr b="1" sz="1800"/>
                    </a:p>
                  </a:txBody>
                  <a:tcPr marT="91425" marB="91425" marR="91425" marL="91425"/>
                </a:tc>
                <a:tc>
                  <a:txBody>
                    <a:bodyPr>
                      <a:noAutofit/>
                    </a:bodyPr>
                    <a:lstStyle/>
                    <a:p>
                      <a:pPr indent="0" lvl="0" marL="0" rtl="0" algn="ctr">
                        <a:lnSpc>
                          <a:spcPct val="115000"/>
                        </a:lnSpc>
                        <a:spcBef>
                          <a:spcPts val="0"/>
                        </a:spcBef>
                        <a:spcAft>
                          <a:spcPts val="0"/>
                        </a:spcAft>
                        <a:buNone/>
                      </a:pPr>
                      <a:r>
                        <a:rPr b="1" lang="en-US" sz="1800"/>
                        <a:t>R</a:t>
                      </a:r>
                      <a:r>
                        <a:rPr b="1" baseline="30000" lang="en-US" sz="1800"/>
                        <a:t>2</a:t>
                      </a:r>
                      <a:r>
                        <a:rPr b="1" baseline="30000" lang="en-US" sz="3000"/>
                        <a:t> </a:t>
                      </a:r>
                      <a:r>
                        <a:rPr b="1" lang="en-US" sz="1800"/>
                        <a:t>Using tslm()</a:t>
                      </a:r>
                      <a:endParaRPr b="1" sz="1800"/>
                    </a:p>
                  </a:txBody>
                  <a:tcPr marT="91425" marB="91425" marR="91425" marL="91425"/>
                </a:tc>
              </a:tr>
              <a:tr h="396200">
                <a:tc>
                  <a:txBody>
                    <a:bodyPr>
                      <a:noAutofit/>
                    </a:bodyPr>
                    <a:lstStyle/>
                    <a:p>
                      <a:pPr indent="0" lvl="0" marL="0" rtl="0">
                        <a:lnSpc>
                          <a:spcPct val="115000"/>
                        </a:lnSpc>
                        <a:spcBef>
                          <a:spcPts val="0"/>
                        </a:spcBef>
                        <a:spcAft>
                          <a:spcPts val="0"/>
                        </a:spcAft>
                        <a:buNone/>
                      </a:pPr>
                      <a:r>
                        <a:rPr lang="en-US" sz="1200"/>
                        <a:t>Number of Applicants</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b="1" lang="en-US" sz="1200"/>
                        <a:t>0.63</a:t>
                      </a:r>
                      <a:endParaRPr b="1" sz="1200"/>
                    </a:p>
                  </a:txBody>
                  <a:tcPr marT="91425" marB="91425" marR="91425" marL="91425"/>
                </a:tc>
                <a:tc>
                  <a:txBody>
                    <a:bodyPr>
                      <a:noAutofit/>
                    </a:bodyPr>
                    <a:lstStyle/>
                    <a:p>
                      <a:pPr indent="0" lvl="0" marL="0" rtl="0" algn="ctr">
                        <a:lnSpc>
                          <a:spcPct val="115000"/>
                        </a:lnSpc>
                        <a:spcBef>
                          <a:spcPts val="0"/>
                        </a:spcBef>
                        <a:spcAft>
                          <a:spcPts val="0"/>
                        </a:spcAft>
                        <a:buNone/>
                      </a:pPr>
                      <a:r>
                        <a:rPr b="1" lang="en-US" sz="1200"/>
                        <a:t>0.63</a:t>
                      </a:r>
                      <a:endParaRPr b="1" sz="1200"/>
                    </a:p>
                  </a:txBody>
                  <a:tcPr marT="91425" marB="91425" marR="91425" marL="91425"/>
                </a:tc>
              </a:tr>
              <a:tr h="381000">
                <a:tc>
                  <a:txBody>
                    <a:bodyPr>
                      <a:noAutofit/>
                    </a:bodyPr>
                    <a:lstStyle/>
                    <a:p>
                      <a:pPr indent="0" lvl="0" marL="0" rtl="0">
                        <a:lnSpc>
                          <a:spcPct val="115000"/>
                        </a:lnSpc>
                        <a:spcBef>
                          <a:spcPts val="0"/>
                        </a:spcBef>
                        <a:spcAft>
                          <a:spcPts val="0"/>
                        </a:spcAft>
                        <a:buNone/>
                      </a:pPr>
                      <a:r>
                        <a:rPr lang="en-US" sz="1200"/>
                        <a:t>Number of Applicants (&lt;30,000)</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0.40</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N/A</a:t>
                      </a:r>
                      <a:endParaRPr sz="1200"/>
                    </a:p>
                  </a:txBody>
                  <a:tcPr marT="91425" marB="91425" marR="91425" marL="91425"/>
                </a:tc>
              </a:tr>
              <a:tr h="381000">
                <a:tc>
                  <a:txBody>
                    <a:bodyPr>
                      <a:noAutofit/>
                    </a:bodyPr>
                    <a:lstStyle/>
                    <a:p>
                      <a:pPr indent="0" lvl="0" marL="0" rtl="0">
                        <a:lnSpc>
                          <a:spcPct val="115000"/>
                        </a:lnSpc>
                        <a:spcBef>
                          <a:spcPts val="0"/>
                        </a:spcBef>
                        <a:spcAft>
                          <a:spcPts val="0"/>
                        </a:spcAft>
                        <a:buNone/>
                      </a:pPr>
                      <a:r>
                        <a:rPr lang="en-US" sz="1200"/>
                        <a:t>Number of Applicants (&gt;30,000)</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0.54</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N/A</a:t>
                      </a:r>
                      <a:endParaRPr sz="1200"/>
                    </a:p>
                  </a:txBody>
                  <a:tcPr marT="91425" marB="91425" marR="91425" marL="91425"/>
                </a:tc>
              </a:tr>
              <a:tr h="381000">
                <a:tc>
                  <a:txBody>
                    <a:bodyPr>
                      <a:noAutofit/>
                    </a:bodyPr>
                    <a:lstStyle/>
                    <a:p>
                      <a:pPr indent="0" lvl="0" marL="0" rtl="0">
                        <a:lnSpc>
                          <a:spcPct val="115000"/>
                        </a:lnSpc>
                        <a:spcBef>
                          <a:spcPts val="0"/>
                        </a:spcBef>
                        <a:spcAft>
                          <a:spcPts val="0"/>
                        </a:spcAft>
                        <a:buNone/>
                      </a:pPr>
                      <a:r>
                        <a:rPr lang="en-US" sz="1200"/>
                        <a:t>Number of Licenses Issued</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0.50</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0.51</a:t>
                      </a:r>
                      <a:endParaRPr sz="1200"/>
                    </a:p>
                  </a:txBody>
                  <a:tcPr marT="91425" marB="91425" marR="91425" marL="91425"/>
                </a:tc>
              </a:tr>
              <a:tr h="381000">
                <a:tc>
                  <a:txBody>
                    <a:bodyPr>
                      <a:noAutofit/>
                    </a:bodyPr>
                    <a:lstStyle/>
                    <a:p>
                      <a:pPr indent="0" lvl="0" marL="0" rtl="0">
                        <a:lnSpc>
                          <a:spcPct val="115000"/>
                        </a:lnSpc>
                        <a:spcBef>
                          <a:spcPts val="0"/>
                        </a:spcBef>
                        <a:spcAft>
                          <a:spcPts val="0"/>
                        </a:spcAft>
                        <a:buNone/>
                      </a:pPr>
                      <a:r>
                        <a:rPr lang="en-US" sz="1200"/>
                        <a:t>Number of Applicants + Licenses Issued</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b="1" lang="en-US" sz="1200"/>
                        <a:t>0.71</a:t>
                      </a:r>
                      <a:endParaRPr b="1" sz="1200"/>
                    </a:p>
                  </a:txBody>
                  <a:tcPr marT="91425" marB="91425" marR="91425" marL="91425"/>
                </a:tc>
                <a:tc>
                  <a:txBody>
                    <a:bodyPr>
                      <a:noAutofit/>
                    </a:bodyPr>
                    <a:lstStyle/>
                    <a:p>
                      <a:pPr indent="0" lvl="0" marL="0" rtl="0" algn="ctr">
                        <a:lnSpc>
                          <a:spcPct val="115000"/>
                        </a:lnSpc>
                        <a:spcBef>
                          <a:spcPts val="0"/>
                        </a:spcBef>
                        <a:spcAft>
                          <a:spcPts val="0"/>
                        </a:spcAft>
                        <a:buNone/>
                      </a:pPr>
                      <a:r>
                        <a:rPr b="1" lang="en-US" sz="1200"/>
                        <a:t>0.71</a:t>
                      </a:r>
                      <a:endParaRPr b="1" sz="1200"/>
                    </a:p>
                  </a:txBody>
                  <a:tcPr marT="91425" marB="91425" marR="91425" marL="91425"/>
                </a:tc>
              </a:tr>
              <a:tr h="381000">
                <a:tc>
                  <a:txBody>
                    <a:bodyPr>
                      <a:noAutofit/>
                    </a:bodyPr>
                    <a:lstStyle/>
                    <a:p>
                      <a:pPr indent="0" lvl="0" marL="0" rtl="0">
                        <a:lnSpc>
                          <a:spcPct val="115000"/>
                        </a:lnSpc>
                        <a:spcBef>
                          <a:spcPts val="0"/>
                        </a:spcBef>
                        <a:spcAft>
                          <a:spcPts val="0"/>
                        </a:spcAft>
                        <a:buNone/>
                      </a:pPr>
                      <a:r>
                        <a:rPr lang="en-US" sz="1200"/>
                        <a:t>Demand Ratio</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Overall: </a:t>
                      </a:r>
                      <a:r>
                        <a:rPr lang="en-US" sz="1200"/>
                        <a:t>0.60</a:t>
                      </a:r>
                      <a:endParaRPr sz="1200"/>
                    </a:p>
                    <a:p>
                      <a:pPr indent="0" lvl="0" marL="0" rtl="0" algn="ctr">
                        <a:lnSpc>
                          <a:spcPct val="115000"/>
                        </a:lnSpc>
                        <a:spcBef>
                          <a:spcPts val="0"/>
                        </a:spcBef>
                        <a:spcAft>
                          <a:spcPts val="0"/>
                        </a:spcAft>
                        <a:buNone/>
                      </a:pPr>
                      <a:r>
                        <a:rPr lang="en-US" sz="1200"/>
                        <a:t>Low: 0.06</a:t>
                      </a:r>
                      <a:endParaRPr sz="1200"/>
                    </a:p>
                    <a:p>
                      <a:pPr indent="0" lvl="0" marL="0" rtl="0" algn="ctr">
                        <a:lnSpc>
                          <a:spcPct val="115000"/>
                        </a:lnSpc>
                        <a:spcBef>
                          <a:spcPts val="0"/>
                        </a:spcBef>
                        <a:spcAft>
                          <a:spcPts val="0"/>
                        </a:spcAft>
                        <a:buNone/>
                      </a:pPr>
                      <a:r>
                        <a:rPr lang="en-US" sz="1200"/>
                        <a:t>Medium: 0.16</a:t>
                      </a:r>
                      <a:endParaRPr sz="1200"/>
                    </a:p>
                    <a:p>
                      <a:pPr indent="0" lvl="0" marL="0" rtl="0" algn="ctr">
                        <a:lnSpc>
                          <a:spcPct val="115000"/>
                        </a:lnSpc>
                        <a:spcBef>
                          <a:spcPts val="0"/>
                        </a:spcBef>
                        <a:spcAft>
                          <a:spcPts val="0"/>
                        </a:spcAft>
                        <a:buNone/>
                      </a:pPr>
                      <a:r>
                        <a:rPr lang="en-US" sz="1200"/>
                        <a:t>High: 0.08</a:t>
                      </a:r>
                      <a:endParaRPr sz="1200"/>
                    </a:p>
                  </a:txBody>
                  <a:tcPr marT="91425" marB="91425" marR="91425" marL="91425"/>
                </a:tc>
                <a:tc>
                  <a:txBody>
                    <a:bodyPr>
                      <a:noAutofit/>
                    </a:bodyPr>
                    <a:lstStyle/>
                    <a:p>
                      <a:pPr indent="0" lvl="0" marL="0" rtl="0" algn="ctr">
                        <a:lnSpc>
                          <a:spcPct val="115000"/>
                        </a:lnSpc>
                        <a:spcBef>
                          <a:spcPts val="0"/>
                        </a:spcBef>
                        <a:spcAft>
                          <a:spcPts val="0"/>
                        </a:spcAft>
                        <a:buNone/>
                      </a:pPr>
                      <a:r>
                        <a:rPr lang="en-US" sz="1200"/>
                        <a:t>0.60</a:t>
                      </a:r>
                      <a:endParaRPr sz="12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2"/>
          <p:cNvSpPr txBox="1"/>
          <p:nvPr>
            <p:ph type="title"/>
          </p:nvPr>
        </p:nvSpPr>
        <p:spPr>
          <a:xfrm>
            <a:off x="311700" y="1083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US"/>
              <a:t>Linear Regression - Autocorrelation of Residuals</a:t>
            </a:r>
            <a:endParaRPr b="1"/>
          </a:p>
        </p:txBody>
      </p:sp>
      <p:sp>
        <p:nvSpPr>
          <p:cNvPr id="90" name="Google Shape;90;p12"/>
          <p:cNvSpPr txBox="1"/>
          <p:nvPr>
            <p:ph idx="1" type="body"/>
          </p:nvPr>
        </p:nvSpPr>
        <p:spPr>
          <a:xfrm>
            <a:off x="311700" y="3685625"/>
            <a:ext cx="1435200" cy="68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Breusch-Godfrey says autocorrelation of residuals</a:t>
            </a:r>
            <a:endParaRPr/>
          </a:p>
        </p:txBody>
      </p:sp>
      <p:sp>
        <p:nvSpPr>
          <p:cNvPr id="91" name="Google Shape;9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2"/>
              </a:buClr>
              <a:buSzPts val="1000"/>
              <a:buFont typeface="Arial"/>
              <a:buNone/>
            </a:pPr>
            <a:fld id="{00000000-1234-1234-1234-123412341234}" type="slidenum">
              <a:rPr lang="en-US"/>
              <a:t>‹#›</a:t>
            </a:fld>
            <a:endParaRPr/>
          </a:p>
        </p:txBody>
      </p:sp>
      <p:pic>
        <p:nvPicPr>
          <p:cNvPr id="92" name="Google Shape;92;p12"/>
          <p:cNvPicPr preferRelativeResize="0"/>
          <p:nvPr/>
        </p:nvPicPr>
        <p:blipFill>
          <a:blip r:embed="rId3">
            <a:alphaModFix/>
          </a:blip>
          <a:stretch>
            <a:fillRect/>
          </a:stretch>
        </p:blipFill>
        <p:spPr>
          <a:xfrm>
            <a:off x="1905775" y="725550"/>
            <a:ext cx="5686649" cy="393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