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slideLayouts/slideLayout5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 id="2147483696" r:id="rId2"/>
    <p:sldMasterId id="2147483711" r:id="rId3"/>
    <p:sldMasterId id="2147483738" r:id="rId4"/>
    <p:sldMasterId id="2147483842" r:id="rId5"/>
    <p:sldMasterId id="2147483866" r:id="rId6"/>
  </p:sldMasterIdLst>
  <p:notesMasterIdLst>
    <p:notesMasterId r:id="rId15"/>
  </p:notesMasterIdLst>
  <p:sldIdLst>
    <p:sldId id="1501" r:id="rId7"/>
    <p:sldId id="1505" r:id="rId8"/>
    <p:sldId id="1506" r:id="rId9"/>
    <p:sldId id="1507" r:id="rId10"/>
    <p:sldId id="1508" r:id="rId11"/>
    <p:sldId id="1509" r:id="rId12"/>
    <p:sldId id="1510" r:id="rId13"/>
    <p:sldId id="1511" r:id="rId14"/>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utaka" initials="y" lastIdx="1" clrIdx="0">
    <p:extLst>
      <p:ext uri="{19B8F6BF-5375-455C-9EA6-DF929625EA0E}">
        <p15:presenceInfo xmlns:p15="http://schemas.microsoft.com/office/powerpoint/2012/main" userId="yasuta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AFD"/>
    <a:srgbClr val="FF3300"/>
    <a:srgbClr val="FFFFCC"/>
    <a:srgbClr val="CCFFFF"/>
    <a:srgbClr val="FFFF00"/>
    <a:srgbClr val="66FFFF"/>
    <a:srgbClr val="FFFFFF"/>
    <a:srgbClr val="CCFFCC"/>
    <a:srgbClr val="3015F7"/>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94" autoAdjust="0"/>
    <p:restoredTop sz="94646" autoAdjust="0"/>
  </p:normalViewPr>
  <p:slideViewPr>
    <p:cSldViewPr snapToGrid="0">
      <p:cViewPr varScale="1">
        <p:scale>
          <a:sx n="111" d="100"/>
          <a:sy n="111" d="100"/>
        </p:scale>
        <p:origin x="1968" y="132"/>
      </p:cViewPr>
      <p:guideLst>
        <p:guide orient="horz" pos="2160"/>
        <p:guide pos="2880"/>
      </p:guideLst>
    </p:cSldViewPr>
  </p:slideViewPr>
  <p:outlineViewPr>
    <p:cViewPr>
      <p:scale>
        <a:sx n="33" d="100"/>
        <a:sy n="33" d="100"/>
      </p:scale>
      <p:origin x="0" y="258"/>
    </p:cViewPr>
  </p:outlineViewPr>
  <p:notesTextViewPr>
    <p:cViewPr>
      <p:scale>
        <a:sx n="100" d="100"/>
        <a:sy n="100" d="100"/>
      </p:scale>
      <p:origin x="0" y="0"/>
    </p:cViewPr>
  </p:notesTextViewPr>
  <p:sorterViewPr>
    <p:cViewPr>
      <p:scale>
        <a:sx n="125" d="100"/>
        <a:sy n="125" d="100"/>
      </p:scale>
      <p:origin x="0" y="-49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3208C70-AAA5-4490-97B1-BC26ED1C0CB0}" type="datetimeFigureOut">
              <a:rPr kumimoji="1" lang="ja-JP" altLang="en-US" smtClean="0"/>
              <a:t>2020/4/7</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F708EC9E-74D7-4A4E-AAF7-2A0133FE854D}" type="slidenum">
              <a:rPr kumimoji="1" lang="ja-JP" altLang="en-US" smtClean="0"/>
              <a:t>‹#›</a:t>
            </a:fld>
            <a:endParaRPr kumimoji="1" lang="ja-JP" altLang="en-US"/>
          </a:p>
        </p:txBody>
      </p:sp>
    </p:spTree>
    <p:extLst>
      <p:ext uri="{BB962C8B-B14F-4D97-AF65-F5344CB8AC3E}">
        <p14:creationId xmlns:p14="http://schemas.microsoft.com/office/powerpoint/2010/main" val="34253933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7"/>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2020/4/7</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3084533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2020/4/7</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269239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0"/>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40"/>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2020/4/7</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2134417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grpSp>
        <p:nvGrpSpPr>
          <p:cNvPr id="7" name="グループ化 6"/>
          <p:cNvGrpSpPr/>
          <p:nvPr userDrawn="1"/>
        </p:nvGrpSpPr>
        <p:grpSpPr>
          <a:xfrm>
            <a:off x="-62799" y="-4536"/>
            <a:ext cx="9206800" cy="770802"/>
            <a:chOff x="-62800" y="-4536"/>
            <a:chExt cx="9206800" cy="770802"/>
          </a:xfrm>
        </p:grpSpPr>
        <p:sp>
          <p:nvSpPr>
            <p:cNvPr id="8" name="正方形/長方形 7"/>
            <p:cNvSpPr/>
            <p:nvPr/>
          </p:nvSpPr>
          <p:spPr>
            <a:xfrm flipV="1">
              <a:off x="1547664" y="536028"/>
              <a:ext cx="7596336" cy="189186"/>
            </a:xfrm>
            <a:prstGeom prst="rect">
              <a:avLst/>
            </a:prstGeom>
            <a:gradFill flip="none" rotWithShape="1">
              <a:gsLst>
                <a:gs pos="0">
                  <a:schemeClr val="tx2"/>
                </a:gs>
                <a:gs pos="48000">
                  <a:srgbClr val="85C2FF"/>
                </a:gs>
                <a:gs pos="100000">
                  <a:srgbClr val="3399FF"/>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b="1" dirty="0">
                <a:solidFill>
                  <a:prstClr val="black"/>
                </a:solidFill>
                <a:cs typeface="Meiryo UI" pitchFamily="50" charset="-128"/>
              </a:endParaRPr>
            </a:p>
          </p:txBody>
        </p:sp>
        <p:sp>
          <p:nvSpPr>
            <p:cNvPr id="9" name="テキスト ボックス 8"/>
            <p:cNvSpPr txBox="1"/>
            <p:nvPr/>
          </p:nvSpPr>
          <p:spPr>
            <a:xfrm>
              <a:off x="5895863" y="458489"/>
              <a:ext cx="3240360" cy="307777"/>
            </a:xfrm>
            <a:prstGeom prst="rect">
              <a:avLst/>
            </a:prstGeom>
            <a:noFill/>
            <a:ln w="9525">
              <a:noFill/>
              <a:miter lim="800000"/>
              <a:headEnd/>
              <a:tailEnd/>
            </a:ln>
          </p:spPr>
          <p:txBody>
            <a:bodyPr wrap="square">
              <a:spAutoFit/>
            </a:bodyPr>
            <a:lstStyle>
              <a:defPPr>
                <a:defRPr lang="ja-JP"/>
              </a:defPPr>
              <a:lvl1pPr>
                <a:defRPr i="1">
                  <a:latin typeface="Berlin Sans FB" pitchFamily="34" charset="0"/>
                </a:defRPr>
              </a:lvl1pPr>
            </a:lstStyle>
            <a:p>
              <a:pPr algn="r"/>
              <a:r>
                <a:rPr lang="en-US" altLang="ja-JP" sz="1400" dirty="0">
                  <a:solidFill>
                    <a:prstClr val="white"/>
                  </a:solidFill>
                </a:rPr>
                <a:t>Our Technology changes</a:t>
              </a:r>
              <a:r>
                <a:rPr lang="ja-JP" altLang="en-US" sz="1400" dirty="0">
                  <a:solidFill>
                    <a:prstClr val="white"/>
                  </a:solidFill>
                </a:rPr>
                <a:t> </a:t>
              </a:r>
              <a:r>
                <a:rPr lang="en-US" altLang="ja-JP" sz="1400" dirty="0">
                  <a:solidFill>
                    <a:prstClr val="white"/>
                  </a:solidFill>
                </a:rPr>
                <a:t>the Future</a:t>
              </a:r>
              <a:endParaRPr lang="ja-JP" altLang="en-US" sz="1400" dirty="0">
                <a:solidFill>
                  <a:prstClr val="white"/>
                </a:solidFill>
              </a:endParaRPr>
            </a:p>
          </p:txBody>
        </p:sp>
        <p:sp>
          <p:nvSpPr>
            <p:cNvPr id="10" name="テキスト ボックス 9"/>
            <p:cNvSpPr txBox="1"/>
            <p:nvPr/>
          </p:nvSpPr>
          <p:spPr>
            <a:xfrm>
              <a:off x="-62800" y="231824"/>
              <a:ext cx="1331640" cy="338554"/>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600" i="1" dirty="0">
                  <a:solidFill>
                    <a:prstClr val="black"/>
                  </a:solidFill>
                </a:rPr>
                <a:t>R&amp;D Division</a:t>
              </a:r>
              <a:endParaRPr lang="ja-JP" altLang="en-US" sz="1600" i="1" dirty="0">
                <a:solidFill>
                  <a:prstClr val="black"/>
                </a:solidFill>
              </a:endParaRPr>
            </a:p>
          </p:txBody>
        </p:sp>
        <p:pic>
          <p:nvPicPr>
            <p:cNvPr id="11" name="図 10"/>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 y="-4536"/>
              <a:ext cx="1780315" cy="729750"/>
            </a:xfrm>
            <a:prstGeom prst="rect">
              <a:avLst/>
            </a:prstGeom>
          </p:spPr>
        </p:pic>
        <p:sp>
          <p:nvSpPr>
            <p:cNvPr id="12" name="テキスト ボックス 11"/>
            <p:cNvSpPr txBox="1"/>
            <p:nvPr/>
          </p:nvSpPr>
          <p:spPr>
            <a:xfrm>
              <a:off x="930444" y="128941"/>
              <a:ext cx="929088" cy="615553"/>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700" i="1" dirty="0">
                  <a:solidFill>
                    <a:prstClr val="white"/>
                  </a:solidFill>
                </a:rPr>
                <a:t>R&amp;D</a:t>
              </a:r>
            </a:p>
            <a:p>
              <a:r>
                <a:rPr lang="en-US" altLang="ja-JP" sz="1700" i="1" dirty="0">
                  <a:solidFill>
                    <a:prstClr val="white"/>
                  </a:solidFill>
                </a:rPr>
                <a:t>Division</a:t>
              </a:r>
              <a:endParaRPr lang="ja-JP" altLang="en-US" sz="1700" i="1" dirty="0">
                <a:solidFill>
                  <a:prstClr val="white"/>
                </a:solidFill>
              </a:endParaRPr>
            </a:p>
          </p:txBody>
        </p:sp>
      </p:grpSp>
    </p:spTree>
    <p:extLst>
      <p:ext uri="{BB962C8B-B14F-4D97-AF65-F5344CB8AC3E}">
        <p14:creationId xmlns:p14="http://schemas.microsoft.com/office/powerpoint/2010/main" val="3338268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81624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999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72027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94931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907194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108384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81059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2020/4/7</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392982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63519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880696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184286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074021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grpSp>
        <p:nvGrpSpPr>
          <p:cNvPr id="7" name="グループ化 6"/>
          <p:cNvGrpSpPr/>
          <p:nvPr userDrawn="1"/>
        </p:nvGrpSpPr>
        <p:grpSpPr>
          <a:xfrm>
            <a:off x="-62800" y="-4536"/>
            <a:ext cx="9206800" cy="770802"/>
            <a:chOff x="-62800" y="-4536"/>
            <a:chExt cx="9206800" cy="770802"/>
          </a:xfrm>
        </p:grpSpPr>
        <p:sp>
          <p:nvSpPr>
            <p:cNvPr id="8" name="正方形/長方形 7"/>
            <p:cNvSpPr/>
            <p:nvPr/>
          </p:nvSpPr>
          <p:spPr>
            <a:xfrm flipV="1">
              <a:off x="1547664" y="536028"/>
              <a:ext cx="7596336" cy="189186"/>
            </a:xfrm>
            <a:prstGeom prst="rect">
              <a:avLst/>
            </a:prstGeom>
            <a:gradFill flip="none" rotWithShape="1">
              <a:gsLst>
                <a:gs pos="0">
                  <a:schemeClr val="tx2"/>
                </a:gs>
                <a:gs pos="48000">
                  <a:srgbClr val="85C2FF"/>
                </a:gs>
                <a:gs pos="100000">
                  <a:srgbClr val="3399FF"/>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b="1">
                <a:solidFill>
                  <a:prstClr val="black"/>
                </a:solidFill>
                <a:cs typeface="Meiryo UI" pitchFamily="50" charset="-128"/>
              </a:endParaRPr>
            </a:p>
          </p:txBody>
        </p:sp>
        <p:sp>
          <p:nvSpPr>
            <p:cNvPr id="9" name="テキスト ボックス 8"/>
            <p:cNvSpPr txBox="1"/>
            <p:nvPr/>
          </p:nvSpPr>
          <p:spPr>
            <a:xfrm>
              <a:off x="5895863" y="458489"/>
              <a:ext cx="3240360" cy="307777"/>
            </a:xfrm>
            <a:prstGeom prst="rect">
              <a:avLst/>
            </a:prstGeom>
            <a:noFill/>
            <a:ln w="9525">
              <a:noFill/>
              <a:miter lim="800000"/>
              <a:headEnd/>
              <a:tailEnd/>
            </a:ln>
          </p:spPr>
          <p:txBody>
            <a:bodyPr wrap="square">
              <a:spAutoFit/>
            </a:bodyPr>
            <a:lstStyle>
              <a:defPPr>
                <a:defRPr lang="ja-JP"/>
              </a:defPPr>
              <a:lvl1pPr>
                <a:defRPr i="1">
                  <a:latin typeface="Berlin Sans FB" pitchFamily="34" charset="0"/>
                </a:defRPr>
              </a:lvl1pPr>
            </a:lstStyle>
            <a:p>
              <a:pPr algn="r"/>
              <a:r>
                <a:rPr lang="en-US" altLang="ja-JP" sz="1400" dirty="0">
                  <a:solidFill>
                    <a:prstClr val="white"/>
                  </a:solidFill>
                </a:rPr>
                <a:t>Our Technology changes</a:t>
              </a:r>
              <a:r>
                <a:rPr lang="ja-JP" altLang="en-US" sz="1400" dirty="0">
                  <a:solidFill>
                    <a:prstClr val="white"/>
                  </a:solidFill>
                </a:rPr>
                <a:t> </a:t>
              </a:r>
              <a:r>
                <a:rPr lang="en-US" altLang="ja-JP" sz="1400" dirty="0">
                  <a:solidFill>
                    <a:prstClr val="white"/>
                  </a:solidFill>
                </a:rPr>
                <a:t>the Future</a:t>
              </a:r>
              <a:endParaRPr lang="ja-JP" altLang="en-US" sz="1400" dirty="0">
                <a:solidFill>
                  <a:prstClr val="white"/>
                </a:solidFill>
              </a:endParaRPr>
            </a:p>
          </p:txBody>
        </p:sp>
        <p:sp>
          <p:nvSpPr>
            <p:cNvPr id="10" name="テキスト ボックス 9"/>
            <p:cNvSpPr txBox="1"/>
            <p:nvPr/>
          </p:nvSpPr>
          <p:spPr>
            <a:xfrm>
              <a:off x="-62800" y="231824"/>
              <a:ext cx="1331640" cy="338554"/>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600" i="1" dirty="0">
                  <a:solidFill>
                    <a:prstClr val="black"/>
                  </a:solidFill>
                </a:rPr>
                <a:t>R&amp;D Division</a:t>
              </a:r>
              <a:endParaRPr lang="ja-JP" altLang="en-US" sz="1600" i="1" dirty="0">
                <a:solidFill>
                  <a:prstClr val="black"/>
                </a:solidFill>
              </a:endParaRPr>
            </a:p>
          </p:txBody>
        </p:sp>
        <p:pic>
          <p:nvPicPr>
            <p:cNvPr id="11" name="図 10"/>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 y="-4536"/>
              <a:ext cx="1780315" cy="729750"/>
            </a:xfrm>
            <a:prstGeom prst="rect">
              <a:avLst/>
            </a:prstGeom>
          </p:spPr>
        </p:pic>
        <p:sp>
          <p:nvSpPr>
            <p:cNvPr id="12" name="テキスト ボックス 11"/>
            <p:cNvSpPr txBox="1"/>
            <p:nvPr/>
          </p:nvSpPr>
          <p:spPr>
            <a:xfrm>
              <a:off x="930444" y="128941"/>
              <a:ext cx="929088" cy="615553"/>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700" i="1" dirty="0">
                  <a:solidFill>
                    <a:prstClr val="white"/>
                  </a:solidFill>
                </a:rPr>
                <a:t>R&amp;D</a:t>
              </a:r>
            </a:p>
            <a:p>
              <a:r>
                <a:rPr lang="en-US" altLang="ja-JP" sz="1700" i="1" dirty="0">
                  <a:solidFill>
                    <a:prstClr val="white"/>
                  </a:solidFill>
                </a:rPr>
                <a:t>Division</a:t>
              </a:r>
              <a:endParaRPr lang="ja-JP" altLang="en-US" sz="1700" i="1" dirty="0">
                <a:solidFill>
                  <a:prstClr val="white"/>
                </a:solidFill>
              </a:endParaRPr>
            </a:p>
          </p:txBody>
        </p:sp>
      </p:grpSp>
    </p:spTree>
    <p:extLst>
      <p:ext uri="{BB962C8B-B14F-4D97-AF65-F5344CB8AC3E}">
        <p14:creationId xmlns:p14="http://schemas.microsoft.com/office/powerpoint/2010/main" val="6934478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5035"/>
            <a:ext cx="8229600" cy="1143000"/>
          </a:xfrm>
        </p:spPr>
        <p:txBody>
          <a:bodyPr/>
          <a:lstStyle/>
          <a:p>
            <a:r>
              <a:rPr lang="ja-JP" altLang="en-US"/>
              <a:t>マスター タイトルの書式設定</a:t>
            </a:r>
          </a:p>
        </p:txBody>
      </p:sp>
      <p:sp>
        <p:nvSpPr>
          <p:cNvPr id="3" name="表プレースホルダー 2"/>
          <p:cNvSpPr>
            <a:spLocks noGrp="1"/>
          </p:cNvSpPr>
          <p:nvPr>
            <p:ph type="tbl" idx="1"/>
          </p:nvPr>
        </p:nvSpPr>
        <p:spPr>
          <a:xfrm>
            <a:off x="457200" y="1600201"/>
            <a:ext cx="8229600" cy="4525566"/>
          </a:xfrm>
        </p:spPr>
        <p:txBody>
          <a:bodyPr/>
          <a:lstStyle/>
          <a:p>
            <a:pPr lvl="0"/>
            <a:endParaRPr lang="ja-JP" altLang="en-US" noProof="0"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283D57D-1B61-4F1B-A63E-289682315048}" type="slidenum">
              <a:rPr lang="en-US" altLang="ja-JP">
                <a:solidFill>
                  <a:srgbClr val="000000"/>
                </a:solidFill>
              </a:rPr>
              <a:pPr>
                <a:defRPr/>
              </a:pPr>
              <a:t>‹#›</a:t>
            </a:fld>
            <a:endParaRPr lang="en-US" altLang="ja-JP" dirty="0">
              <a:solidFill>
                <a:srgbClr val="000000"/>
              </a:solidFill>
            </a:endParaRPr>
          </a:p>
        </p:txBody>
      </p:sp>
    </p:spTree>
    <p:extLst>
      <p:ext uri="{BB962C8B-B14F-4D97-AF65-F5344CB8AC3E}">
        <p14:creationId xmlns:p14="http://schemas.microsoft.com/office/powerpoint/2010/main" val="4279619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547"/>
            <a:ext cx="7772400" cy="1470025"/>
          </a:xfrm>
          <a:prstGeom prst="rect">
            <a:avLst/>
          </a:prstGeom>
        </p:spPr>
        <p:txBody>
          <a:bodyPr/>
          <a:lstStyle/>
          <a:p>
            <a:r>
              <a:rPr lang="ja-JP" altLang="en-US"/>
              <a:t>マスター タイトルの書式設定</a:t>
            </a:r>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Tree>
    <p:extLst>
      <p:ext uri="{BB962C8B-B14F-4D97-AF65-F5344CB8AC3E}">
        <p14:creationId xmlns:p14="http://schemas.microsoft.com/office/powerpoint/2010/main" val="9822050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794201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1540289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63191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2"/>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2020/4/7</a:t>
            </a:fld>
            <a:endParaRPr lang="ja-JP" altLang="en-US" dirty="0">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38571112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日付プレースホルダー 4"/>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123904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7" name="日付プレースホルダー 6"/>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2020/4/7</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91329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2020/4/7</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544079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829702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タイトル付きの&#10;コンテンツ">
    <p:spTree>
      <p:nvGrpSpPr>
        <p:cNvPr id="1" name=""/>
        <p:cNvGrpSpPr/>
        <p:nvPr/>
      </p:nvGrpSpPr>
      <p:grpSpPr>
        <a:xfrm>
          <a:off x="0" y="0"/>
          <a:ext cx="0" cy="0"/>
          <a:chOff x="0" y="0"/>
          <a:chExt cx="0" cy="0"/>
        </a:xfrm>
      </p:grpSpPr>
      <p:sp>
        <p:nvSpPr>
          <p:cNvPr id="5" name="日付プレースホルダー 4"/>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521324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タイトル付きの図">
    <p:spTree>
      <p:nvGrpSpPr>
        <p:cNvPr id="1" name=""/>
        <p:cNvGrpSpPr/>
        <p:nvPr/>
      </p:nvGrpSpPr>
      <p:grpSpPr>
        <a:xfrm>
          <a:off x="0" y="0"/>
          <a:ext cx="0" cy="0"/>
          <a:chOff x="0" y="0"/>
          <a:chExt cx="0" cy="0"/>
        </a:xfrm>
      </p:grpSpPr>
      <p:sp>
        <p:nvSpPr>
          <p:cNvPr id="5" name="日付プレースホルダー 4"/>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2020/4/7</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1638783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タイトルと&#10;縦書きテキスト">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25696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縦書きタイトルと&#10;縦書きテキスト">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6BED25B4-C9CB-4122-80E8-0E608E8CF1F2}" type="datetimeFigureOut">
              <a:rPr lang="ja-JP" altLang="en-US" smtClean="0">
                <a:solidFill>
                  <a:prstClr val="black">
                    <a:tint val="75000"/>
                  </a:prstClr>
                </a:solidFill>
              </a:rPr>
              <a:pPr/>
              <a:t>2020/4/7</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387671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6245225"/>
            <a:ext cx="2133600" cy="476250"/>
          </a:xfrm>
          <a:prstGeom prst="rect">
            <a:avLst/>
          </a:prstGeom>
        </p:spPr>
        <p:txBody>
          <a:bodyPr/>
          <a:lstStyle/>
          <a:p>
            <a:fld id="{7A5E399D-7B11-4E52-9B3B-4F20C1B74568}" type="datetime1">
              <a:rPr lang="ja-JP" altLang="en-US" smtClean="0">
                <a:solidFill>
                  <a:prstClr val="black">
                    <a:tint val="75000"/>
                  </a:prstClr>
                </a:solidFill>
              </a:rPr>
              <a:pPr/>
              <a:t>2020/4/7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a:xfrm>
            <a:off x="3124200" y="6245225"/>
            <a:ext cx="2895600" cy="476250"/>
          </a:xfrm>
          <a:prstGeom prst="rect">
            <a:avLst/>
          </a:prstGeom>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a:xfrm>
            <a:off x="7010400" y="6486217"/>
            <a:ext cx="2133600" cy="365125"/>
          </a:xfrm>
          <a:prstGeom prst="rect">
            <a:avLst/>
          </a:prstGeom>
        </p:spPr>
        <p:txBody>
          <a:bodyPr/>
          <a:lstStyle/>
          <a:p>
            <a:fld id="{C767D388-145A-42F4-89E6-32293D6275B4}"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246986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6356350"/>
            <a:ext cx="2133600" cy="365125"/>
          </a:xfrm>
          <a:prstGeom prst="rect">
            <a:avLst/>
          </a:prstGeom>
        </p:spPr>
        <p:txBody>
          <a:bodyPr/>
          <a:lstStyle/>
          <a:p>
            <a:fld id="{7A5E399D-7B11-4E52-9B3B-4F20C1B74568}" type="datetime1">
              <a:rPr lang="ja-JP" altLang="en-US" smtClean="0">
                <a:solidFill>
                  <a:prstClr val="black">
                    <a:tint val="75000"/>
                  </a:prstClr>
                </a:solidFill>
              </a:rPr>
              <a:pPr/>
              <a:t>2020/4/7</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a:xfrm>
            <a:off x="7010400" y="6486217"/>
            <a:ext cx="2133600" cy="365125"/>
          </a:xfrm>
          <a:prstGeom prst="rect">
            <a:avLst/>
          </a:prstGeom>
        </p:spPr>
        <p:txBody>
          <a:bodyPr/>
          <a:lstStyle/>
          <a:p>
            <a:fld id="{C767D388-145A-42F4-89E6-32293D6275B4}"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567740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2020/4/7</a:t>
            </a:fld>
            <a:endParaRPr lang="ja-JP" altLang="en-US" dirty="0">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dirty="0">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1988441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2020/4/7</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3295680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a:xfrm>
            <a:off x="457200" y="1600200"/>
            <a:ext cx="8229600" cy="4525963"/>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2020/4/7</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5320472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2020/4/7</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16664328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2020/4/7</a:t>
            </a:fld>
            <a:endParaRPr lang="ja-JP" altLang="en-US">
              <a:solidFill>
                <a:prstClr val="black"/>
              </a:solidFill>
            </a:endParaRPr>
          </a:p>
        </p:txBody>
      </p:sp>
      <p:sp>
        <p:nvSpPr>
          <p:cNvPr id="6" name="フッター プレースホルダー 5"/>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7" name="スライド番号プレースホルダー 6"/>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31567371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2020/4/7</a:t>
            </a:fld>
            <a:endParaRPr lang="ja-JP" altLang="en-US">
              <a:solidFill>
                <a:prstClr val="black"/>
              </a:solidFill>
            </a:endParaRPr>
          </a:p>
        </p:txBody>
      </p:sp>
      <p:sp>
        <p:nvSpPr>
          <p:cNvPr id="8" name="フッター プレースホルダー 7"/>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9" name="スライド番号プレースホルダー 8"/>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41777777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478397"/>
          </a:xfrm>
        </p:spPr>
        <p:txBody>
          <a:bodyPr lIns="36000" tIns="18000" rIns="36000" bIns="18000"/>
          <a:lstStyle/>
          <a:p>
            <a:r>
              <a:rPr kumimoji="1" lang="ja-JP" altLang="en-US"/>
              <a:t>マスター タイトルの書式設定</a:t>
            </a:r>
          </a:p>
        </p:txBody>
      </p:sp>
      <p:sp>
        <p:nvSpPr>
          <p:cNvPr id="3" name="日付プレースホルダー 2"/>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2020/4/7</a:t>
            </a:fld>
            <a:endParaRPr lang="ja-JP" altLang="en-US">
              <a:solidFill>
                <a:prstClr val="black"/>
              </a:solidFill>
            </a:endParaRPr>
          </a:p>
        </p:txBody>
      </p:sp>
      <p:sp>
        <p:nvSpPr>
          <p:cNvPr id="4" name="フッター プレースホルダー 3"/>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5" name="スライド番号プレースホルダー 4"/>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42625004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2020/4/7</a:t>
            </a:fld>
            <a:endParaRPr lang="ja-JP" altLang="en-US">
              <a:solidFill>
                <a:prstClr val="black"/>
              </a:solidFill>
            </a:endParaRPr>
          </a:p>
        </p:txBody>
      </p:sp>
      <p:sp>
        <p:nvSpPr>
          <p:cNvPr id="3" name="フッター プレースホルダー 2"/>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4" name="スライド番号プレースホルダー 3"/>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31445511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2020/4/7</a:t>
            </a:fld>
            <a:endParaRPr lang="ja-JP" altLang="en-US">
              <a:solidFill>
                <a:prstClr val="black"/>
              </a:solidFill>
            </a:endParaRPr>
          </a:p>
        </p:txBody>
      </p:sp>
      <p:sp>
        <p:nvSpPr>
          <p:cNvPr id="6" name="フッター プレースホルダー 5"/>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7" name="スライド番号プレースホルダー 6"/>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8856954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2020/4/7</a:t>
            </a:fld>
            <a:endParaRPr lang="ja-JP" altLang="en-US">
              <a:solidFill>
                <a:prstClr val="black"/>
              </a:solidFill>
            </a:endParaRPr>
          </a:p>
        </p:txBody>
      </p:sp>
      <p:sp>
        <p:nvSpPr>
          <p:cNvPr id="6" name="フッター プレースホルダー 5"/>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7" name="スライド番号プレースホルダー 6"/>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22329511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1600200"/>
            <a:ext cx="8229600" cy="4525963"/>
          </a:xfrm>
          <a:prstGeom prst="rect">
            <a:avLst/>
          </a:prstGeo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2020/4/7</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1410603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2020/4/7</a:t>
            </a:fld>
            <a:endParaRPr lang="ja-JP" altLang="en-US" dirty="0">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dirty="0">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346492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a:prstGeom prst="rect">
            <a:avLst/>
          </a:prstGeo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6356350"/>
            <a:ext cx="2133600" cy="365125"/>
          </a:xfrm>
          <a:prstGeom prst="rect">
            <a:avLst/>
          </a:prstGeom>
        </p:spPr>
        <p:txBody>
          <a:bodyPr/>
          <a:lstStyle/>
          <a:p>
            <a:fld id="{CEBFF995-FCD1-4DB4-8888-C4B04DA967D7}" type="datetimeFigureOut">
              <a:rPr lang="ja-JP" altLang="en-US">
                <a:solidFill>
                  <a:prstClr val="black"/>
                </a:solidFill>
              </a:rPr>
              <a:pPr/>
              <a:t>2020/4/7</a:t>
            </a:fld>
            <a:endParaRPr lang="ja-JP" altLang="en-US">
              <a:solidFill>
                <a:prstClr val="black"/>
              </a:solidFill>
            </a:endParaRPr>
          </a:p>
        </p:txBody>
      </p:sp>
      <p:sp>
        <p:nvSpPr>
          <p:cNvPr id="5" name="フッター プレースホルダー 4"/>
          <p:cNvSpPr>
            <a:spLocks noGrp="1"/>
          </p:cNvSpPr>
          <p:nvPr>
            <p:ph type="ftr" sz="quarter" idx="11"/>
          </p:nvPr>
        </p:nvSpPr>
        <p:spPr>
          <a:xfrm>
            <a:off x="3124200" y="6356350"/>
            <a:ext cx="2895600" cy="365125"/>
          </a:xfrm>
          <a:prstGeom prst="rect">
            <a:avLst/>
          </a:prstGeom>
        </p:spPr>
        <p:txBody>
          <a:bodyPr/>
          <a:lstStyle/>
          <a:p>
            <a:endParaRPr lang="ja-JP" altLang="en-US">
              <a:solidFill>
                <a:prstClr val="black"/>
              </a:solidFill>
            </a:endParaRPr>
          </a:p>
        </p:txBody>
      </p:sp>
      <p:sp>
        <p:nvSpPr>
          <p:cNvPr id="6" name="スライド番号プレースホルダー 5"/>
          <p:cNvSpPr>
            <a:spLocks noGrp="1"/>
          </p:cNvSpPr>
          <p:nvPr>
            <p:ph type="sldNum" sz="quarter" idx="12"/>
          </p:nvPr>
        </p:nvSpPr>
        <p:spPr>
          <a:xfrm>
            <a:off x="6553200" y="6356350"/>
            <a:ext cx="2133600" cy="365125"/>
          </a:xfrm>
          <a:prstGeom prst="rect">
            <a:avLst/>
          </a:prstGeom>
        </p:spPr>
        <p:txBody>
          <a:bodyPr/>
          <a:lstStyle/>
          <a:p>
            <a:fld id="{40D7150C-13E9-40B1-8766-FD0D0E20B730}" type="slidenum">
              <a:rPr lang="ja-JP" altLang="en-US">
                <a:solidFill>
                  <a:prstClr val="black"/>
                </a:solidFill>
              </a:rPr>
              <a:pPr/>
              <a:t>‹#›</a:t>
            </a:fld>
            <a:endParaRPr lang="ja-JP" altLang="en-US">
              <a:solidFill>
                <a:prstClr val="black"/>
              </a:solidFill>
            </a:endParaRPr>
          </a:p>
        </p:txBody>
      </p:sp>
    </p:spTree>
    <p:extLst>
      <p:ext uri="{BB962C8B-B14F-4D97-AF65-F5344CB8AC3E}">
        <p14:creationId xmlns:p14="http://schemas.microsoft.com/office/powerpoint/2010/main" val="30974264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実験報告書">
    <p:spTree>
      <p:nvGrpSpPr>
        <p:cNvPr id="1" name=""/>
        <p:cNvGrpSpPr/>
        <p:nvPr/>
      </p:nvGrpSpPr>
      <p:grpSpPr>
        <a:xfrm>
          <a:off x="0" y="0"/>
          <a:ext cx="0" cy="0"/>
          <a:chOff x="0" y="0"/>
          <a:chExt cx="0" cy="0"/>
        </a:xfrm>
      </p:grpSpPr>
      <p:graphicFrame>
        <p:nvGraphicFramePr>
          <p:cNvPr id="5" name="Group 155"/>
          <p:cNvGraphicFramePr>
            <a:graphicFrameLocks noGrp="1"/>
          </p:cNvGraphicFramePr>
          <p:nvPr userDrawn="1"/>
        </p:nvGraphicFramePr>
        <p:xfrm>
          <a:off x="107950" y="476096"/>
          <a:ext cx="8940800" cy="6301276"/>
        </p:xfrm>
        <a:graphic>
          <a:graphicData uri="http://schemas.openxmlformats.org/drawingml/2006/table">
            <a:tbl>
              <a:tblPr/>
              <a:tblGrid>
                <a:gridCol w="2592065">
                  <a:extLst>
                    <a:ext uri="{9D8B030D-6E8A-4147-A177-3AD203B41FA5}">
                      <a16:colId xmlns:a16="http://schemas.microsoft.com/office/drawing/2014/main" val="20000"/>
                    </a:ext>
                  </a:extLst>
                </a:gridCol>
                <a:gridCol w="97400">
                  <a:extLst>
                    <a:ext uri="{9D8B030D-6E8A-4147-A177-3AD203B41FA5}">
                      <a16:colId xmlns:a16="http://schemas.microsoft.com/office/drawing/2014/main" val="20001"/>
                    </a:ext>
                  </a:extLst>
                </a:gridCol>
                <a:gridCol w="1990609">
                  <a:extLst>
                    <a:ext uri="{9D8B030D-6E8A-4147-A177-3AD203B41FA5}">
                      <a16:colId xmlns:a16="http://schemas.microsoft.com/office/drawing/2014/main" val="20002"/>
                    </a:ext>
                  </a:extLst>
                </a:gridCol>
                <a:gridCol w="2232248">
                  <a:extLst>
                    <a:ext uri="{9D8B030D-6E8A-4147-A177-3AD203B41FA5}">
                      <a16:colId xmlns:a16="http://schemas.microsoft.com/office/drawing/2014/main" val="20003"/>
                    </a:ext>
                  </a:extLst>
                </a:gridCol>
                <a:gridCol w="529447">
                  <a:extLst>
                    <a:ext uri="{9D8B030D-6E8A-4147-A177-3AD203B41FA5}">
                      <a16:colId xmlns:a16="http://schemas.microsoft.com/office/drawing/2014/main" val="20004"/>
                    </a:ext>
                  </a:extLst>
                </a:gridCol>
                <a:gridCol w="936104">
                  <a:extLst>
                    <a:ext uri="{9D8B030D-6E8A-4147-A177-3AD203B41FA5}">
                      <a16:colId xmlns:a16="http://schemas.microsoft.com/office/drawing/2014/main" val="20005"/>
                    </a:ext>
                  </a:extLst>
                </a:gridCol>
                <a:gridCol w="562927">
                  <a:extLst>
                    <a:ext uri="{9D8B030D-6E8A-4147-A177-3AD203B41FA5}">
                      <a16:colId xmlns:a16="http://schemas.microsoft.com/office/drawing/2014/main" val="20006"/>
                    </a:ext>
                  </a:extLst>
                </a:gridCol>
              </a:tblGrid>
              <a:tr h="188400">
                <a:tc rowSpan="2"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表題</a:t>
                      </a:r>
                      <a:endParaRPr kumimoji="1" lang="ja-JP" altLang="en-US" sz="11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ja-JP" altLang="en-US" sz="11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Meiryo UI" pitchFamily="50" charset="-128"/>
                          <a:ea typeface="Meiryo UI" pitchFamily="50" charset="-128"/>
                          <a:cs typeface="Meiryo UI" pitchFamily="50" charset="-128"/>
                        </a:rPr>
                        <a:t>テーマ名</a:t>
                      </a:r>
                    </a:p>
                  </a:txBody>
                  <a:tcPr marL="72000" marR="72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Meiryo UI" pitchFamily="50" charset="-128"/>
                          <a:ea typeface="Meiryo UI" pitchFamily="50" charset="-128"/>
                          <a:cs typeface="Meiryo UI" pitchFamily="50" charset="-128"/>
                        </a:rPr>
                        <a:t>次元</a:t>
                      </a:r>
                    </a:p>
                  </a:txBody>
                  <a:tcPr marL="72000" marR="72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Meiryo UI" pitchFamily="50" charset="-128"/>
                          <a:ea typeface="Meiryo UI" pitchFamily="50" charset="-128"/>
                          <a:cs typeface="Meiryo UI" pitchFamily="50" charset="-128"/>
                        </a:rPr>
                        <a:t>起票日</a:t>
                      </a:r>
                    </a:p>
                  </a:txBody>
                  <a:tcPr marL="72000" marR="72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Meiryo UI" pitchFamily="50" charset="-128"/>
                          <a:ea typeface="Meiryo UI" pitchFamily="50" charset="-128"/>
                          <a:cs typeface="Meiryo UI" pitchFamily="50" charset="-128"/>
                        </a:rPr>
                        <a:t>作成</a:t>
                      </a:r>
                    </a:p>
                  </a:txBody>
                  <a:tcPr marL="72000" marR="72000" marT="18000" marB="1800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4244">
                <a:tc gridSpan="3" vMerge="1">
                  <a:txBody>
                    <a:bodyPr/>
                    <a:lstStyle/>
                    <a:p>
                      <a:endParaRPr kumimoji="1" lang="ja-JP" altLang="en-US"/>
                    </a:p>
                  </a:txBody>
                  <a:tcPr/>
                </a:tc>
                <a:tc hMerge="1" vMerge="1">
                  <a:txBody>
                    <a:bodyPr/>
                    <a:lstStyle/>
                    <a:p>
                      <a:pPr algn="l"/>
                      <a:endParaRPr kumimoji="1" lang="ja-JP" altLang="en-US" dirty="0">
                        <a:latin typeface="Meiryo UI" pitchFamily="50" charset="-128"/>
                        <a:ea typeface="Meiryo UI" pitchFamily="50" charset="-128"/>
                        <a:cs typeface="Meiryo UI" pitchFamily="50" charset="-128"/>
                      </a:endParaRPr>
                    </a:p>
                  </a:txBody>
                  <a:tcPr marT="45725" marB="45725" anchor="ctr" horzOverflow="overflow">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vMerge="1">
                  <a:txBody>
                    <a:bodyPr/>
                    <a:lstStyle/>
                    <a:p>
                      <a:endParaRPr kumimoji="1" lang="ja-JP" altLang="en-US"/>
                    </a:p>
                  </a:txBody>
                  <a:tcPr/>
                </a:tc>
                <a:tc>
                  <a:txBody>
                    <a:bodyPr/>
                    <a:lstStyle/>
                    <a:p>
                      <a:pPr algn="l"/>
                      <a:endParaRPr kumimoji="1" lang="ja-JP" altLang="en-US" sz="1800" dirty="0">
                        <a:latin typeface="Meiryo UI" pitchFamily="50" charset="-128"/>
                        <a:ea typeface="Meiryo UI" pitchFamily="50" charset="-128"/>
                        <a:cs typeface="Meiryo UI" pitchFamily="50" charset="-128"/>
                      </a:endParaRPr>
                    </a:p>
                  </a:txBody>
                  <a:tcPr marL="72000" marR="72000"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0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0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2527">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目的</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0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結論</a:t>
                      </a:r>
                      <a:endParaRPr kumimoji="1" lang="en-US" altLang="ja-JP" sz="1200" b="0" i="0" u="none" strike="noStrike"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2"/>
                  </a:ext>
                </a:extLst>
              </a:tr>
              <a:tr h="822527">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目標／達成基準</a:t>
                      </a: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grid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結果</a:t>
                      </a:r>
                      <a:endParaRPr kumimoji="1" lang="en-US" altLang="ja-JP" sz="1100" b="1" i="0" u="sng" strike="noStrike" kern="1200" cap="none"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rowSpan="2" hMerge="1">
                  <a:txBody>
                    <a:bodyPr/>
                    <a:lstStyle/>
                    <a:p>
                      <a:endParaRPr kumimoji="1" lang="ja-JP" altLang="en-US"/>
                    </a:p>
                  </a:txBody>
                  <a:tcPr/>
                </a:tc>
                <a:tc rowSpan="2" hMerge="1">
                  <a:txBody>
                    <a:bodyPr/>
                    <a:lstStyle/>
                    <a:p>
                      <a:endParaRPr kumimoji="1" lang="ja-JP" altLang="en-US"/>
                    </a:p>
                  </a:txBody>
                  <a:tcPr/>
                </a:tc>
                <a:tc rowSpan="2" hMerge="1">
                  <a:txBody>
                    <a:bodyPr/>
                    <a:lstStyle/>
                    <a:p>
                      <a:endParaRPr kumimoji="1" lang="ja-JP" altLang="en-US"/>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noFill/>
                  </a:tcPr>
                </a:tc>
                <a:tc rowSpan="2" hMerge="1">
                  <a:txBody>
                    <a:bodyPr/>
                    <a:lstStyle/>
                    <a:p>
                      <a:endParaRPr kumimoji="1" lang="ja-JP" altLang="en-US"/>
                    </a:p>
                  </a:txBody>
                  <a:tcPr/>
                </a:tc>
                <a:tc rowSpan="2" hMerge="1">
                  <a:txBody>
                    <a:bodyPr/>
                    <a:lstStyle/>
                    <a:p>
                      <a:endParaRPr kumimoji="1" lang="ja-JP" altLang="en-US"/>
                    </a:p>
                  </a:txBody>
                  <a:tcPr/>
                </a:tc>
                <a:extLst>
                  <a:ext uri="{0D108BD9-81ED-4DB2-BD59-A6C34878D82A}">
                    <a16:rowId xmlns:a16="http://schemas.microsoft.com/office/drawing/2014/main" val="10003"/>
                  </a:ext>
                </a:extLst>
              </a:tr>
              <a:tr h="3575526">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方法／条件</a:t>
                      </a:r>
                      <a:endParaRPr kumimoji="1" lang="en-US" altLang="ja-JP"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6"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tc hMerge="1" vMerge="1">
                  <a:txBody>
                    <a:bodyPr/>
                    <a:lstStyle/>
                    <a:p>
                      <a:endParaRPr kumimoji="1" lang="ja-JP" altLang="en-US"/>
                    </a:p>
                  </a:txBody>
                  <a:tcPr/>
                </a:tc>
                <a:extLst>
                  <a:ext uri="{0D108BD9-81ED-4DB2-BD59-A6C34878D82A}">
                    <a16:rowId xmlns:a16="http://schemas.microsoft.com/office/drawing/2014/main" val="10004"/>
                  </a:ext>
                </a:extLst>
              </a:tr>
              <a:tr h="468052">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en-US" altLang="ja-JP" sz="5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0" marR="0" marT="45725" marB="45725"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rPr>
                        <a:t>指示</a:t>
                      </a:r>
                      <a:endParaRPr kumimoji="1" lang="en-US" altLang="ja-JP" sz="1000" b="1" i="0" u="sng" strike="noStrike" kern="1200" cap="none" spc="300" normalizeH="0" baseline="0" dirty="0">
                        <a:ln>
                          <a:noFill/>
                        </a:ln>
                        <a:solidFill>
                          <a:schemeClr val="tx1"/>
                        </a:solidFill>
                        <a:effectLst/>
                        <a:latin typeface="Meiryo UI" pitchFamily="50" charset="-128"/>
                        <a:ea typeface="Meiryo UI" pitchFamily="50" charset="-128"/>
                        <a:cs typeface="Meiryo UI" pitchFamily="50" charset="-128"/>
                      </a:endParaRPr>
                    </a:p>
                  </a:txBody>
                  <a:tcPr marL="72000" marR="72000" marT="45725" marB="45725"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5"/>
                  </a:ext>
                </a:extLst>
              </a:tr>
            </a:tbl>
          </a:graphicData>
        </a:graphic>
      </p:graphicFrame>
      <p:sp>
        <p:nvSpPr>
          <p:cNvPr id="7" name="Text Box 44"/>
          <p:cNvSpPr txBox="1">
            <a:spLocks noChangeArrowheads="1"/>
          </p:cNvSpPr>
          <p:nvPr userDrawn="1"/>
        </p:nvSpPr>
        <p:spPr bwMode="auto">
          <a:xfrm>
            <a:off x="5642559" y="24879"/>
            <a:ext cx="2359025" cy="312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63" tIns="45685" rIns="91363" bIns="45685">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r" defTabSz="913630" eaLnBrk="1" hangingPunct="1"/>
            <a:r>
              <a:rPr lang="ja-JP" altLang="en-US" sz="1400" dirty="0">
                <a:solidFill>
                  <a:srgbClr val="000000"/>
                </a:solidFill>
                <a:latin typeface="Meiryo UI" pitchFamily="50" charset="-128"/>
                <a:ea typeface="Meiryo UI" pitchFamily="50" charset="-128"/>
                <a:cs typeface="Meiryo UI" pitchFamily="50" charset="-128"/>
              </a:rPr>
              <a:t>報告書管理</a:t>
            </a:r>
            <a:r>
              <a:rPr lang="en-US" altLang="ja-JP" sz="1400" dirty="0">
                <a:solidFill>
                  <a:srgbClr val="000000"/>
                </a:solidFill>
                <a:latin typeface="Meiryo UI" pitchFamily="50" charset="-128"/>
                <a:ea typeface="Meiryo UI" pitchFamily="50" charset="-128"/>
                <a:cs typeface="Meiryo UI" pitchFamily="50" charset="-128"/>
              </a:rPr>
              <a:t>No</a:t>
            </a:r>
            <a:r>
              <a:rPr lang="ja-JP" altLang="en-US" sz="1400" dirty="0">
                <a:solidFill>
                  <a:srgbClr val="000000"/>
                </a:solidFill>
                <a:latin typeface="Meiryo UI" pitchFamily="50" charset="-128"/>
                <a:ea typeface="Meiryo UI" pitchFamily="50" charset="-128"/>
                <a:cs typeface="Meiryo UI" pitchFamily="50" charset="-128"/>
              </a:rPr>
              <a:t>　</a:t>
            </a:r>
            <a:r>
              <a:rPr lang="en-US" altLang="ja-JP" sz="1400" dirty="0">
                <a:solidFill>
                  <a:srgbClr val="000000"/>
                </a:solidFill>
                <a:latin typeface="Meiryo UI" pitchFamily="50" charset="-128"/>
                <a:ea typeface="Meiryo UI" pitchFamily="50" charset="-128"/>
                <a:cs typeface="Meiryo UI" pitchFamily="50" charset="-128"/>
              </a:rPr>
              <a:t>R-</a:t>
            </a:r>
            <a:r>
              <a:rPr lang="ja-JP" altLang="en-US" sz="1400" dirty="0">
                <a:solidFill>
                  <a:srgbClr val="000000"/>
                </a:solidFill>
                <a:latin typeface="Meiryo UI" pitchFamily="50" charset="-128"/>
                <a:ea typeface="Meiryo UI" pitchFamily="50" charset="-128"/>
                <a:cs typeface="Meiryo UI" pitchFamily="50" charset="-128"/>
              </a:rPr>
              <a:t>　　　　　</a:t>
            </a:r>
            <a:r>
              <a:rPr lang="en-US" altLang="ja-JP" sz="1400" dirty="0">
                <a:solidFill>
                  <a:srgbClr val="000000"/>
                </a:solidFill>
                <a:latin typeface="Meiryo UI" pitchFamily="50" charset="-128"/>
                <a:ea typeface="Meiryo UI" pitchFamily="50" charset="-128"/>
                <a:cs typeface="Meiryo UI" pitchFamily="50" charset="-128"/>
              </a:rPr>
              <a:t>-</a:t>
            </a:r>
            <a:endParaRPr lang="en-US" altLang="ja-JP" sz="1400" dirty="0">
              <a:solidFill>
                <a:srgbClr val="0066FF"/>
              </a:solidFill>
              <a:latin typeface="Meiryo UI" pitchFamily="50" charset="-128"/>
              <a:ea typeface="Meiryo UI" pitchFamily="50" charset="-128"/>
              <a:cs typeface="Meiryo UI" pitchFamily="50" charset="-128"/>
            </a:endParaRPr>
          </a:p>
        </p:txBody>
      </p:sp>
      <p:sp>
        <p:nvSpPr>
          <p:cNvPr id="17" name="テキスト プレースホルダー 16"/>
          <p:cNvSpPr>
            <a:spLocks noGrp="1"/>
          </p:cNvSpPr>
          <p:nvPr>
            <p:ph type="body" sz="quarter" idx="10"/>
          </p:nvPr>
        </p:nvSpPr>
        <p:spPr>
          <a:xfrm>
            <a:off x="143508" y="692696"/>
            <a:ext cx="4608512" cy="360040"/>
          </a:xfrm>
        </p:spPr>
        <p:txBody>
          <a:bodyPr/>
          <a:lstStyle>
            <a:lvl1pPr marL="0" indent="0">
              <a:buNone/>
              <a:defRPr sz="18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18" name="テキスト プレースホルダー 16"/>
          <p:cNvSpPr>
            <a:spLocks noGrp="1"/>
          </p:cNvSpPr>
          <p:nvPr>
            <p:ph type="body" sz="quarter" idx="11"/>
          </p:nvPr>
        </p:nvSpPr>
        <p:spPr>
          <a:xfrm>
            <a:off x="143508" y="1304764"/>
            <a:ext cx="2520280" cy="576064"/>
          </a:xfrm>
        </p:spPr>
        <p:txBody>
          <a:bodyPr/>
          <a:lstStyle>
            <a:lvl1pPr marL="0" indent="0">
              <a:buNone/>
              <a:defRPr sz="10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19" name="テキスト プレースホルダー 16"/>
          <p:cNvSpPr>
            <a:spLocks noGrp="1"/>
          </p:cNvSpPr>
          <p:nvPr>
            <p:ph type="body" sz="quarter" idx="12"/>
          </p:nvPr>
        </p:nvSpPr>
        <p:spPr>
          <a:xfrm>
            <a:off x="143508" y="2132856"/>
            <a:ext cx="2520280" cy="576064"/>
          </a:xfrm>
        </p:spPr>
        <p:txBody>
          <a:bodyPr/>
          <a:lstStyle>
            <a:lvl1pPr marL="0" indent="0">
              <a:buNone/>
              <a:defRPr sz="10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20" name="テキスト プレースホルダー 16"/>
          <p:cNvSpPr>
            <a:spLocks noGrp="1"/>
          </p:cNvSpPr>
          <p:nvPr>
            <p:ph type="body" sz="quarter" idx="13"/>
          </p:nvPr>
        </p:nvSpPr>
        <p:spPr>
          <a:xfrm>
            <a:off x="143508" y="2960947"/>
            <a:ext cx="2520280" cy="3754177"/>
          </a:xfrm>
        </p:spPr>
        <p:txBody>
          <a:bodyPr/>
          <a:lstStyle>
            <a:lvl1pPr marL="0" indent="0">
              <a:buNone/>
              <a:defRPr sz="10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21" name="テキスト プレースホルダー 16"/>
          <p:cNvSpPr>
            <a:spLocks noGrp="1"/>
          </p:cNvSpPr>
          <p:nvPr>
            <p:ph type="body" sz="quarter" idx="14"/>
          </p:nvPr>
        </p:nvSpPr>
        <p:spPr>
          <a:xfrm>
            <a:off x="2744891" y="1293465"/>
            <a:ext cx="6103833" cy="563910"/>
          </a:xfrm>
        </p:spPr>
        <p:txBody>
          <a:bodyPr/>
          <a:lstStyle>
            <a:lvl1pPr marL="0" indent="0">
              <a:buNone/>
              <a:defRPr sz="10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23" name="テキスト プレースホルダー 16"/>
          <p:cNvSpPr>
            <a:spLocks noGrp="1"/>
          </p:cNvSpPr>
          <p:nvPr>
            <p:ph type="body" sz="quarter" idx="16"/>
          </p:nvPr>
        </p:nvSpPr>
        <p:spPr>
          <a:xfrm>
            <a:off x="4824028" y="692696"/>
            <a:ext cx="2160240" cy="360040"/>
          </a:xfrm>
        </p:spPr>
        <p:txBody>
          <a:bodyPr anchor="ctr" anchorCtr="0"/>
          <a:lstStyle>
            <a:lvl1pPr marL="0" indent="0">
              <a:buNone/>
              <a:defRPr sz="12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マスター テキストの書式</a:t>
            </a:r>
          </a:p>
        </p:txBody>
      </p:sp>
      <p:sp>
        <p:nvSpPr>
          <p:cNvPr id="24" name="テキスト プレースホルダー 16"/>
          <p:cNvSpPr>
            <a:spLocks noGrp="1"/>
          </p:cNvSpPr>
          <p:nvPr>
            <p:ph type="body" sz="quarter" idx="17" hasCustomPrompt="1"/>
          </p:nvPr>
        </p:nvSpPr>
        <p:spPr>
          <a:xfrm>
            <a:off x="7056276" y="692696"/>
            <a:ext cx="468052" cy="360040"/>
          </a:xfrm>
        </p:spPr>
        <p:txBody>
          <a:bodyPr anchor="ctr" anchorCtr="0"/>
          <a:lstStyle>
            <a:lvl1pPr marL="0" indent="0">
              <a:buNone/>
              <a:defRPr sz="12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a:t>
            </a:r>
          </a:p>
        </p:txBody>
      </p:sp>
      <p:sp>
        <p:nvSpPr>
          <p:cNvPr id="25" name="テキスト プレースホルダー 16"/>
          <p:cNvSpPr>
            <a:spLocks noGrp="1"/>
          </p:cNvSpPr>
          <p:nvPr>
            <p:ph type="body" sz="quarter" idx="18" hasCustomPrompt="1"/>
          </p:nvPr>
        </p:nvSpPr>
        <p:spPr>
          <a:xfrm>
            <a:off x="7584548" y="692696"/>
            <a:ext cx="875891" cy="360040"/>
          </a:xfrm>
        </p:spPr>
        <p:txBody>
          <a:bodyPr anchor="ctr" anchorCtr="0"/>
          <a:lstStyle>
            <a:lvl1pPr marL="0" indent="0">
              <a:buNone/>
              <a:defRPr sz="12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en-US" altLang="ja-JP" dirty="0"/>
              <a:t>YYMMDD</a:t>
            </a:r>
            <a:endParaRPr kumimoji="1" lang="ja-JP" altLang="en-US" dirty="0"/>
          </a:p>
        </p:txBody>
      </p:sp>
      <p:sp>
        <p:nvSpPr>
          <p:cNvPr id="26" name="テキスト プレースホルダー 16"/>
          <p:cNvSpPr>
            <a:spLocks noGrp="1"/>
          </p:cNvSpPr>
          <p:nvPr>
            <p:ph type="body" sz="quarter" idx="19" hasCustomPrompt="1"/>
          </p:nvPr>
        </p:nvSpPr>
        <p:spPr>
          <a:xfrm>
            <a:off x="8496436" y="692696"/>
            <a:ext cx="504056" cy="360040"/>
          </a:xfrm>
        </p:spPr>
        <p:txBody>
          <a:bodyPr anchor="ctr" anchorCtr="0"/>
          <a:lstStyle>
            <a:lvl1pPr marL="0" indent="0">
              <a:buNone/>
              <a:defRPr sz="1200">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a:t>
            </a:r>
          </a:p>
        </p:txBody>
      </p:sp>
      <p:sp>
        <p:nvSpPr>
          <p:cNvPr id="32" name="正方形/長方形 31"/>
          <p:cNvSpPr/>
          <p:nvPr userDrawn="1"/>
        </p:nvSpPr>
        <p:spPr>
          <a:xfrm>
            <a:off x="1206008" y="106924"/>
            <a:ext cx="15388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ctr" defTabSz="913630" fontAlgn="base">
              <a:spcBef>
                <a:spcPct val="0"/>
              </a:spcBef>
              <a:spcAft>
                <a:spcPct val="0"/>
              </a:spcAft>
            </a:pPr>
            <a:r>
              <a:rPr lang="ja-JP" altLang="en-US" sz="2400" b="1" dirty="0">
                <a:solidFill>
                  <a:prstClr val="black"/>
                </a:solidFill>
                <a:latin typeface="Meiryo UI" pitchFamily="50" charset="-128"/>
                <a:ea typeface="Meiryo UI" pitchFamily="50" charset="-128"/>
                <a:cs typeface="Meiryo UI" pitchFamily="50" charset="-128"/>
              </a:rPr>
              <a:t>技術報告書</a:t>
            </a:r>
          </a:p>
        </p:txBody>
      </p:sp>
      <p:sp>
        <p:nvSpPr>
          <p:cNvPr id="34" name="テキスト プレースホルダー 16"/>
          <p:cNvSpPr>
            <a:spLocks noGrp="1"/>
          </p:cNvSpPr>
          <p:nvPr>
            <p:ph type="body" sz="quarter" idx="25" hasCustomPrompt="1"/>
          </p:nvPr>
        </p:nvSpPr>
        <p:spPr>
          <a:xfrm>
            <a:off x="7297546" y="32844"/>
            <a:ext cx="504056" cy="296652"/>
          </a:xfrm>
        </p:spPr>
        <p:txBody>
          <a:bodyPr wrap="none" anchor="ctr" anchorCtr="0"/>
          <a:lstStyle>
            <a:lvl1pPr marL="0" indent="0" algn="ctr">
              <a:buNone/>
              <a:defRPr sz="1400">
                <a:solidFill>
                  <a:srgbClr val="0070C0"/>
                </a:solidFill>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ja-JP" altLang="en-US" dirty="0"/>
              <a:t>****</a:t>
            </a:r>
          </a:p>
        </p:txBody>
      </p:sp>
      <p:sp>
        <p:nvSpPr>
          <p:cNvPr id="35" name="テキスト プレースホルダー 16"/>
          <p:cNvSpPr>
            <a:spLocks noGrp="1"/>
          </p:cNvSpPr>
          <p:nvPr>
            <p:ph type="body" sz="quarter" idx="26" hasCustomPrompt="1"/>
          </p:nvPr>
        </p:nvSpPr>
        <p:spPr>
          <a:xfrm>
            <a:off x="7920372" y="32844"/>
            <a:ext cx="1104920" cy="296652"/>
          </a:xfrm>
        </p:spPr>
        <p:txBody>
          <a:bodyPr wrap="none" anchor="ctr" anchorCtr="0"/>
          <a:lstStyle>
            <a:lvl1pPr marL="0" indent="0" algn="ctr">
              <a:buNone/>
              <a:defRPr sz="1400">
                <a:solidFill>
                  <a:srgbClr val="0070C0"/>
                </a:solidFill>
                <a:latin typeface="Meiryo UI" pitchFamily="50" charset="-128"/>
                <a:ea typeface="Meiryo UI" pitchFamily="50" charset="-128"/>
                <a:cs typeface="Meiryo UI" pitchFamily="50" charset="-128"/>
              </a:defRPr>
            </a:lvl1pPr>
            <a:lvl2pPr marL="456815" indent="0">
              <a:buNone/>
              <a:defRPr/>
            </a:lvl2pPr>
            <a:lvl3pPr marL="913630" indent="0">
              <a:buNone/>
              <a:defRPr/>
            </a:lvl3pPr>
            <a:lvl4pPr marL="1370446" indent="0">
              <a:buNone/>
              <a:defRPr/>
            </a:lvl4pPr>
            <a:lvl5pPr marL="1827261" indent="0">
              <a:buNone/>
              <a:defRPr/>
            </a:lvl5pPr>
          </a:lstStyle>
          <a:p>
            <a:pPr lvl="0"/>
            <a:r>
              <a:rPr kumimoji="1" lang="en-US" altLang="ja-JP" dirty="0"/>
              <a:t>YYMMDDXX</a:t>
            </a:r>
            <a:endParaRPr kumimoji="1" lang="ja-JP" altLang="en-US" dirty="0"/>
          </a:p>
        </p:txBody>
      </p:sp>
      <p:cxnSp>
        <p:nvCxnSpPr>
          <p:cNvPr id="3" name="直線コネクタ 2"/>
          <p:cNvCxnSpPr/>
          <p:nvPr userDrawn="1"/>
        </p:nvCxnSpPr>
        <p:spPr>
          <a:xfrm>
            <a:off x="7811084" y="6305550"/>
            <a:ext cx="0" cy="4667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a:off x="8430209" y="6305550"/>
            <a:ext cx="0" cy="4667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userDrawn="1"/>
        </p:nvSpPr>
        <p:spPr>
          <a:xfrm>
            <a:off x="8373059" y="6267450"/>
            <a:ext cx="441146"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確認</a:t>
            </a:r>
          </a:p>
        </p:txBody>
      </p:sp>
      <p:sp>
        <p:nvSpPr>
          <p:cNvPr id="36" name="テキスト ボックス 35"/>
          <p:cNvSpPr txBox="1"/>
          <p:nvPr userDrawn="1"/>
        </p:nvSpPr>
        <p:spPr>
          <a:xfrm>
            <a:off x="7752436" y="6267450"/>
            <a:ext cx="441146" cy="246221"/>
          </a:xfrm>
          <a:prstGeom prst="rect">
            <a:avLst/>
          </a:prstGeom>
          <a:noFill/>
        </p:spPr>
        <p:txBody>
          <a:bodyPr wrap="none" rtlCol="0">
            <a:spAutoFit/>
          </a:bodyPr>
          <a:lstStyle/>
          <a:p>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承認</a:t>
            </a:r>
          </a:p>
        </p:txBody>
      </p:sp>
    </p:spTree>
    <p:extLst>
      <p:ext uri="{BB962C8B-B14F-4D97-AF65-F5344CB8AC3E}">
        <p14:creationId xmlns:p14="http://schemas.microsoft.com/office/powerpoint/2010/main" val="182003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2020/4/7</a:t>
            </a:fld>
            <a:endParaRPr lang="ja-JP" altLang="en-US" dirty="0">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dirty="0">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141039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2020/4/7</a:t>
            </a:fld>
            <a:endParaRPr lang="ja-JP" altLang="en-US" dirty="0">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dirty="0">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236557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2020/4/7</a:t>
            </a:fld>
            <a:endParaRPr lang="ja-JP" altLang="en-US" dirty="0">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dirty="0">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2222684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A1129AB-9C46-4AFE-A323-B9DAF2B834EE}" type="datetimeFigureOut">
              <a:rPr lang="ja-JP" altLang="en-US" smtClean="0">
                <a:solidFill>
                  <a:prstClr val="black">
                    <a:tint val="75000"/>
                  </a:prstClr>
                </a:solidFill>
              </a:rPr>
              <a:pPr/>
              <a:t>2020/4/7</a:t>
            </a:fld>
            <a:endParaRPr lang="ja-JP" altLang="en-US" dirty="0">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dirty="0">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spTree>
    <p:extLst>
      <p:ext uri="{BB962C8B-B14F-4D97-AF65-F5344CB8AC3E}">
        <p14:creationId xmlns:p14="http://schemas.microsoft.com/office/powerpoint/2010/main" val="76478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5.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129AB-9C46-4AFE-A323-B9DAF2B834EE}" type="datetimeFigureOut">
              <a:rPr lang="ja-JP" altLang="en-US" smtClean="0">
                <a:solidFill>
                  <a:prstClr val="black">
                    <a:tint val="75000"/>
                  </a:prstClr>
                </a:solidFill>
              </a:rPr>
              <a:pPr/>
              <a:t>2020/4/7</a:t>
            </a:fld>
            <a:endParaRPr lang="ja-JP" altLang="en-US" dirty="0">
              <a:solidFill>
                <a:prstClr val="black">
                  <a:tint val="75000"/>
                </a:prstClr>
              </a:solidFill>
            </a:endParaRPr>
          </a:p>
        </p:txBody>
      </p:sp>
      <p:sp>
        <p:nvSpPr>
          <p:cNvPr id="5" name="フッター プレースホルダー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grpSp>
        <p:nvGrpSpPr>
          <p:cNvPr id="7" name="グループ化 6"/>
          <p:cNvGrpSpPr/>
          <p:nvPr/>
        </p:nvGrpSpPr>
        <p:grpSpPr>
          <a:xfrm>
            <a:off x="-62799" y="-4536"/>
            <a:ext cx="9206800" cy="770802"/>
            <a:chOff x="-62800" y="-4536"/>
            <a:chExt cx="9206800" cy="770802"/>
          </a:xfrm>
        </p:grpSpPr>
        <p:sp>
          <p:nvSpPr>
            <p:cNvPr id="8" name="正方形/長方形 7"/>
            <p:cNvSpPr/>
            <p:nvPr/>
          </p:nvSpPr>
          <p:spPr>
            <a:xfrm flipV="1">
              <a:off x="1547664" y="536028"/>
              <a:ext cx="7596336" cy="189186"/>
            </a:xfrm>
            <a:prstGeom prst="rect">
              <a:avLst/>
            </a:prstGeom>
            <a:gradFill flip="none" rotWithShape="1">
              <a:gsLst>
                <a:gs pos="0">
                  <a:schemeClr val="tx2"/>
                </a:gs>
                <a:gs pos="48000">
                  <a:srgbClr val="85C2FF"/>
                </a:gs>
                <a:gs pos="100000">
                  <a:srgbClr val="3399FF"/>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b="1" dirty="0">
                <a:solidFill>
                  <a:prstClr val="black"/>
                </a:solidFill>
                <a:cs typeface="Meiryo UI" pitchFamily="50" charset="-128"/>
              </a:endParaRPr>
            </a:p>
          </p:txBody>
        </p:sp>
        <p:sp>
          <p:nvSpPr>
            <p:cNvPr id="9" name="テキスト ボックス 8"/>
            <p:cNvSpPr txBox="1"/>
            <p:nvPr/>
          </p:nvSpPr>
          <p:spPr>
            <a:xfrm>
              <a:off x="5895863" y="458489"/>
              <a:ext cx="3240360" cy="307777"/>
            </a:xfrm>
            <a:prstGeom prst="rect">
              <a:avLst/>
            </a:prstGeom>
            <a:noFill/>
            <a:ln w="9525">
              <a:noFill/>
              <a:miter lim="800000"/>
              <a:headEnd/>
              <a:tailEnd/>
            </a:ln>
          </p:spPr>
          <p:txBody>
            <a:bodyPr wrap="square">
              <a:spAutoFit/>
            </a:bodyPr>
            <a:lstStyle>
              <a:defPPr>
                <a:defRPr lang="ja-JP"/>
              </a:defPPr>
              <a:lvl1pPr>
                <a:defRPr i="1">
                  <a:latin typeface="Berlin Sans FB" pitchFamily="34" charset="0"/>
                </a:defRPr>
              </a:lvl1pPr>
            </a:lstStyle>
            <a:p>
              <a:pPr algn="r"/>
              <a:r>
                <a:rPr lang="en-US" altLang="ja-JP" sz="1400" dirty="0">
                  <a:solidFill>
                    <a:prstClr val="white"/>
                  </a:solidFill>
                </a:rPr>
                <a:t>Our Technology changes</a:t>
              </a:r>
              <a:r>
                <a:rPr lang="ja-JP" altLang="en-US" sz="1400" dirty="0">
                  <a:solidFill>
                    <a:prstClr val="white"/>
                  </a:solidFill>
                </a:rPr>
                <a:t> </a:t>
              </a:r>
              <a:r>
                <a:rPr lang="en-US" altLang="ja-JP" sz="1400" dirty="0">
                  <a:solidFill>
                    <a:prstClr val="white"/>
                  </a:solidFill>
                </a:rPr>
                <a:t>the Future</a:t>
              </a:r>
              <a:endParaRPr lang="ja-JP" altLang="en-US" sz="1400" dirty="0">
                <a:solidFill>
                  <a:prstClr val="white"/>
                </a:solidFill>
              </a:endParaRPr>
            </a:p>
          </p:txBody>
        </p:sp>
        <p:sp>
          <p:nvSpPr>
            <p:cNvPr id="10" name="テキスト ボックス 9"/>
            <p:cNvSpPr txBox="1"/>
            <p:nvPr/>
          </p:nvSpPr>
          <p:spPr>
            <a:xfrm>
              <a:off x="-62800" y="231824"/>
              <a:ext cx="1331640" cy="338554"/>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600" i="1" dirty="0">
                  <a:solidFill>
                    <a:prstClr val="black"/>
                  </a:solidFill>
                </a:rPr>
                <a:t>R&amp;D Division</a:t>
              </a:r>
              <a:endParaRPr lang="ja-JP" altLang="en-US" sz="1600" i="1" dirty="0">
                <a:solidFill>
                  <a:prstClr val="black"/>
                </a:solidFill>
              </a:endParaRPr>
            </a:p>
          </p:txBody>
        </p:sp>
        <p:pic>
          <p:nvPicPr>
            <p:cNvPr id="11" name="図 10"/>
            <p:cNvPicPr>
              <a:picLocks noChangeAspect="1"/>
            </p:cNvPicPr>
            <p:nvPr/>
          </p:nvPicPr>
          <p:blipFill rotWithShape="1">
            <a:blip r:embed="rId14" cstate="screen">
              <a:extLst>
                <a:ext uri="{28A0092B-C50C-407E-A947-70E740481C1C}">
                  <a14:useLocalDpi xmlns:a14="http://schemas.microsoft.com/office/drawing/2010/main"/>
                </a:ext>
              </a:extLst>
            </a:blip>
            <a:srcRect/>
            <a:stretch/>
          </p:blipFill>
          <p:spPr>
            <a:xfrm>
              <a:off x="-2" y="-4536"/>
              <a:ext cx="1780315" cy="729750"/>
            </a:xfrm>
            <a:prstGeom prst="rect">
              <a:avLst/>
            </a:prstGeom>
          </p:spPr>
        </p:pic>
        <p:sp>
          <p:nvSpPr>
            <p:cNvPr id="12" name="テキスト ボックス 11"/>
            <p:cNvSpPr txBox="1"/>
            <p:nvPr/>
          </p:nvSpPr>
          <p:spPr>
            <a:xfrm>
              <a:off x="930444" y="128941"/>
              <a:ext cx="929088" cy="615553"/>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700" i="1" dirty="0">
                  <a:solidFill>
                    <a:prstClr val="white"/>
                  </a:solidFill>
                </a:rPr>
                <a:t>R&amp;D</a:t>
              </a:r>
            </a:p>
            <a:p>
              <a:r>
                <a:rPr lang="en-US" altLang="ja-JP" sz="1700" i="1" dirty="0">
                  <a:solidFill>
                    <a:prstClr val="white"/>
                  </a:solidFill>
                </a:rPr>
                <a:t>Division</a:t>
              </a:r>
              <a:endParaRPr lang="ja-JP" altLang="en-US" sz="1700" i="1" dirty="0">
                <a:solidFill>
                  <a:prstClr val="white"/>
                </a:solidFill>
              </a:endParaRPr>
            </a:p>
          </p:txBody>
        </p:sp>
      </p:grpSp>
    </p:spTree>
    <p:extLst>
      <p:ext uri="{BB962C8B-B14F-4D97-AF65-F5344CB8AC3E}">
        <p14:creationId xmlns:p14="http://schemas.microsoft.com/office/powerpoint/2010/main" val="111892960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129AB-9C46-4AFE-A323-B9DAF2B834EE}" type="datetimeFigureOut">
              <a:rPr lang="ja-JP" altLang="en-US" smtClean="0">
                <a:solidFill>
                  <a:prstClr val="black">
                    <a:tint val="75000"/>
                  </a:prstClr>
                </a:solidFill>
              </a:rPr>
              <a:pPr/>
              <a:t>2020/4/7</a:t>
            </a:fld>
            <a:endParaRPr lang="ja-JP" altLang="en-US" dirty="0">
              <a:solidFill>
                <a:prstClr val="black">
                  <a:tint val="75000"/>
                </a:prstClr>
              </a:solidFill>
            </a:endParaRPr>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dirty="0">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4DC22-F8BF-4309-A931-6104EF309F55}" type="slidenum">
              <a:rPr lang="ja-JP" altLang="en-US" smtClean="0">
                <a:solidFill>
                  <a:prstClr val="black">
                    <a:tint val="75000"/>
                  </a:prstClr>
                </a:solidFill>
              </a:rPr>
              <a:pPr/>
              <a:t>‹#›</a:t>
            </a:fld>
            <a:endParaRPr lang="ja-JP" altLang="en-US" dirty="0">
              <a:solidFill>
                <a:prstClr val="black">
                  <a:tint val="75000"/>
                </a:prstClr>
              </a:solidFill>
            </a:endParaRPr>
          </a:p>
        </p:txBody>
      </p:sp>
      <p:grpSp>
        <p:nvGrpSpPr>
          <p:cNvPr id="7" name="グループ化 6"/>
          <p:cNvGrpSpPr/>
          <p:nvPr/>
        </p:nvGrpSpPr>
        <p:grpSpPr>
          <a:xfrm>
            <a:off x="-62800" y="-4536"/>
            <a:ext cx="9206800" cy="770802"/>
            <a:chOff x="-62800" y="-4536"/>
            <a:chExt cx="9206800" cy="770802"/>
          </a:xfrm>
        </p:grpSpPr>
        <p:sp>
          <p:nvSpPr>
            <p:cNvPr id="8" name="正方形/長方形 7"/>
            <p:cNvSpPr/>
            <p:nvPr/>
          </p:nvSpPr>
          <p:spPr>
            <a:xfrm flipV="1">
              <a:off x="1547664" y="536028"/>
              <a:ext cx="7596336" cy="189186"/>
            </a:xfrm>
            <a:prstGeom prst="rect">
              <a:avLst/>
            </a:prstGeom>
            <a:gradFill flip="none" rotWithShape="1">
              <a:gsLst>
                <a:gs pos="0">
                  <a:schemeClr val="tx2"/>
                </a:gs>
                <a:gs pos="48000">
                  <a:srgbClr val="85C2FF"/>
                </a:gs>
                <a:gs pos="100000">
                  <a:srgbClr val="3399FF"/>
                </a:gs>
                <a:gs pos="100000">
                  <a:srgbClr val="FFEB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b="1" dirty="0">
                <a:solidFill>
                  <a:prstClr val="black"/>
                </a:solidFill>
                <a:cs typeface="Meiryo UI" pitchFamily="50" charset="-128"/>
              </a:endParaRPr>
            </a:p>
          </p:txBody>
        </p:sp>
        <p:sp>
          <p:nvSpPr>
            <p:cNvPr id="9" name="テキスト ボックス 8"/>
            <p:cNvSpPr txBox="1"/>
            <p:nvPr/>
          </p:nvSpPr>
          <p:spPr>
            <a:xfrm>
              <a:off x="5895863" y="458489"/>
              <a:ext cx="3240360" cy="307777"/>
            </a:xfrm>
            <a:prstGeom prst="rect">
              <a:avLst/>
            </a:prstGeom>
            <a:noFill/>
            <a:ln w="9525">
              <a:noFill/>
              <a:miter lim="800000"/>
              <a:headEnd/>
              <a:tailEnd/>
            </a:ln>
          </p:spPr>
          <p:txBody>
            <a:bodyPr wrap="square">
              <a:spAutoFit/>
            </a:bodyPr>
            <a:lstStyle>
              <a:defPPr>
                <a:defRPr lang="ja-JP"/>
              </a:defPPr>
              <a:lvl1pPr>
                <a:defRPr i="1">
                  <a:latin typeface="Berlin Sans FB" pitchFamily="34" charset="0"/>
                </a:defRPr>
              </a:lvl1pPr>
            </a:lstStyle>
            <a:p>
              <a:pPr algn="r"/>
              <a:r>
                <a:rPr lang="en-US" altLang="ja-JP" sz="1400" dirty="0">
                  <a:solidFill>
                    <a:prstClr val="white"/>
                  </a:solidFill>
                </a:rPr>
                <a:t>Our Technology changes</a:t>
              </a:r>
              <a:r>
                <a:rPr lang="ja-JP" altLang="en-US" sz="1400" dirty="0">
                  <a:solidFill>
                    <a:prstClr val="white"/>
                  </a:solidFill>
                </a:rPr>
                <a:t> </a:t>
              </a:r>
              <a:r>
                <a:rPr lang="en-US" altLang="ja-JP" sz="1400" dirty="0">
                  <a:solidFill>
                    <a:prstClr val="white"/>
                  </a:solidFill>
                </a:rPr>
                <a:t>the Future</a:t>
              </a:r>
              <a:endParaRPr lang="ja-JP" altLang="en-US" sz="1400" dirty="0">
                <a:solidFill>
                  <a:prstClr val="white"/>
                </a:solidFill>
              </a:endParaRPr>
            </a:p>
          </p:txBody>
        </p:sp>
        <p:sp>
          <p:nvSpPr>
            <p:cNvPr id="10" name="テキスト ボックス 9"/>
            <p:cNvSpPr txBox="1"/>
            <p:nvPr/>
          </p:nvSpPr>
          <p:spPr>
            <a:xfrm>
              <a:off x="-62800" y="231824"/>
              <a:ext cx="1331640" cy="338554"/>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600" i="1" dirty="0">
                  <a:solidFill>
                    <a:prstClr val="black"/>
                  </a:solidFill>
                </a:rPr>
                <a:t>R&amp;D Division</a:t>
              </a:r>
              <a:endParaRPr lang="ja-JP" altLang="en-US" sz="1600" i="1" dirty="0">
                <a:solidFill>
                  <a:prstClr val="black"/>
                </a:solidFill>
              </a:endParaRPr>
            </a:p>
          </p:txBody>
        </p:sp>
        <p:pic>
          <p:nvPicPr>
            <p:cNvPr id="11" name="図 10"/>
            <p:cNvPicPr>
              <a:picLocks noChangeAspect="1"/>
            </p:cNvPicPr>
            <p:nvPr/>
          </p:nvPicPr>
          <p:blipFill rotWithShape="1">
            <a:blip r:embed="rId15" cstate="screen">
              <a:extLst>
                <a:ext uri="{28A0092B-C50C-407E-A947-70E740481C1C}">
                  <a14:useLocalDpi xmlns:a14="http://schemas.microsoft.com/office/drawing/2010/main"/>
                </a:ext>
              </a:extLst>
            </a:blip>
            <a:srcRect/>
            <a:stretch/>
          </p:blipFill>
          <p:spPr>
            <a:xfrm>
              <a:off x="-2" y="-4536"/>
              <a:ext cx="1780315" cy="729750"/>
            </a:xfrm>
            <a:prstGeom prst="rect">
              <a:avLst/>
            </a:prstGeom>
          </p:spPr>
        </p:pic>
        <p:sp>
          <p:nvSpPr>
            <p:cNvPr id="12" name="テキスト ボックス 11"/>
            <p:cNvSpPr txBox="1"/>
            <p:nvPr/>
          </p:nvSpPr>
          <p:spPr>
            <a:xfrm>
              <a:off x="930444" y="128941"/>
              <a:ext cx="929088" cy="615553"/>
            </a:xfrm>
            <a:prstGeom prst="rect">
              <a:avLst/>
            </a:prstGeom>
            <a:noFill/>
            <a:ln w="9525">
              <a:noFill/>
              <a:miter lim="800000"/>
              <a:headEnd/>
              <a:tailEnd/>
            </a:ln>
          </p:spPr>
          <p:txBody>
            <a:bodyPr wrap="square">
              <a:spAutoFit/>
            </a:bodyPr>
            <a:lstStyle>
              <a:defPPr>
                <a:defRPr lang="ja-JP"/>
              </a:defPPr>
              <a:lvl1pPr>
                <a:defRPr sz="2400">
                  <a:latin typeface="Berlin Sans FB" pitchFamily="34" charset="0"/>
                </a:defRPr>
              </a:lvl1pPr>
              <a:lvl2pPr>
                <a:defRPr/>
              </a:lvl2pPr>
              <a:lvl3pPr>
                <a:defRPr/>
              </a:lvl3pPr>
              <a:lvl4pPr>
                <a:defRPr/>
              </a:lvl4pPr>
              <a:lvl5pPr>
                <a:defRPr/>
              </a:lvl5pPr>
              <a:lvl6pPr>
                <a:defRPr/>
              </a:lvl6pPr>
              <a:lvl7pPr>
                <a:defRPr/>
              </a:lvl7pPr>
              <a:lvl8pPr>
                <a:defRPr/>
              </a:lvl8pPr>
              <a:lvl9pPr>
                <a:defRPr/>
              </a:lvl9pPr>
            </a:lstStyle>
            <a:p>
              <a:r>
                <a:rPr lang="en-US" altLang="ja-JP" sz="1700" i="1" dirty="0">
                  <a:solidFill>
                    <a:prstClr val="white"/>
                  </a:solidFill>
                </a:rPr>
                <a:t>R&amp;D</a:t>
              </a:r>
            </a:p>
            <a:p>
              <a:r>
                <a:rPr lang="en-US" altLang="ja-JP" sz="1700" i="1" dirty="0">
                  <a:solidFill>
                    <a:prstClr val="white"/>
                  </a:solidFill>
                </a:rPr>
                <a:t>Division</a:t>
              </a:r>
              <a:endParaRPr lang="ja-JP" altLang="en-US" sz="1700" i="1" dirty="0">
                <a:solidFill>
                  <a:prstClr val="white"/>
                </a:solidFill>
              </a:endParaRPr>
            </a:p>
          </p:txBody>
        </p:sp>
      </p:grpSp>
    </p:spTree>
    <p:extLst>
      <p:ext uri="{BB962C8B-B14F-4D97-AF65-F5344CB8AC3E}">
        <p14:creationId xmlns:p14="http://schemas.microsoft.com/office/powerpoint/2010/main" val="7484552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AutoShape 2"/>
          <p:cNvSpPr>
            <a:spLocks noChangeArrowheads="1"/>
          </p:cNvSpPr>
          <p:nvPr/>
        </p:nvSpPr>
        <p:spPr bwMode="auto">
          <a:xfrm>
            <a:off x="139560" y="204851"/>
            <a:ext cx="395087" cy="396000"/>
          </a:xfrm>
          <a:prstGeom prst="parallelogram">
            <a:avLst>
              <a:gd name="adj" fmla="val 63063"/>
            </a:avLst>
          </a:prstGeom>
          <a:solidFill>
            <a:srgbClr val="0000FF"/>
          </a:solidFill>
          <a:ln>
            <a:noFill/>
          </a:ln>
          <a:effectLst>
            <a:prstShdw prst="shdw13" dist="53882" dir="13500000">
              <a:schemeClr val="bg2"/>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fontAlgn="base">
              <a:lnSpc>
                <a:spcPct val="90000"/>
              </a:lnSpc>
              <a:spcBef>
                <a:spcPct val="20000"/>
              </a:spcBef>
              <a:spcAft>
                <a:spcPct val="0"/>
              </a:spcAft>
            </a:pPr>
            <a:endParaRPr lang="ja-JP" altLang="en-US" sz="2000">
              <a:solidFill>
                <a:srgbClr val="000000"/>
              </a:solidFill>
              <a:latin typeface="Arial" pitchFamily="34" charset="0"/>
              <a:ea typeface="HGPｺﾞｼｯｸE" pitchFamily="50" charset="-128"/>
            </a:endParaRPr>
          </a:p>
        </p:txBody>
      </p:sp>
      <p:sp>
        <p:nvSpPr>
          <p:cNvPr id="9219" name="Line 3"/>
          <p:cNvSpPr>
            <a:spLocks noChangeShapeType="1"/>
          </p:cNvSpPr>
          <p:nvPr/>
        </p:nvSpPr>
        <p:spPr bwMode="auto">
          <a:xfrm>
            <a:off x="152400" y="661672"/>
            <a:ext cx="8839200" cy="0"/>
          </a:xfrm>
          <a:prstGeom prst="line">
            <a:avLst/>
          </a:prstGeom>
          <a:noFill/>
          <a:ln w="63500" cmpd="thickThin">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90000"/>
              </a:lnSpc>
              <a:spcBef>
                <a:spcPct val="20000"/>
              </a:spcBef>
              <a:spcAft>
                <a:spcPct val="0"/>
              </a:spcAft>
            </a:pPr>
            <a:endParaRPr lang="ja-JP" altLang="en-US" sz="2000">
              <a:solidFill>
                <a:srgbClr val="000000"/>
              </a:solidFill>
              <a:latin typeface="Arial" pitchFamily="34" charset="0"/>
              <a:ea typeface="HGPｺﾞｼｯｸE" pitchFamily="50" charset="-128"/>
            </a:endParaRPr>
          </a:p>
        </p:txBody>
      </p:sp>
    </p:spTree>
    <p:extLst>
      <p:ext uri="{BB962C8B-B14F-4D97-AF65-F5344CB8AC3E}">
        <p14:creationId xmlns:p14="http://schemas.microsoft.com/office/powerpoint/2010/main" val="3923356381"/>
      </p:ext>
    </p:extLst>
  </p:cSld>
  <p:clrMap bg1="lt1" tx1="dk1" bg2="lt2" tx2="dk2" accent1="accent1" accent2="accent2" accent3="accent3" accent4="accent4" accent5="accent5" accent6="accent6" hlink="hlink" folHlink="folHlink"/>
  <p:sldLayoutIdLst>
    <p:sldLayoutId id="2147483712" r:id="rId1"/>
  </p:sldLayoutIdLst>
  <p:txStyles>
    <p:titleStyle>
      <a:lvl1pPr algn="l" rtl="0" eaLnBrk="0" fontAlgn="base" hangingPunct="0">
        <a:spcBef>
          <a:spcPct val="0"/>
        </a:spcBef>
        <a:spcAft>
          <a:spcPct val="0"/>
        </a:spcAft>
        <a:defRPr kumimoji="1" sz="2400" b="1">
          <a:solidFill>
            <a:schemeClr val="tx2"/>
          </a:solidFill>
          <a:latin typeface="+mj-lt"/>
          <a:ea typeface="+mj-ea"/>
          <a:cs typeface="+mj-cs"/>
        </a:defRPr>
      </a:lvl1pPr>
      <a:lvl2pPr algn="l" rtl="0" eaLnBrk="0" fontAlgn="base" hangingPunct="0">
        <a:spcBef>
          <a:spcPct val="0"/>
        </a:spcBef>
        <a:spcAft>
          <a:spcPct val="0"/>
        </a:spcAft>
        <a:defRPr kumimoji="1" sz="2400" b="1">
          <a:solidFill>
            <a:schemeClr val="tx2"/>
          </a:solidFill>
          <a:latin typeface="HGPｺﾞｼｯｸE" pitchFamily="50" charset="-128"/>
          <a:ea typeface="ＭＳ Ｐゴシック" pitchFamily="50" charset="-128"/>
        </a:defRPr>
      </a:lvl2pPr>
      <a:lvl3pPr algn="l" rtl="0" eaLnBrk="0" fontAlgn="base" hangingPunct="0">
        <a:spcBef>
          <a:spcPct val="0"/>
        </a:spcBef>
        <a:spcAft>
          <a:spcPct val="0"/>
        </a:spcAft>
        <a:defRPr kumimoji="1" sz="2400" b="1">
          <a:solidFill>
            <a:schemeClr val="tx2"/>
          </a:solidFill>
          <a:latin typeface="HGPｺﾞｼｯｸE" pitchFamily="50" charset="-128"/>
          <a:ea typeface="ＭＳ Ｐゴシック" pitchFamily="50" charset="-128"/>
        </a:defRPr>
      </a:lvl3pPr>
      <a:lvl4pPr algn="l" rtl="0" eaLnBrk="0" fontAlgn="base" hangingPunct="0">
        <a:spcBef>
          <a:spcPct val="0"/>
        </a:spcBef>
        <a:spcAft>
          <a:spcPct val="0"/>
        </a:spcAft>
        <a:defRPr kumimoji="1" sz="2400" b="1">
          <a:solidFill>
            <a:schemeClr val="tx2"/>
          </a:solidFill>
          <a:latin typeface="HGPｺﾞｼｯｸE" pitchFamily="50" charset="-128"/>
          <a:ea typeface="ＭＳ Ｐゴシック" pitchFamily="50" charset="-128"/>
        </a:defRPr>
      </a:lvl4pPr>
      <a:lvl5pPr algn="l" rtl="0" eaLnBrk="0" fontAlgn="base" hangingPunct="0">
        <a:spcBef>
          <a:spcPct val="0"/>
        </a:spcBef>
        <a:spcAft>
          <a:spcPct val="0"/>
        </a:spcAft>
        <a:defRPr kumimoji="1" sz="2400" b="1">
          <a:solidFill>
            <a:schemeClr val="tx2"/>
          </a:solidFill>
          <a:latin typeface="HGPｺﾞｼｯｸE" pitchFamily="50" charset="-128"/>
          <a:ea typeface="ＭＳ Ｐゴシック" pitchFamily="50" charset="-128"/>
        </a:defRPr>
      </a:lvl5pPr>
      <a:lvl6pPr marL="457200" algn="l" rtl="0" fontAlgn="base">
        <a:spcBef>
          <a:spcPct val="0"/>
        </a:spcBef>
        <a:spcAft>
          <a:spcPct val="0"/>
        </a:spcAft>
        <a:defRPr kumimoji="1" sz="2400" b="1">
          <a:solidFill>
            <a:schemeClr val="tx2"/>
          </a:solidFill>
          <a:latin typeface="HGPｺﾞｼｯｸE" pitchFamily="50" charset="-128"/>
          <a:ea typeface="ＭＳ Ｐゴシック" pitchFamily="50" charset="-128"/>
        </a:defRPr>
      </a:lvl6pPr>
      <a:lvl7pPr marL="914400" algn="l" rtl="0" fontAlgn="base">
        <a:spcBef>
          <a:spcPct val="0"/>
        </a:spcBef>
        <a:spcAft>
          <a:spcPct val="0"/>
        </a:spcAft>
        <a:defRPr kumimoji="1" sz="2400" b="1">
          <a:solidFill>
            <a:schemeClr val="tx2"/>
          </a:solidFill>
          <a:latin typeface="HGPｺﾞｼｯｸE" pitchFamily="50" charset="-128"/>
          <a:ea typeface="ＭＳ Ｐゴシック" pitchFamily="50" charset="-128"/>
        </a:defRPr>
      </a:lvl7pPr>
      <a:lvl8pPr marL="1371600" algn="l" rtl="0" fontAlgn="base">
        <a:spcBef>
          <a:spcPct val="0"/>
        </a:spcBef>
        <a:spcAft>
          <a:spcPct val="0"/>
        </a:spcAft>
        <a:defRPr kumimoji="1" sz="2400" b="1">
          <a:solidFill>
            <a:schemeClr val="tx2"/>
          </a:solidFill>
          <a:latin typeface="HGPｺﾞｼｯｸE" pitchFamily="50" charset="-128"/>
          <a:ea typeface="ＭＳ Ｐゴシック" pitchFamily="50" charset="-128"/>
        </a:defRPr>
      </a:lvl8pPr>
      <a:lvl9pPr marL="1828800" algn="l" rtl="0" fontAlgn="base">
        <a:spcBef>
          <a:spcPct val="0"/>
        </a:spcBef>
        <a:spcAft>
          <a:spcPct val="0"/>
        </a:spcAft>
        <a:defRPr kumimoji="1" sz="2400" b="1">
          <a:solidFill>
            <a:schemeClr val="tx2"/>
          </a:solidFill>
          <a:latin typeface="HGPｺﾞｼｯｸE"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D25B4-C9CB-4122-80E8-0E608E8CF1F2}" type="datetimeFigureOut">
              <a:rPr lang="ja-JP" altLang="en-US" smtClean="0">
                <a:solidFill>
                  <a:prstClr val="black">
                    <a:tint val="75000"/>
                  </a:prstClr>
                </a:solidFill>
              </a:rPr>
              <a:pPr/>
              <a:t>2020/4/7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38296-AE88-4299-9D40-C943CC14B2EF}" type="slidenum">
              <a:rPr lang="ja-JP" altLang="en-US" smtClean="0">
                <a:solidFill>
                  <a:prstClr val="black">
                    <a:tint val="75000"/>
                  </a:prstClr>
                </a:solidFill>
              </a:rPr>
              <a:pPr/>
              <a:t>‹#›</a:t>
            </a:fld>
            <a:endParaRPr lang="ja-JP" altLang="en-US">
              <a:solidFill>
                <a:prstClr val="black">
                  <a:tint val="75000"/>
                </a:prstClr>
              </a:solidFill>
            </a:endParaRPr>
          </a:p>
        </p:txBody>
      </p:sp>
      <p:grpSp>
        <p:nvGrpSpPr>
          <p:cNvPr id="7" name="グループ化 6"/>
          <p:cNvGrpSpPr/>
          <p:nvPr userDrawn="1"/>
        </p:nvGrpSpPr>
        <p:grpSpPr bwMode="gray">
          <a:xfrm>
            <a:off x="0" y="33477"/>
            <a:ext cx="9144000" cy="488059"/>
            <a:chOff x="0" y="33474"/>
            <a:chExt cx="9144000" cy="488059"/>
          </a:xfrm>
        </p:grpSpPr>
        <p:cxnSp>
          <p:nvCxnSpPr>
            <p:cNvPr id="8" name="直線コネクタ 7"/>
            <p:cNvCxnSpPr/>
            <p:nvPr/>
          </p:nvCxnSpPr>
          <p:spPr bwMode="gray">
            <a:xfrm>
              <a:off x="0" y="489972"/>
              <a:ext cx="9144000" cy="0"/>
            </a:xfrm>
            <a:prstGeom prst="line">
              <a:avLst/>
            </a:prstGeom>
            <a:ln w="101600">
              <a:gradFill flip="none" rotWithShape="1">
                <a:gsLst>
                  <a:gs pos="0">
                    <a:schemeClr val="bg1">
                      <a:lumMod val="50000"/>
                    </a:schemeClr>
                  </a:gs>
                  <a:gs pos="48000">
                    <a:srgbClr val="EFEFEF"/>
                  </a:gs>
                  <a:gs pos="98750">
                    <a:schemeClr val="bg1"/>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9" name="グループ化 8"/>
            <p:cNvGrpSpPr/>
            <p:nvPr/>
          </p:nvGrpSpPr>
          <p:grpSpPr bwMode="gray">
            <a:xfrm>
              <a:off x="35496" y="33474"/>
              <a:ext cx="698480" cy="462177"/>
              <a:chOff x="35496" y="44625"/>
              <a:chExt cx="698480" cy="462177"/>
            </a:xfrm>
          </p:grpSpPr>
          <p:sp>
            <p:nvSpPr>
              <p:cNvPr id="11" name="タイトル 1"/>
              <p:cNvSpPr txBox="1">
                <a:spLocks/>
              </p:cNvSpPr>
              <p:nvPr/>
            </p:nvSpPr>
            <p:spPr bwMode="gray">
              <a:xfrm>
                <a:off x="35496" y="44625"/>
                <a:ext cx="328616" cy="363814"/>
              </a:xfrm>
              <a:prstGeom prst="rect">
                <a:avLst/>
              </a:prstGeom>
            </p:spPr>
            <p:txBody>
              <a:bodyPr vert="horz" wrap="none" lIns="0" tIns="0" rIns="0" bIns="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3300" b="1" dirty="0">
                    <a:solidFill>
                      <a:srgbClr val="FFFFFF">
                        <a:lumMod val="50000"/>
                      </a:srgbClr>
                    </a:solidFill>
                    <a:latin typeface="Arial Black" panose="020B0A04020102020204" pitchFamily="34" charset="0"/>
                  </a:rPr>
                  <a:t>R</a:t>
                </a:r>
                <a:endParaRPr lang="ja-JP" altLang="en-US" sz="3300" b="1" dirty="0">
                  <a:solidFill>
                    <a:srgbClr val="FFFFFF">
                      <a:lumMod val="50000"/>
                    </a:srgbClr>
                  </a:solidFill>
                  <a:latin typeface="Arial Black" panose="020B0A04020102020204" pitchFamily="34" charset="0"/>
                </a:endParaRPr>
              </a:p>
            </p:txBody>
          </p:sp>
          <p:sp>
            <p:nvSpPr>
              <p:cNvPr id="12" name="タイトル 1"/>
              <p:cNvSpPr txBox="1">
                <a:spLocks/>
              </p:cNvSpPr>
              <p:nvPr/>
            </p:nvSpPr>
            <p:spPr bwMode="gray">
              <a:xfrm>
                <a:off x="405360" y="44625"/>
                <a:ext cx="328616" cy="363814"/>
              </a:xfrm>
              <a:prstGeom prst="rect">
                <a:avLst/>
              </a:prstGeom>
            </p:spPr>
            <p:txBody>
              <a:bodyPr vert="horz" wrap="none" lIns="0" tIns="0" rIns="0" bIns="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3300" b="1" dirty="0">
                    <a:solidFill>
                      <a:srgbClr val="FFFFFF">
                        <a:lumMod val="50000"/>
                      </a:srgbClr>
                    </a:solidFill>
                    <a:latin typeface="Arial Black" panose="020B0A04020102020204" pitchFamily="34" charset="0"/>
                  </a:rPr>
                  <a:t>D</a:t>
                </a:r>
                <a:endParaRPr lang="ja-JP" altLang="en-US" sz="3300" b="1" dirty="0">
                  <a:solidFill>
                    <a:srgbClr val="FFFFFF">
                      <a:lumMod val="50000"/>
                    </a:srgbClr>
                  </a:solidFill>
                  <a:latin typeface="Arial Black" panose="020B0A04020102020204" pitchFamily="34" charset="0"/>
                </a:endParaRPr>
              </a:p>
            </p:txBody>
          </p:sp>
          <p:sp>
            <p:nvSpPr>
              <p:cNvPr id="13" name="タイトル 1"/>
              <p:cNvSpPr txBox="1">
                <a:spLocks/>
              </p:cNvSpPr>
              <p:nvPr/>
            </p:nvSpPr>
            <p:spPr bwMode="gray">
              <a:xfrm>
                <a:off x="296916" y="149813"/>
                <a:ext cx="211596" cy="258626"/>
              </a:xfrm>
              <a:prstGeom prst="rect">
                <a:avLst/>
              </a:prstGeom>
            </p:spPr>
            <p:txBody>
              <a:bodyPr vert="horz" wrap="none" lIns="0" tIns="0" rIns="0" bIns="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2400" b="1" dirty="0">
                    <a:ln w="3175">
                      <a:solidFill>
                        <a:srgbClr val="FFFFFF">
                          <a:lumMod val="50000"/>
                        </a:srgbClr>
                      </a:solidFill>
                      <a:miter lim="800000"/>
                    </a:ln>
                    <a:solidFill>
                      <a:srgbClr val="FFFFFF"/>
                    </a:solidFill>
                    <a:latin typeface="Estrangelo Edessa" panose="03080600000000000000" pitchFamily="66" charset="0"/>
                    <a:cs typeface="Estrangelo Edessa" panose="03080600000000000000" pitchFamily="66" charset="0"/>
                  </a:rPr>
                  <a:t>&amp;</a:t>
                </a:r>
                <a:endParaRPr lang="ja-JP" altLang="en-US" sz="2400" b="1" dirty="0">
                  <a:ln w="3175">
                    <a:solidFill>
                      <a:srgbClr val="FFFFFF">
                        <a:lumMod val="50000"/>
                      </a:srgbClr>
                    </a:solidFill>
                    <a:miter lim="800000"/>
                  </a:ln>
                  <a:solidFill>
                    <a:srgbClr val="FFFFFF"/>
                  </a:solidFill>
                  <a:latin typeface="Estrangelo Edessa" panose="03080600000000000000" pitchFamily="66" charset="0"/>
                  <a:cs typeface="Estrangelo Edessa" panose="03080600000000000000" pitchFamily="66" charset="0"/>
                </a:endParaRPr>
              </a:p>
            </p:txBody>
          </p:sp>
          <p:sp>
            <p:nvSpPr>
              <p:cNvPr id="14" name="タイトル 1"/>
              <p:cNvSpPr txBox="1">
                <a:spLocks/>
              </p:cNvSpPr>
              <p:nvPr/>
            </p:nvSpPr>
            <p:spPr bwMode="gray">
              <a:xfrm>
                <a:off x="56580" y="372503"/>
                <a:ext cx="668453" cy="134299"/>
              </a:xfrm>
              <a:prstGeom prst="rect">
                <a:avLst/>
              </a:prstGeom>
            </p:spPr>
            <p:txBody>
              <a:bodyPr vert="horz" wrap="none" lIns="0" tIns="0" rIns="0" bIns="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1200" b="1" dirty="0">
                    <a:solidFill>
                      <a:srgbClr val="FFFFFF">
                        <a:lumMod val="50000"/>
                      </a:srgbClr>
                    </a:solidFill>
                    <a:latin typeface="Arial Black" panose="020B0A04020102020204" pitchFamily="34" charset="0"/>
                  </a:rPr>
                  <a:t>Division</a:t>
                </a:r>
                <a:endParaRPr lang="ja-JP" altLang="en-US" sz="1200" b="1" dirty="0">
                  <a:solidFill>
                    <a:srgbClr val="FFFFFF">
                      <a:lumMod val="50000"/>
                    </a:srgbClr>
                  </a:solidFill>
                  <a:latin typeface="Arial Black" panose="020B0A04020102020204" pitchFamily="34" charset="0"/>
                </a:endParaRPr>
              </a:p>
            </p:txBody>
          </p:sp>
        </p:grpSp>
        <p:sp>
          <p:nvSpPr>
            <p:cNvPr id="10" name="テキスト ボックス 9"/>
            <p:cNvSpPr txBox="1"/>
            <p:nvPr/>
          </p:nvSpPr>
          <p:spPr bwMode="gray">
            <a:xfrm>
              <a:off x="6796874" y="361353"/>
              <a:ext cx="2339349" cy="160180"/>
            </a:xfrm>
            <a:prstGeom prst="rect">
              <a:avLst/>
            </a:prstGeom>
            <a:noFill/>
            <a:ln w="9525">
              <a:noFill/>
              <a:miter lim="800000"/>
              <a:headEnd/>
              <a:tailEnd/>
            </a:ln>
          </p:spPr>
          <p:txBody>
            <a:bodyPr wrap="none" lIns="0" tIns="0" rIns="72000" bIns="0" anchor="t" anchorCtr="0">
              <a:noAutofit/>
            </a:bodyPr>
            <a:lstStyle>
              <a:defPPr>
                <a:defRPr lang="ja-JP"/>
              </a:defPPr>
              <a:lvl1pPr>
                <a:defRPr i="1">
                  <a:latin typeface="Berlin Sans FB" pitchFamily="34" charset="0"/>
                </a:defRPr>
              </a:lvl1pPr>
            </a:lstStyle>
            <a:p>
              <a:pPr algn="r"/>
              <a:r>
                <a:rPr lang="en-US" altLang="ja-JP" sz="1200" dirty="0">
                  <a:solidFill>
                    <a:srgbClr val="000000">
                      <a:lumMod val="50000"/>
                      <a:lumOff val="50000"/>
                    </a:srgbClr>
                  </a:solidFill>
                </a:rPr>
                <a:t>Our Technology changes</a:t>
              </a:r>
              <a:r>
                <a:rPr lang="ja-JP" altLang="en-US" sz="1200" dirty="0">
                  <a:solidFill>
                    <a:srgbClr val="000000">
                      <a:lumMod val="50000"/>
                      <a:lumOff val="50000"/>
                    </a:srgbClr>
                  </a:solidFill>
                </a:rPr>
                <a:t> </a:t>
              </a:r>
              <a:r>
                <a:rPr lang="en-US" altLang="ja-JP" sz="1200" dirty="0">
                  <a:solidFill>
                    <a:srgbClr val="000000">
                      <a:lumMod val="50000"/>
                      <a:lumOff val="50000"/>
                    </a:srgbClr>
                  </a:solidFill>
                </a:rPr>
                <a:t>the Future</a:t>
              </a:r>
              <a:endParaRPr lang="ja-JP" altLang="en-US" sz="1200" dirty="0">
                <a:solidFill>
                  <a:srgbClr val="000000">
                    <a:lumMod val="50000"/>
                    <a:lumOff val="50000"/>
                  </a:srgbClr>
                </a:solidFill>
              </a:endParaRPr>
            </a:p>
          </p:txBody>
        </p:sp>
      </p:grpSp>
    </p:spTree>
    <p:extLst>
      <p:ext uri="{BB962C8B-B14F-4D97-AF65-F5344CB8AC3E}">
        <p14:creationId xmlns:p14="http://schemas.microsoft.com/office/powerpoint/2010/main" val="211774270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p:cNvSpPr/>
          <p:nvPr/>
        </p:nvSpPr>
        <p:spPr>
          <a:xfrm>
            <a:off x="0" y="-1"/>
            <a:ext cx="9144000" cy="450937"/>
          </a:xfrm>
          <a:prstGeom prst="rect">
            <a:avLst/>
          </a:prstGeom>
          <a:solidFill>
            <a:srgbClr val="25008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2" name="タイトル プレースホルダー 1"/>
          <p:cNvSpPr>
            <a:spLocks noGrp="1"/>
          </p:cNvSpPr>
          <p:nvPr>
            <p:ph type="title"/>
          </p:nvPr>
        </p:nvSpPr>
        <p:spPr>
          <a:xfrm>
            <a:off x="457200" y="7653"/>
            <a:ext cx="8229600" cy="478397"/>
          </a:xfrm>
          <a:prstGeom prst="rect">
            <a:avLst/>
          </a:prstGeom>
        </p:spPr>
        <p:txBody>
          <a:bodyPr vert="horz" lIns="91440" tIns="45720" rIns="91440" bIns="4572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201046493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xStyles>
    <p:titleStyle>
      <a:lvl1pPr algn="ctr" defTabSz="914400" rtl="0" eaLnBrk="1" latinLnBrk="0" hangingPunct="1">
        <a:spcBef>
          <a:spcPct val="0"/>
        </a:spcBef>
        <a:buNone/>
        <a:defRPr kumimoji="1" sz="2400" b="1" kern="1200">
          <a:solidFill>
            <a:schemeClr val="bg1"/>
          </a:solidFill>
          <a:latin typeface="Meiryo UI" pitchFamily="50" charset="-128"/>
          <a:ea typeface="Meiryo UI" pitchFamily="50" charset="-128"/>
          <a:cs typeface="Meiryo UI"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363" tIns="45685" rIns="91363" bIns="45685"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1"/>
            <a:ext cx="8229600" cy="4525963"/>
          </a:xfrm>
          <a:prstGeom prst="rect">
            <a:avLst/>
          </a:prstGeom>
        </p:spPr>
        <p:txBody>
          <a:bodyPr vert="horz" lIns="91363" tIns="45685" rIns="91363" bIns="45685"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7"/>
            <a:ext cx="2133600" cy="365125"/>
          </a:xfrm>
          <a:prstGeom prst="rect">
            <a:avLst/>
          </a:prstGeom>
        </p:spPr>
        <p:txBody>
          <a:bodyPr vert="horz" lIns="91363" tIns="45685" rIns="91363" bIns="45685" rtlCol="0" anchor="ctr"/>
          <a:lstStyle>
            <a:lvl1pPr algn="l">
              <a:defRPr sz="1200">
                <a:solidFill>
                  <a:schemeClr val="tx1">
                    <a:tint val="75000"/>
                  </a:schemeClr>
                </a:solidFill>
              </a:defRPr>
            </a:lvl1pPr>
          </a:lstStyle>
          <a:p>
            <a:pPr defTabSz="913630"/>
            <a:fld id="{9F59D713-9F77-45CD-BEAA-93763FAAD55A}" type="datetimeFigureOut">
              <a:rPr lang="ja-JP" altLang="en-US" smtClean="0">
                <a:solidFill>
                  <a:prstClr val="black">
                    <a:tint val="75000"/>
                  </a:prstClr>
                </a:solidFill>
              </a:rPr>
              <a:pPr defTabSz="913630"/>
              <a:t>2020/4/7</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3124200" y="6356357"/>
            <a:ext cx="2895600" cy="365125"/>
          </a:xfrm>
          <a:prstGeom prst="rect">
            <a:avLst/>
          </a:prstGeom>
        </p:spPr>
        <p:txBody>
          <a:bodyPr vert="horz" lIns="91363" tIns="45685" rIns="91363" bIns="45685" rtlCol="0" anchor="ctr"/>
          <a:lstStyle>
            <a:lvl1pPr algn="ctr">
              <a:defRPr sz="1200">
                <a:solidFill>
                  <a:schemeClr val="tx1">
                    <a:tint val="75000"/>
                  </a:schemeClr>
                </a:solidFill>
              </a:defRPr>
            </a:lvl1pPr>
          </a:lstStyle>
          <a:p>
            <a:pPr defTabSz="913630"/>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7"/>
            <a:ext cx="2133600" cy="365125"/>
          </a:xfrm>
          <a:prstGeom prst="rect">
            <a:avLst/>
          </a:prstGeom>
        </p:spPr>
        <p:txBody>
          <a:bodyPr vert="horz" lIns="91363" tIns="45685" rIns="91363" bIns="45685" rtlCol="0" anchor="ctr"/>
          <a:lstStyle>
            <a:lvl1pPr algn="r">
              <a:defRPr sz="1200">
                <a:solidFill>
                  <a:schemeClr val="tx1">
                    <a:tint val="75000"/>
                  </a:schemeClr>
                </a:solidFill>
              </a:defRPr>
            </a:lvl1pPr>
          </a:lstStyle>
          <a:p>
            <a:pPr defTabSz="913630"/>
            <a:fld id="{FE43535A-D48F-427F-9DEE-C03B102733F2}" type="slidenum">
              <a:rPr lang="ja-JP" altLang="en-US" smtClean="0">
                <a:solidFill>
                  <a:prstClr val="black">
                    <a:tint val="75000"/>
                  </a:prstClr>
                </a:solidFill>
              </a:rPr>
              <a:pPr defTabSz="913630"/>
              <a:t>‹#›</a:t>
            </a:fld>
            <a:endParaRPr lang="ja-JP" altLang="en-US">
              <a:solidFill>
                <a:prstClr val="black">
                  <a:tint val="75000"/>
                </a:prstClr>
              </a:solidFill>
            </a:endParaRPr>
          </a:p>
        </p:txBody>
      </p:sp>
    </p:spTree>
    <p:extLst>
      <p:ext uri="{BB962C8B-B14F-4D97-AF65-F5344CB8AC3E}">
        <p14:creationId xmlns:p14="http://schemas.microsoft.com/office/powerpoint/2010/main" val="2569551420"/>
      </p:ext>
    </p:extLst>
  </p:cSld>
  <p:clrMap bg1="lt1" tx1="dk1" bg2="lt2" tx2="dk2" accent1="accent1" accent2="accent2" accent3="accent3" accent4="accent4" accent5="accent5" accent6="accent6" hlink="hlink" folHlink="folHlink"/>
  <p:sldLayoutIdLst>
    <p:sldLayoutId id="2147483867" r:id="rId1"/>
  </p:sldLayoutIdLst>
  <p:txStyles>
    <p:titleStyle>
      <a:lvl1pPr algn="ctr" defTabSz="913630" rtl="0" eaLnBrk="1" latinLnBrk="0" hangingPunct="1">
        <a:spcBef>
          <a:spcPct val="0"/>
        </a:spcBef>
        <a:buNone/>
        <a:defRPr kumimoji="1" sz="4400" kern="1200">
          <a:solidFill>
            <a:schemeClr val="tx1"/>
          </a:solidFill>
          <a:latin typeface="+mj-lt"/>
          <a:ea typeface="+mj-ea"/>
          <a:cs typeface="+mj-cs"/>
        </a:defRPr>
      </a:lvl1pPr>
    </p:titleStyle>
    <p:bodyStyle>
      <a:lvl1pPr marL="342613" indent="-342613" algn="l" defTabSz="91363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327" indent="-285506" algn="l" defTabSz="91363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2041" indent="-228408" algn="l" defTabSz="91363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598856"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5671"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2488"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69303"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6121"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2938" indent="-228408" algn="l" defTabSz="91363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3630" rtl="0" eaLnBrk="1" latinLnBrk="0" hangingPunct="1">
        <a:defRPr kumimoji="1" sz="1800" kern="1200">
          <a:solidFill>
            <a:schemeClr val="tx1"/>
          </a:solidFill>
          <a:latin typeface="+mn-lt"/>
          <a:ea typeface="+mn-ea"/>
          <a:cs typeface="+mn-cs"/>
        </a:defRPr>
      </a:lvl1pPr>
      <a:lvl2pPr marL="456815" algn="l" defTabSz="913630" rtl="0" eaLnBrk="1" latinLnBrk="0" hangingPunct="1">
        <a:defRPr kumimoji="1" sz="1800" kern="1200">
          <a:solidFill>
            <a:schemeClr val="tx1"/>
          </a:solidFill>
          <a:latin typeface="+mn-lt"/>
          <a:ea typeface="+mn-ea"/>
          <a:cs typeface="+mn-cs"/>
        </a:defRPr>
      </a:lvl2pPr>
      <a:lvl3pPr marL="913630" algn="l" defTabSz="913630" rtl="0" eaLnBrk="1" latinLnBrk="0" hangingPunct="1">
        <a:defRPr kumimoji="1" sz="1800" kern="1200">
          <a:solidFill>
            <a:schemeClr val="tx1"/>
          </a:solidFill>
          <a:latin typeface="+mn-lt"/>
          <a:ea typeface="+mn-ea"/>
          <a:cs typeface="+mn-cs"/>
        </a:defRPr>
      </a:lvl3pPr>
      <a:lvl4pPr marL="1370446" algn="l" defTabSz="913630" rtl="0" eaLnBrk="1" latinLnBrk="0" hangingPunct="1">
        <a:defRPr kumimoji="1" sz="1800" kern="1200">
          <a:solidFill>
            <a:schemeClr val="tx1"/>
          </a:solidFill>
          <a:latin typeface="+mn-lt"/>
          <a:ea typeface="+mn-ea"/>
          <a:cs typeface="+mn-cs"/>
        </a:defRPr>
      </a:lvl4pPr>
      <a:lvl5pPr marL="1827261" algn="l" defTabSz="913630" rtl="0" eaLnBrk="1" latinLnBrk="0" hangingPunct="1">
        <a:defRPr kumimoji="1" sz="1800" kern="1200">
          <a:solidFill>
            <a:schemeClr val="tx1"/>
          </a:solidFill>
          <a:latin typeface="+mn-lt"/>
          <a:ea typeface="+mn-ea"/>
          <a:cs typeface="+mn-cs"/>
        </a:defRPr>
      </a:lvl5pPr>
      <a:lvl6pPr marL="2284079" algn="l" defTabSz="913630" rtl="0" eaLnBrk="1" latinLnBrk="0" hangingPunct="1">
        <a:defRPr kumimoji="1" sz="1800" kern="1200">
          <a:solidFill>
            <a:schemeClr val="tx1"/>
          </a:solidFill>
          <a:latin typeface="+mn-lt"/>
          <a:ea typeface="+mn-ea"/>
          <a:cs typeface="+mn-cs"/>
        </a:defRPr>
      </a:lvl6pPr>
      <a:lvl7pPr marL="2740897" algn="l" defTabSz="913630" rtl="0" eaLnBrk="1" latinLnBrk="0" hangingPunct="1">
        <a:defRPr kumimoji="1" sz="1800" kern="1200">
          <a:solidFill>
            <a:schemeClr val="tx1"/>
          </a:solidFill>
          <a:latin typeface="+mn-lt"/>
          <a:ea typeface="+mn-ea"/>
          <a:cs typeface="+mn-cs"/>
        </a:defRPr>
      </a:lvl7pPr>
      <a:lvl8pPr marL="3197712" algn="l" defTabSz="913630" rtl="0" eaLnBrk="1" latinLnBrk="0" hangingPunct="1">
        <a:defRPr kumimoji="1" sz="1800" kern="1200">
          <a:solidFill>
            <a:schemeClr val="tx1"/>
          </a:solidFill>
          <a:latin typeface="+mn-lt"/>
          <a:ea typeface="+mn-ea"/>
          <a:cs typeface="+mn-cs"/>
        </a:defRPr>
      </a:lvl8pPr>
      <a:lvl9pPr marL="3654529" algn="l" defTabSz="91363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6427113"/>
            <a:ext cx="8704385" cy="369332"/>
          </a:xfrm>
          <a:prstGeom prst="rect">
            <a:avLst/>
          </a:prstGeom>
          <a:noFill/>
        </p:spPr>
        <p:txBody>
          <a:bodyPr wrap="square" lIns="0" tIns="0" rIns="0" bIns="0" rtlCol="0">
            <a:spAutoFit/>
          </a:bodyPr>
          <a:lstStyle/>
          <a:p>
            <a:pPr marL="176213" indent="-176213"/>
            <a:r>
              <a:rPr lang="en-US" altLang="zh-TW" sz="1200" dirty="0" smtClean="0">
                <a:latin typeface="Meiryo UI" pitchFamily="50" charset="-128"/>
                <a:ea typeface="Meiryo UI" pitchFamily="50" charset="-128"/>
                <a:cs typeface="Meiryo UI" pitchFamily="50" charset="-128"/>
              </a:rPr>
              <a:t>7</a:t>
            </a:r>
            <a:r>
              <a:rPr lang="en-US" altLang="zh-TW" sz="1200" dirty="0">
                <a:latin typeface="Meiryo UI" pitchFamily="50" charset="-128"/>
                <a:ea typeface="Meiryo UI" pitchFamily="50" charset="-128"/>
                <a:cs typeface="Meiryo UI" pitchFamily="50" charset="-128"/>
              </a:rPr>
              <a:t>. </a:t>
            </a:r>
            <a:r>
              <a:rPr lang="en-US" altLang="zh-TW" sz="1200" dirty="0" err="1">
                <a:latin typeface="Meiryo UI" pitchFamily="50" charset="-128"/>
                <a:ea typeface="Meiryo UI" pitchFamily="50" charset="-128"/>
                <a:cs typeface="Meiryo UI" pitchFamily="50" charset="-128"/>
              </a:rPr>
              <a:t>Gershman</a:t>
            </a:r>
            <a:r>
              <a:rPr lang="en-US" altLang="zh-TW" sz="1200" dirty="0">
                <a:latin typeface="Meiryo UI" pitchFamily="50" charset="-128"/>
                <a:ea typeface="Meiryo UI" pitchFamily="50" charset="-128"/>
                <a:cs typeface="Meiryo UI" pitchFamily="50" charset="-128"/>
              </a:rPr>
              <a:t>, S. J. &amp; </a:t>
            </a:r>
            <a:r>
              <a:rPr lang="en-US" altLang="zh-TW" sz="1200" dirty="0" err="1">
                <a:latin typeface="Meiryo UI" pitchFamily="50" charset="-128"/>
                <a:ea typeface="Meiryo UI" pitchFamily="50" charset="-128"/>
                <a:cs typeface="Meiryo UI" pitchFamily="50" charset="-128"/>
              </a:rPr>
              <a:t>Daw</a:t>
            </a:r>
            <a:r>
              <a:rPr lang="en-US" altLang="zh-TW" sz="1200" dirty="0">
                <a:latin typeface="Meiryo UI" pitchFamily="50" charset="-128"/>
                <a:ea typeface="Meiryo UI" pitchFamily="50" charset="-128"/>
                <a:cs typeface="Meiryo UI" pitchFamily="50" charset="-128"/>
              </a:rPr>
              <a:t>, N. D. Reinforcement learning and episodic memory in humans and animals: An integrative framework. </a:t>
            </a:r>
            <a:r>
              <a:rPr lang="en-US" altLang="zh-TW" sz="1200" dirty="0" err="1">
                <a:latin typeface="Meiryo UI" pitchFamily="50" charset="-128"/>
                <a:ea typeface="Meiryo UI" pitchFamily="50" charset="-128"/>
                <a:cs typeface="Meiryo UI" pitchFamily="50" charset="-128"/>
              </a:rPr>
              <a:t>Annu</a:t>
            </a:r>
            <a:r>
              <a:rPr lang="en-US" altLang="zh-TW" sz="1200" dirty="0">
                <a:latin typeface="Meiryo UI" pitchFamily="50" charset="-128"/>
                <a:ea typeface="Meiryo UI" pitchFamily="50" charset="-128"/>
                <a:cs typeface="Meiryo UI" pitchFamily="50" charset="-128"/>
              </a:rPr>
              <a:t>. Rev. Psychol. 68, 101–128 (2017).</a:t>
            </a:r>
            <a:endParaRPr lang="en-US" altLang="zh-TW" sz="1200" dirty="0" smtClean="0">
              <a:latin typeface="Meiryo UI" pitchFamily="50" charset="-128"/>
              <a:ea typeface="Meiryo UI" pitchFamily="50" charset="-128"/>
              <a:cs typeface="Meiryo UI" pitchFamily="50" charset="-128"/>
            </a:endParaRPr>
          </a:p>
        </p:txBody>
      </p:sp>
      <p:sp>
        <p:nvSpPr>
          <p:cNvPr id="25" name="テキスト ボックス 24"/>
          <p:cNvSpPr txBox="1"/>
          <p:nvPr/>
        </p:nvSpPr>
        <p:spPr>
          <a:xfrm>
            <a:off x="-1" y="0"/>
            <a:ext cx="9144001" cy="492443"/>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Reinforcement learning and episodic memory in humans and animals: </a:t>
            </a:r>
            <a:endParaRPr lang="en-US" altLang="zh-TW" sz="1600" dirty="0" smtClean="0">
              <a:solidFill>
                <a:schemeClr val="bg1"/>
              </a:solidFill>
              <a:latin typeface="Meiryo UI" pitchFamily="50" charset="-128"/>
              <a:ea typeface="Meiryo UI" pitchFamily="50" charset="-128"/>
              <a:cs typeface="Meiryo UI" pitchFamily="50" charset="-128"/>
            </a:endParaRPr>
          </a:p>
          <a:p>
            <a:r>
              <a:rPr lang="en-US" altLang="zh-TW" sz="1600" dirty="0" smtClean="0">
                <a:solidFill>
                  <a:schemeClr val="bg1"/>
                </a:solidFill>
                <a:latin typeface="Meiryo UI" pitchFamily="50" charset="-128"/>
                <a:ea typeface="Meiryo UI" pitchFamily="50" charset="-128"/>
                <a:cs typeface="Meiryo UI" pitchFamily="50" charset="-128"/>
              </a:rPr>
              <a:t>An </a:t>
            </a:r>
            <a:r>
              <a:rPr lang="en-US" altLang="zh-TW" sz="1600" dirty="0">
                <a:solidFill>
                  <a:schemeClr val="bg1"/>
                </a:solidFill>
                <a:latin typeface="Meiryo UI" pitchFamily="50" charset="-128"/>
                <a:ea typeface="Meiryo UI" pitchFamily="50" charset="-128"/>
                <a:cs typeface="Meiryo UI" pitchFamily="50" charset="-128"/>
              </a:rPr>
              <a:t>integrative framework</a:t>
            </a:r>
            <a:endParaRPr kumimoji="1" lang="ja-JP" altLang="en-US" sz="1600" dirty="0" smtClean="0">
              <a:solidFill>
                <a:schemeClr val="bg1"/>
              </a:solidFill>
              <a:latin typeface="Meiryo UI" pitchFamily="50" charset="-128"/>
              <a:ea typeface="Meiryo UI" pitchFamily="50" charset="-128"/>
              <a:cs typeface="Meiryo UI" pitchFamily="50" charset="-128"/>
            </a:endParaRPr>
          </a:p>
        </p:txBody>
      </p:sp>
      <p:sp>
        <p:nvSpPr>
          <p:cNvPr id="3" name="正方形/長方形 2"/>
          <p:cNvSpPr/>
          <p:nvPr/>
        </p:nvSpPr>
        <p:spPr>
          <a:xfrm>
            <a:off x="251408" y="974741"/>
            <a:ext cx="8564787" cy="1569660"/>
          </a:xfrm>
          <a:prstGeom prst="rect">
            <a:avLst/>
          </a:prstGeom>
        </p:spPr>
        <p:txBody>
          <a:bodyPr wrap="square">
            <a:spAutoFit/>
          </a:bodyPr>
          <a:lstStyle/>
          <a:p>
            <a:r>
              <a:rPr lang="en-US" altLang="ja-JP" sz="1200" dirty="0" smtClean="0"/>
              <a:t>TD</a:t>
            </a:r>
            <a:r>
              <a:rPr lang="ja-JP" altLang="en-US" sz="1200" dirty="0" smtClean="0"/>
              <a:t>誤差は</a:t>
            </a:r>
            <a:r>
              <a:rPr lang="ja-JP" altLang="en-US" sz="1200" dirty="0">
                <a:latin typeface="Meiryo UI" panose="020B0604030504040204" pitchFamily="50" charset="-128"/>
                <a:ea typeface="Meiryo UI" panose="020B0604030504040204" pitchFamily="50" charset="-128"/>
              </a:rPr>
              <a:t>腹側</a:t>
            </a:r>
            <a:r>
              <a:rPr lang="ja-JP" altLang="en-US" sz="1200" dirty="0" smtClean="0">
                <a:latin typeface="Meiryo UI" panose="020B0604030504040204" pitchFamily="50" charset="-128"/>
                <a:ea typeface="Meiryo UI" panose="020B0604030504040204" pitchFamily="50" charset="-128"/>
              </a:rPr>
              <a:t>線条体で計算されている？</a:t>
            </a:r>
            <a:endParaRPr lang="en-US" altLang="ja-JP" sz="1200" dirty="0" smtClean="0"/>
          </a:p>
          <a:p>
            <a:endParaRPr lang="en-US" altLang="ja-JP" sz="1200" dirty="0" smtClean="0"/>
          </a:p>
          <a:p>
            <a:r>
              <a:rPr lang="en-US" altLang="ja-JP" sz="1200" dirty="0"/>
              <a:t>Theinitialandstillthemost-celebratedsuccessofRLtheoryinneurosciencewastheobservation that the ﬁring of dopamine neurons in the midbrain of monkeys behaving for reward resembles the reward prediction error of Equation 2 (</a:t>
            </a:r>
            <a:r>
              <a:rPr lang="en-US" altLang="ja-JP" sz="1200" dirty="0" err="1"/>
              <a:t>Houk</a:t>
            </a:r>
            <a:r>
              <a:rPr lang="en-US" altLang="ja-JP" sz="1200" dirty="0"/>
              <a:t> et al. 1995, Montague et al. 1996, Schultz et al. 1997),</a:t>
            </a:r>
            <a:r>
              <a:rPr lang="en-US" altLang="ja-JP" sz="1200" dirty="0" err="1"/>
              <a:t>suggestingthatthebrainmayusethissignalforRL</a:t>
            </a:r>
            <a:r>
              <a:rPr lang="en-US" altLang="ja-JP" sz="1200" dirty="0" smtClean="0"/>
              <a:t>.</a:t>
            </a:r>
          </a:p>
          <a:p>
            <a:r>
              <a:rPr lang="ja-JP" altLang="en-US" sz="1200" dirty="0"/>
              <a:t>～</a:t>
            </a:r>
            <a:endParaRPr lang="en-US" altLang="ja-JP" sz="1200" dirty="0"/>
          </a:p>
          <a:p>
            <a:r>
              <a:rPr lang="en-US" altLang="ja-JP" sz="1200" dirty="0" smtClean="0">
                <a:solidFill>
                  <a:srgbClr val="0F1AFD"/>
                </a:solidFill>
              </a:rPr>
              <a:t>A </a:t>
            </a:r>
            <a:r>
              <a:rPr lang="en-US" altLang="ja-JP" sz="1200" dirty="0">
                <a:solidFill>
                  <a:srgbClr val="0F1AFD"/>
                </a:solidFill>
              </a:rPr>
              <a:t>similar signal can also be measured in the ventral striatum (an important dopamine target) in humans using fMRI (e.g., Hare et al. 2008). </a:t>
            </a:r>
            <a:endParaRPr lang="ja-JP" altLang="en-US" sz="1200" dirty="0">
              <a:solidFill>
                <a:srgbClr val="0F1AFD"/>
              </a:solidFill>
            </a:endParaRPr>
          </a:p>
        </p:txBody>
      </p:sp>
      <p:sp>
        <p:nvSpPr>
          <p:cNvPr id="34" name="正方形/長方形 33"/>
          <p:cNvSpPr/>
          <p:nvPr/>
        </p:nvSpPr>
        <p:spPr>
          <a:xfrm>
            <a:off x="0" y="579118"/>
            <a:ext cx="2734574" cy="307777"/>
          </a:xfrm>
          <a:prstGeom prst="rect">
            <a:avLst/>
          </a:prstGeom>
        </p:spPr>
        <p:txBody>
          <a:bodyPr wrap="square">
            <a:spAutoFit/>
          </a:bodyPr>
          <a:lstStyle/>
          <a:p>
            <a:r>
              <a:rPr lang="ja-JP" altLang="en-US" sz="1400" dirty="0" smtClean="0"/>
              <a:t>■モデルフリー強化学習</a:t>
            </a:r>
            <a:endParaRPr lang="ja-JP" altLang="en-US" sz="1400" dirty="0"/>
          </a:p>
        </p:txBody>
      </p:sp>
      <p:sp>
        <p:nvSpPr>
          <p:cNvPr id="6" name="正方形/長方形 5"/>
          <p:cNvSpPr/>
          <p:nvPr/>
        </p:nvSpPr>
        <p:spPr>
          <a:xfrm>
            <a:off x="251408" y="2700653"/>
            <a:ext cx="8562691" cy="830997"/>
          </a:xfrm>
          <a:prstGeom prst="rect">
            <a:avLst/>
          </a:prstGeom>
        </p:spPr>
        <p:txBody>
          <a:bodyPr wrap="square">
            <a:spAutoFit/>
          </a:bodyPr>
          <a:lstStyle/>
          <a:p>
            <a:r>
              <a:rPr lang="ja-JP" altLang="en-US" sz="1200" dirty="0" smtClean="0"/>
              <a:t>ドーパミンは線条体の</a:t>
            </a:r>
            <a:r>
              <a:rPr lang="zh-TW" altLang="en-US" sz="1200" dirty="0" smtClean="0"/>
              <a:t>中型</a:t>
            </a:r>
            <a:r>
              <a:rPr lang="zh-TW" altLang="en-US" sz="1200" dirty="0"/>
              <a:t>有棘神経</a:t>
            </a:r>
            <a:r>
              <a:rPr lang="zh-TW" altLang="en-US" sz="1200" dirty="0" smtClean="0"/>
              <a:t>細胞</a:t>
            </a:r>
            <a:r>
              <a:rPr lang="ja-JP" altLang="en-US" sz="1200" dirty="0" smtClean="0"/>
              <a:t>を調整している？</a:t>
            </a:r>
            <a:endParaRPr lang="en-US" altLang="ja-JP" sz="1200" dirty="0" smtClean="0"/>
          </a:p>
          <a:p>
            <a:endParaRPr lang="en-US" altLang="ja-JP" sz="1200" dirty="0" smtClean="0"/>
          </a:p>
          <a:p>
            <a:r>
              <a:rPr lang="en-US" altLang="ja-JP" sz="1200" dirty="0"/>
              <a:t>Many researchers believe that dopamine drives learning about actions by modulating plasticity at its targets, notably medium spiny neurons in striatum (Frank et al. 2004). </a:t>
            </a:r>
            <a:endParaRPr lang="ja-JP" altLang="en-US" sz="1200" dirty="0"/>
          </a:p>
        </p:txBody>
      </p:sp>
      <p:sp>
        <p:nvSpPr>
          <p:cNvPr id="2" name="正方形/長方形 1"/>
          <p:cNvSpPr/>
          <p:nvPr/>
        </p:nvSpPr>
        <p:spPr>
          <a:xfrm>
            <a:off x="-18376" y="3759632"/>
            <a:ext cx="4572000" cy="830997"/>
          </a:xfrm>
          <a:prstGeom prst="rect">
            <a:avLst/>
          </a:prstGeom>
        </p:spPr>
        <p:txBody>
          <a:bodyPr>
            <a:spAutoFit/>
          </a:bodyPr>
          <a:lstStyle/>
          <a:p>
            <a:r>
              <a:rPr lang="ja-JP" altLang="en-US" sz="1200" dirty="0" smtClean="0"/>
              <a:t>習慣とゴール志向</a:t>
            </a:r>
            <a:endParaRPr lang="en-US" altLang="ja-JP" sz="1200" dirty="0" smtClean="0"/>
          </a:p>
          <a:p>
            <a:endParaRPr lang="en-US" altLang="ja-JP" sz="1200" dirty="0"/>
          </a:p>
          <a:p>
            <a:r>
              <a:rPr lang="en-US" altLang="ja-JP" sz="1200" dirty="0" smtClean="0"/>
              <a:t>In </a:t>
            </a:r>
            <a:r>
              <a:rPr lang="en-US" altLang="ja-JP" sz="1200" dirty="0"/>
              <a:t>psychology, these two sorts of behaviors (incapable and capable of integration, respectively) are known as habitual and goal-directed.</a:t>
            </a:r>
            <a:endParaRPr lang="ja-JP" altLang="en-US" sz="1200" dirty="0"/>
          </a:p>
        </p:txBody>
      </p:sp>
      <p:sp>
        <p:nvSpPr>
          <p:cNvPr id="5" name="正方形/長方形 4"/>
          <p:cNvSpPr/>
          <p:nvPr/>
        </p:nvSpPr>
        <p:spPr>
          <a:xfrm>
            <a:off x="-39247" y="4655034"/>
            <a:ext cx="4572000" cy="1569660"/>
          </a:xfrm>
          <a:prstGeom prst="rect">
            <a:avLst/>
          </a:prstGeom>
        </p:spPr>
        <p:txBody>
          <a:bodyPr>
            <a:spAutoFit/>
          </a:bodyPr>
          <a:lstStyle/>
          <a:p>
            <a:r>
              <a:rPr lang="ja-JP" altLang="en-US" sz="1200" dirty="0" smtClean="0"/>
              <a:t>モデルフリーは習慣はよく表現できるが、ゴール志向と経験統合能力は表現できない。</a:t>
            </a:r>
            <a:endParaRPr lang="en-US" altLang="ja-JP" sz="1200" dirty="0" smtClean="0"/>
          </a:p>
          <a:p>
            <a:endParaRPr lang="en-US" altLang="ja-JP" sz="1200" dirty="0"/>
          </a:p>
          <a:p>
            <a:r>
              <a:rPr lang="en-US" altLang="ja-JP" sz="1200" dirty="0" smtClean="0"/>
              <a:t>Altogether</a:t>
            </a:r>
            <a:r>
              <a:rPr lang="en-US" altLang="ja-JP" sz="1200" dirty="0"/>
              <a:t>, the predictions of model-free learning and the prediction error theories of </a:t>
            </a:r>
            <a:r>
              <a:rPr lang="en-US" altLang="ja-JP" sz="1200" dirty="0" err="1"/>
              <a:t>dopaminearewellmatchedtohabitualbehaviorbutfailtoaccount</a:t>
            </a:r>
            <a:r>
              <a:rPr lang="en-US" altLang="ja-JP" sz="1200" dirty="0"/>
              <a:t> </a:t>
            </a:r>
            <a:r>
              <a:rPr lang="en-US" altLang="ja-JP" sz="1200" dirty="0" err="1"/>
              <a:t>fortheadditionalcategory</a:t>
            </a:r>
            <a:r>
              <a:rPr lang="en-US" altLang="ja-JP" sz="1200" dirty="0"/>
              <a:t> of goal-directed behavior and the ability of organisms to integrate experiences. </a:t>
            </a:r>
            <a:endParaRPr lang="ja-JP" altLang="en-US" sz="1200" dirty="0"/>
          </a:p>
        </p:txBody>
      </p:sp>
      <p:sp>
        <p:nvSpPr>
          <p:cNvPr id="7" name="正方形/長方形 6"/>
          <p:cNvSpPr/>
          <p:nvPr/>
        </p:nvSpPr>
        <p:spPr>
          <a:xfrm>
            <a:off x="4677223" y="3963718"/>
            <a:ext cx="4572000" cy="1569660"/>
          </a:xfrm>
          <a:prstGeom prst="rect">
            <a:avLst/>
          </a:prstGeom>
        </p:spPr>
        <p:txBody>
          <a:bodyPr>
            <a:spAutoFit/>
          </a:bodyPr>
          <a:lstStyle/>
          <a:p>
            <a:r>
              <a:rPr lang="ja-JP" altLang="en-US" sz="1200" dirty="0" smtClean="0"/>
              <a:t>モデルフリーは線条体の</a:t>
            </a:r>
            <a:r>
              <a:rPr lang="en-US" altLang="ja-JP" sz="1200" dirty="0" smtClean="0"/>
              <a:t>rigid</a:t>
            </a:r>
            <a:r>
              <a:rPr lang="ja-JP" altLang="en-US" sz="1200" dirty="0" smtClean="0"/>
              <a:t>な手続き学習システム</a:t>
            </a:r>
            <a:endParaRPr lang="en-US" altLang="ja-JP" sz="1200" dirty="0" smtClean="0"/>
          </a:p>
          <a:p>
            <a:r>
              <a:rPr lang="ja-JP" altLang="en-US" sz="1200" dirty="0" smtClean="0"/>
              <a:t>ﾓﾃﾞﾙﾍﾞｰｽは海馬の柔軟な宣言的記憶システム</a:t>
            </a:r>
            <a:endParaRPr lang="en-US" altLang="ja-JP" sz="1200" dirty="0" smtClean="0"/>
          </a:p>
          <a:p>
            <a:endParaRPr lang="en-US" altLang="ja-JP" sz="1200" dirty="0"/>
          </a:p>
          <a:p>
            <a:r>
              <a:rPr lang="en-US" altLang="ja-JP" sz="1200" dirty="0" smtClean="0"/>
              <a:t>The </a:t>
            </a:r>
            <a:r>
              <a:rPr lang="en-US" altLang="ja-JP" sz="1200" dirty="0"/>
              <a:t>model-free versus model-based distinction appears to track a similar dichotomy in the study of multiple memory systems, which in broad terms distinguishes a rigid striatal procedural learning system from a more ﬂexible declarative memory system associated with the hippocampus (Gabrieli1998,Knowltonetal.1996,Squire1992).</a:t>
            </a:r>
            <a:endParaRPr lang="ja-JP" altLang="en-US" sz="1200" dirty="0"/>
          </a:p>
        </p:txBody>
      </p:sp>
    </p:spTree>
    <p:extLst>
      <p:ext uri="{BB962C8B-B14F-4D97-AF65-F5344CB8AC3E}">
        <p14:creationId xmlns:p14="http://schemas.microsoft.com/office/powerpoint/2010/main" val="3510331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6427113"/>
            <a:ext cx="8704385" cy="369332"/>
          </a:xfrm>
          <a:prstGeom prst="rect">
            <a:avLst/>
          </a:prstGeom>
          <a:noFill/>
        </p:spPr>
        <p:txBody>
          <a:bodyPr wrap="square" lIns="0" tIns="0" rIns="0" bIns="0" rtlCol="0">
            <a:spAutoFit/>
          </a:bodyPr>
          <a:lstStyle/>
          <a:p>
            <a:pPr marL="176213" indent="-176213"/>
            <a:r>
              <a:rPr lang="en-US" altLang="zh-TW" sz="1200" dirty="0" smtClean="0">
                <a:latin typeface="Meiryo UI" pitchFamily="50" charset="-128"/>
                <a:ea typeface="Meiryo UI" pitchFamily="50" charset="-128"/>
                <a:cs typeface="Meiryo UI" pitchFamily="50" charset="-128"/>
              </a:rPr>
              <a:t>7</a:t>
            </a:r>
            <a:r>
              <a:rPr lang="en-US" altLang="zh-TW" sz="1200" dirty="0">
                <a:latin typeface="Meiryo UI" pitchFamily="50" charset="-128"/>
                <a:ea typeface="Meiryo UI" pitchFamily="50" charset="-128"/>
                <a:cs typeface="Meiryo UI" pitchFamily="50" charset="-128"/>
              </a:rPr>
              <a:t>. </a:t>
            </a:r>
            <a:r>
              <a:rPr lang="en-US" altLang="zh-TW" sz="1200" dirty="0" err="1">
                <a:latin typeface="Meiryo UI" pitchFamily="50" charset="-128"/>
                <a:ea typeface="Meiryo UI" pitchFamily="50" charset="-128"/>
                <a:cs typeface="Meiryo UI" pitchFamily="50" charset="-128"/>
              </a:rPr>
              <a:t>Gershman</a:t>
            </a:r>
            <a:r>
              <a:rPr lang="en-US" altLang="zh-TW" sz="1200" dirty="0">
                <a:latin typeface="Meiryo UI" pitchFamily="50" charset="-128"/>
                <a:ea typeface="Meiryo UI" pitchFamily="50" charset="-128"/>
                <a:cs typeface="Meiryo UI" pitchFamily="50" charset="-128"/>
              </a:rPr>
              <a:t>, S. J. &amp; </a:t>
            </a:r>
            <a:r>
              <a:rPr lang="en-US" altLang="zh-TW" sz="1200" dirty="0" err="1">
                <a:latin typeface="Meiryo UI" pitchFamily="50" charset="-128"/>
                <a:ea typeface="Meiryo UI" pitchFamily="50" charset="-128"/>
                <a:cs typeface="Meiryo UI" pitchFamily="50" charset="-128"/>
              </a:rPr>
              <a:t>Daw</a:t>
            </a:r>
            <a:r>
              <a:rPr lang="en-US" altLang="zh-TW" sz="1200" dirty="0">
                <a:latin typeface="Meiryo UI" pitchFamily="50" charset="-128"/>
                <a:ea typeface="Meiryo UI" pitchFamily="50" charset="-128"/>
                <a:cs typeface="Meiryo UI" pitchFamily="50" charset="-128"/>
              </a:rPr>
              <a:t>, N. D. Reinforcement learning and episodic memory in humans and animals: An integrative framework. </a:t>
            </a:r>
            <a:r>
              <a:rPr lang="en-US" altLang="zh-TW" sz="1200" dirty="0" err="1">
                <a:latin typeface="Meiryo UI" pitchFamily="50" charset="-128"/>
                <a:ea typeface="Meiryo UI" pitchFamily="50" charset="-128"/>
                <a:cs typeface="Meiryo UI" pitchFamily="50" charset="-128"/>
              </a:rPr>
              <a:t>Annu</a:t>
            </a:r>
            <a:r>
              <a:rPr lang="en-US" altLang="zh-TW" sz="1200" dirty="0">
                <a:latin typeface="Meiryo UI" pitchFamily="50" charset="-128"/>
                <a:ea typeface="Meiryo UI" pitchFamily="50" charset="-128"/>
                <a:cs typeface="Meiryo UI" pitchFamily="50" charset="-128"/>
              </a:rPr>
              <a:t>. Rev. Psychol. 68, 101–128 (2017).</a:t>
            </a:r>
            <a:endParaRPr lang="en-US" altLang="zh-TW" sz="1200" dirty="0" smtClean="0">
              <a:latin typeface="Meiryo UI" pitchFamily="50" charset="-128"/>
              <a:ea typeface="Meiryo UI" pitchFamily="50" charset="-128"/>
              <a:cs typeface="Meiryo UI" pitchFamily="50" charset="-128"/>
            </a:endParaRPr>
          </a:p>
        </p:txBody>
      </p:sp>
      <p:sp>
        <p:nvSpPr>
          <p:cNvPr id="25" name="テキスト ボックス 24"/>
          <p:cNvSpPr txBox="1"/>
          <p:nvPr/>
        </p:nvSpPr>
        <p:spPr>
          <a:xfrm>
            <a:off x="-1" y="0"/>
            <a:ext cx="9144001" cy="492443"/>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Reinforcement learning and episodic memory in humans and animals: </a:t>
            </a:r>
            <a:endParaRPr lang="en-US" altLang="zh-TW" sz="1600" dirty="0" smtClean="0">
              <a:solidFill>
                <a:schemeClr val="bg1"/>
              </a:solidFill>
              <a:latin typeface="Meiryo UI" pitchFamily="50" charset="-128"/>
              <a:ea typeface="Meiryo UI" pitchFamily="50" charset="-128"/>
              <a:cs typeface="Meiryo UI" pitchFamily="50" charset="-128"/>
            </a:endParaRPr>
          </a:p>
          <a:p>
            <a:r>
              <a:rPr lang="en-US" altLang="zh-TW" sz="1600" dirty="0" smtClean="0">
                <a:solidFill>
                  <a:schemeClr val="bg1"/>
                </a:solidFill>
                <a:latin typeface="Meiryo UI" pitchFamily="50" charset="-128"/>
                <a:ea typeface="Meiryo UI" pitchFamily="50" charset="-128"/>
                <a:cs typeface="Meiryo UI" pitchFamily="50" charset="-128"/>
              </a:rPr>
              <a:t>An </a:t>
            </a:r>
            <a:r>
              <a:rPr lang="en-US" altLang="zh-TW" sz="1600" dirty="0">
                <a:solidFill>
                  <a:schemeClr val="bg1"/>
                </a:solidFill>
                <a:latin typeface="Meiryo UI" pitchFamily="50" charset="-128"/>
                <a:ea typeface="Meiryo UI" pitchFamily="50" charset="-128"/>
                <a:cs typeface="Meiryo UI" pitchFamily="50" charset="-128"/>
              </a:rPr>
              <a:t>integrative framework</a:t>
            </a:r>
            <a:endParaRPr kumimoji="1" lang="ja-JP" altLang="en-US" sz="1600" dirty="0" smtClean="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0" y="579118"/>
            <a:ext cx="2734574" cy="523220"/>
          </a:xfrm>
          <a:prstGeom prst="rect">
            <a:avLst/>
          </a:prstGeom>
        </p:spPr>
        <p:txBody>
          <a:bodyPr wrap="square">
            <a:spAutoFit/>
          </a:bodyPr>
          <a:lstStyle/>
          <a:p>
            <a:r>
              <a:rPr lang="ja-JP" altLang="en-US" sz="1400" dirty="0" smtClean="0"/>
              <a:t>■海馬</a:t>
            </a:r>
            <a:endParaRPr lang="en-US" altLang="ja-JP" sz="1400" dirty="0" smtClean="0"/>
          </a:p>
          <a:p>
            <a:endParaRPr lang="ja-JP" altLang="en-US" sz="1400" dirty="0"/>
          </a:p>
        </p:txBody>
      </p:sp>
      <p:sp>
        <p:nvSpPr>
          <p:cNvPr id="7" name="正方形/長方形 6"/>
          <p:cNvSpPr/>
          <p:nvPr/>
        </p:nvSpPr>
        <p:spPr>
          <a:xfrm>
            <a:off x="-1" y="865900"/>
            <a:ext cx="4572000" cy="1569660"/>
          </a:xfrm>
          <a:prstGeom prst="rect">
            <a:avLst/>
          </a:prstGeom>
        </p:spPr>
        <p:txBody>
          <a:bodyPr>
            <a:spAutoFit/>
          </a:bodyPr>
          <a:lstStyle/>
          <a:p>
            <a:r>
              <a:rPr lang="ja-JP" altLang="en-US" sz="1200" dirty="0" smtClean="0"/>
              <a:t>モデルフリーは線条体の</a:t>
            </a:r>
            <a:r>
              <a:rPr lang="en-US" altLang="ja-JP" sz="1200" dirty="0" smtClean="0"/>
              <a:t>rigid</a:t>
            </a:r>
            <a:r>
              <a:rPr lang="ja-JP" altLang="en-US" sz="1200" dirty="0" smtClean="0"/>
              <a:t>な手続き学習システム</a:t>
            </a:r>
            <a:endParaRPr lang="en-US" altLang="ja-JP" sz="1200" dirty="0" smtClean="0"/>
          </a:p>
          <a:p>
            <a:r>
              <a:rPr lang="ja-JP" altLang="en-US" sz="1200" dirty="0" smtClean="0"/>
              <a:t>ﾓﾃﾞﾙﾍﾞｰｽは海馬の柔軟な宣言的記憶システム</a:t>
            </a:r>
            <a:endParaRPr lang="en-US" altLang="ja-JP" sz="1200" dirty="0" smtClean="0"/>
          </a:p>
          <a:p>
            <a:endParaRPr lang="en-US" altLang="ja-JP" sz="1200" dirty="0"/>
          </a:p>
          <a:p>
            <a:r>
              <a:rPr lang="en-US" altLang="ja-JP" sz="1200" dirty="0" smtClean="0"/>
              <a:t>The </a:t>
            </a:r>
            <a:r>
              <a:rPr lang="en-US" altLang="ja-JP" sz="1200" dirty="0"/>
              <a:t>model-free versus model-based distinction appears to track a similar dichotomy in the study of multiple memory systems, which in broad terms distinguishes a rigid striatal procedural learning system from a more ﬂexible declarative memory system associated with the hippocampus (Gabrieli1998,Knowltonetal.1996,Squire1992).</a:t>
            </a:r>
            <a:endParaRPr lang="ja-JP" altLang="en-US" sz="1200" dirty="0"/>
          </a:p>
        </p:txBody>
      </p:sp>
      <p:pic>
        <p:nvPicPr>
          <p:cNvPr id="8" name="図 7"/>
          <p:cNvPicPr>
            <a:picLocks noChangeAspect="1"/>
          </p:cNvPicPr>
          <p:nvPr/>
        </p:nvPicPr>
        <p:blipFill>
          <a:blip r:embed="rId2"/>
          <a:stretch>
            <a:fillRect/>
          </a:stretch>
        </p:blipFill>
        <p:spPr>
          <a:xfrm>
            <a:off x="1824485" y="4852004"/>
            <a:ext cx="5934075" cy="1457325"/>
          </a:xfrm>
          <a:prstGeom prst="rect">
            <a:avLst/>
          </a:prstGeom>
        </p:spPr>
      </p:pic>
      <p:sp>
        <p:nvSpPr>
          <p:cNvPr id="9" name="正方形/長方形 8"/>
          <p:cNvSpPr/>
          <p:nvPr/>
        </p:nvSpPr>
        <p:spPr>
          <a:xfrm>
            <a:off x="4472345" y="865900"/>
            <a:ext cx="4572000" cy="1200329"/>
          </a:xfrm>
          <a:prstGeom prst="rect">
            <a:avLst/>
          </a:prstGeom>
        </p:spPr>
        <p:txBody>
          <a:bodyPr>
            <a:spAutoFit/>
          </a:bodyPr>
          <a:lstStyle/>
          <a:p>
            <a:r>
              <a:rPr lang="ja-JP" altLang="en-US" sz="1200" dirty="0"/>
              <a:t>海馬</a:t>
            </a:r>
            <a:r>
              <a:rPr lang="ja-JP" altLang="en-US" sz="1200" dirty="0" smtClean="0"/>
              <a:t>は状態遷移</a:t>
            </a:r>
            <a:r>
              <a:rPr lang="ja-JP" altLang="en-US" sz="1200" dirty="0"/>
              <a:t>関数</a:t>
            </a:r>
            <a:r>
              <a:rPr lang="ja-JP" altLang="en-US" sz="1200" dirty="0" smtClean="0"/>
              <a:t>を連想させる抽象的な情報にも関連している</a:t>
            </a:r>
            <a:endParaRPr lang="en-US" altLang="ja-JP" sz="1200" dirty="0" smtClean="0"/>
          </a:p>
          <a:p>
            <a:endParaRPr lang="en-US" altLang="ja-JP" sz="1200" dirty="0"/>
          </a:p>
          <a:p>
            <a:r>
              <a:rPr lang="en-US" altLang="ja-JP" sz="1200" dirty="0" smtClean="0"/>
              <a:t>In </a:t>
            </a:r>
            <a:r>
              <a:rPr lang="en-US" altLang="ja-JP" sz="1200" dirty="0"/>
              <a:t>addition to spatial navigation, the hippocampus is also associated with more abstract relational information reminiscent of the state transition function (</a:t>
            </a:r>
            <a:r>
              <a:rPr lang="en-US" altLang="ja-JP" sz="1200" dirty="0" err="1"/>
              <a:t>Eichenbaum</a:t>
            </a:r>
            <a:r>
              <a:rPr lang="en-US" altLang="ja-JP" sz="1200" dirty="0"/>
              <a:t> &amp; Cohen 2004, Shohamy&amp;Wagner2008)</a:t>
            </a:r>
            <a:endParaRPr lang="ja-JP" altLang="en-US" sz="1200" dirty="0"/>
          </a:p>
        </p:txBody>
      </p:sp>
      <p:sp>
        <p:nvSpPr>
          <p:cNvPr id="10" name="正方形/長方形 9"/>
          <p:cNvSpPr/>
          <p:nvPr/>
        </p:nvSpPr>
        <p:spPr>
          <a:xfrm>
            <a:off x="0" y="2792071"/>
            <a:ext cx="4572000" cy="1938992"/>
          </a:xfrm>
          <a:prstGeom prst="rect">
            <a:avLst/>
          </a:prstGeom>
        </p:spPr>
        <p:txBody>
          <a:bodyPr>
            <a:spAutoFit/>
          </a:bodyPr>
          <a:lstStyle/>
          <a:p>
            <a:r>
              <a:rPr lang="ja-JP" altLang="en-US" sz="1200" dirty="0" smtClean="0"/>
              <a:t>海馬はﾓﾃﾞﾙﾍﾞｰｽ評価のために　空間的な先読みをおこなっている</a:t>
            </a:r>
            <a:endParaRPr lang="en-US" altLang="ja-JP" sz="1200" dirty="0" smtClean="0"/>
          </a:p>
          <a:p>
            <a:endParaRPr lang="en-US" altLang="ja-JP" sz="1200" dirty="0"/>
          </a:p>
          <a:p>
            <a:r>
              <a:rPr lang="en-US" altLang="ja-JP" sz="1200" dirty="0" smtClean="0"/>
              <a:t>Perhaps </a:t>
            </a:r>
            <a:r>
              <a:rPr lang="en-US" altLang="ja-JP" sz="1200" dirty="0"/>
              <a:t>the most directly suggestive data concerning a potential neural circuit for model-based evaluation also come from spatial navigation tasks, in which representations of place cells in the rodent hippocampus appear to run ahead of the animal during navigation and at choice points (Johnson &amp; </a:t>
            </a:r>
            <a:r>
              <a:rPr lang="en-US" altLang="ja-JP" sz="1200" dirty="0" err="1"/>
              <a:t>Redish</a:t>
            </a:r>
            <a:r>
              <a:rPr lang="en-US" altLang="ja-JP" sz="1200" dirty="0"/>
              <a:t> 2007, Pfeiffer &amp; Foster 2013). This prospective activity has been suggested to instantiate a search of future trajectories to support model-based evaluation (e.g., decision-time computation in Equation 1).</a:t>
            </a:r>
            <a:endParaRPr lang="ja-JP" altLang="en-US" sz="1200" dirty="0"/>
          </a:p>
        </p:txBody>
      </p:sp>
      <p:sp>
        <p:nvSpPr>
          <p:cNvPr id="11" name="正方形/長方形 10"/>
          <p:cNvSpPr/>
          <p:nvPr/>
        </p:nvSpPr>
        <p:spPr>
          <a:xfrm>
            <a:off x="4572000" y="2861675"/>
            <a:ext cx="4572000" cy="1384995"/>
          </a:xfrm>
          <a:prstGeom prst="rect">
            <a:avLst/>
          </a:prstGeom>
        </p:spPr>
        <p:txBody>
          <a:bodyPr>
            <a:spAutoFit/>
          </a:bodyPr>
          <a:lstStyle/>
          <a:p>
            <a:r>
              <a:rPr lang="ja-JP" altLang="en-US" sz="1200" dirty="0" smtClean="0"/>
              <a:t>海馬はエピソード記憶の形成を行っている</a:t>
            </a:r>
            <a:endParaRPr lang="en-US" altLang="ja-JP" sz="1200" dirty="0" smtClean="0"/>
          </a:p>
          <a:p>
            <a:endParaRPr lang="en-US" altLang="ja-JP" sz="1200" dirty="0"/>
          </a:p>
          <a:p>
            <a:r>
              <a:rPr lang="en-US" altLang="ja-JP" sz="1200" dirty="0" err="1" smtClean="0"/>
              <a:t>However,perhapsthemostwell-knownfunctionofthehippocampus</a:t>
            </a:r>
            <a:r>
              <a:rPr lang="en-US" altLang="ja-JP" sz="1200" dirty="0" smtClean="0"/>
              <a:t> </a:t>
            </a:r>
            <a:r>
              <a:rPr lang="en-US" altLang="ja-JP" sz="1200" dirty="0"/>
              <a:t>is the formation of episodic memories, which are long-term, autobiographical snapshots of particular events. This function has also been linked to prospective construction of imagined future episodes for planning or other decisions (</a:t>
            </a:r>
            <a:r>
              <a:rPr lang="en-US" altLang="ja-JP" sz="1200" dirty="0" err="1"/>
              <a:t>Schacter</a:t>
            </a:r>
            <a:r>
              <a:rPr lang="en-US" altLang="ja-JP" sz="1200" dirty="0"/>
              <a:t> et al. 2012). </a:t>
            </a:r>
            <a:endParaRPr lang="ja-JP" altLang="en-US" sz="1200" dirty="0"/>
          </a:p>
        </p:txBody>
      </p:sp>
    </p:spTree>
    <p:extLst>
      <p:ext uri="{BB962C8B-B14F-4D97-AF65-F5344CB8AC3E}">
        <p14:creationId xmlns:p14="http://schemas.microsoft.com/office/powerpoint/2010/main" val="315730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6427113"/>
            <a:ext cx="8704385" cy="369332"/>
          </a:xfrm>
          <a:prstGeom prst="rect">
            <a:avLst/>
          </a:prstGeom>
          <a:noFill/>
        </p:spPr>
        <p:txBody>
          <a:bodyPr wrap="square" lIns="0" tIns="0" rIns="0" bIns="0" rtlCol="0">
            <a:spAutoFit/>
          </a:bodyPr>
          <a:lstStyle/>
          <a:p>
            <a:pPr marL="176213" indent="-176213"/>
            <a:r>
              <a:rPr lang="en-US" altLang="zh-TW" sz="1200" dirty="0" smtClean="0">
                <a:latin typeface="Meiryo UI" pitchFamily="50" charset="-128"/>
                <a:ea typeface="Meiryo UI" pitchFamily="50" charset="-128"/>
                <a:cs typeface="Meiryo UI" pitchFamily="50" charset="-128"/>
              </a:rPr>
              <a:t>7</a:t>
            </a:r>
            <a:r>
              <a:rPr lang="en-US" altLang="zh-TW" sz="1200" dirty="0">
                <a:latin typeface="Meiryo UI" pitchFamily="50" charset="-128"/>
                <a:ea typeface="Meiryo UI" pitchFamily="50" charset="-128"/>
                <a:cs typeface="Meiryo UI" pitchFamily="50" charset="-128"/>
              </a:rPr>
              <a:t>. </a:t>
            </a:r>
            <a:r>
              <a:rPr lang="en-US" altLang="zh-TW" sz="1200" dirty="0" err="1">
                <a:latin typeface="Meiryo UI" pitchFamily="50" charset="-128"/>
                <a:ea typeface="Meiryo UI" pitchFamily="50" charset="-128"/>
                <a:cs typeface="Meiryo UI" pitchFamily="50" charset="-128"/>
              </a:rPr>
              <a:t>Gershman</a:t>
            </a:r>
            <a:r>
              <a:rPr lang="en-US" altLang="zh-TW" sz="1200" dirty="0">
                <a:latin typeface="Meiryo UI" pitchFamily="50" charset="-128"/>
                <a:ea typeface="Meiryo UI" pitchFamily="50" charset="-128"/>
                <a:cs typeface="Meiryo UI" pitchFamily="50" charset="-128"/>
              </a:rPr>
              <a:t>, S. J. &amp; </a:t>
            </a:r>
            <a:r>
              <a:rPr lang="en-US" altLang="zh-TW" sz="1200" dirty="0" err="1">
                <a:latin typeface="Meiryo UI" pitchFamily="50" charset="-128"/>
                <a:ea typeface="Meiryo UI" pitchFamily="50" charset="-128"/>
                <a:cs typeface="Meiryo UI" pitchFamily="50" charset="-128"/>
              </a:rPr>
              <a:t>Daw</a:t>
            </a:r>
            <a:r>
              <a:rPr lang="en-US" altLang="zh-TW" sz="1200" dirty="0">
                <a:latin typeface="Meiryo UI" pitchFamily="50" charset="-128"/>
                <a:ea typeface="Meiryo UI" pitchFamily="50" charset="-128"/>
                <a:cs typeface="Meiryo UI" pitchFamily="50" charset="-128"/>
              </a:rPr>
              <a:t>, N. D. Reinforcement learning and episodic memory in humans and animals: An integrative framework. </a:t>
            </a:r>
            <a:r>
              <a:rPr lang="en-US" altLang="zh-TW" sz="1200" dirty="0" err="1">
                <a:latin typeface="Meiryo UI" pitchFamily="50" charset="-128"/>
                <a:ea typeface="Meiryo UI" pitchFamily="50" charset="-128"/>
                <a:cs typeface="Meiryo UI" pitchFamily="50" charset="-128"/>
              </a:rPr>
              <a:t>Annu</a:t>
            </a:r>
            <a:r>
              <a:rPr lang="en-US" altLang="zh-TW" sz="1200" dirty="0">
                <a:latin typeface="Meiryo UI" pitchFamily="50" charset="-128"/>
                <a:ea typeface="Meiryo UI" pitchFamily="50" charset="-128"/>
                <a:cs typeface="Meiryo UI" pitchFamily="50" charset="-128"/>
              </a:rPr>
              <a:t>. Rev. Psychol. 68, 101–128 (2017).</a:t>
            </a:r>
            <a:endParaRPr lang="en-US" altLang="zh-TW" sz="1200" dirty="0" smtClean="0">
              <a:latin typeface="Meiryo UI" pitchFamily="50" charset="-128"/>
              <a:ea typeface="Meiryo UI" pitchFamily="50" charset="-128"/>
              <a:cs typeface="Meiryo UI" pitchFamily="50" charset="-128"/>
            </a:endParaRPr>
          </a:p>
        </p:txBody>
      </p:sp>
      <p:sp>
        <p:nvSpPr>
          <p:cNvPr id="25" name="テキスト ボックス 24"/>
          <p:cNvSpPr txBox="1"/>
          <p:nvPr/>
        </p:nvSpPr>
        <p:spPr>
          <a:xfrm>
            <a:off x="-1" y="0"/>
            <a:ext cx="9144001" cy="492443"/>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Reinforcement learning and episodic memory in humans and animals: </a:t>
            </a:r>
            <a:endParaRPr lang="en-US" altLang="zh-TW" sz="1600" dirty="0" smtClean="0">
              <a:solidFill>
                <a:schemeClr val="bg1"/>
              </a:solidFill>
              <a:latin typeface="Meiryo UI" pitchFamily="50" charset="-128"/>
              <a:ea typeface="Meiryo UI" pitchFamily="50" charset="-128"/>
              <a:cs typeface="Meiryo UI" pitchFamily="50" charset="-128"/>
            </a:endParaRPr>
          </a:p>
          <a:p>
            <a:r>
              <a:rPr lang="en-US" altLang="zh-TW" sz="1600" dirty="0" smtClean="0">
                <a:solidFill>
                  <a:schemeClr val="bg1"/>
                </a:solidFill>
                <a:latin typeface="Meiryo UI" pitchFamily="50" charset="-128"/>
                <a:ea typeface="Meiryo UI" pitchFamily="50" charset="-128"/>
                <a:cs typeface="Meiryo UI" pitchFamily="50" charset="-128"/>
              </a:rPr>
              <a:t>An </a:t>
            </a:r>
            <a:r>
              <a:rPr lang="en-US" altLang="zh-TW" sz="1600" dirty="0">
                <a:solidFill>
                  <a:schemeClr val="bg1"/>
                </a:solidFill>
                <a:latin typeface="Meiryo UI" pitchFamily="50" charset="-128"/>
                <a:ea typeface="Meiryo UI" pitchFamily="50" charset="-128"/>
                <a:cs typeface="Meiryo UI" pitchFamily="50" charset="-128"/>
              </a:rPr>
              <a:t>integrative framework</a:t>
            </a:r>
            <a:endParaRPr kumimoji="1" lang="ja-JP" altLang="en-US" sz="1600" dirty="0" smtClean="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0" y="579118"/>
            <a:ext cx="2734574" cy="307777"/>
          </a:xfrm>
          <a:prstGeom prst="rect">
            <a:avLst/>
          </a:prstGeom>
        </p:spPr>
        <p:txBody>
          <a:bodyPr wrap="square">
            <a:spAutoFit/>
          </a:bodyPr>
          <a:lstStyle/>
          <a:p>
            <a:r>
              <a:rPr lang="ja-JP" altLang="en-US" sz="1400" dirty="0" smtClean="0"/>
              <a:t>■エピソード</a:t>
            </a:r>
            <a:r>
              <a:rPr lang="en-US" altLang="ja-JP" sz="1400" dirty="0" smtClean="0"/>
              <a:t>RL</a:t>
            </a:r>
          </a:p>
        </p:txBody>
      </p:sp>
      <p:pic>
        <p:nvPicPr>
          <p:cNvPr id="2" name="図 1"/>
          <p:cNvPicPr>
            <a:picLocks noChangeAspect="1"/>
          </p:cNvPicPr>
          <p:nvPr/>
        </p:nvPicPr>
        <p:blipFill>
          <a:blip r:embed="rId2"/>
          <a:stretch>
            <a:fillRect/>
          </a:stretch>
        </p:blipFill>
        <p:spPr>
          <a:xfrm>
            <a:off x="271372" y="1133115"/>
            <a:ext cx="4305300" cy="885825"/>
          </a:xfrm>
          <a:prstGeom prst="rect">
            <a:avLst/>
          </a:prstGeom>
        </p:spPr>
      </p:pic>
      <p:sp>
        <p:nvSpPr>
          <p:cNvPr id="3" name="正方形/長方形 2"/>
          <p:cNvSpPr/>
          <p:nvPr/>
        </p:nvSpPr>
        <p:spPr>
          <a:xfrm>
            <a:off x="271372" y="886895"/>
            <a:ext cx="4572000" cy="307777"/>
          </a:xfrm>
          <a:prstGeom prst="rect">
            <a:avLst/>
          </a:prstGeom>
        </p:spPr>
        <p:txBody>
          <a:bodyPr>
            <a:spAutoFit/>
          </a:bodyPr>
          <a:lstStyle/>
          <a:p>
            <a:r>
              <a:rPr lang="en-US" altLang="ja-JP" sz="1400" dirty="0"/>
              <a:t>The simplest implementation of episodic RL (Figure 1)</a:t>
            </a:r>
            <a:endParaRPr lang="ja-JP" altLang="en-US" sz="1400" dirty="0"/>
          </a:p>
        </p:txBody>
      </p:sp>
      <p:sp>
        <p:nvSpPr>
          <p:cNvPr id="5" name="正方形/長方形 4"/>
          <p:cNvSpPr/>
          <p:nvPr/>
        </p:nvSpPr>
        <p:spPr>
          <a:xfrm>
            <a:off x="138022" y="2018940"/>
            <a:ext cx="3683480" cy="1754326"/>
          </a:xfrm>
          <a:prstGeom prst="rect">
            <a:avLst/>
          </a:prstGeom>
        </p:spPr>
        <p:txBody>
          <a:bodyPr wrap="square">
            <a:spAutoFit/>
          </a:bodyPr>
          <a:lstStyle/>
          <a:p>
            <a:r>
              <a:rPr lang="ja-JP" altLang="en-US" sz="1200" dirty="0" smtClean="0"/>
              <a:t>問題１</a:t>
            </a:r>
            <a:endParaRPr lang="en-US" altLang="ja-JP" sz="1200" dirty="0" smtClean="0"/>
          </a:p>
          <a:p>
            <a:r>
              <a:rPr lang="ja-JP" altLang="en-US" sz="1200" dirty="0" smtClean="0"/>
              <a:t>トレースの切り捨てにより、短い軌跡しか記憶できない</a:t>
            </a:r>
            <a:endParaRPr lang="en-US" altLang="ja-JP" sz="1200" dirty="0" smtClean="0"/>
          </a:p>
          <a:p>
            <a:endParaRPr lang="en-US" altLang="ja-JP" sz="1200" dirty="0"/>
          </a:p>
          <a:p>
            <a:r>
              <a:rPr lang="en-US" altLang="ja-JP" sz="1200" dirty="0" smtClean="0"/>
              <a:t>First</a:t>
            </a:r>
            <a:r>
              <a:rPr lang="en-US" altLang="ja-JP" sz="1200" dirty="0"/>
              <a:t>, because it seems likely that only relatively short trajectories can be stored in memory (much work in memory concerns the segmentation of events between episodes; e.g., Ezzyat&amp;Davachi2011), episodic RL may tend to be myopic, neglecting long-term future events due to truncation of the trace. </a:t>
            </a:r>
            <a:endParaRPr lang="ja-JP" altLang="en-US" sz="1200" dirty="0"/>
          </a:p>
        </p:txBody>
      </p:sp>
      <p:pic>
        <p:nvPicPr>
          <p:cNvPr id="6" name="図 5"/>
          <p:cNvPicPr>
            <a:picLocks noChangeAspect="1"/>
          </p:cNvPicPr>
          <p:nvPr/>
        </p:nvPicPr>
        <p:blipFill>
          <a:blip r:embed="rId3"/>
          <a:stretch>
            <a:fillRect/>
          </a:stretch>
        </p:blipFill>
        <p:spPr>
          <a:xfrm>
            <a:off x="4352193" y="1947413"/>
            <a:ext cx="4791808" cy="555189"/>
          </a:xfrm>
          <a:prstGeom prst="rect">
            <a:avLst/>
          </a:prstGeom>
        </p:spPr>
      </p:pic>
      <p:sp>
        <p:nvSpPr>
          <p:cNvPr id="12" name="正方形/長方形 11"/>
          <p:cNvSpPr/>
          <p:nvPr/>
        </p:nvSpPr>
        <p:spPr>
          <a:xfrm>
            <a:off x="4352192" y="2442820"/>
            <a:ext cx="4572000" cy="1200329"/>
          </a:xfrm>
          <a:prstGeom prst="rect">
            <a:avLst/>
          </a:prstGeom>
        </p:spPr>
        <p:txBody>
          <a:bodyPr>
            <a:spAutoFit/>
          </a:bodyPr>
          <a:lstStyle/>
          <a:p>
            <a:r>
              <a:rPr lang="ja-JP" altLang="en-US" sz="1200" dirty="0"/>
              <a:t>個々のシーケンスは、イベント間の任意のロングラン</a:t>
            </a:r>
            <a:r>
              <a:rPr lang="ja-JP" altLang="en-US" sz="1200" dirty="0" smtClean="0"/>
              <a:t>依存性を</a:t>
            </a:r>
            <a:r>
              <a:rPr lang="ja-JP" altLang="en-US" sz="1200" dirty="0"/>
              <a:t>捕捉し、マルコフ仮定は、それらを結びつけるためにのみ発動</a:t>
            </a:r>
            <a:r>
              <a:rPr lang="ja-JP" altLang="en-US" sz="1200" dirty="0" smtClean="0"/>
              <a:t>されます</a:t>
            </a:r>
            <a:endParaRPr lang="en-US" altLang="ja-JP" sz="1200" dirty="0" smtClean="0"/>
          </a:p>
          <a:p>
            <a:endParaRPr lang="en-US" altLang="ja-JP" sz="1200" dirty="0"/>
          </a:p>
          <a:p>
            <a:r>
              <a:rPr lang="en-US" altLang="ja-JP" sz="1200" dirty="0" smtClean="0"/>
              <a:t>Notably</a:t>
            </a:r>
            <a:r>
              <a:rPr lang="en-US" altLang="ja-JP" sz="1200" dirty="0"/>
              <a:t>, the individual sequences capture arbitrary long-run dependencies among events (up to their length), and a Markovian assumption is invoked only to knit them together.</a:t>
            </a:r>
            <a:endParaRPr lang="ja-JP" altLang="en-US" sz="1200" dirty="0"/>
          </a:p>
        </p:txBody>
      </p:sp>
      <p:sp>
        <p:nvSpPr>
          <p:cNvPr id="13" name="右矢印 12"/>
          <p:cNvSpPr/>
          <p:nvPr/>
        </p:nvSpPr>
        <p:spPr bwMode="auto">
          <a:xfrm>
            <a:off x="4002657" y="2562045"/>
            <a:ext cx="258792" cy="370936"/>
          </a:xfrm>
          <a:prstGeom prst="rightArrow">
            <a:avLst/>
          </a:prstGeom>
          <a:noFill/>
          <a:ln w="9525">
            <a:solidFill>
              <a:srgbClr val="0066FF"/>
            </a:solidFill>
            <a:round/>
            <a:headEnd/>
            <a:tailEnd type="none" w="sm" len="sm"/>
          </a:ln>
          <a:effectLst>
            <a:glow rad="25400">
              <a:schemeClr val="bg1">
                <a:alpha val="97000"/>
              </a:schemeClr>
            </a:glow>
          </a:effectLst>
        </p:spPr>
        <p:txBody>
          <a:bodyPr rtlCol="0" anchor="ctr"/>
          <a:lstStyle/>
          <a:p>
            <a:pPr algn="ctr"/>
            <a:endParaRPr kumimoji="1" lang="ja-JP" altLang="en-US"/>
          </a:p>
        </p:txBody>
      </p:sp>
      <p:sp>
        <p:nvSpPr>
          <p:cNvPr id="14" name="正方形/長方形 13"/>
          <p:cNvSpPr/>
          <p:nvPr/>
        </p:nvSpPr>
        <p:spPr>
          <a:xfrm>
            <a:off x="4352192" y="3618441"/>
            <a:ext cx="4572000" cy="830997"/>
          </a:xfrm>
          <a:prstGeom prst="rect">
            <a:avLst/>
          </a:prstGeom>
        </p:spPr>
        <p:txBody>
          <a:bodyPr>
            <a:spAutoFit/>
          </a:bodyPr>
          <a:lstStyle/>
          <a:p>
            <a:r>
              <a:rPr lang="ja-JP" altLang="en-US" sz="1200" dirty="0" smtClean="0"/>
              <a:t>エピソード連鎖のプロセスは</a:t>
            </a:r>
            <a:r>
              <a:rPr lang="en-US" altLang="ja-JP" sz="1200" dirty="0" smtClean="0"/>
              <a:t>HRL</a:t>
            </a:r>
            <a:r>
              <a:rPr lang="ja-JP" altLang="en-US" sz="1200" dirty="0" smtClean="0"/>
              <a:t>のオプションに似ている</a:t>
            </a:r>
            <a:endParaRPr lang="en-US" altLang="ja-JP" sz="1200" dirty="0" smtClean="0"/>
          </a:p>
          <a:p>
            <a:endParaRPr lang="en-US" altLang="ja-JP" sz="1200" dirty="0"/>
          </a:p>
          <a:p>
            <a:r>
              <a:rPr lang="en-US" altLang="ja-JP" sz="1200" dirty="0" smtClean="0"/>
              <a:t>The </a:t>
            </a:r>
            <a:r>
              <a:rPr lang="en-US" altLang="ja-JP" sz="1200" dirty="0"/>
              <a:t>process of chaining episodes bears a striking resemblance to the use of options in hierarchical RL (</a:t>
            </a:r>
            <a:r>
              <a:rPr lang="en-US" altLang="ja-JP" sz="1200" dirty="0" err="1"/>
              <a:t>Botvinick</a:t>
            </a:r>
            <a:r>
              <a:rPr lang="en-US" altLang="ja-JP" sz="1200" dirty="0"/>
              <a:t> et al. 2009). </a:t>
            </a:r>
            <a:endParaRPr lang="ja-JP" altLang="en-US" sz="1200" dirty="0"/>
          </a:p>
        </p:txBody>
      </p:sp>
      <p:sp>
        <p:nvSpPr>
          <p:cNvPr id="15" name="正方形/長方形 14"/>
          <p:cNvSpPr/>
          <p:nvPr/>
        </p:nvSpPr>
        <p:spPr>
          <a:xfrm>
            <a:off x="189004" y="4852032"/>
            <a:ext cx="3687097" cy="1384995"/>
          </a:xfrm>
          <a:prstGeom prst="rect">
            <a:avLst/>
          </a:prstGeom>
        </p:spPr>
        <p:txBody>
          <a:bodyPr wrap="square">
            <a:spAutoFit/>
          </a:bodyPr>
          <a:lstStyle/>
          <a:p>
            <a:r>
              <a:rPr lang="ja-JP" altLang="en-US" sz="1200" dirty="0" smtClean="0"/>
              <a:t>問題２</a:t>
            </a:r>
            <a:endParaRPr lang="en-US" altLang="ja-JP" sz="1200" dirty="0" smtClean="0"/>
          </a:p>
          <a:p>
            <a:r>
              <a:rPr lang="ja-JP" altLang="en-US" sz="1200" dirty="0"/>
              <a:t>複雑で連続的な状態空間では、状態が再訪されることはほとんどない</a:t>
            </a:r>
            <a:endParaRPr lang="en-US" altLang="ja-JP" sz="1200" dirty="0" smtClean="0"/>
          </a:p>
          <a:p>
            <a:endParaRPr lang="en-US" altLang="ja-JP" sz="1200" dirty="0"/>
          </a:p>
          <a:p>
            <a:r>
              <a:rPr lang="en-US" altLang="ja-JP" sz="1200" dirty="0" err="1" smtClean="0"/>
              <a:t>Second,incomplexorcontinuous</a:t>
            </a:r>
            <a:r>
              <a:rPr lang="en-US" altLang="ja-JP" sz="1200" dirty="0" smtClean="0"/>
              <a:t> </a:t>
            </a:r>
            <a:r>
              <a:rPr lang="en-US" altLang="ja-JP" sz="1200" dirty="0"/>
              <a:t>state spaces, states may be rarely, if ever, revisited; thus, the controller needs a mechanism for generalization to new states. </a:t>
            </a:r>
            <a:endParaRPr lang="ja-JP" altLang="en-US" sz="1200" dirty="0"/>
          </a:p>
        </p:txBody>
      </p:sp>
      <p:sp>
        <p:nvSpPr>
          <p:cNvPr id="16" name="正方形/長方形 15"/>
          <p:cNvSpPr/>
          <p:nvPr/>
        </p:nvSpPr>
        <p:spPr>
          <a:xfrm>
            <a:off x="4462097" y="5283825"/>
            <a:ext cx="4572000" cy="1015663"/>
          </a:xfrm>
          <a:prstGeom prst="rect">
            <a:avLst/>
          </a:prstGeom>
        </p:spPr>
        <p:txBody>
          <a:bodyPr>
            <a:spAutoFit/>
          </a:bodyPr>
          <a:lstStyle/>
          <a:p>
            <a:r>
              <a:rPr lang="ja-JP" altLang="en-US" sz="1200" dirty="0"/>
              <a:t>一般化は、値をエピソードの滑らかな補間にできるようにすることで解決することができます</a:t>
            </a:r>
            <a:endParaRPr lang="en-US" altLang="ja-JP" sz="1200" dirty="0" smtClean="0"/>
          </a:p>
          <a:p>
            <a:endParaRPr lang="en-US" altLang="ja-JP" sz="1200" dirty="0"/>
          </a:p>
          <a:p>
            <a:r>
              <a:rPr lang="en-US" altLang="ja-JP" sz="1200" dirty="0" smtClean="0"/>
              <a:t>The </a:t>
            </a:r>
            <a:r>
              <a:rPr lang="en-US" altLang="ja-JP" sz="1200" dirty="0"/>
              <a:t>second problem—generalization—can be addressed by allowing values to be smooth interpolations of episodes. </a:t>
            </a:r>
            <a:endParaRPr lang="ja-JP" altLang="en-US" sz="1200" dirty="0"/>
          </a:p>
        </p:txBody>
      </p:sp>
      <p:sp>
        <p:nvSpPr>
          <p:cNvPr id="19" name="右矢印 18"/>
          <p:cNvSpPr/>
          <p:nvPr/>
        </p:nvSpPr>
        <p:spPr bwMode="auto">
          <a:xfrm>
            <a:off x="4002657" y="5283825"/>
            <a:ext cx="258792" cy="370936"/>
          </a:xfrm>
          <a:prstGeom prst="rightArrow">
            <a:avLst/>
          </a:prstGeom>
          <a:noFill/>
          <a:ln w="9525">
            <a:solidFill>
              <a:srgbClr val="0066FF"/>
            </a:solidFill>
            <a:round/>
            <a:headEnd/>
            <a:tailEnd type="none" w="sm" len="sm"/>
          </a:ln>
          <a:effectLst>
            <a:glow rad="25400">
              <a:schemeClr val="bg1">
                <a:alpha val="97000"/>
              </a:schemeClr>
            </a:glow>
          </a:effectLst>
        </p:spPr>
        <p:txBody>
          <a:bodyPr rtlCol="0" anchor="ctr"/>
          <a:lstStyle/>
          <a:p>
            <a:pPr algn="ctr"/>
            <a:endParaRPr kumimoji="1" lang="ja-JP" altLang="en-US"/>
          </a:p>
        </p:txBody>
      </p:sp>
      <p:pic>
        <p:nvPicPr>
          <p:cNvPr id="17" name="図 16"/>
          <p:cNvPicPr>
            <a:picLocks noChangeAspect="1"/>
          </p:cNvPicPr>
          <p:nvPr/>
        </p:nvPicPr>
        <p:blipFill>
          <a:blip r:embed="rId4"/>
          <a:stretch>
            <a:fillRect/>
          </a:stretch>
        </p:blipFill>
        <p:spPr>
          <a:xfrm>
            <a:off x="5217005" y="4802096"/>
            <a:ext cx="2667539" cy="578502"/>
          </a:xfrm>
          <a:prstGeom prst="rect">
            <a:avLst/>
          </a:prstGeom>
        </p:spPr>
      </p:pic>
    </p:spTree>
    <p:extLst>
      <p:ext uri="{BB962C8B-B14F-4D97-AF65-F5344CB8AC3E}">
        <p14:creationId xmlns:p14="http://schemas.microsoft.com/office/powerpoint/2010/main" val="154647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492443"/>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Reinforcement learning and episodic memory in humans and animals: </a:t>
            </a:r>
            <a:endParaRPr lang="en-US" altLang="zh-TW" sz="1600" dirty="0" smtClean="0">
              <a:solidFill>
                <a:schemeClr val="bg1"/>
              </a:solidFill>
              <a:latin typeface="Meiryo UI" pitchFamily="50" charset="-128"/>
              <a:ea typeface="Meiryo UI" pitchFamily="50" charset="-128"/>
              <a:cs typeface="Meiryo UI" pitchFamily="50" charset="-128"/>
            </a:endParaRPr>
          </a:p>
          <a:p>
            <a:r>
              <a:rPr lang="en-US" altLang="zh-TW" sz="1600" dirty="0" smtClean="0">
                <a:solidFill>
                  <a:schemeClr val="bg1"/>
                </a:solidFill>
                <a:latin typeface="Meiryo UI" pitchFamily="50" charset="-128"/>
                <a:ea typeface="Meiryo UI" pitchFamily="50" charset="-128"/>
                <a:cs typeface="Meiryo UI" pitchFamily="50" charset="-128"/>
              </a:rPr>
              <a:t>An </a:t>
            </a:r>
            <a:r>
              <a:rPr lang="en-US" altLang="zh-TW" sz="1600" dirty="0">
                <a:solidFill>
                  <a:schemeClr val="bg1"/>
                </a:solidFill>
                <a:latin typeface="Meiryo UI" pitchFamily="50" charset="-128"/>
                <a:ea typeface="Meiryo UI" pitchFamily="50" charset="-128"/>
                <a:cs typeface="Meiryo UI" pitchFamily="50" charset="-128"/>
              </a:rPr>
              <a:t>integrative framework</a:t>
            </a:r>
            <a:endParaRPr kumimoji="1" lang="ja-JP" altLang="en-US" sz="1600" dirty="0" smtClean="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0" y="579118"/>
            <a:ext cx="2734574" cy="307777"/>
          </a:xfrm>
          <a:prstGeom prst="rect">
            <a:avLst/>
          </a:prstGeom>
        </p:spPr>
        <p:txBody>
          <a:bodyPr wrap="square">
            <a:spAutoFit/>
          </a:bodyPr>
          <a:lstStyle/>
          <a:p>
            <a:r>
              <a:rPr lang="ja-JP" altLang="en-US" sz="1400" dirty="0" smtClean="0"/>
              <a:t>■エピソードごとのメモリ</a:t>
            </a:r>
            <a:endParaRPr lang="en-US" altLang="ja-JP" sz="1400" dirty="0" smtClean="0"/>
          </a:p>
        </p:txBody>
      </p:sp>
      <p:sp>
        <p:nvSpPr>
          <p:cNvPr id="7" name="正方形/長方形 6"/>
          <p:cNvSpPr/>
          <p:nvPr/>
        </p:nvSpPr>
        <p:spPr>
          <a:xfrm>
            <a:off x="29495" y="886895"/>
            <a:ext cx="9085007" cy="2308324"/>
          </a:xfrm>
          <a:prstGeom prst="rect">
            <a:avLst/>
          </a:prstGeom>
        </p:spPr>
        <p:txBody>
          <a:bodyPr wrap="square">
            <a:spAutoFit/>
          </a:bodyPr>
          <a:lstStyle/>
          <a:p>
            <a:r>
              <a:rPr lang="ja-JP" altLang="en-US" sz="1200" dirty="0"/>
              <a:t>前のセクションで概説したフレームワークと</a:t>
            </a:r>
            <a:r>
              <a:rPr lang="en-US" altLang="ja-JP" sz="1200" dirty="0" err="1"/>
              <a:t>Lengyel</a:t>
            </a:r>
            <a:r>
              <a:rPr lang="en-US" altLang="ja-JP" sz="1200" dirty="0"/>
              <a:t> &amp; Dayan (2007)</a:t>
            </a:r>
            <a:r>
              <a:rPr lang="ja-JP" altLang="en-US" sz="1200" dirty="0"/>
              <a:t>の前身の提案は、</a:t>
            </a:r>
            <a:r>
              <a:rPr lang="en-US" altLang="ja-JP" sz="1200" dirty="0"/>
              <a:t>RL</a:t>
            </a:r>
            <a:r>
              <a:rPr lang="ja-JP" altLang="en-US" sz="1200" dirty="0"/>
              <a:t>の行動は、ある状況下では、モデルベースの学習者やモデルフリーの学習者が採用する</a:t>
            </a:r>
            <a:r>
              <a:rPr lang="ja-JP" altLang="en-US" sz="1200" dirty="0" err="1"/>
              <a:t>で</a:t>
            </a:r>
            <a:r>
              <a:rPr lang="ja-JP" altLang="en-US" sz="1200" dirty="0"/>
              <a:t>あろうエピソードの集合的な統計とは異なる、個々のエピソードの記憶によって駆動されるべきであることを示唆しています</a:t>
            </a:r>
            <a:r>
              <a:rPr lang="ja-JP" altLang="en-US" sz="1200" dirty="0" smtClean="0"/>
              <a:t>。</a:t>
            </a:r>
            <a:endParaRPr lang="en-US" altLang="ja-JP" sz="1200" dirty="0" smtClean="0"/>
          </a:p>
          <a:p>
            <a:r>
              <a:rPr lang="ja-JP" altLang="en-US" sz="1200" dirty="0"/>
              <a:t>これらの予測を直接支持する経験的な文献は、現時点ではかなりまばらである。なぜならば、</a:t>
            </a:r>
            <a:r>
              <a:rPr lang="en-US" altLang="ja-JP" sz="1200" dirty="0"/>
              <a:t>RL</a:t>
            </a:r>
            <a:r>
              <a:rPr lang="ja-JP" altLang="en-US" sz="1200" dirty="0"/>
              <a:t>の研究で最も一般的に使用されている行動課題の種類が、これらの問題に対処するのに容易ではないからである。これらの課題の</a:t>
            </a:r>
            <a:r>
              <a:rPr lang="en-US" altLang="ja-JP" sz="1200" dirty="0"/>
              <a:t>2</a:t>
            </a:r>
            <a:r>
              <a:rPr lang="ja-JP" altLang="en-US" sz="1200" dirty="0" err="1"/>
              <a:t>つの</a:t>
            </a:r>
            <a:r>
              <a:rPr lang="ja-JP" altLang="en-US" sz="1200" dirty="0"/>
              <a:t>限界が、これらの困難さの一因となっている。</a:t>
            </a:r>
            <a:endParaRPr lang="en-US" altLang="ja-JP" sz="1200" dirty="0" smtClean="0"/>
          </a:p>
          <a:p>
            <a:endParaRPr lang="en-US" altLang="ja-JP" sz="1200" dirty="0"/>
          </a:p>
          <a:p>
            <a:r>
              <a:rPr lang="en-US" altLang="ja-JP" sz="1200" dirty="0" smtClean="0"/>
              <a:t>The </a:t>
            </a:r>
            <a:r>
              <a:rPr lang="en-US" altLang="ja-JP" sz="1200" dirty="0"/>
              <a:t>framework outlined in the previous section and the predecessor proposal by </a:t>
            </a:r>
            <a:r>
              <a:rPr lang="en-US" altLang="ja-JP" sz="1200" dirty="0" err="1"/>
              <a:t>Lengyel</a:t>
            </a:r>
            <a:r>
              <a:rPr lang="en-US" altLang="ja-JP" sz="1200" dirty="0"/>
              <a:t> &amp; Dayan (2007) suggest that RL behavior should, under some circumstances, </a:t>
            </a:r>
            <a:r>
              <a:rPr lang="en-US" altLang="ja-JP" sz="1200" dirty="0" err="1"/>
              <a:t>bedriven</a:t>
            </a:r>
            <a:r>
              <a:rPr lang="en-US" altLang="ja-JP" sz="1200" dirty="0"/>
              <a:t> by memory for individual episodes distinct from the aggregate statistics of these episodes that would be employed by a model-based or model-free learner</a:t>
            </a:r>
            <a:r>
              <a:rPr lang="en-US" altLang="ja-JP" sz="1200" dirty="0" smtClean="0"/>
              <a:t>.</a:t>
            </a:r>
          </a:p>
          <a:p>
            <a:r>
              <a:rPr lang="en-US" altLang="ja-JP" sz="1200" dirty="0"/>
              <a:t>The empirical literature directly supporting these predictions is, at present, fairly sparse, mostly because the sorts of behavioral tasks most commonly used in studies of RL do not easily lend themselves to addressing these issues. Two limitations of these tasks contribute to these deﬁciencies.</a:t>
            </a:r>
            <a:endParaRPr lang="ja-JP" altLang="en-US" sz="1200" dirty="0"/>
          </a:p>
        </p:txBody>
      </p:sp>
      <p:sp>
        <p:nvSpPr>
          <p:cNvPr id="8" name="正方形/長方形 7"/>
          <p:cNvSpPr/>
          <p:nvPr/>
        </p:nvSpPr>
        <p:spPr>
          <a:xfrm>
            <a:off x="29495" y="3311960"/>
            <a:ext cx="4572000" cy="3600986"/>
          </a:xfrm>
          <a:prstGeom prst="rect">
            <a:avLst/>
          </a:prstGeom>
        </p:spPr>
        <p:txBody>
          <a:bodyPr>
            <a:spAutoFit/>
          </a:bodyPr>
          <a:lstStyle/>
          <a:p>
            <a:r>
              <a:rPr lang="ja-JP" altLang="en-US" sz="1200" dirty="0" smtClean="0"/>
              <a:t>♦課題の一つ目の限界</a:t>
            </a:r>
            <a:endParaRPr lang="en-US" altLang="ja-JP" sz="1200" dirty="0" smtClean="0"/>
          </a:p>
          <a:p>
            <a:endParaRPr lang="en-US" altLang="ja-JP" sz="1200" dirty="0" smtClean="0"/>
          </a:p>
          <a:p>
            <a:r>
              <a:rPr lang="ja-JP" altLang="en-US" sz="1200" dirty="0" smtClean="0"/>
              <a:t>第一</a:t>
            </a:r>
            <a:r>
              <a:rPr lang="ja-JP" altLang="en-US" sz="1200" dirty="0"/>
              <a:t>に、カテゴライズの研究とは異なり、被験者が多くのユニークな刺激について判断し、我々のフレームワークを想起させる模範ベースのモデルが長い間成功してきた</a:t>
            </a:r>
            <a:r>
              <a:rPr lang="en-US" altLang="ja-JP" sz="1200" dirty="0"/>
              <a:t>(Nosofsky1986)</a:t>
            </a:r>
            <a:r>
              <a:rPr lang="ja-JP" altLang="en-US" sz="1200" dirty="0"/>
              <a:t>が、</a:t>
            </a:r>
            <a:r>
              <a:rPr lang="en-US" altLang="ja-JP" sz="1200" dirty="0"/>
              <a:t>RL</a:t>
            </a:r>
            <a:r>
              <a:rPr lang="ja-JP" altLang="en-US" sz="1200" dirty="0"/>
              <a:t>のほとんどの実験室での研究は、本質的に同一の試行の多くの繰り返しで構成されている</a:t>
            </a:r>
            <a:r>
              <a:rPr lang="ja-JP" altLang="en-US" sz="1200" dirty="0" smtClean="0"/>
              <a:t>。</a:t>
            </a:r>
            <a:endParaRPr lang="en-US" altLang="ja-JP" sz="1200" dirty="0" smtClean="0"/>
          </a:p>
          <a:p>
            <a:r>
              <a:rPr lang="ja-JP" altLang="en-US" sz="1200" dirty="0"/>
              <a:t>このように、エピソードを区別することはほとんどなく、被験者がどのエピソードを検索するかを制御するために、時間的再帰性以外の客観的に予測可能な特徴はほとんどない。</a:t>
            </a:r>
            <a:endParaRPr lang="en-US" altLang="ja-JP" sz="1200" dirty="0" smtClean="0"/>
          </a:p>
          <a:p>
            <a:endParaRPr lang="en-US" altLang="ja-JP" sz="1200" dirty="0"/>
          </a:p>
          <a:p>
            <a:r>
              <a:rPr lang="en-US" altLang="ja-JP" sz="1200" dirty="0" smtClean="0"/>
              <a:t>First</a:t>
            </a:r>
            <a:r>
              <a:rPr lang="en-US" altLang="ja-JP" sz="1200" dirty="0"/>
              <a:t>, unlike studies of categorization — in which subjects render judgments about many unique stimuli and exemplar-based models reminiscent of our framework have long been successful (Nosofsky1986) — most laboratory studies of RL consist of many repetitions of essentially identical trials. </a:t>
            </a:r>
            <a:endParaRPr lang="en-US" altLang="ja-JP" sz="1200" dirty="0" smtClean="0"/>
          </a:p>
          <a:p>
            <a:r>
              <a:rPr lang="en-US" altLang="ja-JP" sz="1200" dirty="0"/>
              <a:t>Thus, there has been little to differentiate episodes and few objectively predictable features other than temporal </a:t>
            </a:r>
            <a:r>
              <a:rPr lang="en-US" altLang="ja-JP" sz="1200" dirty="0" err="1"/>
              <a:t>recency</a:t>
            </a:r>
            <a:r>
              <a:rPr lang="en-US" altLang="ja-JP" sz="1200" dirty="0"/>
              <a:t> to govern which episodes subjects might retrieve.</a:t>
            </a:r>
            <a:endParaRPr lang="ja-JP" altLang="en-US" sz="1200" dirty="0"/>
          </a:p>
        </p:txBody>
      </p:sp>
      <p:sp>
        <p:nvSpPr>
          <p:cNvPr id="9" name="正方形/長方形 8"/>
          <p:cNvSpPr/>
          <p:nvPr/>
        </p:nvSpPr>
        <p:spPr>
          <a:xfrm>
            <a:off x="4542502" y="3311960"/>
            <a:ext cx="4572000" cy="2492990"/>
          </a:xfrm>
          <a:prstGeom prst="rect">
            <a:avLst/>
          </a:prstGeom>
        </p:spPr>
        <p:txBody>
          <a:bodyPr>
            <a:spAutoFit/>
          </a:bodyPr>
          <a:lstStyle/>
          <a:p>
            <a:r>
              <a:rPr lang="ja-JP" altLang="en-US" sz="1200" dirty="0"/>
              <a:t>♦課題</a:t>
            </a:r>
            <a:r>
              <a:rPr lang="ja-JP" altLang="en-US" sz="1200" dirty="0" smtClean="0"/>
              <a:t>の二つ目</a:t>
            </a:r>
            <a:r>
              <a:rPr lang="ja-JP" altLang="en-US" sz="1200" dirty="0"/>
              <a:t>の限界</a:t>
            </a:r>
            <a:endParaRPr lang="en-US" altLang="ja-JP" sz="1200" dirty="0"/>
          </a:p>
          <a:p>
            <a:endParaRPr lang="en-US" altLang="ja-JP" sz="1200" dirty="0" smtClean="0"/>
          </a:p>
          <a:p>
            <a:r>
              <a:rPr lang="ja-JP" altLang="en-US" sz="1200" dirty="0" smtClean="0"/>
              <a:t>第二</a:t>
            </a:r>
            <a:r>
              <a:rPr lang="ja-JP" altLang="en-US" sz="1200" dirty="0"/>
              <a:t>に、ノンパラメトリックなエピソード評価（一般的な</a:t>
            </a:r>
            <a:r>
              <a:rPr lang="en-US" altLang="ja-JP" sz="1200" dirty="0"/>
              <a:t>RL</a:t>
            </a:r>
            <a:r>
              <a:rPr lang="ja-JP" altLang="en-US" sz="1200" dirty="0"/>
              <a:t>評価のような）の最も興味深い特徴のいくつかは、逐次的な意思決定タスクの評価中に発生しますが、これらのアイデアに関連する既存の研究のほとんどは、逐次的な構造を持たない反復的な選択報酬バンディットタスクで行われてきました。</a:t>
            </a:r>
            <a:endParaRPr lang="en-US" altLang="ja-JP" sz="1200" dirty="0" smtClean="0"/>
          </a:p>
          <a:p>
            <a:endParaRPr lang="en-US" altLang="ja-JP" sz="1200" dirty="0"/>
          </a:p>
          <a:p>
            <a:r>
              <a:rPr lang="en-US" altLang="ja-JP" sz="1200" dirty="0" smtClean="0"/>
              <a:t>Second</a:t>
            </a:r>
            <a:r>
              <a:rPr lang="en-US" altLang="ja-JP" sz="1200" dirty="0"/>
              <a:t>, although some of the most interesting features of nonparametric episodic evaluation (like RL evaluation in general) occur during the evaluation of sequential decision tasks, existing work relevant to these ideas has mostly taken place in repeated choice-reward bandit tasks without sequential structure.</a:t>
            </a:r>
            <a:endParaRPr lang="ja-JP" altLang="en-US" sz="1200" dirty="0"/>
          </a:p>
        </p:txBody>
      </p:sp>
      <p:sp>
        <p:nvSpPr>
          <p:cNvPr id="10" name="正方形/長方形 9"/>
          <p:cNvSpPr/>
          <p:nvPr/>
        </p:nvSpPr>
        <p:spPr>
          <a:xfrm>
            <a:off x="4571998" y="5875525"/>
            <a:ext cx="4572000" cy="3046988"/>
          </a:xfrm>
          <a:prstGeom prst="rect">
            <a:avLst/>
          </a:prstGeom>
        </p:spPr>
        <p:txBody>
          <a:bodyPr>
            <a:spAutoFit/>
          </a:bodyPr>
          <a:lstStyle/>
          <a:p>
            <a:r>
              <a:rPr lang="ja-JP" altLang="en-US" sz="1200" dirty="0"/>
              <a:t>最近、</a:t>
            </a:r>
            <a:r>
              <a:rPr lang="en-US" altLang="ja-JP" sz="1200" dirty="0"/>
              <a:t>Collins &amp; Frank(2012)</a:t>
            </a:r>
            <a:r>
              <a:rPr lang="ja-JP" altLang="en-US" sz="1200" dirty="0"/>
              <a:t>は、人間の</a:t>
            </a:r>
            <a:r>
              <a:rPr lang="en-US" altLang="ja-JP" sz="1200" dirty="0"/>
              <a:t>RL</a:t>
            </a:r>
            <a:r>
              <a:rPr lang="ja-JP" altLang="en-US" sz="1200" dirty="0"/>
              <a:t>課題における試行ごとの選択の多くは、モデルフリー（およびモデルベース）の</a:t>
            </a:r>
            <a:r>
              <a:rPr lang="en-US" altLang="ja-JP" sz="1200" dirty="0"/>
              <a:t>RL</a:t>
            </a:r>
            <a:r>
              <a:rPr lang="ja-JP" altLang="en-US" sz="1200" dirty="0"/>
              <a:t>に関連した種類の増分的な実行平均ではなく、ワーキングメモリに保持された過去の出来事の小さな記憶のセットによって駆動されると主張するモデルと、それをテストするための関連する実験課題を提案した</a:t>
            </a:r>
            <a:r>
              <a:rPr lang="ja-JP" altLang="en-US" sz="1200" dirty="0" smtClean="0"/>
              <a:t>。</a:t>
            </a:r>
            <a:endParaRPr lang="en-US" altLang="ja-JP" sz="1200" dirty="0" smtClean="0"/>
          </a:p>
          <a:p>
            <a:r>
              <a:rPr lang="ja-JP" altLang="en-US" sz="1200" dirty="0"/>
              <a:t> このアイデアは、現在のエピソディック</a:t>
            </a:r>
            <a:r>
              <a:rPr lang="en-US" altLang="ja-JP" sz="1200" dirty="0"/>
              <a:t>RL</a:t>
            </a:r>
            <a:r>
              <a:rPr lang="ja-JP" altLang="en-US" sz="1200" dirty="0"/>
              <a:t>の提案に似ています（ただし、ストアとして別のメモリシステムに焦点を当てています）。</a:t>
            </a:r>
            <a:endParaRPr lang="en-US" altLang="ja-JP" sz="1200" dirty="0" smtClean="0"/>
          </a:p>
          <a:p>
            <a:endParaRPr lang="en-US" altLang="ja-JP" sz="1200" dirty="0"/>
          </a:p>
          <a:p>
            <a:r>
              <a:rPr lang="en-US" altLang="ja-JP" sz="1200" dirty="0" smtClean="0"/>
              <a:t>Recently</a:t>
            </a:r>
            <a:r>
              <a:rPr lang="en-US" altLang="ja-JP" sz="1200" dirty="0"/>
              <a:t>, Collins &amp; Frank(2012) proposed a model, as well as an associated experimental task to test it, that argued that many trial-by-trial choices in RL tasks in humans were driven by a small set of memories of previous events held in working memory rather than incremental running averages of the sort associated with model-free (and model-based) RL. </a:t>
            </a:r>
            <a:endParaRPr lang="en-US" altLang="ja-JP" sz="1200" dirty="0" smtClean="0"/>
          </a:p>
          <a:p>
            <a:r>
              <a:rPr lang="en-US" altLang="ja-JP" sz="1200" dirty="0"/>
              <a:t> This idea bears some resemblance to the current episodic RL proposal (although focusing on a different memory system as the store). </a:t>
            </a:r>
            <a:endParaRPr lang="ja-JP" altLang="en-US" sz="1200" dirty="0"/>
          </a:p>
        </p:txBody>
      </p:sp>
    </p:spTree>
    <p:extLst>
      <p:ext uri="{BB962C8B-B14F-4D97-AF65-F5344CB8AC3E}">
        <p14:creationId xmlns:p14="http://schemas.microsoft.com/office/powerpoint/2010/main" val="733245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492443"/>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Reinforcement learning and episodic memory in humans and animals: </a:t>
            </a:r>
            <a:endParaRPr lang="en-US" altLang="zh-TW" sz="1600" dirty="0" smtClean="0">
              <a:solidFill>
                <a:schemeClr val="bg1"/>
              </a:solidFill>
              <a:latin typeface="Meiryo UI" pitchFamily="50" charset="-128"/>
              <a:ea typeface="Meiryo UI" pitchFamily="50" charset="-128"/>
              <a:cs typeface="Meiryo UI" pitchFamily="50" charset="-128"/>
            </a:endParaRPr>
          </a:p>
          <a:p>
            <a:r>
              <a:rPr lang="en-US" altLang="zh-TW" sz="1600" dirty="0" smtClean="0">
                <a:solidFill>
                  <a:schemeClr val="bg1"/>
                </a:solidFill>
                <a:latin typeface="Meiryo UI" pitchFamily="50" charset="-128"/>
                <a:ea typeface="Meiryo UI" pitchFamily="50" charset="-128"/>
                <a:cs typeface="Meiryo UI" pitchFamily="50" charset="-128"/>
              </a:rPr>
              <a:t>An </a:t>
            </a:r>
            <a:r>
              <a:rPr lang="en-US" altLang="zh-TW" sz="1600" dirty="0">
                <a:solidFill>
                  <a:schemeClr val="bg1"/>
                </a:solidFill>
                <a:latin typeface="Meiryo UI" pitchFamily="50" charset="-128"/>
                <a:ea typeface="Meiryo UI" pitchFamily="50" charset="-128"/>
                <a:cs typeface="Meiryo UI" pitchFamily="50" charset="-128"/>
              </a:rPr>
              <a:t>integrative framework</a:t>
            </a:r>
            <a:endParaRPr kumimoji="1" lang="ja-JP" altLang="en-US" sz="1600" dirty="0" smtClean="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0" y="579118"/>
            <a:ext cx="2734574" cy="307777"/>
          </a:xfrm>
          <a:prstGeom prst="rect">
            <a:avLst/>
          </a:prstGeom>
        </p:spPr>
        <p:txBody>
          <a:bodyPr wrap="square">
            <a:spAutoFit/>
          </a:bodyPr>
          <a:lstStyle/>
          <a:p>
            <a:r>
              <a:rPr lang="ja-JP" altLang="en-US" sz="1400" dirty="0" smtClean="0"/>
              <a:t>■</a:t>
            </a:r>
            <a:r>
              <a:rPr lang="en-US" altLang="ja-JP" sz="1400" dirty="0"/>
              <a:t>Overcoming State Aliasing </a:t>
            </a:r>
            <a:endParaRPr lang="en-US" altLang="ja-JP" sz="1400" dirty="0" smtClean="0"/>
          </a:p>
        </p:txBody>
      </p:sp>
      <p:sp>
        <p:nvSpPr>
          <p:cNvPr id="2" name="正方形/長方形 1"/>
          <p:cNvSpPr/>
          <p:nvPr/>
        </p:nvSpPr>
        <p:spPr>
          <a:xfrm>
            <a:off x="662437" y="2747486"/>
            <a:ext cx="4572000" cy="1384995"/>
          </a:xfrm>
          <a:prstGeom prst="rect">
            <a:avLst/>
          </a:prstGeom>
        </p:spPr>
        <p:txBody>
          <a:bodyPr>
            <a:spAutoFit/>
          </a:bodyPr>
          <a:lstStyle/>
          <a:p>
            <a:r>
              <a:rPr lang="ja-JP" altLang="en-US" sz="1200" dirty="0"/>
              <a:t>重要なことは、</a:t>
            </a:r>
            <a:r>
              <a:rPr lang="en-US" altLang="ja-JP" sz="1200" dirty="0"/>
              <a:t>Braver &amp; Cohen (2000)</a:t>
            </a:r>
            <a:r>
              <a:rPr lang="ja-JP" altLang="en-US" sz="1200" dirty="0"/>
              <a:t>は、</a:t>
            </a:r>
            <a:r>
              <a:rPr lang="en-US" altLang="ja-JP" sz="1200" dirty="0"/>
              <a:t>TD</a:t>
            </a:r>
            <a:r>
              <a:rPr lang="ja-JP" altLang="en-US" sz="1200" dirty="0"/>
              <a:t>学習が、関連情報をワーキングメモリに適応的にゲートし、無関係なものを除外するために使用できることを実証したことである。</a:t>
            </a:r>
            <a:endParaRPr lang="en-US" altLang="ja-JP" sz="1200" dirty="0" smtClean="0"/>
          </a:p>
          <a:p>
            <a:endParaRPr lang="en-US" altLang="ja-JP" sz="1200" dirty="0"/>
          </a:p>
          <a:p>
            <a:r>
              <a:rPr lang="en-US" altLang="ja-JP" sz="1200" dirty="0" smtClean="0"/>
              <a:t>Importantly</a:t>
            </a:r>
            <a:r>
              <a:rPr lang="en-US" altLang="ja-JP" sz="1200" dirty="0"/>
              <a:t>, Braver &amp; Cohen (2000) demonstrated that TD learning could be used to adaptively gate relevant information into working memory, excluding </a:t>
            </a:r>
            <a:r>
              <a:rPr lang="en-US" altLang="ja-JP" sz="1200" dirty="0" err="1"/>
              <a:t>irrelevantdistractors</a:t>
            </a:r>
            <a:r>
              <a:rPr lang="en-US" altLang="ja-JP" sz="1200" dirty="0"/>
              <a:t>.</a:t>
            </a:r>
            <a:endParaRPr lang="ja-JP" altLang="en-US" sz="1200" dirty="0"/>
          </a:p>
        </p:txBody>
      </p:sp>
      <p:sp>
        <p:nvSpPr>
          <p:cNvPr id="3" name="正方形/長方形 2"/>
          <p:cNvSpPr/>
          <p:nvPr/>
        </p:nvSpPr>
        <p:spPr>
          <a:xfrm>
            <a:off x="448574" y="1056082"/>
            <a:ext cx="4572000" cy="1384995"/>
          </a:xfrm>
          <a:prstGeom prst="rect">
            <a:avLst/>
          </a:prstGeom>
        </p:spPr>
        <p:txBody>
          <a:bodyPr>
            <a:spAutoFit/>
          </a:bodyPr>
          <a:lstStyle/>
          <a:p>
            <a:r>
              <a:rPr lang="ja-JP" altLang="en-US" sz="1200" dirty="0"/>
              <a:t>例えば、</a:t>
            </a:r>
            <a:r>
              <a:rPr lang="en-US" altLang="ja-JP" sz="1200" dirty="0"/>
              <a:t>2</a:t>
            </a:r>
            <a:r>
              <a:rPr lang="ja-JP" altLang="en-US" sz="1200" dirty="0"/>
              <a:t>回目の光の後に左折の指示を受けた場合、左折の価値は、光の位置にいるかどうかだけではなく、その前の軌道によって特定されます。</a:t>
            </a:r>
            <a:endParaRPr lang="en-US" altLang="ja-JP" sz="1200" dirty="0" smtClean="0"/>
          </a:p>
          <a:p>
            <a:endParaRPr lang="en-US" altLang="ja-JP" sz="1200" dirty="0"/>
          </a:p>
          <a:p>
            <a:r>
              <a:rPr lang="en-US" altLang="ja-JP" sz="1200" dirty="0" smtClean="0"/>
              <a:t>For </a:t>
            </a:r>
            <a:r>
              <a:rPr lang="en-US" altLang="ja-JP" sz="1200" dirty="0"/>
              <a:t>example, if you received instructions to turn left after the second trafﬁc light, the value of a left turn is not speciﬁed simply by whether you are at a trafﬁc light but by the trajectory preceding it. </a:t>
            </a:r>
            <a:endParaRPr lang="ja-JP" altLang="en-US" sz="1200" dirty="0"/>
          </a:p>
        </p:txBody>
      </p:sp>
    </p:spTree>
    <p:extLst>
      <p:ext uri="{BB962C8B-B14F-4D97-AF65-F5344CB8AC3E}">
        <p14:creationId xmlns:p14="http://schemas.microsoft.com/office/powerpoint/2010/main" val="3812278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492443"/>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Reinforcement learning and episodic memory in humans and animals: </a:t>
            </a:r>
            <a:endParaRPr lang="en-US" altLang="zh-TW" sz="1600" dirty="0" smtClean="0">
              <a:solidFill>
                <a:schemeClr val="bg1"/>
              </a:solidFill>
              <a:latin typeface="Meiryo UI" pitchFamily="50" charset="-128"/>
              <a:ea typeface="Meiryo UI" pitchFamily="50" charset="-128"/>
              <a:cs typeface="Meiryo UI" pitchFamily="50" charset="-128"/>
            </a:endParaRPr>
          </a:p>
          <a:p>
            <a:r>
              <a:rPr lang="en-US" altLang="zh-TW" sz="1600" dirty="0" smtClean="0">
                <a:solidFill>
                  <a:schemeClr val="bg1"/>
                </a:solidFill>
                <a:latin typeface="Meiryo UI" pitchFamily="50" charset="-128"/>
                <a:ea typeface="Meiryo UI" pitchFamily="50" charset="-128"/>
                <a:cs typeface="Meiryo UI" pitchFamily="50" charset="-128"/>
              </a:rPr>
              <a:t>An </a:t>
            </a:r>
            <a:r>
              <a:rPr lang="en-US" altLang="zh-TW" sz="1600" dirty="0">
                <a:solidFill>
                  <a:schemeClr val="bg1"/>
                </a:solidFill>
                <a:latin typeface="Meiryo UI" pitchFamily="50" charset="-128"/>
                <a:ea typeface="Meiryo UI" pitchFamily="50" charset="-128"/>
                <a:cs typeface="Meiryo UI" pitchFamily="50" charset="-128"/>
              </a:rPr>
              <a:t>integrative framework</a:t>
            </a:r>
            <a:endParaRPr kumimoji="1" lang="ja-JP" altLang="en-US" sz="1600" dirty="0" smtClean="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1" y="579118"/>
            <a:ext cx="5381625" cy="307777"/>
          </a:xfrm>
          <a:prstGeom prst="rect">
            <a:avLst/>
          </a:prstGeom>
        </p:spPr>
        <p:txBody>
          <a:bodyPr wrap="square">
            <a:spAutoFit/>
          </a:bodyPr>
          <a:lstStyle/>
          <a:p>
            <a:r>
              <a:rPr lang="ja-JP" altLang="en-US" sz="1400" dirty="0" smtClean="0"/>
              <a:t>■</a:t>
            </a:r>
            <a:r>
              <a:rPr lang="en-US" altLang="ja-JP" sz="1400" dirty="0"/>
              <a:t>Approximating Value Functions Over Complex State Spaces</a:t>
            </a:r>
            <a:endParaRPr lang="en-US" altLang="ja-JP" sz="1400" dirty="0" smtClean="0"/>
          </a:p>
        </p:txBody>
      </p:sp>
      <p:sp>
        <p:nvSpPr>
          <p:cNvPr id="6" name="正方形/長方形 5"/>
          <p:cNvSpPr/>
          <p:nvPr/>
        </p:nvSpPr>
        <p:spPr>
          <a:xfrm>
            <a:off x="233812" y="2389343"/>
            <a:ext cx="3471413" cy="276999"/>
          </a:xfrm>
          <a:prstGeom prst="rect">
            <a:avLst/>
          </a:prstGeom>
        </p:spPr>
        <p:txBody>
          <a:bodyPr wrap="square">
            <a:spAutoFit/>
          </a:bodyPr>
          <a:lstStyle/>
          <a:p>
            <a:r>
              <a:rPr lang="ja-JP" altLang="en-US" sz="1200" dirty="0" smtClean="0"/>
              <a:t>→カーネル法を用いて価値関数を近似する</a:t>
            </a:r>
            <a:endParaRPr lang="ja-JP" altLang="en-US" sz="1200" dirty="0"/>
          </a:p>
        </p:txBody>
      </p:sp>
      <p:sp>
        <p:nvSpPr>
          <p:cNvPr id="4" name="正方形/長方形 3"/>
          <p:cNvSpPr/>
          <p:nvPr/>
        </p:nvSpPr>
        <p:spPr>
          <a:xfrm>
            <a:off x="66675" y="886895"/>
            <a:ext cx="8672514" cy="1384995"/>
          </a:xfrm>
          <a:prstGeom prst="rect">
            <a:avLst/>
          </a:prstGeom>
        </p:spPr>
        <p:txBody>
          <a:bodyPr wrap="square">
            <a:spAutoFit/>
          </a:bodyPr>
          <a:lstStyle/>
          <a:p>
            <a:r>
              <a:rPr lang="ja-JP" altLang="en-US" sz="1200" dirty="0"/>
              <a:t>前述したように、生の記憶痕跡は一般化が悪いためにノベルシチュエーションでの意思決定には限界があり、先の例のように遠回りをせざるを得ない場合には、正確に数えることができず、その場合には、記憶痕跡との乖離に応じて緩やかに劣化する値関数近似を用いる必要がある。</a:t>
            </a:r>
            <a:endParaRPr lang="en-US" altLang="ja-JP" sz="1200" dirty="0" smtClean="0"/>
          </a:p>
          <a:p>
            <a:endParaRPr lang="en-US" altLang="ja-JP" sz="1200" dirty="0"/>
          </a:p>
          <a:p>
            <a:r>
              <a:rPr lang="en-US" altLang="ja-JP" sz="1200" dirty="0" smtClean="0"/>
              <a:t>Asdiscussedabove,rawmemorytracesareoflimitedusewhenmakingdecisionsinnovelsituations </a:t>
            </a:r>
            <a:r>
              <a:rPr lang="en-US" altLang="ja-JP" sz="1200" dirty="0"/>
              <a:t>becausetheygeneralizepoorly.Touseapreviousexample,exactlycountingthenumberoftrafﬁc lights will fail if one is forced to take a detour; in this case, it is necessary to use a value function approximation that degrades gracefully with deviations from the stored memory traces. </a:t>
            </a:r>
            <a:endParaRPr lang="ja-JP" altLang="en-US" sz="1200" dirty="0"/>
          </a:p>
        </p:txBody>
      </p:sp>
      <p:sp>
        <p:nvSpPr>
          <p:cNvPr id="5" name="正方形/長方形 4"/>
          <p:cNvSpPr/>
          <p:nvPr/>
        </p:nvSpPr>
        <p:spPr>
          <a:xfrm>
            <a:off x="233812" y="2866162"/>
            <a:ext cx="8300588" cy="1200329"/>
          </a:xfrm>
          <a:prstGeom prst="rect">
            <a:avLst/>
          </a:prstGeom>
        </p:spPr>
        <p:txBody>
          <a:bodyPr wrap="square">
            <a:spAutoFit/>
          </a:bodyPr>
          <a:lstStyle/>
          <a:p>
            <a:r>
              <a:rPr lang="en-US" altLang="ja-JP" sz="1200" dirty="0"/>
              <a:t>Gustafson &amp; </a:t>
            </a:r>
            <a:r>
              <a:rPr lang="en-US" altLang="ja-JP" sz="1200" dirty="0" err="1"/>
              <a:t>Daw</a:t>
            </a:r>
            <a:r>
              <a:rPr lang="en-US" altLang="ja-JP" sz="1200" dirty="0"/>
              <a:t> (2011)</a:t>
            </a:r>
            <a:r>
              <a:rPr lang="ja-JP" altLang="en-US" sz="1200" dirty="0"/>
              <a:t>は、海馬の場所細胞（近似カーネルではなく基底関数として考えられている）が、幾何学的に不規則な環境における体系的な空間歪みによって証明されるように、測地線的な空間メトリックをコード化していることを示唆している</a:t>
            </a:r>
            <a:r>
              <a:rPr lang="ja-JP" altLang="en-US" sz="1200" dirty="0" smtClean="0"/>
              <a:t>。</a:t>
            </a:r>
            <a:endParaRPr lang="en-US" altLang="ja-JP" sz="1200" dirty="0" smtClean="0"/>
          </a:p>
          <a:p>
            <a:endParaRPr lang="en-US" altLang="ja-JP" sz="1200" dirty="0"/>
          </a:p>
          <a:p>
            <a:r>
              <a:rPr lang="en-US" altLang="ja-JP" sz="1200" dirty="0"/>
              <a:t>Gustafson &amp; </a:t>
            </a:r>
            <a:r>
              <a:rPr lang="en-US" altLang="ja-JP" sz="1200" dirty="0" err="1"/>
              <a:t>Daw</a:t>
            </a:r>
            <a:r>
              <a:rPr lang="en-US" altLang="ja-JP" sz="1200" dirty="0"/>
              <a:t> (2011) suggested that place cells in the hippocampus (conceived by them as basis functions rather than approximation kernels ) encode a geodesic spatial metric, as evidenced by </a:t>
            </a:r>
            <a:r>
              <a:rPr lang="en-US" altLang="ja-JP" sz="1200" dirty="0" err="1"/>
              <a:t>systematicspatial</a:t>
            </a:r>
            <a:r>
              <a:rPr lang="en-US" altLang="ja-JP" sz="1200" dirty="0"/>
              <a:t> </a:t>
            </a:r>
            <a:r>
              <a:rPr lang="en-US" altLang="ja-JP" sz="1200" dirty="0" err="1"/>
              <a:t>distortionsin</a:t>
            </a:r>
            <a:r>
              <a:rPr lang="en-US" altLang="ja-JP" sz="1200" dirty="0"/>
              <a:t> geometrically irregular environments.</a:t>
            </a:r>
            <a:endParaRPr lang="ja-JP" altLang="en-US" sz="1200" dirty="0"/>
          </a:p>
        </p:txBody>
      </p:sp>
      <p:sp>
        <p:nvSpPr>
          <p:cNvPr id="7" name="正方形/長方形 6"/>
          <p:cNvSpPr/>
          <p:nvPr/>
        </p:nvSpPr>
        <p:spPr>
          <a:xfrm>
            <a:off x="1004575" y="4066491"/>
            <a:ext cx="5626605" cy="369332"/>
          </a:xfrm>
          <a:prstGeom prst="rect">
            <a:avLst/>
          </a:prstGeom>
        </p:spPr>
        <p:txBody>
          <a:bodyPr wrap="none">
            <a:spAutoFit/>
          </a:bodyPr>
          <a:lstStyle/>
          <a:p>
            <a:r>
              <a:rPr lang="en-US" altLang="ja-JP" dirty="0" smtClean="0"/>
              <a:t>Successor</a:t>
            </a:r>
            <a:r>
              <a:rPr lang="ja-JP" altLang="en-US" dirty="0"/>
              <a:t> </a:t>
            </a:r>
            <a:r>
              <a:rPr lang="en-US" altLang="ja-JP" dirty="0" smtClean="0"/>
              <a:t>representation(SR)</a:t>
            </a:r>
            <a:r>
              <a:rPr lang="ja-JP" altLang="en-US" dirty="0" smtClean="0"/>
              <a:t>が何かよくわからなかった</a:t>
            </a:r>
            <a:endParaRPr lang="ja-JP" altLang="en-US" dirty="0"/>
          </a:p>
        </p:txBody>
      </p:sp>
      <p:sp>
        <p:nvSpPr>
          <p:cNvPr id="8" name="正方形/長方形 7"/>
          <p:cNvSpPr/>
          <p:nvPr/>
        </p:nvSpPr>
        <p:spPr>
          <a:xfrm>
            <a:off x="66674" y="4660762"/>
            <a:ext cx="9077325" cy="2197237"/>
          </a:xfrm>
          <a:prstGeom prst="rect">
            <a:avLst/>
          </a:prstGeom>
        </p:spPr>
        <p:txBody>
          <a:bodyPr wrap="square">
            <a:spAutoFit/>
          </a:bodyPr>
          <a:lstStyle/>
          <a:p>
            <a:r>
              <a:rPr lang="ja-JP" altLang="en-US" sz="1200" dirty="0"/>
              <a:t>関連する考え方が</a:t>
            </a:r>
            <a:r>
              <a:rPr lang="en-US" altLang="ja-JP" sz="1200" dirty="0"/>
              <a:t>RL</a:t>
            </a:r>
            <a:r>
              <a:rPr lang="ja-JP" altLang="en-US" sz="1200" dirty="0"/>
              <a:t>課題で探求され始めている</a:t>
            </a:r>
            <a:r>
              <a:rPr lang="en-US" altLang="ja-JP" sz="1200" dirty="0"/>
              <a:t>(Gershmanetal.2010, </a:t>
            </a:r>
            <a:r>
              <a:rPr lang="en-US" altLang="ja-JP" sz="1200" dirty="0" err="1"/>
              <a:t>Niv</a:t>
            </a:r>
            <a:r>
              <a:rPr lang="en-US" altLang="ja-JP" sz="1200" dirty="0"/>
              <a:t> et al.2015, Vaidya &amp; Fellows 2015)</a:t>
            </a:r>
            <a:r>
              <a:rPr lang="ja-JP" altLang="en-US" sz="1200" dirty="0" err="1"/>
              <a:t>。</a:t>
            </a:r>
            <a:endParaRPr lang="ja-JP" altLang="en-US" sz="1200" dirty="0"/>
          </a:p>
          <a:p>
            <a:r>
              <a:rPr lang="ja-JP" altLang="en-US" sz="1200" dirty="0"/>
              <a:t>この研究では、頭頂皮質と前頭前野の古典的な注意領域が、報酬履歴に基づいて刺激特徴へのクレジット割り当てに関与していることが示されている。</a:t>
            </a:r>
          </a:p>
          <a:p>
            <a:r>
              <a:rPr lang="ja-JP" altLang="en-US" sz="1200" dirty="0"/>
              <a:t>この現象をモデルフリー</a:t>
            </a:r>
            <a:r>
              <a:rPr lang="en-US" altLang="ja-JP" sz="1200" dirty="0"/>
              <a:t>RL</a:t>
            </a:r>
            <a:r>
              <a:rPr lang="ja-JP" altLang="en-US" sz="1200" dirty="0"/>
              <a:t>の観点から説明してきたが、同じ次元の注意領域がエピソード</a:t>
            </a:r>
            <a:r>
              <a:rPr lang="en-US" altLang="ja-JP" sz="1200" dirty="0"/>
              <a:t>RL</a:t>
            </a:r>
            <a:r>
              <a:rPr lang="ja-JP" altLang="en-US" sz="1200" dirty="0"/>
              <a:t>で使われるカーネルに影響を与えている可能性がある</a:t>
            </a:r>
            <a:r>
              <a:rPr lang="ja-JP" altLang="en-US" sz="1200" dirty="0" smtClean="0"/>
              <a:t>。</a:t>
            </a:r>
            <a:endParaRPr lang="en-US" altLang="ja-JP" sz="1200" dirty="0" smtClean="0"/>
          </a:p>
          <a:p>
            <a:endParaRPr lang="en-US" altLang="ja-JP" sz="1200" dirty="0"/>
          </a:p>
          <a:p>
            <a:r>
              <a:rPr lang="en-US" altLang="ja-JP" sz="1200" dirty="0"/>
              <a:t>Related ideas have begun to be explored in RL tasks (Gershmanetal.2010, </a:t>
            </a:r>
            <a:r>
              <a:rPr lang="en-US" altLang="ja-JP" sz="1200" dirty="0" err="1"/>
              <a:t>Niv</a:t>
            </a:r>
            <a:r>
              <a:rPr lang="en-US" altLang="ja-JP" sz="1200" dirty="0"/>
              <a:t> et al. 2015, Vaidya &amp; Fellows 2015).</a:t>
            </a:r>
          </a:p>
          <a:p>
            <a:r>
              <a:rPr lang="en-US" altLang="ja-JP" sz="1200" dirty="0"/>
              <a:t>This research has shown that classical attention areas in the parietal and prefrontal cortices are involved in credit assignment to stimulus features on the basis of reward history.</a:t>
            </a:r>
          </a:p>
          <a:p>
            <a:r>
              <a:rPr lang="en-US" altLang="ja-JP" sz="1200" dirty="0"/>
              <a:t>Although researchers have offered an account of this phenomenon in terms of model-free RL, it is possible that the same dimensional attention ﬁlter impinges on the kernel used by episodic RL.</a:t>
            </a:r>
            <a:endParaRPr lang="ja-JP" altLang="en-US" sz="1200" dirty="0"/>
          </a:p>
        </p:txBody>
      </p:sp>
    </p:spTree>
    <p:extLst>
      <p:ext uri="{BB962C8B-B14F-4D97-AF65-F5344CB8AC3E}">
        <p14:creationId xmlns:p14="http://schemas.microsoft.com/office/powerpoint/2010/main" val="902415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492443"/>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Reinforcement learning and episodic memory in humans and animals: </a:t>
            </a:r>
            <a:endParaRPr lang="en-US" altLang="zh-TW" sz="1600" dirty="0" smtClean="0">
              <a:solidFill>
                <a:schemeClr val="bg1"/>
              </a:solidFill>
              <a:latin typeface="Meiryo UI" pitchFamily="50" charset="-128"/>
              <a:ea typeface="Meiryo UI" pitchFamily="50" charset="-128"/>
              <a:cs typeface="Meiryo UI" pitchFamily="50" charset="-128"/>
            </a:endParaRPr>
          </a:p>
          <a:p>
            <a:r>
              <a:rPr lang="en-US" altLang="zh-TW" sz="1600" dirty="0" smtClean="0">
                <a:solidFill>
                  <a:schemeClr val="bg1"/>
                </a:solidFill>
                <a:latin typeface="Meiryo UI" pitchFamily="50" charset="-128"/>
                <a:ea typeface="Meiryo UI" pitchFamily="50" charset="-128"/>
                <a:cs typeface="Meiryo UI" pitchFamily="50" charset="-128"/>
              </a:rPr>
              <a:t>An </a:t>
            </a:r>
            <a:r>
              <a:rPr lang="en-US" altLang="zh-TW" sz="1600" dirty="0">
                <a:solidFill>
                  <a:schemeClr val="bg1"/>
                </a:solidFill>
                <a:latin typeface="Meiryo UI" pitchFamily="50" charset="-128"/>
                <a:ea typeface="Meiryo UI" pitchFamily="50" charset="-128"/>
                <a:cs typeface="Meiryo UI" pitchFamily="50" charset="-128"/>
              </a:rPr>
              <a:t>integrative framework</a:t>
            </a:r>
            <a:endParaRPr kumimoji="1" lang="ja-JP" altLang="en-US" sz="1600" dirty="0" smtClean="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1" y="579118"/>
            <a:ext cx="5381625" cy="307777"/>
          </a:xfrm>
          <a:prstGeom prst="rect">
            <a:avLst/>
          </a:prstGeom>
        </p:spPr>
        <p:txBody>
          <a:bodyPr wrap="square">
            <a:spAutoFit/>
          </a:bodyPr>
          <a:lstStyle/>
          <a:p>
            <a:r>
              <a:rPr lang="ja-JP" altLang="en-US" sz="1400" dirty="0" smtClean="0"/>
              <a:t>■</a:t>
            </a:r>
            <a:r>
              <a:rPr lang="en-US" altLang="ja-JP" sz="1400" dirty="0"/>
              <a:t>Learning with Sparse Data </a:t>
            </a:r>
            <a:endParaRPr lang="en-US" altLang="ja-JP" sz="1400" dirty="0" smtClean="0"/>
          </a:p>
        </p:txBody>
      </p:sp>
      <p:sp>
        <p:nvSpPr>
          <p:cNvPr id="2" name="正方形/長方形 1"/>
          <p:cNvSpPr/>
          <p:nvPr/>
        </p:nvSpPr>
        <p:spPr>
          <a:xfrm>
            <a:off x="142875" y="1046887"/>
            <a:ext cx="8820150" cy="1754326"/>
          </a:xfrm>
          <a:prstGeom prst="rect">
            <a:avLst/>
          </a:prstGeom>
        </p:spPr>
        <p:txBody>
          <a:bodyPr wrap="square">
            <a:spAutoFit/>
          </a:bodyPr>
          <a:lstStyle/>
          <a:p>
            <a:r>
              <a:rPr lang="ja-JP" altLang="en-US" sz="1200" dirty="0"/>
              <a:t>様々な種類のエピソード推定のもう一つの利点は、</a:t>
            </a:r>
            <a:r>
              <a:rPr lang="en-US" altLang="ja-JP" sz="1200" dirty="0" err="1"/>
              <a:t>Lengyel</a:t>
            </a:r>
            <a:r>
              <a:rPr lang="en-US" altLang="ja-JP" sz="1200" dirty="0"/>
              <a:t> &amp;Dayan(2007)</a:t>
            </a:r>
            <a:r>
              <a:rPr lang="ja-JP" altLang="en-US" sz="1200" dirty="0"/>
              <a:t>のシミュレーションで実証されたように、モデルベース学習やモデルフリー学習が失敗した場合に、極端な低データ限界で成功することができる（相対的に言えば）ことです</a:t>
            </a:r>
            <a:r>
              <a:rPr lang="ja-JP" altLang="en-US" sz="1200" dirty="0" smtClean="0"/>
              <a:t>。</a:t>
            </a:r>
            <a:endParaRPr lang="en-US" altLang="ja-JP" sz="1200" dirty="0" smtClean="0"/>
          </a:p>
          <a:p>
            <a:r>
              <a:rPr lang="ja-JP" altLang="en-US" sz="1200" dirty="0"/>
              <a:t>この分析は、様々なタスクのトレーニングの過程で、海馬から線条体への行動制御のシフトの証拠と一致している（</a:t>
            </a:r>
            <a:r>
              <a:rPr lang="en-US" altLang="ja-JP" sz="1200" dirty="0"/>
              <a:t>Packard &amp; </a:t>
            </a:r>
            <a:r>
              <a:rPr lang="en-US" altLang="ja-JP" sz="1200" dirty="0" err="1"/>
              <a:t>McGaugh</a:t>
            </a:r>
            <a:r>
              <a:rPr lang="en-US" altLang="ja-JP" sz="1200" dirty="0"/>
              <a:t> 1996, Poldracketal.2001</a:t>
            </a:r>
            <a:r>
              <a:rPr lang="ja-JP" altLang="en-US" sz="1200" dirty="0"/>
              <a:t>）が、これらのタスクはエピソード性</a:t>
            </a:r>
            <a:r>
              <a:rPr lang="en-US" altLang="ja-JP" sz="1200" dirty="0"/>
              <a:t>RL</a:t>
            </a:r>
            <a:r>
              <a:rPr lang="ja-JP" altLang="en-US" sz="1200" dirty="0"/>
              <a:t>戦略を特定的に分離するものではない。</a:t>
            </a:r>
            <a:endParaRPr lang="en-US" altLang="ja-JP" sz="1200" dirty="0" smtClean="0"/>
          </a:p>
          <a:p>
            <a:endParaRPr lang="en-US" altLang="ja-JP" sz="1200" dirty="0"/>
          </a:p>
          <a:p>
            <a:r>
              <a:rPr lang="en-US" altLang="ja-JP" sz="1200" dirty="0"/>
              <a:t>Another advantage of various sorts of episodic estimation is that they can succeed (relatively speaking ) in the extreme low-data limit when model-based and model-free learning fail, as demonstrated </a:t>
            </a:r>
            <a:r>
              <a:rPr lang="en-US" altLang="ja-JP" sz="1200" dirty="0" err="1"/>
              <a:t>insimulationsbyLengyel</a:t>
            </a:r>
            <a:r>
              <a:rPr lang="en-US" altLang="ja-JP" sz="1200" dirty="0"/>
              <a:t> &amp;Dayan(2007</a:t>
            </a:r>
            <a:r>
              <a:rPr lang="en-US" altLang="ja-JP" sz="1200" dirty="0" smtClean="0"/>
              <a:t>).</a:t>
            </a:r>
          </a:p>
          <a:p>
            <a:r>
              <a:rPr lang="en-US" altLang="ja-JP" sz="1200" dirty="0"/>
              <a:t>This analysis is consistent with evidence for a shift in behavioral control from the hippocampus to the striatum over the course of training in a variety </a:t>
            </a:r>
            <a:r>
              <a:rPr lang="en-US" altLang="ja-JP" sz="1200" dirty="0" err="1"/>
              <a:t>oftasks</a:t>
            </a:r>
            <a:r>
              <a:rPr lang="en-US" altLang="ja-JP" sz="1200" dirty="0"/>
              <a:t> (Packard &amp; </a:t>
            </a:r>
            <a:r>
              <a:rPr lang="en-US" altLang="ja-JP" sz="1200" dirty="0" err="1"/>
              <a:t>McGaugh</a:t>
            </a:r>
            <a:r>
              <a:rPr lang="en-US" altLang="ja-JP" sz="1200"/>
              <a:t> 1996, Poldracketal.2001 ), although these tasks do not speciﬁcally isolate an episodic RL strategy.</a:t>
            </a:r>
            <a:endParaRPr lang="ja-JP" altLang="en-US" sz="1200" dirty="0"/>
          </a:p>
        </p:txBody>
      </p:sp>
      <p:sp>
        <p:nvSpPr>
          <p:cNvPr id="3" name="正方形/長方形 2"/>
          <p:cNvSpPr/>
          <p:nvPr/>
        </p:nvSpPr>
        <p:spPr>
          <a:xfrm>
            <a:off x="69011" y="3070852"/>
            <a:ext cx="4572000" cy="1938992"/>
          </a:xfrm>
          <a:prstGeom prst="rect">
            <a:avLst/>
          </a:prstGeom>
        </p:spPr>
        <p:txBody>
          <a:bodyPr>
            <a:spAutoFit/>
          </a:bodyPr>
          <a:lstStyle/>
          <a:p>
            <a:r>
              <a:rPr lang="ja-JP" altLang="en-US" sz="1200" dirty="0"/>
              <a:t>急激な学習は、海馬とベントロラテラル前頭前皮質の間の結合の増加とも関連していた。これは、ベントロラテラル前頭前皮質が異なる</a:t>
            </a:r>
            <a:r>
              <a:rPr lang="en-US" altLang="ja-JP" sz="1200" dirty="0"/>
              <a:t>RL</a:t>
            </a:r>
            <a:r>
              <a:rPr lang="ja-JP" altLang="en-US" sz="1200" dirty="0"/>
              <a:t>システム間の仲裁を行うメタコントローラーとして機能するという以前の仮説を支持する証拠として解釈</a:t>
            </a:r>
            <a:r>
              <a:rPr lang="ja-JP" altLang="en-US" sz="1200" dirty="0" smtClean="0"/>
              <a:t>された。</a:t>
            </a:r>
            <a:endParaRPr lang="en-US" altLang="ja-JP" sz="1200" dirty="0" smtClean="0"/>
          </a:p>
          <a:p>
            <a:endParaRPr lang="en-US" altLang="ja-JP" sz="1200" dirty="0"/>
          </a:p>
          <a:p>
            <a:r>
              <a:rPr lang="en-US" altLang="ja-JP" sz="1200" dirty="0" smtClean="0"/>
              <a:t>Rapid </a:t>
            </a:r>
            <a:r>
              <a:rPr lang="en-US" altLang="ja-JP" sz="1200" dirty="0"/>
              <a:t>learning was also associated with increased coupling between the hippocampus and ventrolateral prefrontal cortex, which was interpreted as evidence supporting an earlier hypothesis that the ventrolateral prefrontal cortex acts as a </a:t>
            </a:r>
            <a:r>
              <a:rPr lang="en-US" altLang="ja-JP" sz="1200" dirty="0" err="1"/>
              <a:t>metacontroller</a:t>
            </a:r>
            <a:r>
              <a:rPr lang="en-US" altLang="ja-JP" sz="1200" dirty="0"/>
              <a:t> arbitrating between different RL systems (Lee et al. 2014).</a:t>
            </a:r>
            <a:endParaRPr lang="ja-JP" altLang="en-US" sz="1200" dirty="0"/>
          </a:p>
        </p:txBody>
      </p:sp>
    </p:spTree>
    <p:extLst>
      <p:ext uri="{BB962C8B-B14F-4D97-AF65-F5344CB8AC3E}">
        <p14:creationId xmlns:p14="http://schemas.microsoft.com/office/powerpoint/2010/main" val="1393339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 y="0"/>
            <a:ext cx="9144001" cy="492443"/>
          </a:xfrm>
          <a:prstGeom prst="rect">
            <a:avLst/>
          </a:prstGeom>
          <a:noFill/>
        </p:spPr>
        <p:txBody>
          <a:bodyPr wrap="square" lIns="0" tIns="0" rIns="0" bIns="0" rtlCol="0">
            <a:spAutoFit/>
          </a:bodyPr>
          <a:lstStyle/>
          <a:p>
            <a:r>
              <a:rPr lang="en-US" altLang="zh-TW" sz="1600" dirty="0">
                <a:solidFill>
                  <a:schemeClr val="bg1"/>
                </a:solidFill>
                <a:latin typeface="Meiryo UI" pitchFamily="50" charset="-128"/>
                <a:ea typeface="Meiryo UI" pitchFamily="50" charset="-128"/>
                <a:cs typeface="Meiryo UI" pitchFamily="50" charset="-128"/>
              </a:rPr>
              <a:t>Reinforcement learning and episodic memory in humans and animals: </a:t>
            </a:r>
            <a:endParaRPr lang="en-US" altLang="zh-TW" sz="1600" dirty="0" smtClean="0">
              <a:solidFill>
                <a:schemeClr val="bg1"/>
              </a:solidFill>
              <a:latin typeface="Meiryo UI" pitchFamily="50" charset="-128"/>
              <a:ea typeface="Meiryo UI" pitchFamily="50" charset="-128"/>
              <a:cs typeface="Meiryo UI" pitchFamily="50" charset="-128"/>
            </a:endParaRPr>
          </a:p>
          <a:p>
            <a:r>
              <a:rPr lang="en-US" altLang="zh-TW" sz="1600" dirty="0" smtClean="0">
                <a:solidFill>
                  <a:schemeClr val="bg1"/>
                </a:solidFill>
                <a:latin typeface="Meiryo UI" pitchFamily="50" charset="-128"/>
                <a:ea typeface="Meiryo UI" pitchFamily="50" charset="-128"/>
                <a:cs typeface="Meiryo UI" pitchFamily="50" charset="-128"/>
              </a:rPr>
              <a:t>An </a:t>
            </a:r>
            <a:r>
              <a:rPr lang="en-US" altLang="zh-TW" sz="1600" dirty="0">
                <a:solidFill>
                  <a:schemeClr val="bg1"/>
                </a:solidFill>
                <a:latin typeface="Meiryo UI" pitchFamily="50" charset="-128"/>
                <a:ea typeface="Meiryo UI" pitchFamily="50" charset="-128"/>
                <a:cs typeface="Meiryo UI" pitchFamily="50" charset="-128"/>
              </a:rPr>
              <a:t>integrative framework</a:t>
            </a:r>
            <a:endParaRPr kumimoji="1" lang="ja-JP" altLang="en-US" sz="1600" dirty="0" smtClean="0">
              <a:solidFill>
                <a:schemeClr val="bg1"/>
              </a:solidFill>
              <a:latin typeface="Meiryo UI" pitchFamily="50" charset="-128"/>
              <a:ea typeface="Meiryo UI" pitchFamily="50" charset="-128"/>
              <a:cs typeface="Meiryo UI" pitchFamily="50" charset="-128"/>
            </a:endParaRPr>
          </a:p>
        </p:txBody>
      </p:sp>
      <p:sp>
        <p:nvSpPr>
          <p:cNvPr id="34" name="正方形/長方形 33"/>
          <p:cNvSpPr/>
          <p:nvPr/>
        </p:nvSpPr>
        <p:spPr>
          <a:xfrm>
            <a:off x="-1" y="579118"/>
            <a:ext cx="5381625" cy="307777"/>
          </a:xfrm>
          <a:prstGeom prst="rect">
            <a:avLst/>
          </a:prstGeom>
        </p:spPr>
        <p:txBody>
          <a:bodyPr wrap="square">
            <a:spAutoFit/>
          </a:bodyPr>
          <a:lstStyle/>
          <a:p>
            <a:r>
              <a:rPr lang="ja-JP" altLang="en-US" sz="1400" dirty="0" smtClean="0"/>
              <a:t>■</a:t>
            </a:r>
            <a:r>
              <a:rPr lang="en-US" altLang="ja-JP" sz="1400" dirty="0"/>
              <a:t>INTERACTIONS BETWEEN LEARNING SYSTEMS</a:t>
            </a:r>
            <a:endParaRPr lang="en-US" altLang="ja-JP" sz="1400" dirty="0" smtClean="0"/>
          </a:p>
        </p:txBody>
      </p:sp>
      <p:sp>
        <p:nvSpPr>
          <p:cNvPr id="4" name="正方形/長方形 3"/>
          <p:cNvSpPr/>
          <p:nvPr/>
        </p:nvSpPr>
        <p:spPr>
          <a:xfrm>
            <a:off x="235974" y="1191765"/>
            <a:ext cx="4572000" cy="1569660"/>
          </a:xfrm>
          <a:prstGeom prst="rect">
            <a:avLst/>
          </a:prstGeom>
        </p:spPr>
        <p:txBody>
          <a:bodyPr>
            <a:spAutoFit/>
          </a:bodyPr>
          <a:lstStyle/>
          <a:p>
            <a:r>
              <a:rPr lang="ja-JP" altLang="en-US" sz="1200" dirty="0"/>
              <a:t>より一般的には、行動制御における海馬の関与は訓練の初期に優勢になる傾向があり、線条体の関与は訓練の後期に優勢になる（</a:t>
            </a:r>
            <a:r>
              <a:rPr lang="en-US" altLang="ja-JP" sz="1200" dirty="0"/>
              <a:t>Packard &amp; </a:t>
            </a:r>
            <a:r>
              <a:rPr lang="en-US" altLang="ja-JP" sz="1200" dirty="0" err="1"/>
              <a:t>McGaugh</a:t>
            </a:r>
            <a:r>
              <a:rPr lang="en-US" altLang="ja-JP" sz="1200" dirty="0"/>
              <a:t> 1996, </a:t>
            </a:r>
            <a:r>
              <a:rPr lang="en-US" altLang="ja-JP" sz="1200" dirty="0" err="1"/>
              <a:t>Poldrack</a:t>
            </a:r>
            <a:r>
              <a:rPr lang="en-US" altLang="ja-JP" sz="1200" dirty="0"/>
              <a:t> et al. </a:t>
            </a:r>
            <a:endParaRPr lang="en-US" altLang="ja-JP" sz="1200" dirty="0" smtClean="0"/>
          </a:p>
          <a:p>
            <a:endParaRPr lang="en-US" altLang="ja-JP" sz="1200" dirty="0"/>
          </a:p>
          <a:p>
            <a:r>
              <a:rPr lang="en-US" altLang="ja-JP" sz="1200" dirty="0"/>
              <a:t>More generally, hippocampal involvement in behavioral control tends to predominate early in training, whereas striatal involvement predominates later in training (Packard &amp; </a:t>
            </a:r>
            <a:r>
              <a:rPr lang="en-US" altLang="ja-JP" sz="1200" dirty="0" err="1"/>
              <a:t>McGaugh</a:t>
            </a:r>
            <a:r>
              <a:rPr lang="en-US" altLang="ja-JP" sz="1200" dirty="0"/>
              <a:t> 1996, </a:t>
            </a:r>
            <a:r>
              <a:rPr lang="en-US" altLang="ja-JP" sz="1200" dirty="0" err="1"/>
              <a:t>Poldrack</a:t>
            </a:r>
            <a:r>
              <a:rPr lang="en-US" altLang="ja-JP" sz="1200" dirty="0"/>
              <a:t> et al. 2001). </a:t>
            </a:r>
          </a:p>
        </p:txBody>
      </p:sp>
    </p:spTree>
    <p:extLst>
      <p:ext uri="{BB962C8B-B14F-4D97-AF65-F5344CB8AC3E}">
        <p14:creationId xmlns:p14="http://schemas.microsoft.com/office/powerpoint/2010/main" val="3168815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0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29_NMC_0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MC_001">
      <a:majorFont>
        <a:latin typeface="HGPｺﾞｼｯｸE"/>
        <a:ea typeface="ＭＳ Ｐゴシック"/>
        <a:cs typeface=""/>
      </a:majorFont>
      <a:minorFont>
        <a:latin typeface="HGPｺﾞｼｯｸE"/>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rtlCol="0" anchor="ctr" anchorCtr="0" compatLnSpc="1">
        <a:prstTxWarp prst="textNoShape">
          <a:avLst/>
        </a:prstTxWarp>
        <a:noAutofit/>
      </a:bodyPr>
      <a:lstStyle>
        <a:defPPr marL="342900" marR="0" indent="-342900" algn="ctr"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Arial" charset="0"/>
            <a:ea typeface="HGPｺﾞｼｯｸE" pitchFamily="50" charset="-128"/>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spAutoFit/>
      </a:bodyPr>
      <a:lstStyle>
        <a:defPPr marL="342900" marR="0" indent="-342900" algn="ctr"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Arial" charset="0"/>
            <a:ea typeface="HGPｺﾞｼｯｸE" pitchFamily="50" charset="-128"/>
          </a:defRPr>
        </a:defPPr>
      </a:lstStyle>
    </a:lnDef>
  </a:objectDefaults>
  <a:extraClrSchemeLst>
    <a:extraClrScheme>
      <a:clrScheme name="NMC_00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MC_00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MC_00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MC_00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MC_0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MC_0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MC_0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0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rtlCol="0" anchor="ctr"/>
      <a:lstStyle>
        <a:defPPr algn="ctr">
          <a:defRPr kumimoji="1" b="1" dirty="0" smtClean="0">
            <a:solidFill>
              <a:schemeClr val="tx1"/>
            </a:solidFill>
            <a:latin typeface="Meiryo UI" pitchFamily="50" charset="-128"/>
            <a:ea typeface="Meiryo UI" pitchFamily="50" charset="-128"/>
            <a:cs typeface="Meiryo UI" pitchFamily="50" charset="-128"/>
          </a:defRPr>
        </a:defPPr>
      </a:lstStyle>
      <a:style>
        <a:lnRef idx="2">
          <a:schemeClr val="dk1"/>
        </a:lnRef>
        <a:fillRef idx="1">
          <a:schemeClr val="lt1"/>
        </a:fillRef>
        <a:effectRef idx="0">
          <a:schemeClr val="dk1"/>
        </a:effectRef>
        <a:fontRef idx="minor">
          <a:schemeClr val="dk1"/>
        </a:fontRef>
      </a:style>
    </a:spDef>
    <a:txDef>
      <a:spPr>
        <a:noFill/>
      </a:spPr>
      <a:bodyPr wrap="none" rtlCol="0">
        <a:spAutoFit/>
      </a:bodyPr>
      <a:lstStyle>
        <a:defPPr>
          <a:defRPr kumimoji="1" sz="1400" dirty="0" smtClean="0">
            <a:latin typeface="Meiryo UI" pitchFamily="50" charset="-128"/>
            <a:ea typeface="Meiryo UI" pitchFamily="50" charset="-128"/>
          </a:defRPr>
        </a:defPPr>
      </a:lstStyle>
    </a:txDef>
  </a:objectDefaults>
  <a:extraClrSchemeLst/>
</a:theme>
</file>

<file path=ppt/theme/theme5.xml><?xml version="1.0" encoding="utf-8"?>
<a:theme xmlns:a="http://schemas.openxmlformats.org/drawingml/2006/main" name="2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rgbClr val="0066FF"/>
          </a:solidFill>
          <a:round/>
          <a:headEnd/>
          <a:tailEnd type="none" w="sm" len="sm"/>
        </a:ln>
        <a:effectLst>
          <a:glow rad="25400">
            <a:schemeClr val="bg1">
              <a:alpha val="97000"/>
            </a:schemeClr>
          </a:glow>
        </a:effectLst>
      </a:spPr>
      <a:bodyPr rtlCol="0" anchor="ctr"/>
      <a:lstStyle>
        <a:defPPr algn="ctr">
          <a:defRPr kumimoji="1"/>
        </a:defPPr>
      </a:lstStyle>
    </a:spDef>
    <a:lnDef>
      <a:spPr>
        <a:ln>
          <a:solidFill>
            <a:srgbClr val="0000FF"/>
          </a:solidFill>
          <a:prstDash val="solid"/>
          <a:headEnd type="none" w="med" len="med"/>
          <a:tailEnd type="none" w="med" len="med"/>
        </a:ln>
        <a:effectLst/>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kumimoji="1" dirty="0" smtClean="0">
            <a:latin typeface="Meiryo UI" pitchFamily="50" charset="-128"/>
            <a:ea typeface="Meiryo UI" pitchFamily="50" charset="-128"/>
            <a:cs typeface="Meiryo UI" pitchFamily="50" charset="-128"/>
          </a:defRPr>
        </a:defPPr>
      </a:lstStyle>
    </a:txDef>
  </a:objectDefaults>
  <a:extraClrSchemeLst/>
</a:theme>
</file>

<file path=ppt/theme/theme6.xml><?xml version="1.0" encoding="utf-8"?>
<a:theme xmlns:a="http://schemas.openxmlformats.org/drawingml/2006/main" name="62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43908</TotalTime>
  <Words>2702</Words>
  <Application>Microsoft Office PowerPoint</Application>
  <PresentationFormat>画面に合わせる (4:3)</PresentationFormat>
  <Paragraphs>130</Paragraphs>
  <Slides>8</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6</vt:i4>
      </vt:variant>
      <vt:variant>
        <vt:lpstr>スライド タイトル</vt:lpstr>
      </vt:variant>
      <vt:variant>
        <vt:i4>8</vt:i4>
      </vt:variant>
    </vt:vector>
  </HeadingPairs>
  <TitlesOfParts>
    <vt:vector size="23" baseType="lpstr">
      <vt:lpstr>Estrangelo Edessa</vt:lpstr>
      <vt:lpstr>HGPｺﾞｼｯｸE</vt:lpstr>
      <vt:lpstr>Meiryo UI</vt:lpstr>
      <vt:lpstr>ＭＳ Ｐゴシック</vt:lpstr>
      <vt:lpstr>新細明體</vt:lpstr>
      <vt:lpstr>Arial</vt:lpstr>
      <vt:lpstr>Arial Black</vt:lpstr>
      <vt:lpstr>Berlin Sans FB</vt:lpstr>
      <vt:lpstr>Calibri</vt:lpstr>
      <vt:lpstr>10_Office ​​テーマ</vt:lpstr>
      <vt:lpstr>11_Office ​​テーマ</vt:lpstr>
      <vt:lpstr>29_NMC_001</vt:lpstr>
      <vt:lpstr>10_デザインの設定</vt:lpstr>
      <vt:lpstr>21_Office ​​テーマ</vt:lpstr>
      <vt:lpstr>62_デザインの設定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ホンダエンジニアリング株式会社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j0314393(NLS253)</dc:creator>
  <cp:lastModifiedBy>Kazushi Ninomiya (二宮 一史)</cp:lastModifiedBy>
  <cp:revision>2199</cp:revision>
  <cp:lastPrinted>2017-12-19T11:01:02Z</cp:lastPrinted>
  <dcterms:created xsi:type="dcterms:W3CDTF">2017-05-24T04:07:26Z</dcterms:created>
  <dcterms:modified xsi:type="dcterms:W3CDTF">2020-04-07T08:09:42Z</dcterms:modified>
</cp:coreProperties>
</file>