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slideLayouts/slideLayout5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 id="2147483696" r:id="rId2"/>
    <p:sldMasterId id="2147483711" r:id="rId3"/>
    <p:sldMasterId id="2147483738" r:id="rId4"/>
    <p:sldMasterId id="2147483842" r:id="rId5"/>
    <p:sldMasterId id="2147483866" r:id="rId6"/>
  </p:sldMasterIdLst>
  <p:notesMasterIdLst>
    <p:notesMasterId r:id="rId18"/>
  </p:notesMasterIdLst>
  <p:sldIdLst>
    <p:sldId id="1501" r:id="rId7"/>
    <p:sldId id="1502" r:id="rId8"/>
    <p:sldId id="1503" r:id="rId9"/>
    <p:sldId id="1504" r:id="rId10"/>
    <p:sldId id="1505" r:id="rId11"/>
    <p:sldId id="1506" r:id="rId12"/>
    <p:sldId id="1507" r:id="rId13"/>
    <p:sldId id="1508" r:id="rId14"/>
    <p:sldId id="1509" r:id="rId15"/>
    <p:sldId id="1510" r:id="rId16"/>
    <p:sldId id="1511" r:id="rId17"/>
  </p:sldIdLst>
  <p:sldSz cx="9144000" cy="6858000" type="screen4x3"/>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utaka" initials="y" lastIdx="1" clrIdx="0">
    <p:extLst>
      <p:ext uri="{19B8F6BF-5375-455C-9EA6-DF929625EA0E}">
        <p15:presenceInfo xmlns:p15="http://schemas.microsoft.com/office/powerpoint/2012/main" userId="yasuta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1AFD"/>
    <a:srgbClr val="FF3300"/>
    <a:srgbClr val="FFFFCC"/>
    <a:srgbClr val="CCFFFF"/>
    <a:srgbClr val="FFFF00"/>
    <a:srgbClr val="66FFFF"/>
    <a:srgbClr val="FFFFFF"/>
    <a:srgbClr val="CCFFCC"/>
    <a:srgbClr val="3015F7"/>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84" autoAdjust="0"/>
    <p:restoredTop sz="94646" autoAdjust="0"/>
  </p:normalViewPr>
  <p:slideViewPr>
    <p:cSldViewPr snapToGrid="0">
      <p:cViewPr varScale="1">
        <p:scale>
          <a:sx n="120" d="100"/>
          <a:sy n="120" d="100"/>
        </p:scale>
        <p:origin x="1736" y="176"/>
      </p:cViewPr>
      <p:guideLst>
        <p:guide orient="horz" pos="2160"/>
        <p:guide pos="2880"/>
      </p:guideLst>
    </p:cSldViewPr>
  </p:slideViewPr>
  <p:outlineViewPr>
    <p:cViewPr>
      <p:scale>
        <a:sx n="33" d="100"/>
        <a:sy n="33" d="100"/>
      </p:scale>
      <p:origin x="0" y="258"/>
    </p:cViewPr>
  </p:outlineViewPr>
  <p:notesTextViewPr>
    <p:cViewPr>
      <p:scale>
        <a:sx n="100" d="100"/>
        <a:sy n="100" d="100"/>
      </p:scale>
      <p:origin x="0" y="0"/>
    </p:cViewPr>
  </p:notesTextViewPr>
  <p:sorterViewPr>
    <p:cViewPr>
      <p:scale>
        <a:sx n="125" d="100"/>
        <a:sy n="125" d="100"/>
      </p:scale>
      <p:origin x="0" y="-49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83208C70-AAA5-4490-97B1-BC26ED1C0CB0}" type="datetimeFigureOut">
              <a:rPr kumimoji="1" lang="ja-JP" altLang="en-US" smtClean="0"/>
              <a:t>2020/4/21</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F708EC9E-74D7-4A4E-AAF7-2A0133FE854D}" type="slidenum">
              <a:rPr kumimoji="1" lang="ja-JP" altLang="en-US" smtClean="0"/>
              <a:t>‹#›</a:t>
            </a:fld>
            <a:endParaRPr kumimoji="1" lang="ja-JP" altLang="en-US"/>
          </a:p>
        </p:txBody>
      </p:sp>
    </p:spTree>
    <p:extLst>
      <p:ext uri="{BB962C8B-B14F-4D97-AF65-F5344CB8AC3E}">
        <p14:creationId xmlns:p14="http://schemas.microsoft.com/office/powerpoint/2010/main" val="34253933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7"/>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2020/4/21</a:t>
            </a:fld>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3084533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2020/4/21</a:t>
            </a:fld>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1269239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40"/>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40"/>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2020/4/21</a:t>
            </a:fld>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2134417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grpSp>
        <p:nvGrpSpPr>
          <p:cNvPr id="7" name="グループ化 6"/>
          <p:cNvGrpSpPr/>
          <p:nvPr userDrawn="1"/>
        </p:nvGrpSpPr>
        <p:grpSpPr>
          <a:xfrm>
            <a:off x="-62799" y="-4536"/>
            <a:ext cx="9206800" cy="770802"/>
            <a:chOff x="-62800" y="-4536"/>
            <a:chExt cx="9206800" cy="770802"/>
          </a:xfrm>
        </p:grpSpPr>
        <p:sp>
          <p:nvSpPr>
            <p:cNvPr id="8" name="正方形/長方形 7"/>
            <p:cNvSpPr/>
            <p:nvPr/>
          </p:nvSpPr>
          <p:spPr>
            <a:xfrm flipV="1">
              <a:off x="1547664" y="536028"/>
              <a:ext cx="7596336" cy="189186"/>
            </a:xfrm>
            <a:prstGeom prst="rect">
              <a:avLst/>
            </a:prstGeom>
            <a:gradFill flip="none" rotWithShape="1">
              <a:gsLst>
                <a:gs pos="0">
                  <a:schemeClr val="tx2"/>
                </a:gs>
                <a:gs pos="48000">
                  <a:srgbClr val="85C2FF"/>
                </a:gs>
                <a:gs pos="100000">
                  <a:srgbClr val="3399FF"/>
                </a:gs>
                <a:gs pos="100000">
                  <a:srgbClr val="FFEB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b="1" dirty="0">
                <a:solidFill>
                  <a:prstClr val="black"/>
                </a:solidFill>
                <a:cs typeface="Meiryo UI" pitchFamily="50" charset="-128"/>
              </a:endParaRPr>
            </a:p>
          </p:txBody>
        </p:sp>
        <p:sp>
          <p:nvSpPr>
            <p:cNvPr id="9" name="テキスト ボックス 8"/>
            <p:cNvSpPr txBox="1"/>
            <p:nvPr/>
          </p:nvSpPr>
          <p:spPr>
            <a:xfrm>
              <a:off x="5895863" y="458489"/>
              <a:ext cx="3240360" cy="307777"/>
            </a:xfrm>
            <a:prstGeom prst="rect">
              <a:avLst/>
            </a:prstGeom>
            <a:noFill/>
            <a:ln w="9525">
              <a:noFill/>
              <a:miter lim="800000"/>
              <a:headEnd/>
              <a:tailEnd/>
            </a:ln>
          </p:spPr>
          <p:txBody>
            <a:bodyPr wrap="square">
              <a:spAutoFit/>
            </a:bodyPr>
            <a:lstStyle>
              <a:defPPr>
                <a:defRPr lang="ja-JP"/>
              </a:defPPr>
              <a:lvl1pPr>
                <a:defRPr i="1">
                  <a:latin typeface="Berlin Sans FB" pitchFamily="34" charset="0"/>
                </a:defRPr>
              </a:lvl1pPr>
            </a:lstStyle>
            <a:p>
              <a:pPr algn="r"/>
              <a:r>
                <a:rPr lang="en-US" altLang="ja-JP" sz="1400" dirty="0">
                  <a:solidFill>
                    <a:prstClr val="white"/>
                  </a:solidFill>
                </a:rPr>
                <a:t>Our Technology changes</a:t>
              </a:r>
              <a:r>
                <a:rPr lang="ja-JP" altLang="en-US" sz="1400" dirty="0">
                  <a:solidFill>
                    <a:prstClr val="white"/>
                  </a:solidFill>
                </a:rPr>
                <a:t> </a:t>
              </a:r>
              <a:r>
                <a:rPr lang="en-US" altLang="ja-JP" sz="1400" dirty="0">
                  <a:solidFill>
                    <a:prstClr val="white"/>
                  </a:solidFill>
                </a:rPr>
                <a:t>the Future</a:t>
              </a:r>
              <a:endParaRPr lang="ja-JP" altLang="en-US" sz="1400" dirty="0">
                <a:solidFill>
                  <a:prstClr val="white"/>
                </a:solidFill>
              </a:endParaRPr>
            </a:p>
          </p:txBody>
        </p:sp>
        <p:sp>
          <p:nvSpPr>
            <p:cNvPr id="10" name="テキスト ボックス 9"/>
            <p:cNvSpPr txBox="1"/>
            <p:nvPr/>
          </p:nvSpPr>
          <p:spPr>
            <a:xfrm>
              <a:off x="-62800" y="231824"/>
              <a:ext cx="1331640" cy="338554"/>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600" i="1" dirty="0">
                  <a:solidFill>
                    <a:prstClr val="black"/>
                  </a:solidFill>
                </a:rPr>
                <a:t>R&amp;D Division</a:t>
              </a:r>
              <a:endParaRPr lang="ja-JP" altLang="en-US" sz="1600" i="1" dirty="0">
                <a:solidFill>
                  <a:prstClr val="black"/>
                </a:solidFill>
              </a:endParaRPr>
            </a:p>
          </p:txBody>
        </p:sp>
        <p:pic>
          <p:nvPicPr>
            <p:cNvPr id="11" name="図 10"/>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 y="-4536"/>
              <a:ext cx="1780315" cy="729750"/>
            </a:xfrm>
            <a:prstGeom prst="rect">
              <a:avLst/>
            </a:prstGeom>
          </p:spPr>
        </p:pic>
        <p:sp>
          <p:nvSpPr>
            <p:cNvPr id="12" name="テキスト ボックス 11"/>
            <p:cNvSpPr txBox="1"/>
            <p:nvPr/>
          </p:nvSpPr>
          <p:spPr>
            <a:xfrm>
              <a:off x="930444" y="128941"/>
              <a:ext cx="929088" cy="615553"/>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700" i="1" dirty="0">
                  <a:solidFill>
                    <a:prstClr val="white"/>
                  </a:solidFill>
                </a:rPr>
                <a:t>R&amp;D</a:t>
              </a:r>
            </a:p>
            <a:p>
              <a:r>
                <a:rPr lang="en-US" altLang="ja-JP" sz="1700" i="1" dirty="0">
                  <a:solidFill>
                    <a:prstClr val="white"/>
                  </a:solidFill>
                </a:rPr>
                <a:t>Division</a:t>
              </a:r>
              <a:endParaRPr lang="ja-JP" altLang="en-US" sz="1700" i="1" dirty="0">
                <a:solidFill>
                  <a:prstClr val="white"/>
                </a:solidFill>
              </a:endParaRPr>
            </a:p>
          </p:txBody>
        </p:sp>
      </p:grpSp>
    </p:spTree>
    <p:extLst>
      <p:ext uri="{BB962C8B-B14F-4D97-AF65-F5344CB8AC3E}">
        <p14:creationId xmlns:p14="http://schemas.microsoft.com/office/powerpoint/2010/main" val="3338268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81624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999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72027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2020/4/21</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94931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2020/4/21</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907194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2020/4/21</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1083843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2020/4/21</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781059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2020/4/21</a:t>
            </a:fld>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3929829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2020/4/21</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5635194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2020/4/21</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880696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184286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074021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grpSp>
        <p:nvGrpSpPr>
          <p:cNvPr id="7" name="グループ化 6"/>
          <p:cNvGrpSpPr/>
          <p:nvPr userDrawn="1"/>
        </p:nvGrpSpPr>
        <p:grpSpPr>
          <a:xfrm>
            <a:off x="-62800" y="-4536"/>
            <a:ext cx="9206800" cy="770802"/>
            <a:chOff x="-62800" y="-4536"/>
            <a:chExt cx="9206800" cy="770802"/>
          </a:xfrm>
        </p:grpSpPr>
        <p:sp>
          <p:nvSpPr>
            <p:cNvPr id="8" name="正方形/長方形 7"/>
            <p:cNvSpPr/>
            <p:nvPr/>
          </p:nvSpPr>
          <p:spPr>
            <a:xfrm flipV="1">
              <a:off x="1547664" y="536028"/>
              <a:ext cx="7596336" cy="189186"/>
            </a:xfrm>
            <a:prstGeom prst="rect">
              <a:avLst/>
            </a:prstGeom>
            <a:gradFill flip="none" rotWithShape="1">
              <a:gsLst>
                <a:gs pos="0">
                  <a:schemeClr val="tx2"/>
                </a:gs>
                <a:gs pos="48000">
                  <a:srgbClr val="85C2FF"/>
                </a:gs>
                <a:gs pos="100000">
                  <a:srgbClr val="3399FF"/>
                </a:gs>
                <a:gs pos="100000">
                  <a:srgbClr val="FFEB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b="1">
                <a:solidFill>
                  <a:prstClr val="black"/>
                </a:solidFill>
                <a:cs typeface="Meiryo UI" pitchFamily="50" charset="-128"/>
              </a:endParaRPr>
            </a:p>
          </p:txBody>
        </p:sp>
        <p:sp>
          <p:nvSpPr>
            <p:cNvPr id="9" name="テキスト ボックス 8"/>
            <p:cNvSpPr txBox="1"/>
            <p:nvPr/>
          </p:nvSpPr>
          <p:spPr>
            <a:xfrm>
              <a:off x="5895863" y="458489"/>
              <a:ext cx="3240360" cy="307777"/>
            </a:xfrm>
            <a:prstGeom prst="rect">
              <a:avLst/>
            </a:prstGeom>
            <a:noFill/>
            <a:ln w="9525">
              <a:noFill/>
              <a:miter lim="800000"/>
              <a:headEnd/>
              <a:tailEnd/>
            </a:ln>
          </p:spPr>
          <p:txBody>
            <a:bodyPr wrap="square">
              <a:spAutoFit/>
            </a:bodyPr>
            <a:lstStyle>
              <a:defPPr>
                <a:defRPr lang="ja-JP"/>
              </a:defPPr>
              <a:lvl1pPr>
                <a:defRPr i="1">
                  <a:latin typeface="Berlin Sans FB" pitchFamily="34" charset="0"/>
                </a:defRPr>
              </a:lvl1pPr>
            </a:lstStyle>
            <a:p>
              <a:pPr algn="r"/>
              <a:r>
                <a:rPr lang="en-US" altLang="ja-JP" sz="1400" dirty="0">
                  <a:solidFill>
                    <a:prstClr val="white"/>
                  </a:solidFill>
                </a:rPr>
                <a:t>Our Technology changes</a:t>
              </a:r>
              <a:r>
                <a:rPr lang="ja-JP" altLang="en-US" sz="1400" dirty="0">
                  <a:solidFill>
                    <a:prstClr val="white"/>
                  </a:solidFill>
                </a:rPr>
                <a:t> </a:t>
              </a:r>
              <a:r>
                <a:rPr lang="en-US" altLang="ja-JP" sz="1400" dirty="0">
                  <a:solidFill>
                    <a:prstClr val="white"/>
                  </a:solidFill>
                </a:rPr>
                <a:t>the Future</a:t>
              </a:r>
              <a:endParaRPr lang="ja-JP" altLang="en-US" sz="1400" dirty="0">
                <a:solidFill>
                  <a:prstClr val="white"/>
                </a:solidFill>
              </a:endParaRPr>
            </a:p>
          </p:txBody>
        </p:sp>
        <p:sp>
          <p:nvSpPr>
            <p:cNvPr id="10" name="テキスト ボックス 9"/>
            <p:cNvSpPr txBox="1"/>
            <p:nvPr/>
          </p:nvSpPr>
          <p:spPr>
            <a:xfrm>
              <a:off x="-62800" y="231824"/>
              <a:ext cx="1331640" cy="338554"/>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600" i="1" dirty="0">
                  <a:solidFill>
                    <a:prstClr val="black"/>
                  </a:solidFill>
                </a:rPr>
                <a:t>R&amp;D Division</a:t>
              </a:r>
              <a:endParaRPr lang="ja-JP" altLang="en-US" sz="1600" i="1" dirty="0">
                <a:solidFill>
                  <a:prstClr val="black"/>
                </a:solidFill>
              </a:endParaRPr>
            </a:p>
          </p:txBody>
        </p:sp>
        <p:pic>
          <p:nvPicPr>
            <p:cNvPr id="11" name="図 10"/>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 y="-4536"/>
              <a:ext cx="1780315" cy="729750"/>
            </a:xfrm>
            <a:prstGeom prst="rect">
              <a:avLst/>
            </a:prstGeom>
          </p:spPr>
        </p:pic>
        <p:sp>
          <p:nvSpPr>
            <p:cNvPr id="12" name="テキスト ボックス 11"/>
            <p:cNvSpPr txBox="1"/>
            <p:nvPr/>
          </p:nvSpPr>
          <p:spPr>
            <a:xfrm>
              <a:off x="930444" y="128941"/>
              <a:ext cx="929088" cy="615553"/>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700" i="1" dirty="0">
                  <a:solidFill>
                    <a:prstClr val="white"/>
                  </a:solidFill>
                </a:rPr>
                <a:t>R&amp;D</a:t>
              </a:r>
            </a:p>
            <a:p>
              <a:r>
                <a:rPr lang="en-US" altLang="ja-JP" sz="1700" i="1" dirty="0">
                  <a:solidFill>
                    <a:prstClr val="white"/>
                  </a:solidFill>
                </a:rPr>
                <a:t>Division</a:t>
              </a:r>
              <a:endParaRPr lang="ja-JP" altLang="en-US" sz="1700" i="1" dirty="0">
                <a:solidFill>
                  <a:prstClr val="white"/>
                </a:solidFill>
              </a:endParaRPr>
            </a:p>
          </p:txBody>
        </p:sp>
      </p:grpSp>
    </p:spTree>
    <p:extLst>
      <p:ext uri="{BB962C8B-B14F-4D97-AF65-F5344CB8AC3E}">
        <p14:creationId xmlns:p14="http://schemas.microsoft.com/office/powerpoint/2010/main" val="6934478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5035"/>
            <a:ext cx="8229600" cy="1143000"/>
          </a:xfrm>
        </p:spPr>
        <p:txBody>
          <a:bodyPr/>
          <a:lstStyle/>
          <a:p>
            <a:r>
              <a:rPr lang="ja-JP" altLang="en-US"/>
              <a:t>マスター タイトルの書式設定</a:t>
            </a:r>
          </a:p>
        </p:txBody>
      </p:sp>
      <p:sp>
        <p:nvSpPr>
          <p:cNvPr id="3" name="表プレースホルダー 2"/>
          <p:cNvSpPr>
            <a:spLocks noGrp="1"/>
          </p:cNvSpPr>
          <p:nvPr>
            <p:ph type="tbl" idx="1"/>
          </p:nvPr>
        </p:nvSpPr>
        <p:spPr>
          <a:xfrm>
            <a:off x="457200" y="1600201"/>
            <a:ext cx="8229600" cy="4525566"/>
          </a:xfrm>
        </p:spPr>
        <p:txBody>
          <a:bodyPr/>
          <a:lstStyle/>
          <a:p>
            <a:pPr lvl="0"/>
            <a:endParaRPr lang="ja-JP" altLang="en-US" noProof="0"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283D57D-1B61-4F1B-A63E-289682315048}" type="slidenum">
              <a:rPr lang="en-US" altLang="ja-JP">
                <a:solidFill>
                  <a:srgbClr val="000000"/>
                </a:solidFill>
              </a:rPr>
              <a:pPr>
                <a:defRPr/>
              </a:pPr>
              <a:t>‹#›</a:t>
            </a:fld>
            <a:endParaRPr lang="en-US" altLang="ja-JP" dirty="0">
              <a:solidFill>
                <a:srgbClr val="000000"/>
              </a:solidFill>
            </a:endParaRPr>
          </a:p>
        </p:txBody>
      </p:sp>
    </p:spTree>
    <p:extLst>
      <p:ext uri="{BB962C8B-B14F-4D97-AF65-F5344CB8AC3E}">
        <p14:creationId xmlns:p14="http://schemas.microsoft.com/office/powerpoint/2010/main" val="4279619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547"/>
            <a:ext cx="7772400" cy="1470025"/>
          </a:xfrm>
          <a:prstGeom prst="rect">
            <a:avLst/>
          </a:prstGeom>
        </p:spPr>
        <p:txBody>
          <a:bodyPr/>
          <a:lstStyle/>
          <a:p>
            <a:r>
              <a:rPr lang="ja-JP" altLang="en-US"/>
              <a:t>マスター タイトルの書式設定</a:t>
            </a:r>
          </a:p>
        </p:txBody>
      </p:sp>
      <p:sp>
        <p:nvSpPr>
          <p:cNvPr id="3" name="サブタイトル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Tree>
    <p:extLst>
      <p:ext uri="{BB962C8B-B14F-4D97-AF65-F5344CB8AC3E}">
        <p14:creationId xmlns:p14="http://schemas.microsoft.com/office/powerpoint/2010/main" val="9822050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2020/4/21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794201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2020/4/21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540289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2020/4/21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63191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2"/>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2020/4/21</a:t>
            </a:fld>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38571112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5" name="日付プレースホルダー 4"/>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2020/4/21</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123904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7" name="日付プレースホルダー 6"/>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2020/4/21</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991329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2020/4/21</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544079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2020/4/21</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829702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タイトル付きの&#10;コンテンツ">
    <p:spTree>
      <p:nvGrpSpPr>
        <p:cNvPr id="1" name=""/>
        <p:cNvGrpSpPr/>
        <p:nvPr/>
      </p:nvGrpSpPr>
      <p:grpSpPr>
        <a:xfrm>
          <a:off x="0" y="0"/>
          <a:ext cx="0" cy="0"/>
          <a:chOff x="0" y="0"/>
          <a:chExt cx="0" cy="0"/>
        </a:xfrm>
      </p:grpSpPr>
      <p:sp>
        <p:nvSpPr>
          <p:cNvPr id="5" name="日付プレースホルダー 4"/>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2020/4/21</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521324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タイトル付きの図">
    <p:spTree>
      <p:nvGrpSpPr>
        <p:cNvPr id="1" name=""/>
        <p:cNvGrpSpPr/>
        <p:nvPr/>
      </p:nvGrpSpPr>
      <p:grpSpPr>
        <a:xfrm>
          <a:off x="0" y="0"/>
          <a:ext cx="0" cy="0"/>
          <a:chOff x="0" y="0"/>
          <a:chExt cx="0" cy="0"/>
        </a:xfrm>
      </p:grpSpPr>
      <p:sp>
        <p:nvSpPr>
          <p:cNvPr id="5" name="日付プレースホルダー 4"/>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2020/4/21</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1638783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タイトルと&#10;縦書きテキスト">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2020/4/21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25696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縦書きタイトルと&#10;縦書きテキスト">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2020/4/21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9387671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457200" y="6245225"/>
            <a:ext cx="2133600" cy="476250"/>
          </a:xfrm>
          <a:prstGeom prst="rect">
            <a:avLst/>
          </a:prstGeom>
        </p:spPr>
        <p:txBody>
          <a:bodyPr/>
          <a:lstStyle/>
          <a:p>
            <a:fld id="{7A5E399D-7B11-4E52-9B3B-4F20C1B74568}" type="datetime1">
              <a:rPr lang="ja-JP" altLang="en-US" smtClean="0">
                <a:solidFill>
                  <a:prstClr val="black">
                    <a:tint val="75000"/>
                  </a:prstClr>
                </a:solidFill>
              </a:rPr>
              <a:pPr/>
              <a:t>2020/4/21</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a:xfrm>
            <a:off x="3124200" y="6245225"/>
            <a:ext cx="2895600" cy="476250"/>
          </a:xfrm>
          <a:prstGeom prst="rect">
            <a:avLst/>
          </a:prstGeom>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a:xfrm>
            <a:off x="7010400" y="6486217"/>
            <a:ext cx="2133600" cy="365125"/>
          </a:xfrm>
          <a:prstGeom prst="rect">
            <a:avLst/>
          </a:prstGeom>
        </p:spPr>
        <p:txBody>
          <a:bodyPr/>
          <a:lstStyle/>
          <a:p>
            <a:fld id="{C767D388-145A-42F4-89E6-32293D6275B4}"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2246986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457200" y="6356350"/>
            <a:ext cx="2133600" cy="365125"/>
          </a:xfrm>
          <a:prstGeom prst="rect">
            <a:avLst/>
          </a:prstGeom>
        </p:spPr>
        <p:txBody>
          <a:bodyPr/>
          <a:lstStyle/>
          <a:p>
            <a:fld id="{7A5E399D-7B11-4E52-9B3B-4F20C1B74568}" type="datetime1">
              <a:rPr lang="ja-JP" altLang="en-US" smtClean="0">
                <a:solidFill>
                  <a:prstClr val="black">
                    <a:tint val="75000"/>
                  </a:prstClr>
                </a:solidFill>
              </a:rPr>
              <a:pPr/>
              <a:t>2020/4/21</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a:xfrm>
            <a:off x="7010400" y="6486217"/>
            <a:ext cx="2133600" cy="365125"/>
          </a:xfrm>
          <a:prstGeom prst="rect">
            <a:avLst/>
          </a:prstGeom>
        </p:spPr>
        <p:txBody>
          <a:bodyPr/>
          <a:lstStyle/>
          <a:p>
            <a:fld id="{C767D388-145A-42F4-89E6-32293D6275B4}"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567740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2020/4/21</a:t>
            </a:fld>
            <a:endParaRPr lang="ja-JP" altLang="en-US" dirty="0">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dirty="0">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11988441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2020/4/21</a:t>
            </a:fld>
            <a:endParaRPr lang="ja-JP" altLang="en-US">
              <a:solidFill>
                <a:prstClr val="black"/>
              </a:solidFill>
            </a:endParaRPr>
          </a:p>
        </p:txBody>
      </p:sp>
      <p:sp>
        <p:nvSpPr>
          <p:cNvPr id="5" name="フッター プレースホルダー 4"/>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6" name="スライド番号プレースホルダー 5"/>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23295680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a:xfrm>
            <a:off x="457200" y="1600200"/>
            <a:ext cx="8229600" cy="4525963"/>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2020/4/21</a:t>
            </a:fld>
            <a:endParaRPr lang="ja-JP" altLang="en-US">
              <a:solidFill>
                <a:prstClr val="black"/>
              </a:solidFill>
            </a:endParaRPr>
          </a:p>
        </p:txBody>
      </p:sp>
      <p:sp>
        <p:nvSpPr>
          <p:cNvPr id="5" name="フッター プレースホルダー 4"/>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6" name="スライド番号プレースホルダー 5"/>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25320472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2020/4/21</a:t>
            </a:fld>
            <a:endParaRPr lang="ja-JP" altLang="en-US">
              <a:solidFill>
                <a:prstClr val="black"/>
              </a:solidFill>
            </a:endParaRPr>
          </a:p>
        </p:txBody>
      </p:sp>
      <p:sp>
        <p:nvSpPr>
          <p:cNvPr id="5" name="フッター プレースホルダー 4"/>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6" name="スライド番号プレースホルダー 5"/>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16664328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2020/4/21</a:t>
            </a:fld>
            <a:endParaRPr lang="ja-JP" altLang="en-US">
              <a:solidFill>
                <a:prstClr val="black"/>
              </a:solidFill>
            </a:endParaRPr>
          </a:p>
        </p:txBody>
      </p:sp>
      <p:sp>
        <p:nvSpPr>
          <p:cNvPr id="6" name="フッター プレースホルダー 5"/>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7" name="スライド番号プレースホルダー 6"/>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31567371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2020/4/21</a:t>
            </a:fld>
            <a:endParaRPr lang="ja-JP" altLang="en-US">
              <a:solidFill>
                <a:prstClr val="black"/>
              </a:solidFill>
            </a:endParaRPr>
          </a:p>
        </p:txBody>
      </p:sp>
      <p:sp>
        <p:nvSpPr>
          <p:cNvPr id="8" name="フッター プレースホルダー 7"/>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9" name="スライド番号プレースホルダー 8"/>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41777777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478397"/>
          </a:xfrm>
        </p:spPr>
        <p:txBody>
          <a:bodyPr lIns="36000" tIns="18000" rIns="36000" bIns="18000"/>
          <a:lstStyle/>
          <a:p>
            <a:r>
              <a:rPr kumimoji="1" lang="ja-JP" altLang="en-US"/>
              <a:t>マスター タイトルの書式設定</a:t>
            </a:r>
          </a:p>
        </p:txBody>
      </p:sp>
      <p:sp>
        <p:nvSpPr>
          <p:cNvPr id="3" name="日付プレースホルダー 2"/>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2020/4/21</a:t>
            </a:fld>
            <a:endParaRPr lang="ja-JP" altLang="en-US">
              <a:solidFill>
                <a:prstClr val="black"/>
              </a:solidFill>
            </a:endParaRPr>
          </a:p>
        </p:txBody>
      </p:sp>
      <p:sp>
        <p:nvSpPr>
          <p:cNvPr id="4" name="フッター プレースホルダー 3"/>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5" name="スライド番号プレースホルダー 4"/>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42625004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2020/4/21</a:t>
            </a:fld>
            <a:endParaRPr lang="ja-JP" altLang="en-US">
              <a:solidFill>
                <a:prstClr val="black"/>
              </a:solidFill>
            </a:endParaRPr>
          </a:p>
        </p:txBody>
      </p:sp>
      <p:sp>
        <p:nvSpPr>
          <p:cNvPr id="3" name="フッター プレースホルダー 2"/>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4" name="スライド番号プレースホルダー 3"/>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31445511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2020/4/21</a:t>
            </a:fld>
            <a:endParaRPr lang="ja-JP" altLang="en-US">
              <a:solidFill>
                <a:prstClr val="black"/>
              </a:solidFill>
            </a:endParaRPr>
          </a:p>
        </p:txBody>
      </p:sp>
      <p:sp>
        <p:nvSpPr>
          <p:cNvPr id="6" name="フッター プレースホルダー 5"/>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7" name="スライド番号プレースホルダー 6"/>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28856954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2020/4/21</a:t>
            </a:fld>
            <a:endParaRPr lang="ja-JP" altLang="en-US">
              <a:solidFill>
                <a:prstClr val="black"/>
              </a:solidFill>
            </a:endParaRPr>
          </a:p>
        </p:txBody>
      </p:sp>
      <p:sp>
        <p:nvSpPr>
          <p:cNvPr id="6" name="フッター プレースホルダー 5"/>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7" name="スライド番号プレースホルダー 6"/>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22329511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1600200"/>
            <a:ext cx="8229600" cy="4525963"/>
          </a:xfrm>
          <a:prstGeom prst="rect">
            <a:avLst/>
          </a:prstGeo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2020/4/21</a:t>
            </a:fld>
            <a:endParaRPr lang="ja-JP" altLang="en-US">
              <a:solidFill>
                <a:prstClr val="black"/>
              </a:solidFill>
            </a:endParaRPr>
          </a:p>
        </p:txBody>
      </p:sp>
      <p:sp>
        <p:nvSpPr>
          <p:cNvPr id="5" name="フッター プレースホルダー 4"/>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6" name="スライド番号プレースホルダー 5"/>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1410603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2020/4/21</a:t>
            </a:fld>
            <a:endParaRPr lang="ja-JP" altLang="en-US" dirty="0">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dirty="0">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1346492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a:prstGeom prst="rect">
            <a:avLst/>
          </a:prstGeo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2020/4/21</a:t>
            </a:fld>
            <a:endParaRPr lang="ja-JP" altLang="en-US">
              <a:solidFill>
                <a:prstClr val="black"/>
              </a:solidFill>
            </a:endParaRPr>
          </a:p>
        </p:txBody>
      </p:sp>
      <p:sp>
        <p:nvSpPr>
          <p:cNvPr id="5" name="フッター プレースホルダー 4"/>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6" name="スライド番号プレースホルダー 5"/>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30974264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実験報告書">
    <p:spTree>
      <p:nvGrpSpPr>
        <p:cNvPr id="1" name=""/>
        <p:cNvGrpSpPr/>
        <p:nvPr/>
      </p:nvGrpSpPr>
      <p:grpSpPr>
        <a:xfrm>
          <a:off x="0" y="0"/>
          <a:ext cx="0" cy="0"/>
          <a:chOff x="0" y="0"/>
          <a:chExt cx="0" cy="0"/>
        </a:xfrm>
      </p:grpSpPr>
      <p:graphicFrame>
        <p:nvGraphicFramePr>
          <p:cNvPr id="5" name="Group 155"/>
          <p:cNvGraphicFramePr>
            <a:graphicFrameLocks noGrp="1"/>
          </p:cNvGraphicFramePr>
          <p:nvPr userDrawn="1"/>
        </p:nvGraphicFramePr>
        <p:xfrm>
          <a:off x="107950" y="476096"/>
          <a:ext cx="8940800" cy="6301276"/>
        </p:xfrm>
        <a:graphic>
          <a:graphicData uri="http://schemas.openxmlformats.org/drawingml/2006/table">
            <a:tbl>
              <a:tblPr/>
              <a:tblGrid>
                <a:gridCol w="2592065">
                  <a:extLst>
                    <a:ext uri="{9D8B030D-6E8A-4147-A177-3AD203B41FA5}">
                      <a16:colId xmlns:a16="http://schemas.microsoft.com/office/drawing/2014/main" val="20000"/>
                    </a:ext>
                  </a:extLst>
                </a:gridCol>
                <a:gridCol w="97400">
                  <a:extLst>
                    <a:ext uri="{9D8B030D-6E8A-4147-A177-3AD203B41FA5}">
                      <a16:colId xmlns:a16="http://schemas.microsoft.com/office/drawing/2014/main" val="20001"/>
                    </a:ext>
                  </a:extLst>
                </a:gridCol>
                <a:gridCol w="1990609">
                  <a:extLst>
                    <a:ext uri="{9D8B030D-6E8A-4147-A177-3AD203B41FA5}">
                      <a16:colId xmlns:a16="http://schemas.microsoft.com/office/drawing/2014/main" val="20002"/>
                    </a:ext>
                  </a:extLst>
                </a:gridCol>
                <a:gridCol w="2232248">
                  <a:extLst>
                    <a:ext uri="{9D8B030D-6E8A-4147-A177-3AD203B41FA5}">
                      <a16:colId xmlns:a16="http://schemas.microsoft.com/office/drawing/2014/main" val="20003"/>
                    </a:ext>
                  </a:extLst>
                </a:gridCol>
                <a:gridCol w="529447">
                  <a:extLst>
                    <a:ext uri="{9D8B030D-6E8A-4147-A177-3AD203B41FA5}">
                      <a16:colId xmlns:a16="http://schemas.microsoft.com/office/drawing/2014/main" val="20004"/>
                    </a:ext>
                  </a:extLst>
                </a:gridCol>
                <a:gridCol w="936104">
                  <a:extLst>
                    <a:ext uri="{9D8B030D-6E8A-4147-A177-3AD203B41FA5}">
                      <a16:colId xmlns:a16="http://schemas.microsoft.com/office/drawing/2014/main" val="20005"/>
                    </a:ext>
                  </a:extLst>
                </a:gridCol>
                <a:gridCol w="562927">
                  <a:extLst>
                    <a:ext uri="{9D8B030D-6E8A-4147-A177-3AD203B41FA5}">
                      <a16:colId xmlns:a16="http://schemas.microsoft.com/office/drawing/2014/main" val="20006"/>
                    </a:ext>
                  </a:extLst>
                </a:gridCol>
              </a:tblGrid>
              <a:tr h="188400">
                <a:tc rowSpan="2"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表題</a:t>
                      </a:r>
                      <a:endParaRPr kumimoji="1" lang="ja-JP" altLang="en-US" sz="11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ja-JP" altLang="en-US" sz="11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Meiryo UI" pitchFamily="50" charset="-128"/>
                          <a:ea typeface="Meiryo UI" pitchFamily="50" charset="-128"/>
                          <a:cs typeface="Meiryo UI" pitchFamily="50" charset="-128"/>
                        </a:rPr>
                        <a:t>テーマ名</a:t>
                      </a:r>
                    </a:p>
                  </a:txBody>
                  <a:tcPr marL="72000" marR="72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Meiryo UI" pitchFamily="50" charset="-128"/>
                          <a:ea typeface="Meiryo UI" pitchFamily="50" charset="-128"/>
                          <a:cs typeface="Meiryo UI" pitchFamily="50" charset="-128"/>
                        </a:rPr>
                        <a:t>次元</a:t>
                      </a:r>
                    </a:p>
                  </a:txBody>
                  <a:tcPr marL="72000" marR="72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Meiryo UI" pitchFamily="50" charset="-128"/>
                          <a:ea typeface="Meiryo UI" pitchFamily="50" charset="-128"/>
                          <a:cs typeface="Meiryo UI" pitchFamily="50" charset="-128"/>
                        </a:rPr>
                        <a:t>起票日</a:t>
                      </a:r>
                    </a:p>
                  </a:txBody>
                  <a:tcPr marL="72000" marR="72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Meiryo UI" pitchFamily="50" charset="-128"/>
                          <a:ea typeface="Meiryo UI" pitchFamily="50" charset="-128"/>
                          <a:cs typeface="Meiryo UI" pitchFamily="50" charset="-128"/>
                        </a:rPr>
                        <a:t>作成</a:t>
                      </a:r>
                    </a:p>
                  </a:txBody>
                  <a:tcPr marL="72000" marR="72000" marT="18000" marB="1800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4244">
                <a:tc gridSpan="3" vMerge="1">
                  <a:txBody>
                    <a:bodyPr/>
                    <a:lstStyle/>
                    <a:p>
                      <a:endParaRPr kumimoji="1" lang="ja-JP" altLang="en-US"/>
                    </a:p>
                  </a:txBody>
                  <a:tcPr/>
                </a:tc>
                <a:tc hMerge="1" vMerge="1">
                  <a:txBody>
                    <a:bodyPr/>
                    <a:lstStyle/>
                    <a:p>
                      <a:pPr algn="l"/>
                      <a:endParaRPr kumimoji="1" lang="ja-JP" altLang="en-US" dirty="0">
                        <a:latin typeface="Meiryo UI" pitchFamily="50" charset="-128"/>
                        <a:ea typeface="Meiryo UI" pitchFamily="50" charset="-128"/>
                        <a:cs typeface="Meiryo UI" pitchFamily="50" charset="-128"/>
                      </a:endParaRPr>
                    </a:p>
                  </a:txBody>
                  <a:tcPr marT="45725" marB="45725" anchor="ctr" horzOverflow="overflow">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vMerge="1">
                  <a:txBody>
                    <a:bodyPr/>
                    <a:lstStyle/>
                    <a:p>
                      <a:endParaRPr kumimoji="1" lang="ja-JP" altLang="en-US"/>
                    </a:p>
                  </a:txBody>
                  <a:tcPr/>
                </a:tc>
                <a:tc>
                  <a:txBody>
                    <a:bodyPr/>
                    <a:lstStyle/>
                    <a:p>
                      <a:pPr algn="l"/>
                      <a:endParaRPr kumimoji="1" lang="ja-JP" altLang="en-US" sz="1800" dirty="0">
                        <a:latin typeface="Meiryo UI" pitchFamily="50" charset="-128"/>
                        <a:ea typeface="Meiryo UI" pitchFamily="50" charset="-128"/>
                        <a:cs typeface="Meiryo UI" pitchFamily="50" charset="-128"/>
                      </a:endParaRPr>
                    </a:p>
                  </a:txBody>
                  <a:tcPr marL="72000" marR="72000"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000" b="0"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000" b="0"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2527">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目的</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000" b="0"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結論</a:t>
                      </a:r>
                      <a:endParaRPr kumimoji="1" lang="en-US" altLang="ja-JP" sz="1200" b="0"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2"/>
                  </a:ext>
                </a:extLst>
              </a:tr>
              <a:tr h="822527">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目標／達成基準</a:t>
                      </a:r>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grid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結果</a:t>
                      </a:r>
                      <a:endParaRPr kumimoji="1" lang="en-US" altLang="ja-JP" sz="1100" b="1" i="0" u="sng" strike="noStrike" kern="1200"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rowSpan="2" hMerge="1">
                  <a:txBody>
                    <a:bodyPr/>
                    <a:lstStyle/>
                    <a:p>
                      <a:endParaRPr kumimoji="1" lang="ja-JP" altLang="en-US"/>
                    </a:p>
                  </a:txBody>
                  <a:tcPr/>
                </a:tc>
                <a:tc rowSpan="2" hMerge="1">
                  <a:txBody>
                    <a:bodyPr/>
                    <a:lstStyle/>
                    <a:p>
                      <a:endParaRPr kumimoji="1" lang="ja-JP" altLang="en-US"/>
                    </a:p>
                  </a:txBody>
                  <a:tcPr/>
                </a:tc>
                <a:tc rowSpan="2" hMerge="1">
                  <a:txBody>
                    <a:bodyPr/>
                    <a:lstStyle/>
                    <a:p>
                      <a:endParaRPr kumimoji="1" lang="ja-JP" altLang="en-US"/>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noFill/>
                  </a:tcPr>
                </a:tc>
                <a:tc rowSpan="2" hMerge="1">
                  <a:txBody>
                    <a:bodyPr/>
                    <a:lstStyle/>
                    <a:p>
                      <a:endParaRPr kumimoji="1" lang="ja-JP" altLang="en-US"/>
                    </a:p>
                  </a:txBody>
                  <a:tcPr/>
                </a:tc>
                <a:tc rowSpan="2" hMerge="1">
                  <a:txBody>
                    <a:bodyPr/>
                    <a:lstStyle/>
                    <a:p>
                      <a:endParaRPr kumimoji="1" lang="ja-JP" altLang="en-US"/>
                    </a:p>
                  </a:txBody>
                  <a:tcPr/>
                </a:tc>
                <a:extLst>
                  <a:ext uri="{0D108BD9-81ED-4DB2-BD59-A6C34878D82A}">
                    <a16:rowId xmlns:a16="http://schemas.microsoft.com/office/drawing/2014/main" val="10003"/>
                  </a:ext>
                </a:extLst>
              </a:tr>
              <a:tr h="3575526">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方法／条件</a:t>
                      </a:r>
                      <a:endParaRPr kumimoji="1" lang="en-US" altLang="ja-JP"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6"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extLst>
                  <a:ext uri="{0D108BD9-81ED-4DB2-BD59-A6C34878D82A}">
                    <a16:rowId xmlns:a16="http://schemas.microsoft.com/office/drawing/2014/main" val="10004"/>
                  </a:ext>
                </a:extLst>
              </a:tr>
              <a:tr h="468052">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en-US" altLang="ja-JP" sz="5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endParaRPr>
                    </a:p>
                  </a:txBody>
                  <a:tcPr marL="0" marR="0" marT="45725" marB="45725"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指示</a:t>
                      </a:r>
                      <a:endParaRPr kumimoji="1" lang="en-US" altLang="ja-JP"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bl>
          </a:graphicData>
        </a:graphic>
      </p:graphicFrame>
      <p:sp>
        <p:nvSpPr>
          <p:cNvPr id="7" name="Text Box 44"/>
          <p:cNvSpPr txBox="1">
            <a:spLocks noChangeArrowheads="1"/>
          </p:cNvSpPr>
          <p:nvPr userDrawn="1"/>
        </p:nvSpPr>
        <p:spPr bwMode="auto">
          <a:xfrm>
            <a:off x="5642559" y="24879"/>
            <a:ext cx="2359025" cy="312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63" tIns="45685" rIns="91363" bIns="45685">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r" defTabSz="913630" eaLnBrk="1" hangingPunct="1"/>
            <a:r>
              <a:rPr lang="ja-JP" altLang="en-US" sz="1400" dirty="0">
                <a:solidFill>
                  <a:srgbClr val="000000"/>
                </a:solidFill>
                <a:latin typeface="Meiryo UI" pitchFamily="50" charset="-128"/>
                <a:ea typeface="Meiryo UI" pitchFamily="50" charset="-128"/>
                <a:cs typeface="Meiryo UI" pitchFamily="50" charset="-128"/>
              </a:rPr>
              <a:t>報告書管理</a:t>
            </a:r>
            <a:r>
              <a:rPr lang="en-US" altLang="ja-JP" sz="1400" dirty="0">
                <a:solidFill>
                  <a:srgbClr val="000000"/>
                </a:solidFill>
                <a:latin typeface="Meiryo UI" pitchFamily="50" charset="-128"/>
                <a:ea typeface="Meiryo UI" pitchFamily="50" charset="-128"/>
                <a:cs typeface="Meiryo UI" pitchFamily="50" charset="-128"/>
              </a:rPr>
              <a:t>No</a:t>
            </a:r>
            <a:r>
              <a:rPr lang="ja-JP" altLang="en-US" sz="1400" dirty="0">
                <a:solidFill>
                  <a:srgbClr val="000000"/>
                </a:solidFill>
                <a:latin typeface="Meiryo UI" pitchFamily="50" charset="-128"/>
                <a:ea typeface="Meiryo UI" pitchFamily="50" charset="-128"/>
                <a:cs typeface="Meiryo UI" pitchFamily="50" charset="-128"/>
              </a:rPr>
              <a:t>　</a:t>
            </a:r>
            <a:r>
              <a:rPr lang="en-US" altLang="ja-JP" sz="1400" dirty="0">
                <a:solidFill>
                  <a:srgbClr val="000000"/>
                </a:solidFill>
                <a:latin typeface="Meiryo UI" pitchFamily="50" charset="-128"/>
                <a:ea typeface="Meiryo UI" pitchFamily="50" charset="-128"/>
                <a:cs typeface="Meiryo UI" pitchFamily="50" charset="-128"/>
              </a:rPr>
              <a:t>R-</a:t>
            </a:r>
            <a:r>
              <a:rPr lang="ja-JP" altLang="en-US" sz="1400" dirty="0">
                <a:solidFill>
                  <a:srgbClr val="000000"/>
                </a:solidFill>
                <a:latin typeface="Meiryo UI" pitchFamily="50" charset="-128"/>
                <a:ea typeface="Meiryo UI" pitchFamily="50" charset="-128"/>
                <a:cs typeface="Meiryo UI" pitchFamily="50" charset="-128"/>
              </a:rPr>
              <a:t>　　　　　</a:t>
            </a:r>
            <a:r>
              <a:rPr lang="en-US" altLang="ja-JP" sz="1400" dirty="0">
                <a:solidFill>
                  <a:srgbClr val="000000"/>
                </a:solidFill>
                <a:latin typeface="Meiryo UI" pitchFamily="50" charset="-128"/>
                <a:ea typeface="Meiryo UI" pitchFamily="50" charset="-128"/>
                <a:cs typeface="Meiryo UI" pitchFamily="50" charset="-128"/>
              </a:rPr>
              <a:t>-</a:t>
            </a:r>
            <a:endParaRPr lang="en-US" altLang="ja-JP" sz="1400" dirty="0">
              <a:solidFill>
                <a:srgbClr val="0066FF"/>
              </a:solidFill>
              <a:latin typeface="Meiryo UI" pitchFamily="50" charset="-128"/>
              <a:ea typeface="Meiryo UI" pitchFamily="50" charset="-128"/>
              <a:cs typeface="Meiryo UI" pitchFamily="50" charset="-128"/>
            </a:endParaRPr>
          </a:p>
        </p:txBody>
      </p:sp>
      <p:sp>
        <p:nvSpPr>
          <p:cNvPr id="17" name="テキスト プレースホルダー 16"/>
          <p:cNvSpPr>
            <a:spLocks noGrp="1"/>
          </p:cNvSpPr>
          <p:nvPr>
            <p:ph type="body" sz="quarter" idx="10"/>
          </p:nvPr>
        </p:nvSpPr>
        <p:spPr>
          <a:xfrm>
            <a:off x="143508" y="692696"/>
            <a:ext cx="4608512" cy="360040"/>
          </a:xfrm>
        </p:spPr>
        <p:txBody>
          <a:bodyPr/>
          <a:lstStyle>
            <a:lvl1pPr marL="0" indent="0">
              <a:buNone/>
              <a:defRPr sz="18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マスター テキストの書式</a:t>
            </a:r>
          </a:p>
        </p:txBody>
      </p:sp>
      <p:sp>
        <p:nvSpPr>
          <p:cNvPr id="18" name="テキスト プレースホルダー 16"/>
          <p:cNvSpPr>
            <a:spLocks noGrp="1"/>
          </p:cNvSpPr>
          <p:nvPr>
            <p:ph type="body" sz="quarter" idx="11"/>
          </p:nvPr>
        </p:nvSpPr>
        <p:spPr>
          <a:xfrm>
            <a:off x="143508" y="1304764"/>
            <a:ext cx="2520280" cy="576064"/>
          </a:xfrm>
        </p:spPr>
        <p:txBody>
          <a:bodyPr/>
          <a:lstStyle>
            <a:lvl1pPr marL="0" indent="0">
              <a:buNone/>
              <a:defRPr sz="10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マスター テキストの書式</a:t>
            </a:r>
          </a:p>
        </p:txBody>
      </p:sp>
      <p:sp>
        <p:nvSpPr>
          <p:cNvPr id="19" name="テキスト プレースホルダー 16"/>
          <p:cNvSpPr>
            <a:spLocks noGrp="1"/>
          </p:cNvSpPr>
          <p:nvPr>
            <p:ph type="body" sz="quarter" idx="12"/>
          </p:nvPr>
        </p:nvSpPr>
        <p:spPr>
          <a:xfrm>
            <a:off x="143508" y="2132856"/>
            <a:ext cx="2520280" cy="576064"/>
          </a:xfrm>
        </p:spPr>
        <p:txBody>
          <a:bodyPr/>
          <a:lstStyle>
            <a:lvl1pPr marL="0" indent="0">
              <a:buNone/>
              <a:defRPr sz="10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マスター テキストの書式</a:t>
            </a:r>
          </a:p>
        </p:txBody>
      </p:sp>
      <p:sp>
        <p:nvSpPr>
          <p:cNvPr id="20" name="テキスト プレースホルダー 16"/>
          <p:cNvSpPr>
            <a:spLocks noGrp="1"/>
          </p:cNvSpPr>
          <p:nvPr>
            <p:ph type="body" sz="quarter" idx="13"/>
          </p:nvPr>
        </p:nvSpPr>
        <p:spPr>
          <a:xfrm>
            <a:off x="143508" y="2960947"/>
            <a:ext cx="2520280" cy="3754177"/>
          </a:xfrm>
        </p:spPr>
        <p:txBody>
          <a:bodyPr/>
          <a:lstStyle>
            <a:lvl1pPr marL="0" indent="0">
              <a:buNone/>
              <a:defRPr sz="10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マスター テキストの書式</a:t>
            </a:r>
          </a:p>
        </p:txBody>
      </p:sp>
      <p:sp>
        <p:nvSpPr>
          <p:cNvPr id="21" name="テキスト プレースホルダー 16"/>
          <p:cNvSpPr>
            <a:spLocks noGrp="1"/>
          </p:cNvSpPr>
          <p:nvPr>
            <p:ph type="body" sz="quarter" idx="14"/>
          </p:nvPr>
        </p:nvSpPr>
        <p:spPr>
          <a:xfrm>
            <a:off x="2744891" y="1293465"/>
            <a:ext cx="6103833" cy="563910"/>
          </a:xfrm>
        </p:spPr>
        <p:txBody>
          <a:bodyPr/>
          <a:lstStyle>
            <a:lvl1pPr marL="0" indent="0">
              <a:buNone/>
              <a:defRPr sz="10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マスター テキストの書式</a:t>
            </a:r>
          </a:p>
        </p:txBody>
      </p:sp>
      <p:sp>
        <p:nvSpPr>
          <p:cNvPr id="23" name="テキスト プレースホルダー 16"/>
          <p:cNvSpPr>
            <a:spLocks noGrp="1"/>
          </p:cNvSpPr>
          <p:nvPr>
            <p:ph type="body" sz="quarter" idx="16"/>
          </p:nvPr>
        </p:nvSpPr>
        <p:spPr>
          <a:xfrm>
            <a:off x="4824028" y="692696"/>
            <a:ext cx="2160240" cy="360040"/>
          </a:xfrm>
        </p:spPr>
        <p:txBody>
          <a:bodyPr anchor="ctr" anchorCtr="0"/>
          <a:lstStyle>
            <a:lvl1pPr marL="0" indent="0">
              <a:buNone/>
              <a:defRPr sz="12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マスター テキストの書式</a:t>
            </a:r>
          </a:p>
        </p:txBody>
      </p:sp>
      <p:sp>
        <p:nvSpPr>
          <p:cNvPr id="24" name="テキスト プレースホルダー 16"/>
          <p:cNvSpPr>
            <a:spLocks noGrp="1"/>
          </p:cNvSpPr>
          <p:nvPr>
            <p:ph type="body" sz="quarter" idx="17" hasCustomPrompt="1"/>
          </p:nvPr>
        </p:nvSpPr>
        <p:spPr>
          <a:xfrm>
            <a:off x="7056276" y="692696"/>
            <a:ext cx="468052" cy="360040"/>
          </a:xfrm>
        </p:spPr>
        <p:txBody>
          <a:bodyPr anchor="ctr" anchorCtr="0"/>
          <a:lstStyle>
            <a:lvl1pPr marL="0" indent="0">
              <a:buNone/>
              <a:defRPr sz="12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a:t>
            </a:r>
          </a:p>
        </p:txBody>
      </p:sp>
      <p:sp>
        <p:nvSpPr>
          <p:cNvPr id="25" name="テキスト プレースホルダー 16"/>
          <p:cNvSpPr>
            <a:spLocks noGrp="1"/>
          </p:cNvSpPr>
          <p:nvPr>
            <p:ph type="body" sz="quarter" idx="18" hasCustomPrompt="1"/>
          </p:nvPr>
        </p:nvSpPr>
        <p:spPr>
          <a:xfrm>
            <a:off x="7584548" y="692696"/>
            <a:ext cx="875891" cy="360040"/>
          </a:xfrm>
        </p:spPr>
        <p:txBody>
          <a:bodyPr anchor="ctr" anchorCtr="0"/>
          <a:lstStyle>
            <a:lvl1pPr marL="0" indent="0">
              <a:buNone/>
              <a:defRPr sz="12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en-US" altLang="ja-JP" dirty="0"/>
              <a:t>YYMMDD</a:t>
            </a:r>
            <a:endParaRPr kumimoji="1" lang="ja-JP" altLang="en-US" dirty="0"/>
          </a:p>
        </p:txBody>
      </p:sp>
      <p:sp>
        <p:nvSpPr>
          <p:cNvPr id="26" name="テキスト プレースホルダー 16"/>
          <p:cNvSpPr>
            <a:spLocks noGrp="1"/>
          </p:cNvSpPr>
          <p:nvPr>
            <p:ph type="body" sz="quarter" idx="19" hasCustomPrompt="1"/>
          </p:nvPr>
        </p:nvSpPr>
        <p:spPr>
          <a:xfrm>
            <a:off x="8496436" y="692696"/>
            <a:ext cx="504056" cy="360040"/>
          </a:xfrm>
        </p:spPr>
        <p:txBody>
          <a:bodyPr anchor="ctr" anchorCtr="0"/>
          <a:lstStyle>
            <a:lvl1pPr marL="0" indent="0">
              <a:buNone/>
              <a:defRPr sz="12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a:t>
            </a:r>
          </a:p>
        </p:txBody>
      </p:sp>
      <p:sp>
        <p:nvSpPr>
          <p:cNvPr id="32" name="正方形/長方形 31"/>
          <p:cNvSpPr/>
          <p:nvPr userDrawn="1"/>
        </p:nvSpPr>
        <p:spPr>
          <a:xfrm>
            <a:off x="1206008" y="106924"/>
            <a:ext cx="15388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algn="ctr" defTabSz="913630" fontAlgn="base">
              <a:spcBef>
                <a:spcPct val="0"/>
              </a:spcBef>
              <a:spcAft>
                <a:spcPct val="0"/>
              </a:spcAft>
            </a:pPr>
            <a:r>
              <a:rPr lang="ja-JP" altLang="en-US" sz="2400" b="1" dirty="0">
                <a:solidFill>
                  <a:prstClr val="black"/>
                </a:solidFill>
                <a:latin typeface="Meiryo UI" pitchFamily="50" charset="-128"/>
                <a:ea typeface="Meiryo UI" pitchFamily="50" charset="-128"/>
                <a:cs typeface="Meiryo UI" pitchFamily="50" charset="-128"/>
              </a:rPr>
              <a:t>技術報告書</a:t>
            </a:r>
          </a:p>
        </p:txBody>
      </p:sp>
      <p:sp>
        <p:nvSpPr>
          <p:cNvPr id="34" name="テキスト プレースホルダー 16"/>
          <p:cNvSpPr>
            <a:spLocks noGrp="1"/>
          </p:cNvSpPr>
          <p:nvPr>
            <p:ph type="body" sz="quarter" idx="25" hasCustomPrompt="1"/>
          </p:nvPr>
        </p:nvSpPr>
        <p:spPr>
          <a:xfrm>
            <a:off x="7297546" y="32844"/>
            <a:ext cx="504056" cy="296652"/>
          </a:xfrm>
        </p:spPr>
        <p:txBody>
          <a:bodyPr wrap="none" anchor="ctr" anchorCtr="0"/>
          <a:lstStyle>
            <a:lvl1pPr marL="0" indent="0" algn="ctr">
              <a:buNone/>
              <a:defRPr sz="1400">
                <a:solidFill>
                  <a:srgbClr val="0070C0"/>
                </a:solidFill>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a:t>
            </a:r>
          </a:p>
        </p:txBody>
      </p:sp>
      <p:sp>
        <p:nvSpPr>
          <p:cNvPr id="35" name="テキスト プレースホルダー 16"/>
          <p:cNvSpPr>
            <a:spLocks noGrp="1"/>
          </p:cNvSpPr>
          <p:nvPr>
            <p:ph type="body" sz="quarter" idx="26" hasCustomPrompt="1"/>
          </p:nvPr>
        </p:nvSpPr>
        <p:spPr>
          <a:xfrm>
            <a:off x="7920372" y="32844"/>
            <a:ext cx="1104920" cy="296652"/>
          </a:xfrm>
        </p:spPr>
        <p:txBody>
          <a:bodyPr wrap="none" anchor="ctr" anchorCtr="0"/>
          <a:lstStyle>
            <a:lvl1pPr marL="0" indent="0" algn="ctr">
              <a:buNone/>
              <a:defRPr sz="1400">
                <a:solidFill>
                  <a:srgbClr val="0070C0"/>
                </a:solidFill>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en-US" altLang="ja-JP" dirty="0"/>
              <a:t>YYMMDDXX</a:t>
            </a:r>
            <a:endParaRPr kumimoji="1" lang="ja-JP" altLang="en-US" dirty="0"/>
          </a:p>
        </p:txBody>
      </p:sp>
      <p:cxnSp>
        <p:nvCxnSpPr>
          <p:cNvPr id="3" name="直線コネクタ 2"/>
          <p:cNvCxnSpPr/>
          <p:nvPr userDrawn="1"/>
        </p:nvCxnSpPr>
        <p:spPr>
          <a:xfrm>
            <a:off x="7811084" y="6305550"/>
            <a:ext cx="0" cy="4667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userDrawn="1"/>
        </p:nvCxnSpPr>
        <p:spPr>
          <a:xfrm>
            <a:off x="8430209" y="6305550"/>
            <a:ext cx="0" cy="4667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userDrawn="1"/>
        </p:nvSpPr>
        <p:spPr>
          <a:xfrm>
            <a:off x="8373059" y="6267450"/>
            <a:ext cx="441146"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確認</a:t>
            </a:r>
          </a:p>
        </p:txBody>
      </p:sp>
      <p:sp>
        <p:nvSpPr>
          <p:cNvPr id="36" name="テキスト ボックス 35"/>
          <p:cNvSpPr txBox="1"/>
          <p:nvPr userDrawn="1"/>
        </p:nvSpPr>
        <p:spPr>
          <a:xfrm>
            <a:off x="7752436" y="6267450"/>
            <a:ext cx="441146"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承認</a:t>
            </a:r>
          </a:p>
        </p:txBody>
      </p:sp>
    </p:spTree>
    <p:extLst>
      <p:ext uri="{BB962C8B-B14F-4D97-AF65-F5344CB8AC3E}">
        <p14:creationId xmlns:p14="http://schemas.microsoft.com/office/powerpoint/2010/main" val="182003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2020/4/21</a:t>
            </a:fld>
            <a:endParaRPr lang="ja-JP" altLang="en-US" dirty="0">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dirty="0">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1410392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2020/4/21</a:t>
            </a:fld>
            <a:endParaRPr lang="ja-JP" altLang="en-US" dirty="0">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dirty="0">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2365572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2020/4/21</a:t>
            </a:fld>
            <a:endParaRPr lang="ja-JP" altLang="en-US" dirty="0">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dirty="0">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2222684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2020/4/21</a:t>
            </a:fld>
            <a:endParaRPr lang="ja-JP" altLang="en-US" dirty="0">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dirty="0">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76478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5.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129AB-9C46-4AFE-A323-B9DAF2B834EE}" type="datetimeFigureOut">
              <a:rPr lang="ja-JP" altLang="en-US" smtClean="0">
                <a:solidFill>
                  <a:prstClr val="black">
                    <a:tint val="75000"/>
                  </a:prstClr>
                </a:solidFill>
              </a:rPr>
              <a:pPr/>
              <a:t>2020/4/21</a:t>
            </a:fld>
            <a:endParaRPr lang="ja-JP" altLang="en-US" dirty="0">
              <a:solidFill>
                <a:prstClr val="black">
                  <a:tint val="75000"/>
                </a:prstClr>
              </a:solidFill>
            </a:endParaRPr>
          </a:p>
        </p:txBody>
      </p:sp>
      <p:sp>
        <p:nvSpPr>
          <p:cNvPr id="5" name="フッター プレースホルダー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grpSp>
        <p:nvGrpSpPr>
          <p:cNvPr id="7" name="グループ化 6"/>
          <p:cNvGrpSpPr/>
          <p:nvPr/>
        </p:nvGrpSpPr>
        <p:grpSpPr>
          <a:xfrm>
            <a:off x="-62799" y="-4536"/>
            <a:ext cx="9206800" cy="770802"/>
            <a:chOff x="-62800" y="-4536"/>
            <a:chExt cx="9206800" cy="770802"/>
          </a:xfrm>
        </p:grpSpPr>
        <p:sp>
          <p:nvSpPr>
            <p:cNvPr id="8" name="正方形/長方形 7"/>
            <p:cNvSpPr/>
            <p:nvPr/>
          </p:nvSpPr>
          <p:spPr>
            <a:xfrm flipV="1">
              <a:off x="1547664" y="536028"/>
              <a:ext cx="7596336" cy="189186"/>
            </a:xfrm>
            <a:prstGeom prst="rect">
              <a:avLst/>
            </a:prstGeom>
            <a:gradFill flip="none" rotWithShape="1">
              <a:gsLst>
                <a:gs pos="0">
                  <a:schemeClr val="tx2"/>
                </a:gs>
                <a:gs pos="48000">
                  <a:srgbClr val="85C2FF"/>
                </a:gs>
                <a:gs pos="100000">
                  <a:srgbClr val="3399FF"/>
                </a:gs>
                <a:gs pos="100000">
                  <a:srgbClr val="FFEB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b="1" dirty="0">
                <a:solidFill>
                  <a:prstClr val="black"/>
                </a:solidFill>
                <a:cs typeface="Meiryo UI" pitchFamily="50" charset="-128"/>
              </a:endParaRPr>
            </a:p>
          </p:txBody>
        </p:sp>
        <p:sp>
          <p:nvSpPr>
            <p:cNvPr id="9" name="テキスト ボックス 8"/>
            <p:cNvSpPr txBox="1"/>
            <p:nvPr/>
          </p:nvSpPr>
          <p:spPr>
            <a:xfrm>
              <a:off x="5895863" y="458489"/>
              <a:ext cx="3240360" cy="307777"/>
            </a:xfrm>
            <a:prstGeom prst="rect">
              <a:avLst/>
            </a:prstGeom>
            <a:noFill/>
            <a:ln w="9525">
              <a:noFill/>
              <a:miter lim="800000"/>
              <a:headEnd/>
              <a:tailEnd/>
            </a:ln>
          </p:spPr>
          <p:txBody>
            <a:bodyPr wrap="square">
              <a:spAutoFit/>
            </a:bodyPr>
            <a:lstStyle>
              <a:defPPr>
                <a:defRPr lang="ja-JP"/>
              </a:defPPr>
              <a:lvl1pPr>
                <a:defRPr i="1">
                  <a:latin typeface="Berlin Sans FB" pitchFamily="34" charset="0"/>
                </a:defRPr>
              </a:lvl1pPr>
            </a:lstStyle>
            <a:p>
              <a:pPr algn="r"/>
              <a:r>
                <a:rPr lang="en-US" altLang="ja-JP" sz="1400" dirty="0">
                  <a:solidFill>
                    <a:prstClr val="white"/>
                  </a:solidFill>
                </a:rPr>
                <a:t>Our Technology changes</a:t>
              </a:r>
              <a:r>
                <a:rPr lang="ja-JP" altLang="en-US" sz="1400" dirty="0">
                  <a:solidFill>
                    <a:prstClr val="white"/>
                  </a:solidFill>
                </a:rPr>
                <a:t> </a:t>
              </a:r>
              <a:r>
                <a:rPr lang="en-US" altLang="ja-JP" sz="1400" dirty="0">
                  <a:solidFill>
                    <a:prstClr val="white"/>
                  </a:solidFill>
                </a:rPr>
                <a:t>the Future</a:t>
              </a:r>
              <a:endParaRPr lang="ja-JP" altLang="en-US" sz="1400" dirty="0">
                <a:solidFill>
                  <a:prstClr val="white"/>
                </a:solidFill>
              </a:endParaRPr>
            </a:p>
          </p:txBody>
        </p:sp>
        <p:sp>
          <p:nvSpPr>
            <p:cNvPr id="10" name="テキスト ボックス 9"/>
            <p:cNvSpPr txBox="1"/>
            <p:nvPr/>
          </p:nvSpPr>
          <p:spPr>
            <a:xfrm>
              <a:off x="-62800" y="231824"/>
              <a:ext cx="1331640" cy="338554"/>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600" i="1" dirty="0">
                  <a:solidFill>
                    <a:prstClr val="black"/>
                  </a:solidFill>
                </a:rPr>
                <a:t>R&amp;D Division</a:t>
              </a:r>
              <a:endParaRPr lang="ja-JP" altLang="en-US" sz="1600" i="1" dirty="0">
                <a:solidFill>
                  <a:prstClr val="black"/>
                </a:solidFill>
              </a:endParaRPr>
            </a:p>
          </p:txBody>
        </p:sp>
        <p:pic>
          <p:nvPicPr>
            <p:cNvPr id="11" name="図 10"/>
            <p:cNvPicPr>
              <a:picLocks noChangeAspect="1"/>
            </p:cNvPicPr>
            <p:nvPr/>
          </p:nvPicPr>
          <p:blipFill rotWithShape="1">
            <a:blip r:embed="rId14" cstate="screen">
              <a:extLst>
                <a:ext uri="{28A0092B-C50C-407E-A947-70E740481C1C}">
                  <a14:useLocalDpi xmlns:a14="http://schemas.microsoft.com/office/drawing/2010/main"/>
                </a:ext>
              </a:extLst>
            </a:blip>
            <a:srcRect/>
            <a:stretch/>
          </p:blipFill>
          <p:spPr>
            <a:xfrm>
              <a:off x="-2" y="-4536"/>
              <a:ext cx="1780315" cy="729750"/>
            </a:xfrm>
            <a:prstGeom prst="rect">
              <a:avLst/>
            </a:prstGeom>
          </p:spPr>
        </p:pic>
        <p:sp>
          <p:nvSpPr>
            <p:cNvPr id="12" name="テキスト ボックス 11"/>
            <p:cNvSpPr txBox="1"/>
            <p:nvPr/>
          </p:nvSpPr>
          <p:spPr>
            <a:xfrm>
              <a:off x="930444" y="128941"/>
              <a:ext cx="929088" cy="615553"/>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700" i="1" dirty="0">
                  <a:solidFill>
                    <a:prstClr val="white"/>
                  </a:solidFill>
                </a:rPr>
                <a:t>R&amp;D</a:t>
              </a:r>
            </a:p>
            <a:p>
              <a:r>
                <a:rPr lang="en-US" altLang="ja-JP" sz="1700" i="1" dirty="0">
                  <a:solidFill>
                    <a:prstClr val="white"/>
                  </a:solidFill>
                </a:rPr>
                <a:t>Division</a:t>
              </a:r>
              <a:endParaRPr lang="ja-JP" altLang="en-US" sz="1700" i="1" dirty="0">
                <a:solidFill>
                  <a:prstClr val="white"/>
                </a:solidFill>
              </a:endParaRPr>
            </a:p>
          </p:txBody>
        </p:sp>
      </p:grpSp>
    </p:spTree>
    <p:extLst>
      <p:ext uri="{BB962C8B-B14F-4D97-AF65-F5344CB8AC3E}">
        <p14:creationId xmlns:p14="http://schemas.microsoft.com/office/powerpoint/2010/main" val="111892960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129AB-9C46-4AFE-A323-B9DAF2B834EE}" type="datetimeFigureOut">
              <a:rPr lang="ja-JP" altLang="en-US" smtClean="0">
                <a:solidFill>
                  <a:prstClr val="black">
                    <a:tint val="75000"/>
                  </a:prstClr>
                </a:solidFill>
              </a:rPr>
              <a:pPr/>
              <a:t>2020/4/21</a:t>
            </a:fld>
            <a:endParaRPr lang="ja-JP" altLang="en-US" dirty="0">
              <a:solidFill>
                <a:prstClr val="black">
                  <a:tint val="75000"/>
                </a:prstClr>
              </a:solidFill>
            </a:endParaRPr>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grpSp>
        <p:nvGrpSpPr>
          <p:cNvPr id="7" name="グループ化 6"/>
          <p:cNvGrpSpPr/>
          <p:nvPr/>
        </p:nvGrpSpPr>
        <p:grpSpPr>
          <a:xfrm>
            <a:off x="-62800" y="-4536"/>
            <a:ext cx="9206800" cy="770802"/>
            <a:chOff x="-62800" y="-4536"/>
            <a:chExt cx="9206800" cy="770802"/>
          </a:xfrm>
        </p:grpSpPr>
        <p:sp>
          <p:nvSpPr>
            <p:cNvPr id="8" name="正方形/長方形 7"/>
            <p:cNvSpPr/>
            <p:nvPr/>
          </p:nvSpPr>
          <p:spPr>
            <a:xfrm flipV="1">
              <a:off x="1547664" y="536028"/>
              <a:ext cx="7596336" cy="189186"/>
            </a:xfrm>
            <a:prstGeom prst="rect">
              <a:avLst/>
            </a:prstGeom>
            <a:gradFill flip="none" rotWithShape="1">
              <a:gsLst>
                <a:gs pos="0">
                  <a:schemeClr val="tx2"/>
                </a:gs>
                <a:gs pos="48000">
                  <a:srgbClr val="85C2FF"/>
                </a:gs>
                <a:gs pos="100000">
                  <a:srgbClr val="3399FF"/>
                </a:gs>
                <a:gs pos="100000">
                  <a:srgbClr val="FFEB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b="1" dirty="0">
                <a:solidFill>
                  <a:prstClr val="black"/>
                </a:solidFill>
                <a:cs typeface="Meiryo UI" pitchFamily="50" charset="-128"/>
              </a:endParaRPr>
            </a:p>
          </p:txBody>
        </p:sp>
        <p:sp>
          <p:nvSpPr>
            <p:cNvPr id="9" name="テキスト ボックス 8"/>
            <p:cNvSpPr txBox="1"/>
            <p:nvPr/>
          </p:nvSpPr>
          <p:spPr>
            <a:xfrm>
              <a:off x="5895863" y="458489"/>
              <a:ext cx="3240360" cy="307777"/>
            </a:xfrm>
            <a:prstGeom prst="rect">
              <a:avLst/>
            </a:prstGeom>
            <a:noFill/>
            <a:ln w="9525">
              <a:noFill/>
              <a:miter lim="800000"/>
              <a:headEnd/>
              <a:tailEnd/>
            </a:ln>
          </p:spPr>
          <p:txBody>
            <a:bodyPr wrap="square">
              <a:spAutoFit/>
            </a:bodyPr>
            <a:lstStyle>
              <a:defPPr>
                <a:defRPr lang="ja-JP"/>
              </a:defPPr>
              <a:lvl1pPr>
                <a:defRPr i="1">
                  <a:latin typeface="Berlin Sans FB" pitchFamily="34" charset="0"/>
                </a:defRPr>
              </a:lvl1pPr>
            </a:lstStyle>
            <a:p>
              <a:pPr algn="r"/>
              <a:r>
                <a:rPr lang="en-US" altLang="ja-JP" sz="1400" dirty="0">
                  <a:solidFill>
                    <a:prstClr val="white"/>
                  </a:solidFill>
                </a:rPr>
                <a:t>Our Technology changes</a:t>
              </a:r>
              <a:r>
                <a:rPr lang="ja-JP" altLang="en-US" sz="1400" dirty="0">
                  <a:solidFill>
                    <a:prstClr val="white"/>
                  </a:solidFill>
                </a:rPr>
                <a:t> </a:t>
              </a:r>
              <a:r>
                <a:rPr lang="en-US" altLang="ja-JP" sz="1400" dirty="0">
                  <a:solidFill>
                    <a:prstClr val="white"/>
                  </a:solidFill>
                </a:rPr>
                <a:t>the Future</a:t>
              </a:r>
              <a:endParaRPr lang="ja-JP" altLang="en-US" sz="1400" dirty="0">
                <a:solidFill>
                  <a:prstClr val="white"/>
                </a:solidFill>
              </a:endParaRPr>
            </a:p>
          </p:txBody>
        </p:sp>
        <p:sp>
          <p:nvSpPr>
            <p:cNvPr id="10" name="テキスト ボックス 9"/>
            <p:cNvSpPr txBox="1"/>
            <p:nvPr/>
          </p:nvSpPr>
          <p:spPr>
            <a:xfrm>
              <a:off x="-62800" y="231824"/>
              <a:ext cx="1331640" cy="338554"/>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600" i="1" dirty="0">
                  <a:solidFill>
                    <a:prstClr val="black"/>
                  </a:solidFill>
                </a:rPr>
                <a:t>R&amp;D Division</a:t>
              </a:r>
              <a:endParaRPr lang="ja-JP" altLang="en-US" sz="1600" i="1" dirty="0">
                <a:solidFill>
                  <a:prstClr val="black"/>
                </a:solidFill>
              </a:endParaRPr>
            </a:p>
          </p:txBody>
        </p:sp>
        <p:pic>
          <p:nvPicPr>
            <p:cNvPr id="11" name="図 10"/>
            <p:cNvPicPr>
              <a:picLocks noChangeAspect="1"/>
            </p:cNvPicPr>
            <p:nvPr/>
          </p:nvPicPr>
          <p:blipFill rotWithShape="1">
            <a:blip r:embed="rId15" cstate="screen">
              <a:extLst>
                <a:ext uri="{28A0092B-C50C-407E-A947-70E740481C1C}">
                  <a14:useLocalDpi xmlns:a14="http://schemas.microsoft.com/office/drawing/2010/main"/>
                </a:ext>
              </a:extLst>
            </a:blip>
            <a:srcRect/>
            <a:stretch/>
          </p:blipFill>
          <p:spPr>
            <a:xfrm>
              <a:off x="-2" y="-4536"/>
              <a:ext cx="1780315" cy="729750"/>
            </a:xfrm>
            <a:prstGeom prst="rect">
              <a:avLst/>
            </a:prstGeom>
          </p:spPr>
        </p:pic>
        <p:sp>
          <p:nvSpPr>
            <p:cNvPr id="12" name="テキスト ボックス 11"/>
            <p:cNvSpPr txBox="1"/>
            <p:nvPr/>
          </p:nvSpPr>
          <p:spPr>
            <a:xfrm>
              <a:off x="930444" y="128941"/>
              <a:ext cx="929088" cy="615553"/>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700" i="1" dirty="0">
                  <a:solidFill>
                    <a:prstClr val="white"/>
                  </a:solidFill>
                </a:rPr>
                <a:t>R&amp;D</a:t>
              </a:r>
            </a:p>
            <a:p>
              <a:r>
                <a:rPr lang="en-US" altLang="ja-JP" sz="1700" i="1" dirty="0">
                  <a:solidFill>
                    <a:prstClr val="white"/>
                  </a:solidFill>
                </a:rPr>
                <a:t>Division</a:t>
              </a:r>
              <a:endParaRPr lang="ja-JP" altLang="en-US" sz="1700" i="1" dirty="0">
                <a:solidFill>
                  <a:prstClr val="white"/>
                </a:solidFill>
              </a:endParaRPr>
            </a:p>
          </p:txBody>
        </p:sp>
      </p:grpSp>
    </p:spTree>
    <p:extLst>
      <p:ext uri="{BB962C8B-B14F-4D97-AF65-F5344CB8AC3E}">
        <p14:creationId xmlns:p14="http://schemas.microsoft.com/office/powerpoint/2010/main" val="7484552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AutoShape 2"/>
          <p:cNvSpPr>
            <a:spLocks noChangeArrowheads="1"/>
          </p:cNvSpPr>
          <p:nvPr/>
        </p:nvSpPr>
        <p:spPr bwMode="auto">
          <a:xfrm>
            <a:off x="139560" y="204851"/>
            <a:ext cx="395087" cy="396000"/>
          </a:xfrm>
          <a:prstGeom prst="parallelogram">
            <a:avLst>
              <a:gd name="adj" fmla="val 63063"/>
            </a:avLst>
          </a:prstGeom>
          <a:solidFill>
            <a:srgbClr val="0000FF"/>
          </a:solidFill>
          <a:ln>
            <a:noFill/>
          </a:ln>
          <a:effectLst>
            <a:prstShdw prst="shdw13" dist="53882" dir="13500000">
              <a:schemeClr val="bg2"/>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fontAlgn="base">
              <a:lnSpc>
                <a:spcPct val="90000"/>
              </a:lnSpc>
              <a:spcBef>
                <a:spcPct val="20000"/>
              </a:spcBef>
              <a:spcAft>
                <a:spcPct val="0"/>
              </a:spcAft>
            </a:pPr>
            <a:endParaRPr lang="ja-JP" altLang="en-US" sz="2000">
              <a:solidFill>
                <a:srgbClr val="000000"/>
              </a:solidFill>
              <a:latin typeface="Arial" pitchFamily="34" charset="0"/>
              <a:ea typeface="HGPｺﾞｼｯｸE" pitchFamily="50" charset="-128"/>
            </a:endParaRPr>
          </a:p>
        </p:txBody>
      </p:sp>
      <p:sp>
        <p:nvSpPr>
          <p:cNvPr id="9219" name="Line 3"/>
          <p:cNvSpPr>
            <a:spLocks noChangeShapeType="1"/>
          </p:cNvSpPr>
          <p:nvPr/>
        </p:nvSpPr>
        <p:spPr bwMode="auto">
          <a:xfrm>
            <a:off x="152400" y="661672"/>
            <a:ext cx="8839200" cy="0"/>
          </a:xfrm>
          <a:prstGeom prst="line">
            <a:avLst/>
          </a:prstGeom>
          <a:noFill/>
          <a:ln w="63500" cmpd="thickThin">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90000"/>
              </a:lnSpc>
              <a:spcBef>
                <a:spcPct val="20000"/>
              </a:spcBef>
              <a:spcAft>
                <a:spcPct val="0"/>
              </a:spcAft>
            </a:pPr>
            <a:endParaRPr lang="ja-JP" altLang="en-US" sz="2000">
              <a:solidFill>
                <a:srgbClr val="000000"/>
              </a:solidFill>
              <a:latin typeface="Arial" pitchFamily="34" charset="0"/>
              <a:ea typeface="HGPｺﾞｼｯｸE" pitchFamily="50" charset="-128"/>
            </a:endParaRPr>
          </a:p>
        </p:txBody>
      </p:sp>
    </p:spTree>
    <p:extLst>
      <p:ext uri="{BB962C8B-B14F-4D97-AF65-F5344CB8AC3E}">
        <p14:creationId xmlns:p14="http://schemas.microsoft.com/office/powerpoint/2010/main" val="3923356381"/>
      </p:ext>
    </p:extLst>
  </p:cSld>
  <p:clrMap bg1="lt1" tx1="dk1" bg2="lt2" tx2="dk2" accent1="accent1" accent2="accent2" accent3="accent3" accent4="accent4" accent5="accent5" accent6="accent6" hlink="hlink" folHlink="folHlink"/>
  <p:sldLayoutIdLst>
    <p:sldLayoutId id="2147483712" r:id="rId1"/>
  </p:sldLayoutIdLst>
  <p:txStyles>
    <p:titleStyle>
      <a:lvl1pPr algn="l" rtl="0" eaLnBrk="0" fontAlgn="base" hangingPunct="0">
        <a:spcBef>
          <a:spcPct val="0"/>
        </a:spcBef>
        <a:spcAft>
          <a:spcPct val="0"/>
        </a:spcAft>
        <a:defRPr kumimoji="1" sz="2400" b="1">
          <a:solidFill>
            <a:schemeClr val="tx2"/>
          </a:solidFill>
          <a:latin typeface="+mj-lt"/>
          <a:ea typeface="+mj-ea"/>
          <a:cs typeface="+mj-cs"/>
        </a:defRPr>
      </a:lvl1pPr>
      <a:lvl2pPr algn="l" rtl="0" eaLnBrk="0" fontAlgn="base" hangingPunct="0">
        <a:spcBef>
          <a:spcPct val="0"/>
        </a:spcBef>
        <a:spcAft>
          <a:spcPct val="0"/>
        </a:spcAft>
        <a:defRPr kumimoji="1" sz="2400" b="1">
          <a:solidFill>
            <a:schemeClr val="tx2"/>
          </a:solidFill>
          <a:latin typeface="HGPｺﾞｼｯｸE" pitchFamily="50" charset="-128"/>
          <a:ea typeface="ＭＳ Ｐゴシック" pitchFamily="50" charset="-128"/>
        </a:defRPr>
      </a:lvl2pPr>
      <a:lvl3pPr algn="l" rtl="0" eaLnBrk="0" fontAlgn="base" hangingPunct="0">
        <a:spcBef>
          <a:spcPct val="0"/>
        </a:spcBef>
        <a:spcAft>
          <a:spcPct val="0"/>
        </a:spcAft>
        <a:defRPr kumimoji="1" sz="2400" b="1">
          <a:solidFill>
            <a:schemeClr val="tx2"/>
          </a:solidFill>
          <a:latin typeface="HGPｺﾞｼｯｸE" pitchFamily="50" charset="-128"/>
          <a:ea typeface="ＭＳ Ｐゴシック" pitchFamily="50" charset="-128"/>
        </a:defRPr>
      </a:lvl3pPr>
      <a:lvl4pPr algn="l" rtl="0" eaLnBrk="0" fontAlgn="base" hangingPunct="0">
        <a:spcBef>
          <a:spcPct val="0"/>
        </a:spcBef>
        <a:spcAft>
          <a:spcPct val="0"/>
        </a:spcAft>
        <a:defRPr kumimoji="1" sz="2400" b="1">
          <a:solidFill>
            <a:schemeClr val="tx2"/>
          </a:solidFill>
          <a:latin typeface="HGPｺﾞｼｯｸE" pitchFamily="50" charset="-128"/>
          <a:ea typeface="ＭＳ Ｐゴシック" pitchFamily="50" charset="-128"/>
        </a:defRPr>
      </a:lvl4pPr>
      <a:lvl5pPr algn="l" rtl="0" eaLnBrk="0" fontAlgn="base" hangingPunct="0">
        <a:spcBef>
          <a:spcPct val="0"/>
        </a:spcBef>
        <a:spcAft>
          <a:spcPct val="0"/>
        </a:spcAft>
        <a:defRPr kumimoji="1" sz="2400" b="1">
          <a:solidFill>
            <a:schemeClr val="tx2"/>
          </a:solidFill>
          <a:latin typeface="HGPｺﾞｼｯｸE" pitchFamily="50" charset="-128"/>
          <a:ea typeface="ＭＳ Ｐゴシック" pitchFamily="50" charset="-128"/>
        </a:defRPr>
      </a:lvl5pPr>
      <a:lvl6pPr marL="457200" algn="l" rtl="0" fontAlgn="base">
        <a:spcBef>
          <a:spcPct val="0"/>
        </a:spcBef>
        <a:spcAft>
          <a:spcPct val="0"/>
        </a:spcAft>
        <a:defRPr kumimoji="1" sz="2400" b="1">
          <a:solidFill>
            <a:schemeClr val="tx2"/>
          </a:solidFill>
          <a:latin typeface="HGPｺﾞｼｯｸE" pitchFamily="50" charset="-128"/>
          <a:ea typeface="ＭＳ Ｐゴシック" pitchFamily="50" charset="-128"/>
        </a:defRPr>
      </a:lvl6pPr>
      <a:lvl7pPr marL="914400" algn="l" rtl="0" fontAlgn="base">
        <a:spcBef>
          <a:spcPct val="0"/>
        </a:spcBef>
        <a:spcAft>
          <a:spcPct val="0"/>
        </a:spcAft>
        <a:defRPr kumimoji="1" sz="2400" b="1">
          <a:solidFill>
            <a:schemeClr val="tx2"/>
          </a:solidFill>
          <a:latin typeface="HGPｺﾞｼｯｸE" pitchFamily="50" charset="-128"/>
          <a:ea typeface="ＭＳ Ｐゴシック" pitchFamily="50" charset="-128"/>
        </a:defRPr>
      </a:lvl7pPr>
      <a:lvl8pPr marL="1371600" algn="l" rtl="0" fontAlgn="base">
        <a:spcBef>
          <a:spcPct val="0"/>
        </a:spcBef>
        <a:spcAft>
          <a:spcPct val="0"/>
        </a:spcAft>
        <a:defRPr kumimoji="1" sz="2400" b="1">
          <a:solidFill>
            <a:schemeClr val="tx2"/>
          </a:solidFill>
          <a:latin typeface="HGPｺﾞｼｯｸE" pitchFamily="50" charset="-128"/>
          <a:ea typeface="ＭＳ Ｐゴシック" pitchFamily="50" charset="-128"/>
        </a:defRPr>
      </a:lvl8pPr>
      <a:lvl9pPr marL="1828800" algn="l" rtl="0" fontAlgn="base">
        <a:spcBef>
          <a:spcPct val="0"/>
        </a:spcBef>
        <a:spcAft>
          <a:spcPct val="0"/>
        </a:spcAft>
        <a:defRPr kumimoji="1" sz="2400" b="1">
          <a:solidFill>
            <a:schemeClr val="tx2"/>
          </a:solidFill>
          <a:latin typeface="HGPｺﾞｼｯｸE"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ED25B4-C9CB-4122-80E8-0E608E8CF1F2}" type="datetimeFigureOut">
              <a:rPr lang="ja-JP" altLang="en-US" smtClean="0">
                <a:solidFill>
                  <a:prstClr val="black">
                    <a:tint val="75000"/>
                  </a:prstClr>
                </a:solidFill>
              </a:rPr>
              <a:pPr/>
              <a:t>2020/4/21</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grpSp>
        <p:nvGrpSpPr>
          <p:cNvPr id="7" name="グループ化 6"/>
          <p:cNvGrpSpPr/>
          <p:nvPr userDrawn="1"/>
        </p:nvGrpSpPr>
        <p:grpSpPr bwMode="gray">
          <a:xfrm>
            <a:off x="0" y="33477"/>
            <a:ext cx="9144000" cy="488059"/>
            <a:chOff x="0" y="33474"/>
            <a:chExt cx="9144000" cy="488059"/>
          </a:xfrm>
        </p:grpSpPr>
        <p:cxnSp>
          <p:nvCxnSpPr>
            <p:cNvPr id="8" name="直線コネクタ 7"/>
            <p:cNvCxnSpPr/>
            <p:nvPr/>
          </p:nvCxnSpPr>
          <p:spPr bwMode="gray">
            <a:xfrm>
              <a:off x="0" y="489972"/>
              <a:ext cx="9144000" cy="0"/>
            </a:xfrm>
            <a:prstGeom prst="line">
              <a:avLst/>
            </a:prstGeom>
            <a:ln w="101600">
              <a:gradFill flip="none" rotWithShape="1">
                <a:gsLst>
                  <a:gs pos="0">
                    <a:schemeClr val="bg1">
                      <a:lumMod val="50000"/>
                    </a:schemeClr>
                  </a:gs>
                  <a:gs pos="48000">
                    <a:srgbClr val="EFEFEF"/>
                  </a:gs>
                  <a:gs pos="98750">
                    <a:schemeClr val="bg1"/>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9" name="グループ化 8"/>
            <p:cNvGrpSpPr/>
            <p:nvPr/>
          </p:nvGrpSpPr>
          <p:grpSpPr bwMode="gray">
            <a:xfrm>
              <a:off x="35496" y="33474"/>
              <a:ext cx="698480" cy="462177"/>
              <a:chOff x="35496" y="44625"/>
              <a:chExt cx="698480" cy="462177"/>
            </a:xfrm>
          </p:grpSpPr>
          <p:sp>
            <p:nvSpPr>
              <p:cNvPr id="11" name="タイトル 1"/>
              <p:cNvSpPr txBox="1">
                <a:spLocks/>
              </p:cNvSpPr>
              <p:nvPr/>
            </p:nvSpPr>
            <p:spPr bwMode="gray">
              <a:xfrm>
                <a:off x="35496" y="44625"/>
                <a:ext cx="328616" cy="363814"/>
              </a:xfrm>
              <a:prstGeom prst="rect">
                <a:avLst/>
              </a:prstGeom>
            </p:spPr>
            <p:txBody>
              <a:bodyPr vert="horz" wrap="none" lIns="0" tIns="0" rIns="0" bIns="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3300" b="1" dirty="0">
                    <a:solidFill>
                      <a:srgbClr val="FFFFFF">
                        <a:lumMod val="50000"/>
                      </a:srgbClr>
                    </a:solidFill>
                    <a:latin typeface="Arial Black" panose="020B0A04020102020204" pitchFamily="34" charset="0"/>
                  </a:rPr>
                  <a:t>R</a:t>
                </a:r>
                <a:endParaRPr lang="ja-JP" altLang="en-US" sz="3300" b="1" dirty="0">
                  <a:solidFill>
                    <a:srgbClr val="FFFFFF">
                      <a:lumMod val="50000"/>
                    </a:srgbClr>
                  </a:solidFill>
                  <a:latin typeface="Arial Black" panose="020B0A04020102020204" pitchFamily="34" charset="0"/>
                </a:endParaRPr>
              </a:p>
            </p:txBody>
          </p:sp>
          <p:sp>
            <p:nvSpPr>
              <p:cNvPr id="12" name="タイトル 1"/>
              <p:cNvSpPr txBox="1">
                <a:spLocks/>
              </p:cNvSpPr>
              <p:nvPr/>
            </p:nvSpPr>
            <p:spPr bwMode="gray">
              <a:xfrm>
                <a:off x="405360" y="44625"/>
                <a:ext cx="328616" cy="363814"/>
              </a:xfrm>
              <a:prstGeom prst="rect">
                <a:avLst/>
              </a:prstGeom>
            </p:spPr>
            <p:txBody>
              <a:bodyPr vert="horz" wrap="none" lIns="0" tIns="0" rIns="0" bIns="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3300" b="1" dirty="0">
                    <a:solidFill>
                      <a:srgbClr val="FFFFFF">
                        <a:lumMod val="50000"/>
                      </a:srgbClr>
                    </a:solidFill>
                    <a:latin typeface="Arial Black" panose="020B0A04020102020204" pitchFamily="34" charset="0"/>
                  </a:rPr>
                  <a:t>D</a:t>
                </a:r>
                <a:endParaRPr lang="ja-JP" altLang="en-US" sz="3300" b="1" dirty="0">
                  <a:solidFill>
                    <a:srgbClr val="FFFFFF">
                      <a:lumMod val="50000"/>
                    </a:srgbClr>
                  </a:solidFill>
                  <a:latin typeface="Arial Black" panose="020B0A04020102020204" pitchFamily="34" charset="0"/>
                </a:endParaRPr>
              </a:p>
            </p:txBody>
          </p:sp>
          <p:sp>
            <p:nvSpPr>
              <p:cNvPr id="13" name="タイトル 1"/>
              <p:cNvSpPr txBox="1">
                <a:spLocks/>
              </p:cNvSpPr>
              <p:nvPr/>
            </p:nvSpPr>
            <p:spPr bwMode="gray">
              <a:xfrm>
                <a:off x="296916" y="149813"/>
                <a:ext cx="211596" cy="258626"/>
              </a:xfrm>
              <a:prstGeom prst="rect">
                <a:avLst/>
              </a:prstGeom>
            </p:spPr>
            <p:txBody>
              <a:bodyPr vert="horz" wrap="none" lIns="0" tIns="0" rIns="0" bIns="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400" b="1" dirty="0">
                    <a:ln w="3175">
                      <a:solidFill>
                        <a:srgbClr val="FFFFFF">
                          <a:lumMod val="50000"/>
                        </a:srgbClr>
                      </a:solidFill>
                      <a:miter lim="800000"/>
                    </a:ln>
                    <a:solidFill>
                      <a:srgbClr val="FFFFFF"/>
                    </a:solidFill>
                    <a:latin typeface="Estrangelo Edessa" panose="03080600000000000000" pitchFamily="66" charset="0"/>
                    <a:cs typeface="Estrangelo Edessa" panose="03080600000000000000" pitchFamily="66" charset="0"/>
                  </a:rPr>
                  <a:t>&amp;</a:t>
                </a:r>
                <a:endParaRPr lang="ja-JP" altLang="en-US" sz="2400" b="1" dirty="0">
                  <a:ln w="3175">
                    <a:solidFill>
                      <a:srgbClr val="FFFFFF">
                        <a:lumMod val="50000"/>
                      </a:srgbClr>
                    </a:solidFill>
                    <a:miter lim="800000"/>
                  </a:ln>
                  <a:solidFill>
                    <a:srgbClr val="FFFFFF"/>
                  </a:solidFill>
                  <a:latin typeface="Estrangelo Edessa" panose="03080600000000000000" pitchFamily="66" charset="0"/>
                  <a:cs typeface="Estrangelo Edessa" panose="03080600000000000000" pitchFamily="66" charset="0"/>
                </a:endParaRPr>
              </a:p>
            </p:txBody>
          </p:sp>
          <p:sp>
            <p:nvSpPr>
              <p:cNvPr id="14" name="タイトル 1"/>
              <p:cNvSpPr txBox="1">
                <a:spLocks/>
              </p:cNvSpPr>
              <p:nvPr/>
            </p:nvSpPr>
            <p:spPr bwMode="gray">
              <a:xfrm>
                <a:off x="56580" y="372503"/>
                <a:ext cx="668453" cy="134299"/>
              </a:xfrm>
              <a:prstGeom prst="rect">
                <a:avLst/>
              </a:prstGeom>
            </p:spPr>
            <p:txBody>
              <a:bodyPr vert="horz" wrap="none" lIns="0" tIns="0" rIns="0" bIns="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1200" b="1" dirty="0">
                    <a:solidFill>
                      <a:srgbClr val="FFFFFF">
                        <a:lumMod val="50000"/>
                      </a:srgbClr>
                    </a:solidFill>
                    <a:latin typeface="Arial Black" panose="020B0A04020102020204" pitchFamily="34" charset="0"/>
                  </a:rPr>
                  <a:t>Division</a:t>
                </a:r>
                <a:endParaRPr lang="ja-JP" altLang="en-US" sz="1200" b="1" dirty="0">
                  <a:solidFill>
                    <a:srgbClr val="FFFFFF">
                      <a:lumMod val="50000"/>
                    </a:srgbClr>
                  </a:solidFill>
                  <a:latin typeface="Arial Black" panose="020B0A04020102020204" pitchFamily="34" charset="0"/>
                </a:endParaRPr>
              </a:p>
            </p:txBody>
          </p:sp>
        </p:grpSp>
        <p:sp>
          <p:nvSpPr>
            <p:cNvPr id="10" name="テキスト ボックス 9"/>
            <p:cNvSpPr txBox="1"/>
            <p:nvPr/>
          </p:nvSpPr>
          <p:spPr bwMode="gray">
            <a:xfrm>
              <a:off x="6796874" y="361353"/>
              <a:ext cx="2339349" cy="160180"/>
            </a:xfrm>
            <a:prstGeom prst="rect">
              <a:avLst/>
            </a:prstGeom>
            <a:noFill/>
            <a:ln w="9525">
              <a:noFill/>
              <a:miter lim="800000"/>
              <a:headEnd/>
              <a:tailEnd/>
            </a:ln>
          </p:spPr>
          <p:txBody>
            <a:bodyPr wrap="none" lIns="0" tIns="0" rIns="72000" bIns="0" anchor="t" anchorCtr="0">
              <a:noAutofit/>
            </a:bodyPr>
            <a:lstStyle>
              <a:defPPr>
                <a:defRPr lang="ja-JP"/>
              </a:defPPr>
              <a:lvl1pPr>
                <a:defRPr i="1">
                  <a:latin typeface="Berlin Sans FB" pitchFamily="34" charset="0"/>
                </a:defRPr>
              </a:lvl1pPr>
            </a:lstStyle>
            <a:p>
              <a:pPr algn="r"/>
              <a:r>
                <a:rPr lang="en-US" altLang="ja-JP" sz="1200" dirty="0">
                  <a:solidFill>
                    <a:srgbClr val="000000">
                      <a:lumMod val="50000"/>
                      <a:lumOff val="50000"/>
                    </a:srgbClr>
                  </a:solidFill>
                </a:rPr>
                <a:t>Our Technology changes</a:t>
              </a:r>
              <a:r>
                <a:rPr lang="ja-JP" altLang="en-US" sz="1200" dirty="0">
                  <a:solidFill>
                    <a:srgbClr val="000000">
                      <a:lumMod val="50000"/>
                      <a:lumOff val="50000"/>
                    </a:srgbClr>
                  </a:solidFill>
                </a:rPr>
                <a:t> </a:t>
              </a:r>
              <a:r>
                <a:rPr lang="en-US" altLang="ja-JP" sz="1200" dirty="0">
                  <a:solidFill>
                    <a:srgbClr val="000000">
                      <a:lumMod val="50000"/>
                      <a:lumOff val="50000"/>
                    </a:srgbClr>
                  </a:solidFill>
                </a:rPr>
                <a:t>the Future</a:t>
              </a:r>
              <a:endParaRPr lang="ja-JP" altLang="en-US" sz="1200" dirty="0">
                <a:solidFill>
                  <a:srgbClr val="000000">
                    <a:lumMod val="50000"/>
                    <a:lumOff val="50000"/>
                  </a:srgbClr>
                </a:solidFill>
              </a:endParaRPr>
            </a:p>
          </p:txBody>
        </p:sp>
      </p:grpSp>
    </p:spTree>
    <p:extLst>
      <p:ext uri="{BB962C8B-B14F-4D97-AF65-F5344CB8AC3E}">
        <p14:creationId xmlns:p14="http://schemas.microsoft.com/office/powerpoint/2010/main" val="211774270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正方形/長方形 6"/>
          <p:cNvSpPr/>
          <p:nvPr/>
        </p:nvSpPr>
        <p:spPr>
          <a:xfrm>
            <a:off x="0" y="-1"/>
            <a:ext cx="9144000" cy="450937"/>
          </a:xfrm>
          <a:prstGeom prst="rect">
            <a:avLst/>
          </a:prstGeom>
          <a:solidFill>
            <a:srgbClr val="25008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sp>
        <p:nvSpPr>
          <p:cNvPr id="2" name="タイトル プレースホルダー 1"/>
          <p:cNvSpPr>
            <a:spLocks noGrp="1"/>
          </p:cNvSpPr>
          <p:nvPr>
            <p:ph type="title"/>
          </p:nvPr>
        </p:nvSpPr>
        <p:spPr>
          <a:xfrm>
            <a:off x="457200" y="7653"/>
            <a:ext cx="8229600" cy="478397"/>
          </a:xfrm>
          <a:prstGeom prst="rect">
            <a:avLst/>
          </a:prstGeom>
        </p:spPr>
        <p:txBody>
          <a:bodyPr vert="horz" lIns="91440" tIns="45720" rIns="91440" bIns="45720" rtlCol="0" anchor="ctr">
            <a:noAutofit/>
          </a:bodyPr>
          <a:lstStyle/>
          <a:p>
            <a:r>
              <a:rPr kumimoji="1" lang="ja-JP" altLang="en-US" dirty="0"/>
              <a:t>マスター タイトルの書式設定</a:t>
            </a:r>
          </a:p>
        </p:txBody>
      </p:sp>
    </p:spTree>
    <p:extLst>
      <p:ext uri="{BB962C8B-B14F-4D97-AF65-F5344CB8AC3E}">
        <p14:creationId xmlns:p14="http://schemas.microsoft.com/office/powerpoint/2010/main" val="2010464935"/>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txStyles>
    <p:titleStyle>
      <a:lvl1pPr algn="ctr" defTabSz="914400" rtl="0" eaLnBrk="1" latinLnBrk="0" hangingPunct="1">
        <a:spcBef>
          <a:spcPct val="0"/>
        </a:spcBef>
        <a:buNone/>
        <a:defRPr kumimoji="1" sz="2400" b="1" kern="1200">
          <a:solidFill>
            <a:schemeClr val="bg1"/>
          </a:solidFill>
          <a:latin typeface="Meiryo UI" pitchFamily="50" charset="-128"/>
          <a:ea typeface="Meiryo UI" pitchFamily="50" charset="-128"/>
          <a:cs typeface="Meiryo UI"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363" tIns="45685" rIns="91363" bIns="45685"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1"/>
            <a:ext cx="8229600" cy="4525963"/>
          </a:xfrm>
          <a:prstGeom prst="rect">
            <a:avLst/>
          </a:prstGeom>
        </p:spPr>
        <p:txBody>
          <a:bodyPr vert="horz" lIns="91363" tIns="45685" rIns="91363" bIns="45685"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7"/>
            <a:ext cx="2133600" cy="365125"/>
          </a:xfrm>
          <a:prstGeom prst="rect">
            <a:avLst/>
          </a:prstGeom>
        </p:spPr>
        <p:txBody>
          <a:bodyPr vert="horz" lIns="91363" tIns="45685" rIns="91363" bIns="45685" rtlCol="0" anchor="ctr"/>
          <a:lstStyle>
            <a:lvl1pPr algn="l">
              <a:defRPr sz="1200">
                <a:solidFill>
                  <a:schemeClr val="tx1">
                    <a:tint val="75000"/>
                  </a:schemeClr>
                </a:solidFill>
              </a:defRPr>
            </a:lvl1pPr>
          </a:lstStyle>
          <a:p>
            <a:pPr defTabSz="913630"/>
            <a:fld id="{9F59D713-9F77-45CD-BEAA-93763FAAD55A}" type="datetimeFigureOut">
              <a:rPr lang="ja-JP" altLang="en-US" smtClean="0">
                <a:solidFill>
                  <a:prstClr val="black">
                    <a:tint val="75000"/>
                  </a:prstClr>
                </a:solidFill>
              </a:rPr>
              <a:pPr defTabSz="913630"/>
              <a:t>2020/4/21</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3124200" y="6356357"/>
            <a:ext cx="2895600" cy="365125"/>
          </a:xfrm>
          <a:prstGeom prst="rect">
            <a:avLst/>
          </a:prstGeom>
        </p:spPr>
        <p:txBody>
          <a:bodyPr vert="horz" lIns="91363" tIns="45685" rIns="91363" bIns="45685" rtlCol="0" anchor="ctr"/>
          <a:lstStyle>
            <a:lvl1pPr algn="ctr">
              <a:defRPr sz="1200">
                <a:solidFill>
                  <a:schemeClr val="tx1">
                    <a:tint val="75000"/>
                  </a:schemeClr>
                </a:solidFill>
              </a:defRPr>
            </a:lvl1pPr>
          </a:lstStyle>
          <a:p>
            <a:pPr defTabSz="913630"/>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6553200" y="6356357"/>
            <a:ext cx="2133600" cy="365125"/>
          </a:xfrm>
          <a:prstGeom prst="rect">
            <a:avLst/>
          </a:prstGeom>
        </p:spPr>
        <p:txBody>
          <a:bodyPr vert="horz" lIns="91363" tIns="45685" rIns="91363" bIns="45685" rtlCol="0" anchor="ctr"/>
          <a:lstStyle>
            <a:lvl1pPr algn="r">
              <a:defRPr sz="1200">
                <a:solidFill>
                  <a:schemeClr val="tx1">
                    <a:tint val="75000"/>
                  </a:schemeClr>
                </a:solidFill>
              </a:defRPr>
            </a:lvl1pPr>
          </a:lstStyle>
          <a:p>
            <a:pPr defTabSz="913630"/>
            <a:fld id="{FE43535A-D48F-427F-9DEE-C03B102733F2}" type="slidenum">
              <a:rPr lang="ja-JP" altLang="en-US" smtClean="0">
                <a:solidFill>
                  <a:prstClr val="black">
                    <a:tint val="75000"/>
                  </a:prstClr>
                </a:solidFill>
              </a:rPr>
              <a:pPr defTabSz="913630"/>
              <a:t>‹#›</a:t>
            </a:fld>
            <a:endParaRPr lang="ja-JP" altLang="en-US">
              <a:solidFill>
                <a:prstClr val="black">
                  <a:tint val="75000"/>
                </a:prstClr>
              </a:solidFill>
            </a:endParaRPr>
          </a:p>
        </p:txBody>
      </p:sp>
    </p:spTree>
    <p:extLst>
      <p:ext uri="{BB962C8B-B14F-4D97-AF65-F5344CB8AC3E}">
        <p14:creationId xmlns:p14="http://schemas.microsoft.com/office/powerpoint/2010/main" val="2569551420"/>
      </p:ext>
    </p:extLst>
  </p:cSld>
  <p:clrMap bg1="lt1" tx1="dk1" bg2="lt2" tx2="dk2" accent1="accent1" accent2="accent2" accent3="accent3" accent4="accent4" accent5="accent5" accent6="accent6" hlink="hlink" folHlink="folHlink"/>
  <p:sldLayoutIdLst>
    <p:sldLayoutId id="2147483867" r:id="rId1"/>
  </p:sldLayoutIdLst>
  <p:txStyles>
    <p:titleStyle>
      <a:lvl1pPr algn="ctr" defTabSz="913630" rtl="0" eaLnBrk="1" latinLnBrk="0" hangingPunct="1">
        <a:spcBef>
          <a:spcPct val="0"/>
        </a:spcBef>
        <a:buNone/>
        <a:defRPr kumimoji="1" sz="4400" kern="1200">
          <a:solidFill>
            <a:schemeClr val="tx1"/>
          </a:solidFill>
          <a:latin typeface="+mj-lt"/>
          <a:ea typeface="+mj-ea"/>
          <a:cs typeface="+mj-cs"/>
        </a:defRPr>
      </a:lvl1pPr>
    </p:titleStyle>
    <p:bodyStyle>
      <a:lvl1pPr marL="342613" indent="-342613" algn="l" defTabSz="91363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327" indent="-285506" algn="l" defTabSz="91363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2041" indent="-228408" algn="l" defTabSz="91363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598856" indent="-228408" algn="l" defTabSz="91363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5671" indent="-228408" algn="l" defTabSz="91363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2488" indent="-228408" algn="l" defTabSz="91363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69303" indent="-228408" algn="l" defTabSz="91363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6121" indent="-228408" algn="l" defTabSz="91363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2938" indent="-228408" algn="l" defTabSz="91363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3630" rtl="0" eaLnBrk="1" latinLnBrk="0" hangingPunct="1">
        <a:defRPr kumimoji="1" sz="1800" kern="1200">
          <a:solidFill>
            <a:schemeClr val="tx1"/>
          </a:solidFill>
          <a:latin typeface="+mn-lt"/>
          <a:ea typeface="+mn-ea"/>
          <a:cs typeface="+mn-cs"/>
        </a:defRPr>
      </a:lvl1pPr>
      <a:lvl2pPr marL="456815" algn="l" defTabSz="913630" rtl="0" eaLnBrk="1" latinLnBrk="0" hangingPunct="1">
        <a:defRPr kumimoji="1" sz="1800" kern="1200">
          <a:solidFill>
            <a:schemeClr val="tx1"/>
          </a:solidFill>
          <a:latin typeface="+mn-lt"/>
          <a:ea typeface="+mn-ea"/>
          <a:cs typeface="+mn-cs"/>
        </a:defRPr>
      </a:lvl2pPr>
      <a:lvl3pPr marL="913630" algn="l" defTabSz="913630" rtl="0" eaLnBrk="1" latinLnBrk="0" hangingPunct="1">
        <a:defRPr kumimoji="1" sz="1800" kern="1200">
          <a:solidFill>
            <a:schemeClr val="tx1"/>
          </a:solidFill>
          <a:latin typeface="+mn-lt"/>
          <a:ea typeface="+mn-ea"/>
          <a:cs typeface="+mn-cs"/>
        </a:defRPr>
      </a:lvl3pPr>
      <a:lvl4pPr marL="1370446" algn="l" defTabSz="913630" rtl="0" eaLnBrk="1" latinLnBrk="0" hangingPunct="1">
        <a:defRPr kumimoji="1" sz="1800" kern="1200">
          <a:solidFill>
            <a:schemeClr val="tx1"/>
          </a:solidFill>
          <a:latin typeface="+mn-lt"/>
          <a:ea typeface="+mn-ea"/>
          <a:cs typeface="+mn-cs"/>
        </a:defRPr>
      </a:lvl4pPr>
      <a:lvl5pPr marL="1827261" algn="l" defTabSz="913630" rtl="0" eaLnBrk="1" latinLnBrk="0" hangingPunct="1">
        <a:defRPr kumimoji="1" sz="1800" kern="1200">
          <a:solidFill>
            <a:schemeClr val="tx1"/>
          </a:solidFill>
          <a:latin typeface="+mn-lt"/>
          <a:ea typeface="+mn-ea"/>
          <a:cs typeface="+mn-cs"/>
        </a:defRPr>
      </a:lvl5pPr>
      <a:lvl6pPr marL="2284079" algn="l" defTabSz="913630" rtl="0" eaLnBrk="1" latinLnBrk="0" hangingPunct="1">
        <a:defRPr kumimoji="1" sz="1800" kern="1200">
          <a:solidFill>
            <a:schemeClr val="tx1"/>
          </a:solidFill>
          <a:latin typeface="+mn-lt"/>
          <a:ea typeface="+mn-ea"/>
          <a:cs typeface="+mn-cs"/>
        </a:defRPr>
      </a:lvl6pPr>
      <a:lvl7pPr marL="2740897" algn="l" defTabSz="913630" rtl="0" eaLnBrk="1" latinLnBrk="0" hangingPunct="1">
        <a:defRPr kumimoji="1" sz="1800" kern="1200">
          <a:solidFill>
            <a:schemeClr val="tx1"/>
          </a:solidFill>
          <a:latin typeface="+mn-lt"/>
          <a:ea typeface="+mn-ea"/>
          <a:cs typeface="+mn-cs"/>
        </a:defRPr>
      </a:lvl7pPr>
      <a:lvl8pPr marL="3197712" algn="l" defTabSz="913630" rtl="0" eaLnBrk="1" latinLnBrk="0" hangingPunct="1">
        <a:defRPr kumimoji="1" sz="1800" kern="1200">
          <a:solidFill>
            <a:schemeClr val="tx1"/>
          </a:solidFill>
          <a:latin typeface="+mn-lt"/>
          <a:ea typeface="+mn-ea"/>
          <a:cs typeface="+mn-cs"/>
        </a:defRPr>
      </a:lvl8pPr>
      <a:lvl9pPr marL="3654529" algn="l" defTabSz="91363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5.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246221"/>
          </a:xfrm>
          <a:prstGeom prst="rect">
            <a:avLst/>
          </a:prstGeom>
          <a:noFill/>
        </p:spPr>
        <p:txBody>
          <a:bodyPr wrap="square" lIns="0" tIns="0" rIns="0" bIns="0" rtlCol="0">
            <a:spAutoFit/>
          </a:bodyPr>
          <a:lstStyle/>
          <a:p>
            <a:r>
              <a:rPr lang="en-US" altLang="zh-TW" sz="1600" dirty="0">
                <a:solidFill>
                  <a:schemeClr val="bg1"/>
                </a:solidFill>
                <a:latin typeface="Meiryo UI" pitchFamily="50" charset="-128"/>
                <a:ea typeface="Meiryo UI" pitchFamily="50" charset="-128"/>
                <a:cs typeface="Meiryo UI" pitchFamily="50" charset="-128"/>
              </a:rPr>
              <a:t>State Representation Learning for </a:t>
            </a:r>
            <a:r>
              <a:rPr lang="en-US" altLang="zh-TW" sz="1600" dirty="0" err="1">
                <a:solidFill>
                  <a:schemeClr val="bg1"/>
                </a:solidFill>
                <a:latin typeface="Meiryo UI" pitchFamily="50" charset="-128"/>
                <a:ea typeface="Meiryo UI" pitchFamily="50" charset="-128"/>
                <a:cs typeface="Meiryo UI" pitchFamily="50" charset="-128"/>
              </a:rPr>
              <a:t>Control_An</a:t>
            </a:r>
            <a:r>
              <a:rPr lang="en-US" altLang="zh-TW" sz="1600" dirty="0">
                <a:solidFill>
                  <a:schemeClr val="bg1"/>
                </a:solidFill>
                <a:latin typeface="Meiryo UI" pitchFamily="50" charset="-128"/>
                <a:ea typeface="Meiryo UI" pitchFamily="50" charset="-128"/>
                <a:cs typeface="Meiryo UI" pitchFamily="50" charset="-128"/>
              </a:rPr>
              <a:t> Overview</a:t>
            </a:r>
            <a:endParaRPr kumimoji="1" lang="ja-JP" altLang="en-US" sz="1600" dirty="0">
              <a:solidFill>
                <a:schemeClr val="bg1"/>
              </a:solidFill>
              <a:latin typeface="Meiryo UI" pitchFamily="50" charset="-128"/>
              <a:ea typeface="Meiryo UI" pitchFamily="50" charset="-128"/>
              <a:cs typeface="Meiryo UI" pitchFamily="50" charset="-128"/>
            </a:endParaRPr>
          </a:p>
        </p:txBody>
      </p:sp>
      <p:sp>
        <p:nvSpPr>
          <p:cNvPr id="34" name="正方形/長方形 33"/>
          <p:cNvSpPr/>
          <p:nvPr/>
        </p:nvSpPr>
        <p:spPr>
          <a:xfrm>
            <a:off x="0" y="579118"/>
            <a:ext cx="2734574" cy="307777"/>
          </a:xfrm>
          <a:prstGeom prst="rect">
            <a:avLst/>
          </a:prstGeom>
        </p:spPr>
        <p:txBody>
          <a:bodyPr wrap="square">
            <a:spAutoFit/>
          </a:bodyPr>
          <a:lstStyle/>
          <a:p>
            <a:r>
              <a:rPr lang="ja-JP" altLang="en-US" sz="1400" dirty="0"/>
              <a:t>■</a:t>
            </a:r>
            <a:r>
              <a:rPr lang="en-US" altLang="ja-JP" sz="1400" dirty="0"/>
              <a:t>SRL approaches</a:t>
            </a:r>
          </a:p>
        </p:txBody>
      </p:sp>
      <p:sp>
        <p:nvSpPr>
          <p:cNvPr id="8" name="正方形/長方形 7"/>
          <p:cNvSpPr/>
          <p:nvPr/>
        </p:nvSpPr>
        <p:spPr>
          <a:xfrm>
            <a:off x="376134" y="886895"/>
            <a:ext cx="3170804" cy="369332"/>
          </a:xfrm>
          <a:prstGeom prst="rect">
            <a:avLst/>
          </a:prstGeom>
        </p:spPr>
        <p:txBody>
          <a:bodyPr wrap="none">
            <a:spAutoFit/>
          </a:bodyPr>
          <a:lstStyle/>
          <a:p>
            <a:r>
              <a:rPr lang="en-US" altLang="ja-JP" dirty="0"/>
              <a:t> Reconstructing the observation</a:t>
            </a:r>
            <a:endParaRPr lang="ja-JP" altLang="en-US" dirty="0"/>
          </a:p>
        </p:txBody>
      </p:sp>
      <p:pic>
        <p:nvPicPr>
          <p:cNvPr id="9" name="図 8"/>
          <p:cNvPicPr>
            <a:picLocks noChangeAspect="1"/>
          </p:cNvPicPr>
          <p:nvPr/>
        </p:nvPicPr>
        <p:blipFill>
          <a:blip r:embed="rId2"/>
          <a:stretch>
            <a:fillRect/>
          </a:stretch>
        </p:blipFill>
        <p:spPr>
          <a:xfrm>
            <a:off x="1154830" y="1256227"/>
            <a:ext cx="1976560" cy="518801"/>
          </a:xfrm>
          <a:prstGeom prst="rect">
            <a:avLst/>
          </a:prstGeom>
        </p:spPr>
      </p:pic>
      <p:pic>
        <p:nvPicPr>
          <p:cNvPr id="10" name="図 9"/>
          <p:cNvPicPr>
            <a:picLocks noChangeAspect="1"/>
          </p:cNvPicPr>
          <p:nvPr/>
        </p:nvPicPr>
        <p:blipFill>
          <a:blip r:embed="rId3"/>
          <a:stretch>
            <a:fillRect/>
          </a:stretch>
        </p:blipFill>
        <p:spPr>
          <a:xfrm>
            <a:off x="1026542" y="1874103"/>
            <a:ext cx="2786334" cy="1037784"/>
          </a:xfrm>
          <a:prstGeom prst="rect">
            <a:avLst/>
          </a:prstGeom>
        </p:spPr>
      </p:pic>
      <p:sp>
        <p:nvSpPr>
          <p:cNvPr id="11" name="正方形/長方形 10"/>
          <p:cNvSpPr/>
          <p:nvPr/>
        </p:nvSpPr>
        <p:spPr>
          <a:xfrm>
            <a:off x="307492" y="3890874"/>
            <a:ext cx="2653547" cy="369332"/>
          </a:xfrm>
          <a:prstGeom prst="rect">
            <a:avLst/>
          </a:prstGeom>
        </p:spPr>
        <p:txBody>
          <a:bodyPr wrap="none">
            <a:spAutoFit/>
          </a:bodyPr>
          <a:lstStyle/>
          <a:p>
            <a:r>
              <a:rPr lang="en-US" altLang="ja-JP" dirty="0"/>
              <a:t> Learning a forward model</a:t>
            </a:r>
            <a:endParaRPr lang="ja-JP" altLang="en-US" dirty="0"/>
          </a:p>
        </p:txBody>
      </p:sp>
      <p:pic>
        <p:nvPicPr>
          <p:cNvPr id="12" name="図 11"/>
          <p:cNvPicPr>
            <a:picLocks noChangeAspect="1"/>
          </p:cNvPicPr>
          <p:nvPr/>
        </p:nvPicPr>
        <p:blipFill>
          <a:blip r:embed="rId4"/>
          <a:stretch>
            <a:fillRect/>
          </a:stretch>
        </p:blipFill>
        <p:spPr>
          <a:xfrm>
            <a:off x="901855" y="4224028"/>
            <a:ext cx="2642751" cy="287150"/>
          </a:xfrm>
          <a:prstGeom prst="rect">
            <a:avLst/>
          </a:prstGeom>
        </p:spPr>
      </p:pic>
      <p:pic>
        <p:nvPicPr>
          <p:cNvPr id="13" name="図 12"/>
          <p:cNvPicPr>
            <a:picLocks noChangeAspect="1"/>
          </p:cNvPicPr>
          <p:nvPr/>
        </p:nvPicPr>
        <p:blipFill>
          <a:blip r:embed="rId5"/>
          <a:stretch>
            <a:fillRect/>
          </a:stretch>
        </p:blipFill>
        <p:spPr>
          <a:xfrm>
            <a:off x="957900" y="4511177"/>
            <a:ext cx="2854976" cy="1296145"/>
          </a:xfrm>
          <a:prstGeom prst="rect">
            <a:avLst/>
          </a:prstGeom>
        </p:spPr>
      </p:pic>
      <p:sp>
        <p:nvSpPr>
          <p:cNvPr id="14" name="正方形/長方形 13"/>
          <p:cNvSpPr/>
          <p:nvPr/>
        </p:nvSpPr>
        <p:spPr>
          <a:xfrm>
            <a:off x="4530676" y="821240"/>
            <a:ext cx="2651239" cy="369332"/>
          </a:xfrm>
          <a:prstGeom prst="rect">
            <a:avLst/>
          </a:prstGeom>
        </p:spPr>
        <p:txBody>
          <a:bodyPr wrap="none">
            <a:spAutoFit/>
          </a:bodyPr>
          <a:lstStyle/>
          <a:p>
            <a:r>
              <a:rPr lang="en-US" altLang="ja-JP" dirty="0"/>
              <a:t>Learning an inverse model</a:t>
            </a:r>
            <a:endParaRPr lang="ja-JP" altLang="en-US" dirty="0"/>
          </a:p>
        </p:txBody>
      </p:sp>
      <p:pic>
        <p:nvPicPr>
          <p:cNvPr id="15" name="図 14"/>
          <p:cNvPicPr>
            <a:picLocks noChangeAspect="1"/>
          </p:cNvPicPr>
          <p:nvPr/>
        </p:nvPicPr>
        <p:blipFill>
          <a:blip r:embed="rId6"/>
          <a:stretch>
            <a:fillRect/>
          </a:stretch>
        </p:blipFill>
        <p:spPr>
          <a:xfrm>
            <a:off x="5289813" y="1160633"/>
            <a:ext cx="2528649" cy="296148"/>
          </a:xfrm>
          <a:prstGeom prst="rect">
            <a:avLst/>
          </a:prstGeom>
        </p:spPr>
      </p:pic>
      <p:pic>
        <p:nvPicPr>
          <p:cNvPr id="16" name="図 15"/>
          <p:cNvPicPr>
            <a:picLocks noChangeAspect="1"/>
          </p:cNvPicPr>
          <p:nvPr/>
        </p:nvPicPr>
        <p:blipFill>
          <a:blip r:embed="rId7"/>
          <a:stretch>
            <a:fillRect/>
          </a:stretch>
        </p:blipFill>
        <p:spPr>
          <a:xfrm>
            <a:off x="5333472" y="1474714"/>
            <a:ext cx="2484990" cy="1379215"/>
          </a:xfrm>
          <a:prstGeom prst="rect">
            <a:avLst/>
          </a:prstGeom>
        </p:spPr>
      </p:pic>
      <p:sp>
        <p:nvSpPr>
          <p:cNvPr id="17" name="正方形/長方形 16"/>
          <p:cNvSpPr/>
          <p:nvPr/>
        </p:nvSpPr>
        <p:spPr>
          <a:xfrm>
            <a:off x="4140680" y="3890874"/>
            <a:ext cx="5003320" cy="369332"/>
          </a:xfrm>
          <a:prstGeom prst="rect">
            <a:avLst/>
          </a:prstGeom>
        </p:spPr>
        <p:txBody>
          <a:bodyPr wrap="square">
            <a:spAutoFit/>
          </a:bodyPr>
          <a:lstStyle/>
          <a:p>
            <a:r>
              <a:rPr lang="en-US" altLang="ja-JP" dirty="0"/>
              <a:t>Using prior knowledge to constrain the state space</a:t>
            </a:r>
            <a:endParaRPr lang="ja-JP" altLang="en-US" dirty="0"/>
          </a:p>
        </p:txBody>
      </p:sp>
      <p:pic>
        <p:nvPicPr>
          <p:cNvPr id="18" name="図 17"/>
          <p:cNvPicPr>
            <a:picLocks noChangeAspect="1"/>
          </p:cNvPicPr>
          <p:nvPr/>
        </p:nvPicPr>
        <p:blipFill>
          <a:blip r:embed="rId8"/>
          <a:stretch>
            <a:fillRect/>
          </a:stretch>
        </p:blipFill>
        <p:spPr>
          <a:xfrm>
            <a:off x="4571999" y="4314228"/>
            <a:ext cx="3344811" cy="276959"/>
          </a:xfrm>
          <a:prstGeom prst="rect">
            <a:avLst/>
          </a:prstGeom>
        </p:spPr>
      </p:pic>
      <p:pic>
        <p:nvPicPr>
          <p:cNvPr id="19" name="図 18"/>
          <p:cNvPicPr>
            <a:picLocks noChangeAspect="1"/>
          </p:cNvPicPr>
          <p:nvPr/>
        </p:nvPicPr>
        <p:blipFill>
          <a:blip r:embed="rId9"/>
          <a:stretch>
            <a:fillRect/>
          </a:stretch>
        </p:blipFill>
        <p:spPr>
          <a:xfrm>
            <a:off x="4705170" y="4649691"/>
            <a:ext cx="3722837" cy="1562845"/>
          </a:xfrm>
          <a:prstGeom prst="rect">
            <a:avLst/>
          </a:prstGeom>
        </p:spPr>
      </p:pic>
    </p:spTree>
    <p:extLst>
      <p:ext uri="{BB962C8B-B14F-4D97-AF65-F5344CB8AC3E}">
        <p14:creationId xmlns:p14="http://schemas.microsoft.com/office/powerpoint/2010/main" val="351033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246221"/>
          </a:xfrm>
          <a:prstGeom prst="rect">
            <a:avLst/>
          </a:prstGeom>
          <a:noFill/>
        </p:spPr>
        <p:txBody>
          <a:bodyPr wrap="square" lIns="0" tIns="0" rIns="0" bIns="0" rtlCol="0">
            <a:spAutoFit/>
          </a:bodyPr>
          <a:lstStyle/>
          <a:p>
            <a:r>
              <a:rPr lang="en-US" altLang="zh-TW" sz="1600" dirty="0">
                <a:solidFill>
                  <a:schemeClr val="bg1"/>
                </a:solidFill>
                <a:latin typeface="Meiryo UI" pitchFamily="50" charset="-128"/>
                <a:ea typeface="Meiryo UI" pitchFamily="50" charset="-128"/>
                <a:cs typeface="Meiryo UI" pitchFamily="50" charset="-128"/>
              </a:rPr>
              <a:t>State Representation Learning for </a:t>
            </a:r>
            <a:r>
              <a:rPr lang="en-US" altLang="zh-TW" sz="1600" dirty="0" err="1">
                <a:solidFill>
                  <a:schemeClr val="bg1"/>
                </a:solidFill>
                <a:latin typeface="Meiryo UI" pitchFamily="50" charset="-128"/>
                <a:ea typeface="Meiryo UI" pitchFamily="50" charset="-128"/>
                <a:cs typeface="Meiryo UI" pitchFamily="50" charset="-128"/>
              </a:rPr>
              <a:t>Control_An</a:t>
            </a:r>
            <a:r>
              <a:rPr lang="en-US" altLang="zh-TW" sz="1600" dirty="0">
                <a:solidFill>
                  <a:schemeClr val="bg1"/>
                </a:solidFill>
                <a:latin typeface="Meiryo UI" pitchFamily="50" charset="-128"/>
                <a:ea typeface="Meiryo UI" pitchFamily="50" charset="-128"/>
                <a:cs typeface="Meiryo UI" pitchFamily="50" charset="-128"/>
              </a:rPr>
              <a:t> Overview</a:t>
            </a:r>
            <a:endParaRPr kumimoji="1" lang="ja-JP" altLang="en-US" sz="1600" dirty="0">
              <a:solidFill>
                <a:schemeClr val="bg1"/>
              </a:solidFill>
              <a:latin typeface="Meiryo UI" pitchFamily="50" charset="-128"/>
              <a:ea typeface="Meiryo UI" pitchFamily="50" charset="-128"/>
              <a:cs typeface="Meiryo UI" pitchFamily="50" charset="-128"/>
            </a:endParaRPr>
          </a:p>
        </p:txBody>
      </p:sp>
      <p:sp>
        <p:nvSpPr>
          <p:cNvPr id="34" name="正方形/長方形 33"/>
          <p:cNvSpPr/>
          <p:nvPr/>
        </p:nvSpPr>
        <p:spPr>
          <a:xfrm>
            <a:off x="-1" y="579118"/>
            <a:ext cx="3539613" cy="307777"/>
          </a:xfrm>
          <a:prstGeom prst="rect">
            <a:avLst/>
          </a:prstGeom>
        </p:spPr>
        <p:txBody>
          <a:bodyPr wrap="square">
            <a:spAutoFit/>
          </a:bodyPr>
          <a:lstStyle/>
          <a:p>
            <a:r>
              <a:rPr lang="ja-JP" altLang="en-US" sz="1400" dirty="0"/>
              <a:t>■</a:t>
            </a:r>
            <a:r>
              <a:rPr lang="en-US" altLang="ja-JP" sz="1400" dirty="0"/>
              <a:t>Evaluating learned state representations</a:t>
            </a:r>
          </a:p>
        </p:txBody>
      </p:sp>
      <p:pic>
        <p:nvPicPr>
          <p:cNvPr id="5" name="図 4"/>
          <p:cNvPicPr>
            <a:picLocks noChangeAspect="1"/>
          </p:cNvPicPr>
          <p:nvPr/>
        </p:nvPicPr>
        <p:blipFill>
          <a:blip r:embed="rId2"/>
          <a:stretch>
            <a:fillRect/>
          </a:stretch>
        </p:blipFill>
        <p:spPr>
          <a:xfrm>
            <a:off x="642937" y="1020726"/>
            <a:ext cx="7223963" cy="5280061"/>
          </a:xfrm>
          <a:prstGeom prst="rect">
            <a:avLst/>
          </a:prstGeom>
        </p:spPr>
      </p:pic>
    </p:spTree>
    <p:extLst>
      <p:ext uri="{BB962C8B-B14F-4D97-AF65-F5344CB8AC3E}">
        <p14:creationId xmlns:p14="http://schemas.microsoft.com/office/powerpoint/2010/main" val="2430687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246221"/>
          </a:xfrm>
          <a:prstGeom prst="rect">
            <a:avLst/>
          </a:prstGeom>
          <a:noFill/>
        </p:spPr>
        <p:txBody>
          <a:bodyPr wrap="square" lIns="0" tIns="0" rIns="0" bIns="0" rtlCol="0">
            <a:spAutoFit/>
          </a:bodyPr>
          <a:lstStyle/>
          <a:p>
            <a:r>
              <a:rPr lang="en-US" altLang="zh-TW" sz="1600" dirty="0">
                <a:solidFill>
                  <a:schemeClr val="bg1"/>
                </a:solidFill>
                <a:latin typeface="Meiryo UI" pitchFamily="50" charset="-128"/>
                <a:ea typeface="Meiryo UI" pitchFamily="50" charset="-128"/>
                <a:cs typeface="Meiryo UI" pitchFamily="50" charset="-128"/>
              </a:rPr>
              <a:t>State Representation Learning for </a:t>
            </a:r>
            <a:r>
              <a:rPr lang="en-US" altLang="zh-TW" sz="1600" dirty="0" err="1">
                <a:solidFill>
                  <a:schemeClr val="bg1"/>
                </a:solidFill>
                <a:latin typeface="Meiryo UI" pitchFamily="50" charset="-128"/>
                <a:ea typeface="Meiryo UI" pitchFamily="50" charset="-128"/>
                <a:cs typeface="Meiryo UI" pitchFamily="50" charset="-128"/>
              </a:rPr>
              <a:t>Control_An</a:t>
            </a:r>
            <a:r>
              <a:rPr lang="en-US" altLang="zh-TW" sz="1600" dirty="0">
                <a:solidFill>
                  <a:schemeClr val="bg1"/>
                </a:solidFill>
                <a:latin typeface="Meiryo UI" pitchFamily="50" charset="-128"/>
                <a:ea typeface="Meiryo UI" pitchFamily="50" charset="-128"/>
                <a:cs typeface="Meiryo UI" pitchFamily="50" charset="-128"/>
              </a:rPr>
              <a:t> Overview</a:t>
            </a:r>
            <a:endParaRPr kumimoji="1" lang="ja-JP" altLang="en-US" sz="1600" dirty="0">
              <a:solidFill>
                <a:schemeClr val="bg1"/>
              </a:solidFill>
              <a:latin typeface="Meiryo UI" pitchFamily="50" charset="-128"/>
              <a:ea typeface="Meiryo UI" pitchFamily="50" charset="-128"/>
              <a:cs typeface="Meiryo UI" pitchFamily="50" charset="-128"/>
            </a:endParaRPr>
          </a:p>
        </p:txBody>
      </p:sp>
      <p:sp>
        <p:nvSpPr>
          <p:cNvPr id="34" name="正方形/長方形 33"/>
          <p:cNvSpPr/>
          <p:nvPr/>
        </p:nvSpPr>
        <p:spPr>
          <a:xfrm>
            <a:off x="-1" y="579118"/>
            <a:ext cx="3539613" cy="307777"/>
          </a:xfrm>
          <a:prstGeom prst="rect">
            <a:avLst/>
          </a:prstGeom>
        </p:spPr>
        <p:txBody>
          <a:bodyPr wrap="square">
            <a:spAutoFit/>
          </a:bodyPr>
          <a:lstStyle/>
          <a:p>
            <a:r>
              <a:rPr lang="ja-JP" altLang="en-US" sz="1400" dirty="0"/>
              <a:t>■</a:t>
            </a:r>
            <a:r>
              <a:rPr lang="en-US" altLang="ja-JP" sz="1400" dirty="0"/>
              <a:t>Discussion and future trends</a:t>
            </a:r>
          </a:p>
        </p:txBody>
      </p:sp>
      <p:sp>
        <p:nvSpPr>
          <p:cNvPr id="2" name="正方形/長方形 1"/>
          <p:cNvSpPr/>
          <p:nvPr/>
        </p:nvSpPr>
        <p:spPr>
          <a:xfrm>
            <a:off x="511629" y="1489894"/>
            <a:ext cx="7456714" cy="523220"/>
          </a:xfrm>
          <a:prstGeom prst="rect">
            <a:avLst/>
          </a:prstGeom>
        </p:spPr>
        <p:txBody>
          <a:bodyPr wrap="square">
            <a:spAutoFit/>
          </a:bodyPr>
          <a:lstStyle/>
          <a:p>
            <a:r>
              <a:rPr lang="en-US" altLang="ja-JP" sz="1400" dirty="0"/>
              <a:t>One way to incorporate exploration in SRL is to integrate curiosity or intrinsic motivations [</a:t>
            </a:r>
            <a:r>
              <a:rPr lang="en-US" altLang="ja-JP" sz="1400" dirty="0" err="1"/>
              <a:t>Oudeyer</a:t>
            </a:r>
            <a:r>
              <a:rPr lang="en-US" altLang="ja-JP" sz="1400" dirty="0"/>
              <a:t> et al., 2007] in the algorithm that collects data. </a:t>
            </a:r>
            <a:endParaRPr lang="ja-JP" altLang="en-US" sz="1400" dirty="0"/>
          </a:p>
        </p:txBody>
      </p:sp>
      <p:sp>
        <p:nvSpPr>
          <p:cNvPr id="6" name="正方形/長方形 5"/>
          <p:cNvSpPr/>
          <p:nvPr/>
        </p:nvSpPr>
        <p:spPr>
          <a:xfrm>
            <a:off x="511629" y="1065903"/>
            <a:ext cx="3461657" cy="307777"/>
          </a:xfrm>
          <a:prstGeom prst="rect">
            <a:avLst/>
          </a:prstGeom>
        </p:spPr>
        <p:txBody>
          <a:bodyPr wrap="square">
            <a:spAutoFit/>
          </a:bodyPr>
          <a:lstStyle/>
          <a:p>
            <a:r>
              <a:rPr lang="ja-JP" altLang="en-US" sz="1400" dirty="0"/>
              <a:t>表現学習に好奇心を取り入れた研究</a:t>
            </a:r>
          </a:p>
        </p:txBody>
      </p:sp>
      <p:sp>
        <p:nvSpPr>
          <p:cNvPr id="3" name="正方形/長方形 2"/>
          <p:cNvSpPr/>
          <p:nvPr/>
        </p:nvSpPr>
        <p:spPr>
          <a:xfrm>
            <a:off x="511629" y="2193362"/>
            <a:ext cx="7380514" cy="2031325"/>
          </a:xfrm>
          <a:prstGeom prst="rect">
            <a:avLst/>
          </a:prstGeom>
        </p:spPr>
        <p:txBody>
          <a:bodyPr wrap="square">
            <a:spAutoFit/>
          </a:bodyPr>
          <a:lstStyle/>
          <a:p>
            <a:r>
              <a:rPr lang="ja-JP" altLang="en-US" sz="1400" dirty="0"/>
              <a:t>これは、例えば、探索を促す前方モデル誤差にリンクした内在的な報酬を与えることで、内在的好奇心モジュール</a:t>
            </a:r>
            <a:r>
              <a:rPr lang="en-US" altLang="ja-JP" sz="1400" dirty="0"/>
              <a:t>(ICM) [Pathak et al., 2017]</a:t>
            </a:r>
            <a:r>
              <a:rPr lang="ja-JP" altLang="en-US" sz="1400" dirty="0"/>
              <a:t>で行われます。</a:t>
            </a:r>
            <a:endParaRPr lang="en-US" altLang="ja-JP" sz="1400" dirty="0"/>
          </a:p>
          <a:p>
            <a:r>
              <a:rPr lang="ja-JP" altLang="en-US" sz="1400" dirty="0"/>
              <a:t>このアプローチは、</a:t>
            </a:r>
            <a:r>
              <a:rPr lang="en-US" altLang="ja-JP" sz="1400" dirty="0"/>
              <a:t>[</a:t>
            </a:r>
            <a:r>
              <a:rPr lang="en-US" altLang="ja-JP" sz="1400" dirty="0" err="1"/>
              <a:t>Magrans</a:t>
            </a:r>
            <a:r>
              <a:rPr lang="en-US" altLang="ja-JP" sz="1400" dirty="0"/>
              <a:t> de Abril and Kanai, 2018]</a:t>
            </a:r>
            <a:r>
              <a:rPr lang="ja-JP" altLang="en-US" sz="1400" dirty="0"/>
              <a:t>では、この探索的行動を、なじみのあるステートアクションのペアにつながる行動を好むホメオスタティックな駆動とバランスをとることで改善されている。</a:t>
            </a:r>
            <a:endParaRPr lang="en-US" altLang="ja-JP" sz="1400" dirty="0"/>
          </a:p>
          <a:p>
            <a:r>
              <a:rPr lang="en-US" altLang="ja-JP" sz="1400" dirty="0"/>
              <a:t>This is done for example in the Intrinsic Curiosity Module (ICM) [Pathak et al., 2017] by deﬁning an intrinsic reward linked to the forward model error which encourages exploration.</a:t>
            </a:r>
          </a:p>
          <a:p>
            <a:r>
              <a:rPr lang="en-US" altLang="ja-JP" sz="1400" dirty="0"/>
              <a:t>This approach is improved in [</a:t>
            </a:r>
            <a:r>
              <a:rPr lang="en-US" altLang="ja-JP" sz="1400" dirty="0" err="1"/>
              <a:t>Magrans</a:t>
            </a:r>
            <a:r>
              <a:rPr lang="en-US" altLang="ja-JP" sz="1400" dirty="0"/>
              <a:t> de Abril and Kanai, 2018] by balancing this exploratory behavior with an homeostatic drive to also favor actions that lead to familiar </a:t>
            </a:r>
            <a:r>
              <a:rPr lang="en-US" altLang="ja-JP" sz="1400" dirty="0" err="1"/>
              <a:t>stateaction</a:t>
            </a:r>
            <a:r>
              <a:rPr lang="en-US" altLang="ja-JP" sz="1400" dirty="0"/>
              <a:t> pairs.</a:t>
            </a:r>
            <a:endParaRPr lang="ja-JP" altLang="en-US" sz="1400" dirty="0"/>
          </a:p>
        </p:txBody>
      </p:sp>
      <p:sp>
        <p:nvSpPr>
          <p:cNvPr id="8" name="正方形/長方形 7"/>
          <p:cNvSpPr/>
          <p:nvPr/>
        </p:nvSpPr>
        <p:spPr>
          <a:xfrm>
            <a:off x="664029" y="4777931"/>
            <a:ext cx="3461657" cy="1169551"/>
          </a:xfrm>
          <a:prstGeom prst="rect">
            <a:avLst/>
          </a:prstGeom>
        </p:spPr>
        <p:txBody>
          <a:bodyPr wrap="square">
            <a:spAutoFit/>
          </a:bodyPr>
          <a:lstStyle/>
          <a:p>
            <a:r>
              <a:rPr lang="en-US" altLang="ja-JP" sz="1400" dirty="0"/>
              <a:t>SRL</a:t>
            </a:r>
            <a:r>
              <a:rPr lang="ja-JP" altLang="en-US" sz="1400" dirty="0"/>
              <a:t>の今後の研究方向性</a:t>
            </a:r>
            <a:endParaRPr lang="en-US" altLang="ja-JP" sz="1400" dirty="0"/>
          </a:p>
          <a:p>
            <a:r>
              <a:rPr lang="ja-JP" altLang="en-US" sz="1400" dirty="0"/>
              <a:t>・表現学習に内的動機を取り入れる</a:t>
            </a:r>
            <a:endParaRPr lang="en-US" altLang="ja-JP" sz="1400" dirty="0"/>
          </a:p>
          <a:p>
            <a:r>
              <a:rPr lang="ja-JP" altLang="en-US" sz="1400" dirty="0"/>
              <a:t>・シミュレーションデータを活用する</a:t>
            </a:r>
            <a:endParaRPr lang="en-US" altLang="ja-JP" sz="1400" dirty="0"/>
          </a:p>
          <a:p>
            <a:r>
              <a:rPr lang="ja-JP" altLang="en-US" sz="1400" dirty="0"/>
              <a:t>・表現する状態の次元をどう決定するか（いまは経験的に決めている）</a:t>
            </a:r>
          </a:p>
        </p:txBody>
      </p:sp>
    </p:spTree>
    <p:extLst>
      <p:ext uri="{BB962C8B-B14F-4D97-AF65-F5344CB8AC3E}">
        <p14:creationId xmlns:p14="http://schemas.microsoft.com/office/powerpoint/2010/main" val="680309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246221"/>
          </a:xfrm>
          <a:prstGeom prst="rect">
            <a:avLst/>
          </a:prstGeom>
          <a:noFill/>
        </p:spPr>
        <p:txBody>
          <a:bodyPr wrap="square" lIns="0" tIns="0" rIns="0" bIns="0" rtlCol="0">
            <a:spAutoFit/>
          </a:bodyPr>
          <a:lstStyle/>
          <a:p>
            <a:r>
              <a:rPr lang="en-US" altLang="zh-TW" sz="1600" dirty="0">
                <a:solidFill>
                  <a:schemeClr val="bg1"/>
                </a:solidFill>
                <a:latin typeface="Meiryo UI" pitchFamily="50" charset="-128"/>
                <a:ea typeface="Meiryo UI" pitchFamily="50" charset="-128"/>
                <a:cs typeface="Meiryo UI" pitchFamily="50" charset="-128"/>
              </a:rPr>
              <a:t>State Representation Learning for </a:t>
            </a:r>
            <a:r>
              <a:rPr lang="en-US" altLang="zh-TW" sz="1600" dirty="0" err="1">
                <a:solidFill>
                  <a:schemeClr val="bg1"/>
                </a:solidFill>
                <a:latin typeface="Meiryo UI" pitchFamily="50" charset="-128"/>
                <a:ea typeface="Meiryo UI" pitchFamily="50" charset="-128"/>
                <a:cs typeface="Meiryo UI" pitchFamily="50" charset="-128"/>
              </a:rPr>
              <a:t>Control_An</a:t>
            </a:r>
            <a:r>
              <a:rPr lang="en-US" altLang="zh-TW" sz="1600" dirty="0">
                <a:solidFill>
                  <a:schemeClr val="bg1"/>
                </a:solidFill>
                <a:latin typeface="Meiryo UI" pitchFamily="50" charset="-128"/>
                <a:ea typeface="Meiryo UI" pitchFamily="50" charset="-128"/>
                <a:cs typeface="Meiryo UI" pitchFamily="50" charset="-128"/>
              </a:rPr>
              <a:t> Overview</a:t>
            </a:r>
            <a:endParaRPr kumimoji="1" lang="ja-JP" altLang="en-US" sz="1600" dirty="0">
              <a:solidFill>
                <a:schemeClr val="bg1"/>
              </a:solidFill>
              <a:latin typeface="Meiryo UI" pitchFamily="50" charset="-128"/>
              <a:ea typeface="Meiryo UI" pitchFamily="50" charset="-128"/>
              <a:cs typeface="Meiryo UI" pitchFamily="50" charset="-128"/>
            </a:endParaRPr>
          </a:p>
        </p:txBody>
      </p:sp>
      <p:sp>
        <p:nvSpPr>
          <p:cNvPr id="34" name="正方形/長方形 33"/>
          <p:cNvSpPr/>
          <p:nvPr/>
        </p:nvSpPr>
        <p:spPr>
          <a:xfrm>
            <a:off x="-1" y="579118"/>
            <a:ext cx="3539613" cy="307777"/>
          </a:xfrm>
          <a:prstGeom prst="rect">
            <a:avLst/>
          </a:prstGeom>
        </p:spPr>
        <p:txBody>
          <a:bodyPr wrap="square">
            <a:spAutoFit/>
          </a:bodyPr>
          <a:lstStyle/>
          <a:p>
            <a:r>
              <a:rPr lang="ja-JP" altLang="en-US" sz="1400" dirty="0"/>
              <a:t>■</a:t>
            </a:r>
            <a:r>
              <a:rPr lang="en-US" altLang="ja-JP" sz="1400" dirty="0"/>
              <a:t>State representation characteristics</a:t>
            </a:r>
          </a:p>
        </p:txBody>
      </p:sp>
      <p:pic>
        <p:nvPicPr>
          <p:cNvPr id="2" name="図 1"/>
          <p:cNvPicPr>
            <a:picLocks noChangeAspect="1"/>
          </p:cNvPicPr>
          <p:nvPr/>
        </p:nvPicPr>
        <p:blipFill>
          <a:blip r:embed="rId2"/>
          <a:stretch>
            <a:fillRect/>
          </a:stretch>
        </p:blipFill>
        <p:spPr>
          <a:xfrm>
            <a:off x="387913" y="1013591"/>
            <a:ext cx="7896225" cy="1724025"/>
          </a:xfrm>
          <a:prstGeom prst="rect">
            <a:avLst/>
          </a:prstGeom>
        </p:spPr>
      </p:pic>
      <p:sp>
        <p:nvSpPr>
          <p:cNvPr id="3" name="テキスト ボックス 2"/>
          <p:cNvSpPr txBox="1"/>
          <p:nvPr/>
        </p:nvSpPr>
        <p:spPr>
          <a:xfrm>
            <a:off x="1179870" y="3067664"/>
            <a:ext cx="2300748" cy="1107996"/>
          </a:xfrm>
          <a:prstGeom prst="rect">
            <a:avLst/>
          </a:prstGeom>
          <a:noFill/>
        </p:spPr>
        <p:txBody>
          <a:bodyPr wrap="square" lIns="0" tIns="0" rIns="0" bIns="0" rtlCol="0">
            <a:spAutoFit/>
          </a:bodyPr>
          <a:lstStyle/>
          <a:p>
            <a:r>
              <a:rPr kumimoji="1" lang="ja-JP" altLang="en-US" dirty="0">
                <a:latin typeface="Meiryo UI" pitchFamily="50" charset="-128"/>
                <a:ea typeface="Meiryo UI" pitchFamily="50" charset="-128"/>
                <a:cs typeface="Meiryo UI" pitchFamily="50" charset="-128"/>
              </a:rPr>
              <a:t>進化戦略は強化学習の代替になりうるが、ほとんどが低次元入力にしか適応されていない</a:t>
            </a:r>
          </a:p>
        </p:txBody>
      </p:sp>
    </p:spTree>
    <p:extLst>
      <p:ext uri="{BB962C8B-B14F-4D97-AF65-F5344CB8AC3E}">
        <p14:creationId xmlns:p14="http://schemas.microsoft.com/office/powerpoint/2010/main" val="2848086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246221"/>
          </a:xfrm>
          <a:prstGeom prst="rect">
            <a:avLst/>
          </a:prstGeom>
          <a:noFill/>
        </p:spPr>
        <p:txBody>
          <a:bodyPr wrap="square" lIns="0" tIns="0" rIns="0" bIns="0" rtlCol="0">
            <a:spAutoFit/>
          </a:bodyPr>
          <a:lstStyle/>
          <a:p>
            <a:r>
              <a:rPr lang="en-US" altLang="zh-TW" sz="1600" dirty="0">
                <a:solidFill>
                  <a:schemeClr val="bg1"/>
                </a:solidFill>
                <a:latin typeface="Meiryo UI" pitchFamily="50" charset="-128"/>
                <a:ea typeface="Meiryo UI" pitchFamily="50" charset="-128"/>
                <a:cs typeface="Meiryo UI" pitchFamily="50" charset="-128"/>
              </a:rPr>
              <a:t>State Representation Learning for </a:t>
            </a:r>
            <a:r>
              <a:rPr lang="en-US" altLang="zh-TW" sz="1600" dirty="0" err="1">
                <a:solidFill>
                  <a:schemeClr val="bg1"/>
                </a:solidFill>
                <a:latin typeface="Meiryo UI" pitchFamily="50" charset="-128"/>
                <a:ea typeface="Meiryo UI" pitchFamily="50" charset="-128"/>
                <a:cs typeface="Meiryo UI" pitchFamily="50" charset="-128"/>
              </a:rPr>
              <a:t>Control_An</a:t>
            </a:r>
            <a:r>
              <a:rPr lang="en-US" altLang="zh-TW" sz="1600" dirty="0">
                <a:solidFill>
                  <a:schemeClr val="bg1"/>
                </a:solidFill>
                <a:latin typeface="Meiryo UI" pitchFamily="50" charset="-128"/>
                <a:ea typeface="Meiryo UI" pitchFamily="50" charset="-128"/>
                <a:cs typeface="Meiryo UI" pitchFamily="50" charset="-128"/>
              </a:rPr>
              <a:t> Overview</a:t>
            </a:r>
            <a:endParaRPr kumimoji="1" lang="ja-JP" altLang="en-US" sz="1600" dirty="0">
              <a:solidFill>
                <a:schemeClr val="bg1"/>
              </a:solidFill>
              <a:latin typeface="Meiryo UI" pitchFamily="50" charset="-128"/>
              <a:ea typeface="Meiryo UI" pitchFamily="50" charset="-128"/>
              <a:cs typeface="Meiryo UI" pitchFamily="50" charset="-128"/>
            </a:endParaRPr>
          </a:p>
        </p:txBody>
      </p:sp>
      <p:sp>
        <p:nvSpPr>
          <p:cNvPr id="34" name="正方形/長方形 33"/>
          <p:cNvSpPr/>
          <p:nvPr/>
        </p:nvSpPr>
        <p:spPr>
          <a:xfrm>
            <a:off x="-1" y="579118"/>
            <a:ext cx="3539613" cy="307777"/>
          </a:xfrm>
          <a:prstGeom prst="rect">
            <a:avLst/>
          </a:prstGeom>
        </p:spPr>
        <p:txBody>
          <a:bodyPr wrap="square">
            <a:spAutoFit/>
          </a:bodyPr>
          <a:lstStyle/>
          <a:p>
            <a:r>
              <a:rPr lang="ja-JP" altLang="en-US" sz="1400" dirty="0"/>
              <a:t>■</a:t>
            </a:r>
            <a:r>
              <a:rPr lang="en-US" altLang="ja-JP" sz="1400" dirty="0"/>
              <a:t>Learning objectives</a:t>
            </a:r>
          </a:p>
        </p:txBody>
      </p:sp>
      <p:sp>
        <p:nvSpPr>
          <p:cNvPr id="4" name="正方形/長方形 3"/>
          <p:cNvSpPr/>
          <p:nvPr/>
        </p:nvSpPr>
        <p:spPr>
          <a:xfrm>
            <a:off x="78884" y="1035126"/>
            <a:ext cx="1555718" cy="523220"/>
          </a:xfrm>
          <a:prstGeom prst="rect">
            <a:avLst/>
          </a:prstGeom>
        </p:spPr>
        <p:txBody>
          <a:bodyPr wrap="square">
            <a:spAutoFit/>
          </a:bodyPr>
          <a:lstStyle/>
          <a:p>
            <a:r>
              <a:rPr lang="ja-JP" altLang="en-US" sz="1400" b="1" dirty="0"/>
              <a:t>Reconstructing the observation</a:t>
            </a:r>
          </a:p>
        </p:txBody>
      </p:sp>
      <p:sp>
        <p:nvSpPr>
          <p:cNvPr id="7" name="正方形/長方形 6"/>
          <p:cNvSpPr/>
          <p:nvPr/>
        </p:nvSpPr>
        <p:spPr>
          <a:xfrm>
            <a:off x="2034290" y="1035126"/>
            <a:ext cx="478016" cy="307777"/>
          </a:xfrm>
          <a:prstGeom prst="rect">
            <a:avLst/>
          </a:prstGeom>
        </p:spPr>
        <p:txBody>
          <a:bodyPr wrap="none">
            <a:spAutoFit/>
          </a:bodyPr>
          <a:lstStyle/>
          <a:p>
            <a:r>
              <a:rPr lang="en-US" altLang="ja-JP" sz="1400" dirty="0"/>
              <a:t>PCA</a:t>
            </a:r>
            <a:endParaRPr lang="ja-JP" altLang="en-US" sz="1400" dirty="0"/>
          </a:p>
        </p:txBody>
      </p:sp>
      <p:sp>
        <p:nvSpPr>
          <p:cNvPr id="8" name="正方形/長方形 7"/>
          <p:cNvSpPr/>
          <p:nvPr/>
        </p:nvSpPr>
        <p:spPr>
          <a:xfrm>
            <a:off x="2084785" y="1521911"/>
            <a:ext cx="377026" cy="307777"/>
          </a:xfrm>
          <a:prstGeom prst="rect">
            <a:avLst/>
          </a:prstGeom>
        </p:spPr>
        <p:txBody>
          <a:bodyPr wrap="none">
            <a:spAutoFit/>
          </a:bodyPr>
          <a:lstStyle/>
          <a:p>
            <a:r>
              <a:rPr lang="en-US" altLang="ja-JP" sz="1400" dirty="0"/>
              <a:t>AE</a:t>
            </a:r>
            <a:endParaRPr lang="ja-JP" altLang="en-US" sz="1400" dirty="0"/>
          </a:p>
        </p:txBody>
      </p:sp>
      <p:sp>
        <p:nvSpPr>
          <p:cNvPr id="9" name="正方形/長方形 8"/>
          <p:cNvSpPr/>
          <p:nvPr/>
        </p:nvSpPr>
        <p:spPr>
          <a:xfrm>
            <a:off x="2743887" y="1645023"/>
            <a:ext cx="1337730" cy="307777"/>
          </a:xfrm>
          <a:prstGeom prst="rect">
            <a:avLst/>
          </a:prstGeom>
        </p:spPr>
        <p:txBody>
          <a:bodyPr wrap="square">
            <a:spAutoFit/>
          </a:bodyPr>
          <a:lstStyle/>
          <a:p>
            <a:r>
              <a:rPr lang="en-US" altLang="ja-JP" sz="1400" dirty="0"/>
              <a:t>simple</a:t>
            </a:r>
            <a:endParaRPr lang="ja-JP" altLang="en-US" sz="1400" dirty="0"/>
          </a:p>
        </p:txBody>
      </p:sp>
      <p:sp>
        <p:nvSpPr>
          <p:cNvPr id="10" name="正方形/長方形 9"/>
          <p:cNvSpPr/>
          <p:nvPr/>
        </p:nvSpPr>
        <p:spPr>
          <a:xfrm>
            <a:off x="2733646" y="2074881"/>
            <a:ext cx="1676942" cy="307777"/>
          </a:xfrm>
          <a:prstGeom prst="rect">
            <a:avLst/>
          </a:prstGeom>
        </p:spPr>
        <p:txBody>
          <a:bodyPr wrap="square">
            <a:spAutoFit/>
          </a:bodyPr>
          <a:lstStyle/>
          <a:p>
            <a:r>
              <a:rPr lang="en-US" altLang="ja-JP" sz="1400" dirty="0"/>
              <a:t>Other time step</a:t>
            </a:r>
            <a:endParaRPr lang="ja-JP" altLang="en-US" sz="1400" dirty="0"/>
          </a:p>
        </p:txBody>
      </p:sp>
      <p:sp>
        <p:nvSpPr>
          <p:cNvPr id="11" name="正方形/長方形 10"/>
          <p:cNvSpPr/>
          <p:nvPr/>
        </p:nvSpPr>
        <p:spPr>
          <a:xfrm>
            <a:off x="2733646" y="2430592"/>
            <a:ext cx="2340619" cy="307777"/>
          </a:xfrm>
          <a:prstGeom prst="rect">
            <a:avLst/>
          </a:prstGeom>
        </p:spPr>
        <p:txBody>
          <a:bodyPr wrap="square">
            <a:spAutoFit/>
          </a:bodyPr>
          <a:lstStyle/>
          <a:p>
            <a:r>
              <a:rPr lang="en-US" altLang="ja-JP" sz="1400" dirty="0" err="1"/>
              <a:t>Evalution</a:t>
            </a:r>
            <a:r>
              <a:rPr lang="en-US" altLang="ja-JP" sz="1400" dirty="0"/>
              <a:t> of the state</a:t>
            </a:r>
            <a:endParaRPr lang="ja-JP" altLang="en-US" sz="1400" dirty="0"/>
          </a:p>
        </p:txBody>
      </p:sp>
      <p:sp>
        <p:nvSpPr>
          <p:cNvPr id="12" name="正方形/長方形 11"/>
          <p:cNvSpPr/>
          <p:nvPr/>
        </p:nvSpPr>
        <p:spPr>
          <a:xfrm>
            <a:off x="4792299" y="2168982"/>
            <a:ext cx="2355368" cy="523220"/>
          </a:xfrm>
          <a:prstGeom prst="rect">
            <a:avLst/>
          </a:prstGeom>
        </p:spPr>
        <p:txBody>
          <a:bodyPr wrap="square">
            <a:spAutoFit/>
          </a:bodyPr>
          <a:lstStyle/>
          <a:p>
            <a:r>
              <a:rPr lang="en-US" altLang="ja-JP" sz="1400" dirty="0"/>
              <a:t>Features relevant to the system dynamics</a:t>
            </a:r>
            <a:endParaRPr lang="ja-JP" altLang="en-US" sz="1400" dirty="0"/>
          </a:p>
        </p:txBody>
      </p:sp>
      <p:sp>
        <p:nvSpPr>
          <p:cNvPr id="5" name="右中かっこ 4"/>
          <p:cNvSpPr/>
          <p:nvPr/>
        </p:nvSpPr>
        <p:spPr>
          <a:xfrm>
            <a:off x="4421402" y="2175965"/>
            <a:ext cx="309716" cy="562404"/>
          </a:xfrm>
          <a:prstGeom prst="rightBrace">
            <a:avLst/>
          </a:prstGeom>
          <a:ln>
            <a:solidFill>
              <a:srgbClr val="0000FF"/>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14" name="正方形/長方形 13"/>
          <p:cNvSpPr/>
          <p:nvPr/>
        </p:nvSpPr>
        <p:spPr>
          <a:xfrm>
            <a:off x="4954531" y="2987600"/>
            <a:ext cx="2030904" cy="307777"/>
          </a:xfrm>
          <a:prstGeom prst="rect">
            <a:avLst/>
          </a:prstGeom>
        </p:spPr>
        <p:txBody>
          <a:bodyPr wrap="square">
            <a:spAutoFit/>
          </a:bodyPr>
          <a:lstStyle/>
          <a:p>
            <a:r>
              <a:rPr lang="en-US" altLang="ja-JP" sz="1400" dirty="0"/>
              <a:t>System dynamics</a:t>
            </a:r>
            <a:endParaRPr lang="ja-JP" altLang="en-US" sz="1400" dirty="0"/>
          </a:p>
        </p:txBody>
      </p:sp>
      <p:sp>
        <p:nvSpPr>
          <p:cNvPr id="15" name="正方形/長方形 14"/>
          <p:cNvSpPr/>
          <p:nvPr/>
        </p:nvSpPr>
        <p:spPr>
          <a:xfrm>
            <a:off x="2743885" y="3021420"/>
            <a:ext cx="2340619" cy="307777"/>
          </a:xfrm>
          <a:prstGeom prst="rect">
            <a:avLst/>
          </a:prstGeom>
        </p:spPr>
        <p:txBody>
          <a:bodyPr wrap="square">
            <a:spAutoFit/>
          </a:bodyPr>
          <a:lstStyle/>
          <a:p>
            <a:r>
              <a:rPr lang="en-US" altLang="ja-JP" sz="1400" dirty="0"/>
              <a:t>Transition to be linear</a:t>
            </a:r>
            <a:endParaRPr lang="ja-JP" altLang="en-US" sz="1400" dirty="0"/>
          </a:p>
        </p:txBody>
      </p:sp>
      <p:sp>
        <p:nvSpPr>
          <p:cNvPr id="6" name="正方形/長方形 5"/>
          <p:cNvSpPr/>
          <p:nvPr/>
        </p:nvSpPr>
        <p:spPr>
          <a:xfrm>
            <a:off x="4954531" y="3646332"/>
            <a:ext cx="1811073" cy="307777"/>
          </a:xfrm>
          <a:prstGeom prst="rect">
            <a:avLst/>
          </a:prstGeom>
        </p:spPr>
        <p:txBody>
          <a:bodyPr wrap="none">
            <a:spAutoFit/>
          </a:bodyPr>
          <a:lstStyle/>
          <a:p>
            <a:r>
              <a:rPr lang="en-US" altLang="ja-JP" sz="1400" dirty="0"/>
              <a:t>[</a:t>
            </a:r>
            <a:r>
              <a:rPr lang="en-US" altLang="ja-JP" sz="1400" dirty="0" err="1"/>
              <a:t>Goroshin</a:t>
            </a:r>
            <a:r>
              <a:rPr lang="en-US" altLang="ja-JP" sz="1400" dirty="0"/>
              <a:t> et al., 2015]</a:t>
            </a:r>
            <a:endParaRPr lang="ja-JP" altLang="en-US" sz="1400" dirty="0"/>
          </a:p>
        </p:txBody>
      </p:sp>
      <p:sp>
        <p:nvSpPr>
          <p:cNvPr id="13" name="正方形/長方形 12"/>
          <p:cNvSpPr/>
          <p:nvPr/>
        </p:nvSpPr>
        <p:spPr>
          <a:xfrm>
            <a:off x="4934026" y="4120398"/>
            <a:ext cx="1655710" cy="307777"/>
          </a:xfrm>
          <a:prstGeom prst="rect">
            <a:avLst/>
          </a:prstGeom>
        </p:spPr>
        <p:txBody>
          <a:bodyPr wrap="none">
            <a:spAutoFit/>
          </a:bodyPr>
          <a:lstStyle/>
          <a:p>
            <a:r>
              <a:rPr lang="en-US" altLang="ja-JP" sz="1400" dirty="0"/>
              <a:t>[</a:t>
            </a:r>
            <a:r>
              <a:rPr lang="en-US" altLang="ja-JP" sz="1400" dirty="0" err="1"/>
              <a:t>Watter</a:t>
            </a:r>
            <a:r>
              <a:rPr lang="en-US" altLang="ja-JP" sz="1400" dirty="0"/>
              <a:t> et al., 2015]</a:t>
            </a:r>
            <a:endParaRPr lang="ja-JP" altLang="en-US" sz="1400" dirty="0"/>
          </a:p>
        </p:txBody>
      </p:sp>
      <p:sp>
        <p:nvSpPr>
          <p:cNvPr id="16" name="正方形/長方形 15"/>
          <p:cNvSpPr/>
          <p:nvPr/>
        </p:nvSpPr>
        <p:spPr>
          <a:xfrm>
            <a:off x="4576260" y="4886006"/>
            <a:ext cx="2844453" cy="738664"/>
          </a:xfrm>
          <a:prstGeom prst="rect">
            <a:avLst/>
          </a:prstGeom>
        </p:spPr>
        <p:txBody>
          <a:bodyPr wrap="square">
            <a:spAutoFit/>
          </a:bodyPr>
          <a:lstStyle/>
          <a:p>
            <a:r>
              <a:rPr lang="en-US" altLang="ja-JP" sz="1400" dirty="0"/>
              <a:t>the same time as a reinforcement learning algorithm learns a task [van Hoof et al., 2016]. </a:t>
            </a:r>
            <a:endParaRPr lang="ja-JP" altLang="en-US" sz="1400" dirty="0"/>
          </a:p>
        </p:txBody>
      </p:sp>
      <p:cxnSp>
        <p:nvCxnSpPr>
          <p:cNvPr id="18" name="直線矢印コネクタ 17"/>
          <p:cNvCxnSpPr/>
          <p:nvPr/>
        </p:nvCxnSpPr>
        <p:spPr>
          <a:xfrm>
            <a:off x="5679553" y="4485221"/>
            <a:ext cx="82328" cy="400785"/>
          </a:xfrm>
          <a:prstGeom prst="straightConnector1">
            <a:avLst/>
          </a:prstGeom>
          <a:ln>
            <a:solidFill>
              <a:srgbClr val="0000FF"/>
            </a:solidFill>
            <a:prstDash val="solid"/>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78884" y="3960877"/>
            <a:ext cx="2593210" cy="307777"/>
          </a:xfrm>
          <a:prstGeom prst="rect">
            <a:avLst/>
          </a:prstGeom>
        </p:spPr>
        <p:txBody>
          <a:bodyPr wrap="none">
            <a:spAutoFit/>
          </a:bodyPr>
          <a:lstStyle/>
          <a:p>
            <a:r>
              <a:rPr lang="en-US" altLang="ja-JP" sz="1400" dirty="0"/>
              <a:t> embedding dynamic constraints </a:t>
            </a:r>
            <a:endParaRPr lang="ja-JP" altLang="en-US" sz="1400" dirty="0"/>
          </a:p>
        </p:txBody>
      </p:sp>
      <p:sp>
        <p:nvSpPr>
          <p:cNvPr id="20" name="正方形/長方形 19"/>
          <p:cNvSpPr/>
          <p:nvPr/>
        </p:nvSpPr>
        <p:spPr>
          <a:xfrm>
            <a:off x="4539386" y="5767591"/>
            <a:ext cx="2775886" cy="738664"/>
          </a:xfrm>
          <a:prstGeom prst="rect">
            <a:avLst/>
          </a:prstGeom>
        </p:spPr>
        <p:txBody>
          <a:bodyPr wrap="square">
            <a:spAutoFit/>
          </a:bodyPr>
          <a:lstStyle/>
          <a:p>
            <a:r>
              <a:rPr lang="en-US" altLang="ja-JP" sz="1400" dirty="0"/>
              <a:t> nonlinear state space using </a:t>
            </a:r>
            <a:r>
              <a:rPr lang="en-US" altLang="ja-JP" sz="1400" dirty="0" err="1"/>
              <a:t>variational</a:t>
            </a:r>
            <a:r>
              <a:rPr lang="en-US" altLang="ja-JP" sz="1400" dirty="0"/>
              <a:t> inference [Karl et al., 2016]</a:t>
            </a:r>
            <a:endParaRPr lang="ja-JP" altLang="en-US" sz="1400" dirty="0"/>
          </a:p>
        </p:txBody>
      </p:sp>
      <p:sp>
        <p:nvSpPr>
          <p:cNvPr id="21" name="正方形/長方形 20"/>
          <p:cNvSpPr/>
          <p:nvPr/>
        </p:nvSpPr>
        <p:spPr>
          <a:xfrm>
            <a:off x="4462454" y="4114766"/>
            <a:ext cx="460382" cy="307777"/>
          </a:xfrm>
          <a:prstGeom prst="rect">
            <a:avLst/>
          </a:prstGeom>
        </p:spPr>
        <p:txBody>
          <a:bodyPr wrap="none">
            <a:spAutoFit/>
          </a:bodyPr>
          <a:lstStyle/>
          <a:p>
            <a:r>
              <a:rPr lang="en-US" altLang="ja-JP" sz="1400" dirty="0"/>
              <a:t>E2C</a:t>
            </a:r>
            <a:endParaRPr lang="ja-JP" altLang="en-US" sz="1400" dirty="0"/>
          </a:p>
        </p:txBody>
      </p:sp>
      <p:sp>
        <p:nvSpPr>
          <p:cNvPr id="22" name="正方形/長方形 21"/>
          <p:cNvSpPr/>
          <p:nvPr/>
        </p:nvSpPr>
        <p:spPr>
          <a:xfrm>
            <a:off x="4019638" y="5928612"/>
            <a:ext cx="575286" cy="307777"/>
          </a:xfrm>
          <a:prstGeom prst="rect">
            <a:avLst/>
          </a:prstGeom>
        </p:spPr>
        <p:txBody>
          <a:bodyPr wrap="none">
            <a:spAutoFit/>
          </a:bodyPr>
          <a:lstStyle/>
          <a:p>
            <a:r>
              <a:rPr lang="en-US" altLang="ja-JP" sz="1400" dirty="0"/>
              <a:t>DVBF</a:t>
            </a:r>
            <a:endParaRPr lang="ja-JP" altLang="en-US" sz="1400" dirty="0"/>
          </a:p>
        </p:txBody>
      </p:sp>
      <p:sp>
        <p:nvSpPr>
          <p:cNvPr id="23" name="正方形/長方形 22"/>
          <p:cNvSpPr/>
          <p:nvPr/>
        </p:nvSpPr>
        <p:spPr>
          <a:xfrm>
            <a:off x="6940342" y="4007044"/>
            <a:ext cx="1578219" cy="523220"/>
          </a:xfrm>
          <a:prstGeom prst="rect">
            <a:avLst/>
          </a:prstGeom>
        </p:spPr>
        <p:txBody>
          <a:bodyPr wrap="square">
            <a:spAutoFit/>
          </a:bodyPr>
          <a:lstStyle/>
          <a:p>
            <a:r>
              <a:rPr lang="da-DK" altLang="ja-JP" sz="1400" dirty="0"/>
              <a:t>(DDM) [Wahlström et al., 2015] </a:t>
            </a:r>
            <a:endParaRPr lang="ja-JP" altLang="en-US" sz="1400" dirty="0"/>
          </a:p>
        </p:txBody>
      </p:sp>
      <p:sp>
        <p:nvSpPr>
          <p:cNvPr id="24" name="正方形/長方形 23"/>
          <p:cNvSpPr/>
          <p:nvPr/>
        </p:nvSpPr>
        <p:spPr>
          <a:xfrm>
            <a:off x="4697301" y="6506255"/>
            <a:ext cx="1610377" cy="307777"/>
          </a:xfrm>
          <a:prstGeom prst="rect">
            <a:avLst/>
          </a:prstGeom>
        </p:spPr>
        <p:txBody>
          <a:bodyPr wrap="none">
            <a:spAutoFit/>
          </a:bodyPr>
          <a:lstStyle/>
          <a:p>
            <a:r>
              <a:rPr lang="en-US" altLang="ja-JP" sz="1400" dirty="0"/>
              <a:t>[</a:t>
            </a:r>
            <a:r>
              <a:rPr lang="en-US" altLang="ja-JP" sz="1400" dirty="0" err="1"/>
              <a:t>Assael</a:t>
            </a:r>
            <a:r>
              <a:rPr lang="en-US" altLang="ja-JP" sz="1400" dirty="0"/>
              <a:t> et al., 2015]</a:t>
            </a:r>
            <a:endParaRPr lang="ja-JP" altLang="en-US" sz="1400" dirty="0"/>
          </a:p>
        </p:txBody>
      </p:sp>
      <p:cxnSp>
        <p:nvCxnSpPr>
          <p:cNvPr id="27" name="カギ線コネクタ 26"/>
          <p:cNvCxnSpPr>
            <a:stCxn id="4" idx="3"/>
            <a:endCxn id="7" idx="1"/>
          </p:cNvCxnSpPr>
          <p:nvPr/>
        </p:nvCxnSpPr>
        <p:spPr>
          <a:xfrm flipV="1">
            <a:off x="1634602" y="1189015"/>
            <a:ext cx="399688" cy="107721"/>
          </a:xfrm>
          <a:prstGeom prst="bentConnector3">
            <a:avLst/>
          </a:prstGeom>
          <a:ln>
            <a:solidFill>
              <a:srgbClr val="0000FF"/>
            </a:solidFill>
            <a:prstDash val="solid"/>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29" name="カギ線コネクタ 28"/>
          <p:cNvCxnSpPr>
            <a:stCxn id="4" idx="3"/>
            <a:endCxn id="8" idx="1"/>
          </p:cNvCxnSpPr>
          <p:nvPr/>
        </p:nvCxnSpPr>
        <p:spPr>
          <a:xfrm>
            <a:off x="1634602" y="1296736"/>
            <a:ext cx="450183" cy="379064"/>
          </a:xfrm>
          <a:prstGeom prst="bentConnector3">
            <a:avLst/>
          </a:prstGeom>
          <a:ln>
            <a:solidFill>
              <a:srgbClr val="0000FF"/>
            </a:solidFill>
            <a:prstDash val="solid"/>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2780758" y="5762839"/>
            <a:ext cx="2340619" cy="307777"/>
          </a:xfrm>
          <a:prstGeom prst="rect">
            <a:avLst/>
          </a:prstGeom>
        </p:spPr>
        <p:txBody>
          <a:bodyPr wrap="square">
            <a:spAutoFit/>
          </a:bodyPr>
          <a:lstStyle/>
          <a:p>
            <a:r>
              <a:rPr lang="en-US" altLang="ja-JP" sz="1400" dirty="0"/>
              <a:t>nonlinear</a:t>
            </a:r>
            <a:endParaRPr lang="ja-JP" altLang="en-US" sz="1400" dirty="0"/>
          </a:p>
        </p:txBody>
      </p:sp>
      <p:sp>
        <p:nvSpPr>
          <p:cNvPr id="33" name="左大かっこ 32"/>
          <p:cNvSpPr/>
          <p:nvPr/>
        </p:nvSpPr>
        <p:spPr>
          <a:xfrm>
            <a:off x="2512306" y="3021420"/>
            <a:ext cx="231579" cy="3061081"/>
          </a:xfrm>
          <a:prstGeom prst="leftBracket">
            <a:avLst/>
          </a:prstGeom>
          <a:ln>
            <a:solidFill>
              <a:srgbClr val="0000FF"/>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5" name="カギ線コネクタ 34"/>
          <p:cNvCxnSpPr>
            <a:stCxn id="23" idx="2"/>
            <a:endCxn id="24" idx="3"/>
          </p:cNvCxnSpPr>
          <p:nvPr/>
        </p:nvCxnSpPr>
        <p:spPr>
          <a:xfrm rot="5400000">
            <a:off x="5953625" y="4884317"/>
            <a:ext cx="2129880" cy="1421774"/>
          </a:xfrm>
          <a:prstGeom prst="bentConnector2">
            <a:avLst/>
          </a:prstGeom>
          <a:ln>
            <a:solidFill>
              <a:srgbClr val="0000FF"/>
            </a:solidFill>
            <a:prstDash val="solid"/>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38" name="カギ線コネクタ 37"/>
          <p:cNvCxnSpPr>
            <a:stCxn id="13" idx="2"/>
            <a:endCxn id="24" idx="3"/>
          </p:cNvCxnSpPr>
          <p:nvPr/>
        </p:nvCxnSpPr>
        <p:spPr>
          <a:xfrm rot="16200000" flipH="1">
            <a:off x="4918795" y="5271260"/>
            <a:ext cx="2231969" cy="545797"/>
          </a:xfrm>
          <a:prstGeom prst="bentConnector4">
            <a:avLst>
              <a:gd name="adj1" fmla="val 8736"/>
              <a:gd name="adj2" fmla="val 296660"/>
            </a:avLst>
          </a:prstGeom>
          <a:ln>
            <a:solidFill>
              <a:srgbClr val="0000FF"/>
            </a:solidFill>
            <a:prstDash val="solid"/>
            <a:headEnd type="none" w="med" len="med"/>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24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246221"/>
          </a:xfrm>
          <a:prstGeom prst="rect">
            <a:avLst/>
          </a:prstGeom>
          <a:noFill/>
        </p:spPr>
        <p:txBody>
          <a:bodyPr wrap="square" lIns="0" tIns="0" rIns="0" bIns="0" rtlCol="0">
            <a:spAutoFit/>
          </a:bodyPr>
          <a:lstStyle/>
          <a:p>
            <a:r>
              <a:rPr lang="en-US" altLang="zh-TW" sz="1600" dirty="0">
                <a:solidFill>
                  <a:schemeClr val="bg1"/>
                </a:solidFill>
                <a:latin typeface="Meiryo UI" pitchFamily="50" charset="-128"/>
                <a:ea typeface="Meiryo UI" pitchFamily="50" charset="-128"/>
                <a:cs typeface="Meiryo UI" pitchFamily="50" charset="-128"/>
              </a:rPr>
              <a:t>State Representation Learning for </a:t>
            </a:r>
            <a:r>
              <a:rPr lang="en-US" altLang="zh-TW" sz="1600" dirty="0" err="1">
                <a:solidFill>
                  <a:schemeClr val="bg1"/>
                </a:solidFill>
                <a:latin typeface="Meiryo UI" pitchFamily="50" charset="-128"/>
                <a:ea typeface="Meiryo UI" pitchFamily="50" charset="-128"/>
                <a:cs typeface="Meiryo UI" pitchFamily="50" charset="-128"/>
              </a:rPr>
              <a:t>Control_An</a:t>
            </a:r>
            <a:r>
              <a:rPr lang="en-US" altLang="zh-TW" sz="1600" dirty="0">
                <a:solidFill>
                  <a:schemeClr val="bg1"/>
                </a:solidFill>
                <a:latin typeface="Meiryo UI" pitchFamily="50" charset="-128"/>
                <a:ea typeface="Meiryo UI" pitchFamily="50" charset="-128"/>
                <a:cs typeface="Meiryo UI" pitchFamily="50" charset="-128"/>
              </a:rPr>
              <a:t> Overview</a:t>
            </a:r>
            <a:endParaRPr kumimoji="1" lang="ja-JP" altLang="en-US" sz="1600" dirty="0">
              <a:solidFill>
                <a:schemeClr val="bg1"/>
              </a:solidFill>
              <a:latin typeface="Meiryo UI" pitchFamily="50" charset="-128"/>
              <a:ea typeface="Meiryo UI" pitchFamily="50" charset="-128"/>
              <a:cs typeface="Meiryo UI" pitchFamily="50" charset="-128"/>
            </a:endParaRPr>
          </a:p>
        </p:txBody>
      </p:sp>
      <p:sp>
        <p:nvSpPr>
          <p:cNvPr id="34" name="正方形/長方形 33"/>
          <p:cNvSpPr/>
          <p:nvPr/>
        </p:nvSpPr>
        <p:spPr>
          <a:xfrm>
            <a:off x="-1" y="579118"/>
            <a:ext cx="3539613" cy="307777"/>
          </a:xfrm>
          <a:prstGeom prst="rect">
            <a:avLst/>
          </a:prstGeom>
        </p:spPr>
        <p:txBody>
          <a:bodyPr wrap="square">
            <a:spAutoFit/>
          </a:bodyPr>
          <a:lstStyle/>
          <a:p>
            <a:r>
              <a:rPr lang="ja-JP" altLang="en-US" sz="1400" dirty="0"/>
              <a:t>■</a:t>
            </a:r>
            <a:r>
              <a:rPr lang="en-US" altLang="ja-JP" sz="1400" dirty="0"/>
              <a:t>Learning objectives</a:t>
            </a:r>
          </a:p>
        </p:txBody>
      </p:sp>
      <p:sp>
        <p:nvSpPr>
          <p:cNvPr id="4" name="正方形/長方形 3"/>
          <p:cNvSpPr/>
          <p:nvPr/>
        </p:nvSpPr>
        <p:spPr>
          <a:xfrm>
            <a:off x="78884" y="1035126"/>
            <a:ext cx="1555718" cy="523220"/>
          </a:xfrm>
          <a:prstGeom prst="rect">
            <a:avLst/>
          </a:prstGeom>
        </p:spPr>
        <p:txBody>
          <a:bodyPr wrap="square">
            <a:spAutoFit/>
          </a:bodyPr>
          <a:lstStyle/>
          <a:p>
            <a:r>
              <a:rPr lang="en-US" altLang="ja-JP" sz="1400" b="1" dirty="0"/>
              <a:t>Learning a forward model</a:t>
            </a:r>
            <a:endParaRPr lang="ja-JP" altLang="en-US" sz="1400" b="1" dirty="0"/>
          </a:p>
        </p:txBody>
      </p:sp>
      <p:cxnSp>
        <p:nvCxnSpPr>
          <p:cNvPr id="27" name="カギ線コネクタ 26"/>
          <p:cNvCxnSpPr>
            <a:stCxn id="4" idx="3"/>
            <a:endCxn id="7" idx="1"/>
          </p:cNvCxnSpPr>
          <p:nvPr/>
        </p:nvCxnSpPr>
        <p:spPr>
          <a:xfrm flipV="1">
            <a:off x="1634602" y="1189015"/>
            <a:ext cx="399688" cy="107721"/>
          </a:xfrm>
          <a:prstGeom prst="bentConnector3">
            <a:avLst/>
          </a:prstGeom>
          <a:ln>
            <a:solidFill>
              <a:srgbClr val="0000FF"/>
            </a:solidFill>
            <a:prstDash val="solid"/>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29" name="カギ線コネクタ 28"/>
          <p:cNvCxnSpPr>
            <a:stCxn id="4" idx="3"/>
            <a:endCxn id="8" idx="1"/>
          </p:cNvCxnSpPr>
          <p:nvPr/>
        </p:nvCxnSpPr>
        <p:spPr>
          <a:xfrm>
            <a:off x="1634602" y="1296736"/>
            <a:ext cx="450183" cy="379064"/>
          </a:xfrm>
          <a:prstGeom prst="bentConnector3">
            <a:avLst/>
          </a:prstGeom>
          <a:ln>
            <a:solidFill>
              <a:srgbClr val="0000FF"/>
            </a:solidFill>
            <a:prstDash val="solid"/>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2" name="正方形/長方形 1"/>
          <p:cNvSpPr/>
          <p:nvPr/>
        </p:nvSpPr>
        <p:spPr>
          <a:xfrm>
            <a:off x="2084785" y="1035126"/>
            <a:ext cx="2534840" cy="954107"/>
          </a:xfrm>
          <a:prstGeom prst="rect">
            <a:avLst/>
          </a:prstGeom>
        </p:spPr>
        <p:txBody>
          <a:bodyPr wrap="square">
            <a:spAutoFit/>
          </a:bodyPr>
          <a:lstStyle/>
          <a:p>
            <a:r>
              <a:rPr lang="ja-JP" altLang="en-US" sz="1400" dirty="0"/>
              <a:t>[Goroshin et al</a:t>
            </a:r>
            <a:r>
              <a:rPr lang="ja-JP" altLang="en-US" sz="1400" dirty="0" err="1"/>
              <a:t>.,</a:t>
            </a:r>
            <a:r>
              <a:rPr lang="ja-JP" altLang="en-US" sz="1400" dirty="0"/>
              <a:t> 2015, van Hoof et al</a:t>
            </a:r>
            <a:r>
              <a:rPr lang="ja-JP" altLang="en-US" sz="1400" dirty="0" err="1"/>
              <a:t>.,</a:t>
            </a:r>
            <a:r>
              <a:rPr lang="ja-JP" altLang="en-US" sz="1400" dirty="0"/>
              <a:t> 2016, Watter et al</a:t>
            </a:r>
            <a:r>
              <a:rPr lang="ja-JP" altLang="en-US" sz="1400" dirty="0" err="1"/>
              <a:t>.,</a:t>
            </a:r>
            <a:r>
              <a:rPr lang="ja-JP" altLang="en-US" sz="1400" dirty="0"/>
              <a:t> 2015, Assael et al</a:t>
            </a:r>
            <a:r>
              <a:rPr lang="ja-JP" altLang="en-US" sz="1400" dirty="0" err="1"/>
              <a:t>.,</a:t>
            </a:r>
            <a:r>
              <a:rPr lang="ja-JP" altLang="en-US" sz="1400" dirty="0"/>
              <a:t> 2015, Karl et al</a:t>
            </a:r>
            <a:r>
              <a:rPr lang="ja-JP" altLang="en-US" sz="1400" dirty="0" err="1"/>
              <a:t>.,</a:t>
            </a:r>
            <a:r>
              <a:rPr lang="ja-JP" altLang="en-US" sz="1400" dirty="0"/>
              <a:t> 2016]</a:t>
            </a:r>
          </a:p>
        </p:txBody>
      </p:sp>
      <p:sp>
        <p:nvSpPr>
          <p:cNvPr id="17" name="右中かっこ 16"/>
          <p:cNvSpPr/>
          <p:nvPr/>
        </p:nvSpPr>
        <p:spPr>
          <a:xfrm>
            <a:off x="4619626" y="1189015"/>
            <a:ext cx="213632" cy="800218"/>
          </a:xfrm>
          <a:prstGeom prst="rightBrace">
            <a:avLst/>
          </a:prstGeom>
          <a:ln>
            <a:solidFill>
              <a:srgbClr val="0000FF"/>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36" name="正方形/長方形 35"/>
          <p:cNvSpPr/>
          <p:nvPr/>
        </p:nvSpPr>
        <p:spPr>
          <a:xfrm>
            <a:off x="4968208" y="1189014"/>
            <a:ext cx="1555718" cy="738664"/>
          </a:xfrm>
          <a:prstGeom prst="rect">
            <a:avLst/>
          </a:prstGeom>
        </p:spPr>
        <p:txBody>
          <a:bodyPr wrap="square">
            <a:spAutoFit/>
          </a:bodyPr>
          <a:lstStyle/>
          <a:p>
            <a:r>
              <a:rPr lang="ja-JP" altLang="en-US" sz="1400" dirty="0"/>
              <a:t>Reconstructing the observation でもある</a:t>
            </a:r>
          </a:p>
        </p:txBody>
      </p:sp>
      <p:pic>
        <p:nvPicPr>
          <p:cNvPr id="26" name="図 25"/>
          <p:cNvPicPr>
            <a:picLocks noChangeAspect="1"/>
          </p:cNvPicPr>
          <p:nvPr/>
        </p:nvPicPr>
        <p:blipFill>
          <a:blip r:embed="rId2"/>
          <a:stretch>
            <a:fillRect/>
          </a:stretch>
        </p:blipFill>
        <p:spPr>
          <a:xfrm>
            <a:off x="4026532" y="2414983"/>
            <a:ext cx="4994788" cy="373941"/>
          </a:xfrm>
          <a:prstGeom prst="rect">
            <a:avLst/>
          </a:prstGeom>
        </p:spPr>
      </p:pic>
      <p:sp>
        <p:nvSpPr>
          <p:cNvPr id="37" name="正方形/長方形 36"/>
          <p:cNvSpPr/>
          <p:nvPr/>
        </p:nvSpPr>
        <p:spPr>
          <a:xfrm>
            <a:off x="-1" y="2427405"/>
            <a:ext cx="1945852" cy="307777"/>
          </a:xfrm>
          <a:prstGeom prst="rect">
            <a:avLst/>
          </a:prstGeom>
        </p:spPr>
        <p:txBody>
          <a:bodyPr wrap="square">
            <a:spAutoFit/>
          </a:bodyPr>
          <a:lstStyle/>
          <a:p>
            <a:r>
              <a:rPr lang="en-US" altLang="ja-JP" sz="1400" dirty="0"/>
              <a:t>Transition to be linear</a:t>
            </a:r>
            <a:endParaRPr lang="ja-JP" altLang="en-US" sz="1400" dirty="0"/>
          </a:p>
        </p:txBody>
      </p:sp>
      <p:sp>
        <p:nvSpPr>
          <p:cNvPr id="28" name="正方形/長方形 27"/>
          <p:cNvSpPr/>
          <p:nvPr/>
        </p:nvSpPr>
        <p:spPr>
          <a:xfrm>
            <a:off x="1859693" y="2399074"/>
            <a:ext cx="1843390" cy="307777"/>
          </a:xfrm>
          <a:prstGeom prst="rect">
            <a:avLst/>
          </a:prstGeom>
        </p:spPr>
        <p:txBody>
          <a:bodyPr wrap="none">
            <a:spAutoFit/>
          </a:bodyPr>
          <a:lstStyle/>
          <a:p>
            <a:r>
              <a:rPr lang="nl-NL" altLang="ja-JP" sz="1400" dirty="0"/>
              <a:t> [van Hoof et al., 2016]</a:t>
            </a:r>
            <a:endParaRPr lang="ja-JP" altLang="en-US" sz="1400" dirty="0"/>
          </a:p>
        </p:txBody>
      </p:sp>
      <p:sp>
        <p:nvSpPr>
          <p:cNvPr id="30" name="正方形/長方形 29"/>
          <p:cNvSpPr/>
          <p:nvPr/>
        </p:nvSpPr>
        <p:spPr>
          <a:xfrm>
            <a:off x="1859693" y="3012181"/>
            <a:ext cx="1971502" cy="307777"/>
          </a:xfrm>
          <a:prstGeom prst="rect">
            <a:avLst/>
          </a:prstGeom>
        </p:spPr>
        <p:txBody>
          <a:bodyPr wrap="none">
            <a:spAutoFit/>
          </a:bodyPr>
          <a:lstStyle/>
          <a:p>
            <a:r>
              <a:rPr lang="en-US" altLang="ja-JP" sz="1400" dirty="0"/>
              <a:t>E2C [</a:t>
            </a:r>
            <a:r>
              <a:rPr lang="en-US" altLang="ja-JP" sz="1400" dirty="0" err="1"/>
              <a:t>Watter</a:t>
            </a:r>
            <a:r>
              <a:rPr lang="en-US" altLang="ja-JP" sz="1400" dirty="0"/>
              <a:t> et al., 2015]</a:t>
            </a:r>
            <a:endParaRPr lang="ja-JP" altLang="en-US" sz="1400" dirty="0"/>
          </a:p>
        </p:txBody>
      </p:sp>
      <p:pic>
        <p:nvPicPr>
          <p:cNvPr id="31" name="図 30"/>
          <p:cNvPicPr>
            <a:picLocks noChangeAspect="1"/>
          </p:cNvPicPr>
          <p:nvPr/>
        </p:nvPicPr>
        <p:blipFill>
          <a:blip r:embed="rId3"/>
          <a:stretch>
            <a:fillRect/>
          </a:stretch>
        </p:blipFill>
        <p:spPr>
          <a:xfrm>
            <a:off x="4242480" y="3371559"/>
            <a:ext cx="4526870" cy="401883"/>
          </a:xfrm>
          <a:prstGeom prst="rect">
            <a:avLst/>
          </a:prstGeom>
        </p:spPr>
      </p:pic>
      <p:sp>
        <p:nvSpPr>
          <p:cNvPr id="39" name="正方形/長方形 38"/>
          <p:cNvSpPr/>
          <p:nvPr/>
        </p:nvSpPr>
        <p:spPr>
          <a:xfrm>
            <a:off x="4619625" y="3773442"/>
            <a:ext cx="3425105" cy="307777"/>
          </a:xfrm>
          <a:prstGeom prst="rect">
            <a:avLst/>
          </a:prstGeom>
        </p:spPr>
        <p:txBody>
          <a:bodyPr wrap="none">
            <a:spAutoFit/>
          </a:bodyPr>
          <a:lstStyle/>
          <a:p>
            <a:r>
              <a:rPr lang="ja-JP" altLang="en-US" sz="1400" dirty="0"/>
              <a:t>分布を学習するため</a:t>
            </a:r>
            <a:r>
              <a:rPr lang="en-US" altLang="ja-JP" sz="1400" dirty="0"/>
              <a:t>KL-divergence</a:t>
            </a:r>
            <a:r>
              <a:rPr lang="ja-JP" altLang="en-US" sz="1400" dirty="0"/>
              <a:t>が使える</a:t>
            </a:r>
          </a:p>
        </p:txBody>
      </p:sp>
      <p:sp>
        <p:nvSpPr>
          <p:cNvPr id="40" name="正方形/長方形 39"/>
          <p:cNvSpPr/>
          <p:nvPr/>
        </p:nvSpPr>
        <p:spPr>
          <a:xfrm>
            <a:off x="1812312" y="3357881"/>
            <a:ext cx="1467966" cy="307777"/>
          </a:xfrm>
          <a:prstGeom prst="rect">
            <a:avLst/>
          </a:prstGeom>
        </p:spPr>
        <p:txBody>
          <a:bodyPr wrap="none">
            <a:spAutoFit/>
          </a:bodyPr>
          <a:lstStyle/>
          <a:p>
            <a:r>
              <a:rPr lang="en-US" altLang="ja-JP" sz="1400" dirty="0"/>
              <a:t> [Karl et al., 2016]</a:t>
            </a:r>
            <a:endParaRPr lang="ja-JP" altLang="en-US" sz="1400" dirty="0"/>
          </a:p>
        </p:txBody>
      </p:sp>
      <p:sp>
        <p:nvSpPr>
          <p:cNvPr id="41" name="正方形/長方形 40"/>
          <p:cNvSpPr/>
          <p:nvPr/>
        </p:nvSpPr>
        <p:spPr>
          <a:xfrm>
            <a:off x="1859098" y="3939584"/>
            <a:ext cx="1782283" cy="307777"/>
          </a:xfrm>
          <a:prstGeom prst="rect">
            <a:avLst/>
          </a:prstGeom>
        </p:spPr>
        <p:txBody>
          <a:bodyPr wrap="none">
            <a:spAutoFit/>
          </a:bodyPr>
          <a:lstStyle/>
          <a:p>
            <a:r>
              <a:rPr lang="en-US" altLang="ja-JP" sz="1400" dirty="0"/>
              <a:t>[Krishnan et al., 2015]</a:t>
            </a:r>
          </a:p>
        </p:txBody>
      </p:sp>
      <p:sp>
        <p:nvSpPr>
          <p:cNvPr id="42" name="右中かっこ 41"/>
          <p:cNvSpPr/>
          <p:nvPr/>
        </p:nvSpPr>
        <p:spPr>
          <a:xfrm>
            <a:off x="3945374" y="3013217"/>
            <a:ext cx="125303" cy="1234143"/>
          </a:xfrm>
          <a:prstGeom prst="rightBrace">
            <a:avLst/>
          </a:prstGeom>
          <a:ln>
            <a:solidFill>
              <a:srgbClr val="0000FF"/>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43" name="正方形/長方形 42"/>
          <p:cNvSpPr/>
          <p:nvPr/>
        </p:nvSpPr>
        <p:spPr>
          <a:xfrm>
            <a:off x="144238" y="6391119"/>
            <a:ext cx="8625112" cy="369332"/>
          </a:xfrm>
          <a:prstGeom prst="rect">
            <a:avLst/>
          </a:prstGeom>
        </p:spPr>
        <p:txBody>
          <a:bodyPr wrap="square">
            <a:spAutoFit/>
          </a:bodyPr>
          <a:lstStyle/>
          <a:p>
            <a:r>
              <a:rPr lang="en-US" altLang="ja-JP" dirty="0"/>
              <a:t>The use of a</a:t>
            </a:r>
            <a:r>
              <a:rPr lang="en-US" altLang="ja-JP" baseline="-25000" dirty="0"/>
              <a:t>t</a:t>
            </a:r>
            <a:r>
              <a:rPr lang="en-US" altLang="ja-JP" dirty="0"/>
              <a:t> is a common feature in most forward models based approaches. </a:t>
            </a:r>
            <a:endParaRPr lang="ja-JP" altLang="en-US" dirty="0"/>
          </a:p>
        </p:txBody>
      </p:sp>
      <p:sp>
        <p:nvSpPr>
          <p:cNvPr id="44" name="正方形/長方形 43"/>
          <p:cNvSpPr/>
          <p:nvPr/>
        </p:nvSpPr>
        <p:spPr>
          <a:xfrm>
            <a:off x="138736" y="4696914"/>
            <a:ext cx="1436014" cy="523220"/>
          </a:xfrm>
          <a:prstGeom prst="rect">
            <a:avLst/>
          </a:prstGeom>
        </p:spPr>
        <p:txBody>
          <a:bodyPr wrap="square">
            <a:spAutoFit/>
          </a:bodyPr>
          <a:lstStyle/>
          <a:p>
            <a:r>
              <a:rPr lang="en-US" altLang="ja-JP" sz="1400" dirty="0"/>
              <a:t>intrinsic curiosity model (ICM) </a:t>
            </a:r>
            <a:endParaRPr lang="ja-JP" altLang="en-US" sz="1400" dirty="0"/>
          </a:p>
        </p:txBody>
      </p:sp>
      <p:sp>
        <p:nvSpPr>
          <p:cNvPr id="45" name="正方形/長方形 44"/>
          <p:cNvSpPr/>
          <p:nvPr/>
        </p:nvSpPr>
        <p:spPr>
          <a:xfrm>
            <a:off x="1905609" y="4860275"/>
            <a:ext cx="1769972" cy="307777"/>
          </a:xfrm>
          <a:prstGeom prst="rect">
            <a:avLst/>
          </a:prstGeom>
        </p:spPr>
        <p:txBody>
          <a:bodyPr wrap="none">
            <a:spAutoFit/>
          </a:bodyPr>
          <a:lstStyle/>
          <a:p>
            <a:r>
              <a:rPr lang="en-US" altLang="ja-JP" sz="1400" dirty="0"/>
              <a:t> [Pathak et al., 2017]. </a:t>
            </a:r>
            <a:endParaRPr lang="ja-JP" altLang="en-US" sz="1400" dirty="0"/>
          </a:p>
        </p:txBody>
      </p:sp>
      <p:pic>
        <p:nvPicPr>
          <p:cNvPr id="46" name="図 45"/>
          <p:cNvPicPr>
            <a:picLocks noChangeAspect="1"/>
          </p:cNvPicPr>
          <p:nvPr/>
        </p:nvPicPr>
        <p:blipFill>
          <a:blip r:embed="rId4"/>
          <a:stretch>
            <a:fillRect/>
          </a:stretch>
        </p:blipFill>
        <p:spPr>
          <a:xfrm>
            <a:off x="4429125" y="4753081"/>
            <a:ext cx="4592195" cy="422271"/>
          </a:xfrm>
          <a:prstGeom prst="rect">
            <a:avLst/>
          </a:prstGeom>
        </p:spPr>
      </p:pic>
      <p:sp>
        <p:nvSpPr>
          <p:cNvPr id="47" name="正方形/長方形 46"/>
          <p:cNvSpPr/>
          <p:nvPr/>
        </p:nvSpPr>
        <p:spPr>
          <a:xfrm>
            <a:off x="163584" y="5437011"/>
            <a:ext cx="1386318" cy="738664"/>
          </a:xfrm>
          <a:prstGeom prst="rect">
            <a:avLst/>
          </a:prstGeom>
        </p:spPr>
        <p:txBody>
          <a:bodyPr wrap="square">
            <a:spAutoFit/>
          </a:bodyPr>
          <a:lstStyle/>
          <a:p>
            <a:r>
              <a:rPr lang="en-US" altLang="ja-JP" sz="1400" dirty="0"/>
              <a:t> representations of controllable factors</a:t>
            </a:r>
            <a:endParaRPr lang="ja-JP" altLang="en-US" sz="1400" dirty="0"/>
          </a:p>
        </p:txBody>
      </p:sp>
      <p:sp>
        <p:nvSpPr>
          <p:cNvPr id="49" name="正方形/長方形 48"/>
          <p:cNvSpPr/>
          <p:nvPr/>
        </p:nvSpPr>
        <p:spPr>
          <a:xfrm>
            <a:off x="1763096" y="5590253"/>
            <a:ext cx="2164695" cy="307777"/>
          </a:xfrm>
          <a:prstGeom prst="rect">
            <a:avLst/>
          </a:prstGeom>
        </p:spPr>
        <p:txBody>
          <a:bodyPr wrap="none">
            <a:spAutoFit/>
          </a:bodyPr>
          <a:lstStyle/>
          <a:p>
            <a:r>
              <a:rPr lang="en-US" altLang="ja-JP" sz="1400" dirty="0"/>
              <a:t> [</a:t>
            </a:r>
            <a:r>
              <a:rPr lang="en-US" altLang="ja-JP" sz="1400" dirty="0" err="1"/>
              <a:t>Jonschkowski</a:t>
            </a:r>
            <a:r>
              <a:rPr lang="en-US" altLang="ja-JP" sz="1400" dirty="0"/>
              <a:t> et al., 2017]</a:t>
            </a:r>
            <a:endParaRPr lang="ja-JP" altLang="en-US" sz="1400" dirty="0"/>
          </a:p>
        </p:txBody>
      </p:sp>
      <p:pic>
        <p:nvPicPr>
          <p:cNvPr id="50" name="図 49"/>
          <p:cNvPicPr>
            <a:picLocks noChangeAspect="1"/>
          </p:cNvPicPr>
          <p:nvPr/>
        </p:nvPicPr>
        <p:blipFill>
          <a:blip r:embed="rId5"/>
          <a:stretch>
            <a:fillRect/>
          </a:stretch>
        </p:blipFill>
        <p:spPr>
          <a:xfrm>
            <a:off x="4619625" y="5600688"/>
            <a:ext cx="4450170" cy="312426"/>
          </a:xfrm>
          <a:prstGeom prst="rect">
            <a:avLst/>
          </a:prstGeom>
        </p:spPr>
      </p:pic>
    </p:spTree>
    <p:extLst>
      <p:ext uri="{BB962C8B-B14F-4D97-AF65-F5344CB8AC3E}">
        <p14:creationId xmlns:p14="http://schemas.microsoft.com/office/powerpoint/2010/main" val="70376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246221"/>
          </a:xfrm>
          <a:prstGeom prst="rect">
            <a:avLst/>
          </a:prstGeom>
          <a:noFill/>
        </p:spPr>
        <p:txBody>
          <a:bodyPr wrap="square" lIns="0" tIns="0" rIns="0" bIns="0" rtlCol="0">
            <a:spAutoFit/>
          </a:bodyPr>
          <a:lstStyle/>
          <a:p>
            <a:r>
              <a:rPr lang="en-US" altLang="zh-TW" sz="1600" dirty="0">
                <a:solidFill>
                  <a:schemeClr val="bg1"/>
                </a:solidFill>
                <a:latin typeface="Meiryo UI" pitchFamily="50" charset="-128"/>
                <a:ea typeface="Meiryo UI" pitchFamily="50" charset="-128"/>
                <a:cs typeface="Meiryo UI" pitchFamily="50" charset="-128"/>
              </a:rPr>
              <a:t>State Representation Learning for </a:t>
            </a:r>
            <a:r>
              <a:rPr lang="en-US" altLang="zh-TW" sz="1600" dirty="0" err="1">
                <a:solidFill>
                  <a:schemeClr val="bg1"/>
                </a:solidFill>
                <a:latin typeface="Meiryo UI" pitchFamily="50" charset="-128"/>
                <a:ea typeface="Meiryo UI" pitchFamily="50" charset="-128"/>
                <a:cs typeface="Meiryo UI" pitchFamily="50" charset="-128"/>
              </a:rPr>
              <a:t>Control_An</a:t>
            </a:r>
            <a:r>
              <a:rPr lang="en-US" altLang="zh-TW" sz="1600" dirty="0">
                <a:solidFill>
                  <a:schemeClr val="bg1"/>
                </a:solidFill>
                <a:latin typeface="Meiryo UI" pitchFamily="50" charset="-128"/>
                <a:ea typeface="Meiryo UI" pitchFamily="50" charset="-128"/>
                <a:cs typeface="Meiryo UI" pitchFamily="50" charset="-128"/>
              </a:rPr>
              <a:t> Overview</a:t>
            </a:r>
            <a:endParaRPr kumimoji="1" lang="ja-JP" altLang="en-US" sz="1600" dirty="0">
              <a:solidFill>
                <a:schemeClr val="bg1"/>
              </a:solidFill>
              <a:latin typeface="Meiryo UI" pitchFamily="50" charset="-128"/>
              <a:ea typeface="Meiryo UI" pitchFamily="50" charset="-128"/>
              <a:cs typeface="Meiryo UI" pitchFamily="50" charset="-128"/>
            </a:endParaRPr>
          </a:p>
        </p:txBody>
      </p:sp>
      <p:sp>
        <p:nvSpPr>
          <p:cNvPr id="34" name="正方形/長方形 33"/>
          <p:cNvSpPr/>
          <p:nvPr/>
        </p:nvSpPr>
        <p:spPr>
          <a:xfrm>
            <a:off x="-1" y="579118"/>
            <a:ext cx="3539613" cy="307777"/>
          </a:xfrm>
          <a:prstGeom prst="rect">
            <a:avLst/>
          </a:prstGeom>
        </p:spPr>
        <p:txBody>
          <a:bodyPr wrap="square">
            <a:spAutoFit/>
          </a:bodyPr>
          <a:lstStyle/>
          <a:p>
            <a:r>
              <a:rPr lang="ja-JP" altLang="en-US" sz="1400" dirty="0"/>
              <a:t>■</a:t>
            </a:r>
            <a:r>
              <a:rPr lang="en-US" altLang="ja-JP" sz="1400" dirty="0"/>
              <a:t>Learning objectives</a:t>
            </a:r>
          </a:p>
        </p:txBody>
      </p:sp>
      <p:sp>
        <p:nvSpPr>
          <p:cNvPr id="4" name="正方形/長方形 3"/>
          <p:cNvSpPr/>
          <p:nvPr/>
        </p:nvSpPr>
        <p:spPr>
          <a:xfrm>
            <a:off x="78884" y="1035126"/>
            <a:ext cx="1555718" cy="523220"/>
          </a:xfrm>
          <a:prstGeom prst="rect">
            <a:avLst/>
          </a:prstGeom>
        </p:spPr>
        <p:txBody>
          <a:bodyPr wrap="square">
            <a:spAutoFit/>
          </a:bodyPr>
          <a:lstStyle/>
          <a:p>
            <a:r>
              <a:rPr lang="en-US" altLang="ja-JP" sz="1400" b="1" dirty="0"/>
              <a:t>Learning an inverse model</a:t>
            </a:r>
          </a:p>
        </p:txBody>
      </p:sp>
      <p:cxnSp>
        <p:nvCxnSpPr>
          <p:cNvPr id="27" name="カギ線コネクタ 26"/>
          <p:cNvCxnSpPr>
            <a:stCxn id="4" idx="3"/>
            <a:endCxn id="7" idx="1"/>
          </p:cNvCxnSpPr>
          <p:nvPr/>
        </p:nvCxnSpPr>
        <p:spPr>
          <a:xfrm flipV="1">
            <a:off x="1634602" y="1189015"/>
            <a:ext cx="399688" cy="107721"/>
          </a:xfrm>
          <a:prstGeom prst="bentConnector3">
            <a:avLst/>
          </a:prstGeom>
          <a:ln>
            <a:solidFill>
              <a:srgbClr val="0000FF"/>
            </a:solidFill>
            <a:prstDash val="solid"/>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17" name="右中かっこ 16"/>
          <p:cNvSpPr/>
          <p:nvPr/>
        </p:nvSpPr>
        <p:spPr>
          <a:xfrm>
            <a:off x="5370124" y="1219793"/>
            <a:ext cx="213632" cy="338553"/>
          </a:xfrm>
          <a:prstGeom prst="rightBrace">
            <a:avLst/>
          </a:prstGeom>
          <a:ln>
            <a:solidFill>
              <a:srgbClr val="0000FF"/>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36" name="正方形/長方形 35"/>
          <p:cNvSpPr/>
          <p:nvPr/>
        </p:nvSpPr>
        <p:spPr>
          <a:xfrm>
            <a:off x="5653389" y="1035126"/>
            <a:ext cx="2265660" cy="523220"/>
          </a:xfrm>
          <a:prstGeom prst="rect">
            <a:avLst/>
          </a:prstGeom>
        </p:spPr>
        <p:txBody>
          <a:bodyPr wrap="square">
            <a:spAutoFit/>
          </a:bodyPr>
          <a:lstStyle/>
          <a:p>
            <a:r>
              <a:rPr lang="en-US" altLang="ja-JP" sz="1400" dirty="0"/>
              <a:t>Learning a forward model</a:t>
            </a:r>
          </a:p>
          <a:p>
            <a:r>
              <a:rPr lang="ja-JP" altLang="en-US" sz="1400" dirty="0"/>
              <a:t>でもある</a:t>
            </a:r>
          </a:p>
        </p:txBody>
      </p:sp>
      <p:sp>
        <p:nvSpPr>
          <p:cNvPr id="32" name="正方形/長方形 31"/>
          <p:cNvSpPr/>
          <p:nvPr/>
        </p:nvSpPr>
        <p:spPr>
          <a:xfrm>
            <a:off x="2169240" y="958182"/>
            <a:ext cx="1436014" cy="523220"/>
          </a:xfrm>
          <a:prstGeom prst="rect">
            <a:avLst/>
          </a:prstGeom>
        </p:spPr>
        <p:txBody>
          <a:bodyPr wrap="square">
            <a:spAutoFit/>
          </a:bodyPr>
          <a:lstStyle/>
          <a:p>
            <a:r>
              <a:rPr lang="en-US" altLang="ja-JP" sz="1400" dirty="0"/>
              <a:t>intrinsic curiosity model (ICM) </a:t>
            </a:r>
            <a:endParaRPr lang="ja-JP" altLang="en-US" sz="1400" dirty="0"/>
          </a:p>
        </p:txBody>
      </p:sp>
      <p:sp>
        <p:nvSpPr>
          <p:cNvPr id="33" name="正方形/長方形 32"/>
          <p:cNvSpPr/>
          <p:nvPr/>
        </p:nvSpPr>
        <p:spPr>
          <a:xfrm>
            <a:off x="3689709" y="1142847"/>
            <a:ext cx="1769972" cy="307777"/>
          </a:xfrm>
          <a:prstGeom prst="rect">
            <a:avLst/>
          </a:prstGeom>
        </p:spPr>
        <p:txBody>
          <a:bodyPr wrap="none">
            <a:spAutoFit/>
          </a:bodyPr>
          <a:lstStyle/>
          <a:p>
            <a:r>
              <a:rPr lang="en-US" altLang="ja-JP" sz="1400" dirty="0"/>
              <a:t> [Pathak et al., 2017]. </a:t>
            </a:r>
            <a:endParaRPr lang="ja-JP" altLang="en-US" sz="1400" dirty="0"/>
          </a:p>
        </p:txBody>
      </p:sp>
      <p:sp>
        <p:nvSpPr>
          <p:cNvPr id="3" name="正方形/長方形 2"/>
          <p:cNvSpPr/>
          <p:nvPr/>
        </p:nvSpPr>
        <p:spPr>
          <a:xfrm>
            <a:off x="1383007" y="1706577"/>
            <a:ext cx="7200275" cy="1200329"/>
          </a:xfrm>
          <a:prstGeom prst="rect">
            <a:avLst/>
          </a:prstGeom>
        </p:spPr>
        <p:txBody>
          <a:bodyPr wrap="square">
            <a:spAutoFit/>
          </a:bodyPr>
          <a:lstStyle/>
          <a:p>
            <a:r>
              <a:rPr lang="ja-JP" altLang="en-US" sz="1200" dirty="0"/>
              <a:t>これは逆モデルと順モデルの両方を統合しており、逆モデルを使用することで、アクションははるかに低次元であるため、元のオブザベーション（例えば、画像のピクセル）を予測するという難しい問題を回避する方法であると著者らは主張している。</a:t>
            </a:r>
            <a:endParaRPr lang="en-US" altLang="ja-JP" sz="1200" dirty="0"/>
          </a:p>
          <a:p>
            <a:r>
              <a:rPr lang="en-US" altLang="ja-JP" sz="1200" dirty="0"/>
              <a:t>It integrates both an inverse and forward model and the authors argument that using an inverse model is a way to bypass the hard problem of predicting original observations (e.g., pixels in images), since actions have much lower dimension.</a:t>
            </a:r>
            <a:endParaRPr lang="ja-JP" altLang="en-US" sz="1200" dirty="0"/>
          </a:p>
        </p:txBody>
      </p:sp>
      <p:sp>
        <p:nvSpPr>
          <p:cNvPr id="5" name="正方形/長方形 4"/>
          <p:cNvSpPr/>
          <p:nvPr/>
        </p:nvSpPr>
        <p:spPr>
          <a:xfrm>
            <a:off x="2034291" y="3230436"/>
            <a:ext cx="1513235" cy="276999"/>
          </a:xfrm>
          <a:prstGeom prst="rect">
            <a:avLst/>
          </a:prstGeom>
        </p:spPr>
        <p:txBody>
          <a:bodyPr wrap="none">
            <a:spAutoFit/>
          </a:bodyPr>
          <a:lstStyle/>
          <a:p>
            <a:r>
              <a:rPr lang="en-US" altLang="ja-JP" sz="1200" dirty="0"/>
              <a:t>[Agrawal et al., 2016]</a:t>
            </a:r>
            <a:endParaRPr lang="ja-JP" altLang="en-US" sz="1200" dirty="0"/>
          </a:p>
        </p:txBody>
      </p:sp>
      <p:sp>
        <p:nvSpPr>
          <p:cNvPr id="6" name="正方形/長方形 5"/>
          <p:cNvSpPr/>
          <p:nvPr/>
        </p:nvSpPr>
        <p:spPr>
          <a:xfrm>
            <a:off x="993124" y="3507435"/>
            <a:ext cx="8081865" cy="1200329"/>
          </a:xfrm>
          <a:prstGeom prst="rect">
            <a:avLst/>
          </a:prstGeom>
        </p:spPr>
        <p:txBody>
          <a:bodyPr wrap="square">
            <a:spAutoFit/>
          </a:bodyPr>
          <a:lstStyle/>
          <a:p>
            <a:r>
              <a:rPr lang="ja-JP" altLang="en-US" sz="1200" dirty="0"/>
              <a:t>順モデルと逆モデルの間の接続が重要であることに注意してください：逆モデルは、順モデルが</a:t>
            </a:r>
            <a:r>
              <a:rPr lang="en-US" altLang="ja-JP" sz="1200" dirty="0"/>
              <a:t>st+1</a:t>
            </a:r>
            <a:r>
              <a:rPr lang="ja-JP" altLang="en-US" sz="1200" dirty="0"/>
              <a:t>を予測するために学習することで順モデルが正則化する表現を学習するための監督を提供することができます。実際には、これは共同損失関数を逆モデルの損失と順モデルの損失の合計として分解することによって実装される。</a:t>
            </a:r>
            <a:endParaRPr lang="en-US" altLang="ja-JP" sz="1200" dirty="0"/>
          </a:p>
          <a:p>
            <a:r>
              <a:rPr lang="en-US" altLang="ja-JP" sz="1200" dirty="0"/>
              <a:t>Note that connections among forward and inverse models are important: inverse models can provide supervision to learn representations that the forward model regularizes by learning to predict st+1. In practice, this is implemented by decomposing the joint loss function as a sum of the inverse model loss plus the forward model loss. </a:t>
            </a:r>
            <a:endParaRPr lang="ja-JP" altLang="en-US" sz="1200" dirty="0"/>
          </a:p>
        </p:txBody>
      </p:sp>
      <p:sp>
        <p:nvSpPr>
          <p:cNvPr id="7" name="正方形/長方形 6"/>
          <p:cNvSpPr/>
          <p:nvPr/>
        </p:nvSpPr>
        <p:spPr>
          <a:xfrm>
            <a:off x="993123" y="4984763"/>
            <a:ext cx="8150877" cy="830997"/>
          </a:xfrm>
          <a:prstGeom prst="rect">
            <a:avLst/>
          </a:prstGeom>
        </p:spPr>
        <p:txBody>
          <a:bodyPr wrap="square">
            <a:spAutoFit/>
          </a:bodyPr>
          <a:lstStyle/>
          <a:p>
            <a:r>
              <a:rPr lang="ja-JP" altLang="en-US" sz="1200" dirty="0"/>
              <a:t>逆に、</a:t>
            </a:r>
            <a:r>
              <a:rPr lang="en-US" altLang="ja-JP" sz="1200" dirty="0"/>
              <a:t>[Zhang et al., 2018]</a:t>
            </a:r>
            <a:r>
              <a:rPr lang="ja-JP" altLang="en-US" sz="1200" dirty="0"/>
              <a:t>は、アブレーションの研究で、逆モデルを使用することが（順モデルと自動エンコーダーとともに）良い状態表現の学習に最も貢献する要因であることを示しています。</a:t>
            </a:r>
            <a:endParaRPr lang="en-US" altLang="ja-JP" sz="1200" dirty="0"/>
          </a:p>
          <a:p>
            <a:r>
              <a:rPr lang="en-US" altLang="ja-JP" sz="1200" dirty="0"/>
              <a:t>Conversely, [Zhang et al., 2018] shows in an ablation study that using an inverse model (along with a forward model and an auto-encoder) is the factor that contributes the most to learning a good state representation.</a:t>
            </a:r>
            <a:endParaRPr lang="ja-JP" altLang="en-US" sz="1200" dirty="0"/>
          </a:p>
        </p:txBody>
      </p:sp>
      <p:sp>
        <p:nvSpPr>
          <p:cNvPr id="8" name="正方形/長方形 7"/>
          <p:cNvSpPr/>
          <p:nvPr/>
        </p:nvSpPr>
        <p:spPr>
          <a:xfrm>
            <a:off x="1011756" y="5930977"/>
            <a:ext cx="8132243" cy="830997"/>
          </a:xfrm>
          <a:prstGeom prst="rect">
            <a:avLst/>
          </a:prstGeom>
        </p:spPr>
        <p:txBody>
          <a:bodyPr wrap="square">
            <a:spAutoFit/>
          </a:bodyPr>
          <a:lstStyle/>
          <a:p>
            <a:r>
              <a:rPr lang="ja-JP" altLang="en-US" sz="1200" dirty="0"/>
              <a:t>マルチモーダル入力を含む観測の再構成と同様に、フォワードモデルとインバースモデルを含むもう一つのアプローチは</a:t>
            </a:r>
            <a:r>
              <a:rPr lang="en-US" altLang="ja-JP" sz="1200" dirty="0"/>
              <a:t>[</a:t>
            </a:r>
            <a:r>
              <a:rPr lang="en-US" altLang="ja-JP" sz="1200" dirty="0" err="1"/>
              <a:t>Duan</a:t>
            </a:r>
            <a:r>
              <a:rPr lang="en-US" altLang="ja-JP" sz="1200" dirty="0"/>
              <a:t>, 2017]</a:t>
            </a:r>
            <a:r>
              <a:rPr lang="ja-JP" altLang="en-US" sz="1200" dirty="0"/>
              <a:t>である。</a:t>
            </a:r>
            <a:endParaRPr lang="en-US" altLang="ja-JP" sz="1200" dirty="0"/>
          </a:p>
          <a:p>
            <a:r>
              <a:rPr lang="en-US" altLang="ja-JP" sz="1200" dirty="0"/>
              <a:t>Another approach including forward and inverse models, as well as a reconstruction of the observation including multimodal inputs is [</a:t>
            </a:r>
            <a:r>
              <a:rPr lang="en-US" altLang="ja-JP" sz="1200" dirty="0" err="1"/>
              <a:t>Duan</a:t>
            </a:r>
            <a:r>
              <a:rPr lang="en-US" altLang="ja-JP" sz="1200" dirty="0"/>
              <a:t>, 2017].</a:t>
            </a:r>
          </a:p>
        </p:txBody>
      </p:sp>
    </p:spTree>
    <p:extLst>
      <p:ext uri="{BB962C8B-B14F-4D97-AF65-F5344CB8AC3E}">
        <p14:creationId xmlns:p14="http://schemas.microsoft.com/office/powerpoint/2010/main" val="2312596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246221"/>
          </a:xfrm>
          <a:prstGeom prst="rect">
            <a:avLst/>
          </a:prstGeom>
          <a:noFill/>
        </p:spPr>
        <p:txBody>
          <a:bodyPr wrap="square" lIns="0" tIns="0" rIns="0" bIns="0" rtlCol="0">
            <a:spAutoFit/>
          </a:bodyPr>
          <a:lstStyle/>
          <a:p>
            <a:r>
              <a:rPr lang="en-US" altLang="zh-TW" sz="1600" dirty="0">
                <a:solidFill>
                  <a:schemeClr val="bg1"/>
                </a:solidFill>
                <a:latin typeface="Meiryo UI" pitchFamily="50" charset="-128"/>
                <a:ea typeface="Meiryo UI" pitchFamily="50" charset="-128"/>
                <a:cs typeface="Meiryo UI" pitchFamily="50" charset="-128"/>
              </a:rPr>
              <a:t>State Representation Learning for </a:t>
            </a:r>
            <a:r>
              <a:rPr lang="en-US" altLang="zh-TW" sz="1600" dirty="0" err="1">
                <a:solidFill>
                  <a:schemeClr val="bg1"/>
                </a:solidFill>
                <a:latin typeface="Meiryo UI" pitchFamily="50" charset="-128"/>
                <a:ea typeface="Meiryo UI" pitchFamily="50" charset="-128"/>
                <a:cs typeface="Meiryo UI" pitchFamily="50" charset="-128"/>
              </a:rPr>
              <a:t>Control_An</a:t>
            </a:r>
            <a:r>
              <a:rPr lang="en-US" altLang="zh-TW" sz="1600" dirty="0">
                <a:solidFill>
                  <a:schemeClr val="bg1"/>
                </a:solidFill>
                <a:latin typeface="Meiryo UI" pitchFamily="50" charset="-128"/>
                <a:ea typeface="Meiryo UI" pitchFamily="50" charset="-128"/>
                <a:cs typeface="Meiryo UI" pitchFamily="50" charset="-128"/>
              </a:rPr>
              <a:t> Overview</a:t>
            </a:r>
            <a:endParaRPr kumimoji="1" lang="ja-JP" altLang="en-US" sz="1600" dirty="0">
              <a:solidFill>
                <a:schemeClr val="bg1"/>
              </a:solidFill>
              <a:latin typeface="Meiryo UI" pitchFamily="50" charset="-128"/>
              <a:ea typeface="Meiryo UI" pitchFamily="50" charset="-128"/>
              <a:cs typeface="Meiryo UI" pitchFamily="50" charset="-128"/>
            </a:endParaRPr>
          </a:p>
        </p:txBody>
      </p:sp>
      <p:sp>
        <p:nvSpPr>
          <p:cNvPr id="34" name="正方形/長方形 33"/>
          <p:cNvSpPr/>
          <p:nvPr/>
        </p:nvSpPr>
        <p:spPr>
          <a:xfrm>
            <a:off x="-1" y="579118"/>
            <a:ext cx="3539613" cy="307777"/>
          </a:xfrm>
          <a:prstGeom prst="rect">
            <a:avLst/>
          </a:prstGeom>
        </p:spPr>
        <p:txBody>
          <a:bodyPr wrap="square">
            <a:spAutoFit/>
          </a:bodyPr>
          <a:lstStyle/>
          <a:p>
            <a:r>
              <a:rPr lang="ja-JP" altLang="en-US" sz="1400" dirty="0"/>
              <a:t>■</a:t>
            </a:r>
            <a:r>
              <a:rPr lang="en-US" altLang="ja-JP" sz="1400" dirty="0"/>
              <a:t>Learning objectives</a:t>
            </a:r>
          </a:p>
        </p:txBody>
      </p:sp>
      <p:sp>
        <p:nvSpPr>
          <p:cNvPr id="4" name="正方形/長方形 3"/>
          <p:cNvSpPr/>
          <p:nvPr/>
        </p:nvSpPr>
        <p:spPr>
          <a:xfrm>
            <a:off x="78884" y="1035126"/>
            <a:ext cx="1555718" cy="738664"/>
          </a:xfrm>
          <a:prstGeom prst="rect">
            <a:avLst/>
          </a:prstGeom>
        </p:spPr>
        <p:txBody>
          <a:bodyPr wrap="square">
            <a:spAutoFit/>
          </a:bodyPr>
          <a:lstStyle/>
          <a:p>
            <a:r>
              <a:rPr lang="en-US" altLang="ja-JP" sz="1400" b="1" dirty="0"/>
              <a:t>Using feature adversarial learning</a:t>
            </a:r>
          </a:p>
        </p:txBody>
      </p:sp>
      <p:cxnSp>
        <p:nvCxnSpPr>
          <p:cNvPr id="27" name="カギ線コネクタ 26"/>
          <p:cNvCxnSpPr>
            <a:stCxn id="4" idx="3"/>
            <a:endCxn id="7" idx="1"/>
          </p:cNvCxnSpPr>
          <p:nvPr/>
        </p:nvCxnSpPr>
        <p:spPr>
          <a:xfrm flipV="1">
            <a:off x="1634602" y="1189015"/>
            <a:ext cx="399688" cy="107721"/>
          </a:xfrm>
          <a:prstGeom prst="bentConnector3">
            <a:avLst/>
          </a:prstGeom>
          <a:ln>
            <a:solidFill>
              <a:srgbClr val="0000FF"/>
            </a:solidFill>
            <a:prstDash val="solid"/>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17" name="右中かっこ 16"/>
          <p:cNvSpPr/>
          <p:nvPr/>
        </p:nvSpPr>
        <p:spPr>
          <a:xfrm>
            <a:off x="5370124" y="1219793"/>
            <a:ext cx="213632" cy="338553"/>
          </a:xfrm>
          <a:prstGeom prst="rightBrace">
            <a:avLst/>
          </a:prstGeom>
          <a:ln>
            <a:solidFill>
              <a:srgbClr val="0000FF"/>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2" name="正方形/長方形 1"/>
          <p:cNvSpPr/>
          <p:nvPr/>
        </p:nvSpPr>
        <p:spPr>
          <a:xfrm>
            <a:off x="3948608" y="1158236"/>
            <a:ext cx="1329979" cy="276999"/>
          </a:xfrm>
          <a:prstGeom prst="rect">
            <a:avLst/>
          </a:prstGeom>
        </p:spPr>
        <p:txBody>
          <a:bodyPr wrap="none">
            <a:spAutoFit/>
          </a:bodyPr>
          <a:lstStyle/>
          <a:p>
            <a:r>
              <a:rPr lang="en-US" altLang="ja-JP" sz="1200" dirty="0"/>
              <a:t>[Chen et al., 2016]</a:t>
            </a:r>
            <a:endParaRPr lang="ja-JP" altLang="en-US" sz="1200" dirty="0"/>
          </a:p>
        </p:txBody>
      </p:sp>
      <p:sp>
        <p:nvSpPr>
          <p:cNvPr id="9" name="正方形/長方形 8"/>
          <p:cNvSpPr/>
          <p:nvPr/>
        </p:nvSpPr>
        <p:spPr>
          <a:xfrm>
            <a:off x="2072204" y="1127459"/>
            <a:ext cx="1753148" cy="276999"/>
          </a:xfrm>
          <a:prstGeom prst="rect">
            <a:avLst/>
          </a:prstGeom>
        </p:spPr>
        <p:txBody>
          <a:bodyPr wrap="square">
            <a:spAutoFit/>
          </a:bodyPr>
          <a:lstStyle/>
          <a:p>
            <a:r>
              <a:rPr lang="en-US" altLang="ja-JP" sz="1200" dirty="0" err="1"/>
              <a:t>InfoGAN</a:t>
            </a:r>
            <a:r>
              <a:rPr lang="en-US" altLang="ja-JP" sz="1200" dirty="0"/>
              <a:t> </a:t>
            </a:r>
            <a:endParaRPr lang="ja-JP" altLang="en-US" sz="1200" dirty="0"/>
          </a:p>
        </p:txBody>
      </p:sp>
      <p:sp>
        <p:nvSpPr>
          <p:cNvPr id="10" name="正方形/長方形 9"/>
          <p:cNvSpPr/>
          <p:nvPr/>
        </p:nvSpPr>
        <p:spPr>
          <a:xfrm>
            <a:off x="2000408" y="1872430"/>
            <a:ext cx="1087157" cy="276999"/>
          </a:xfrm>
          <a:prstGeom prst="rect">
            <a:avLst/>
          </a:prstGeom>
        </p:spPr>
        <p:txBody>
          <a:bodyPr wrap="none">
            <a:spAutoFit/>
          </a:bodyPr>
          <a:lstStyle/>
          <a:p>
            <a:r>
              <a:rPr lang="en-US" altLang="ja-JP" sz="1200" dirty="0" err="1"/>
              <a:t>BiGAN</a:t>
            </a:r>
            <a:r>
              <a:rPr lang="en-US" altLang="ja-JP" sz="1200" dirty="0"/>
              <a:t> and ALI</a:t>
            </a:r>
            <a:endParaRPr lang="ja-JP" altLang="en-US" sz="1200" dirty="0"/>
          </a:p>
        </p:txBody>
      </p:sp>
      <p:sp>
        <p:nvSpPr>
          <p:cNvPr id="11" name="正方形/長方形 10"/>
          <p:cNvSpPr/>
          <p:nvPr/>
        </p:nvSpPr>
        <p:spPr>
          <a:xfrm>
            <a:off x="3825352" y="1872430"/>
            <a:ext cx="2996269" cy="276999"/>
          </a:xfrm>
          <a:prstGeom prst="rect">
            <a:avLst/>
          </a:prstGeom>
        </p:spPr>
        <p:txBody>
          <a:bodyPr wrap="none">
            <a:spAutoFit/>
          </a:bodyPr>
          <a:lstStyle/>
          <a:p>
            <a:r>
              <a:rPr lang="fr-FR" altLang="ja-JP" sz="1200" dirty="0"/>
              <a:t>[Donahue et al., 2016, Dumoulin et al., 2016]</a:t>
            </a:r>
            <a:endParaRPr lang="ja-JP" altLang="en-US" sz="1200" dirty="0"/>
          </a:p>
        </p:txBody>
      </p:sp>
      <p:sp>
        <p:nvSpPr>
          <p:cNvPr id="12" name="正方形/長方形 11"/>
          <p:cNvSpPr/>
          <p:nvPr/>
        </p:nvSpPr>
        <p:spPr>
          <a:xfrm>
            <a:off x="2000407" y="2283386"/>
            <a:ext cx="7012963" cy="830997"/>
          </a:xfrm>
          <a:prstGeom prst="rect">
            <a:avLst/>
          </a:prstGeom>
        </p:spPr>
        <p:txBody>
          <a:bodyPr wrap="square">
            <a:spAutoFit/>
          </a:bodyPr>
          <a:lstStyle/>
          <a:p>
            <a:r>
              <a:rPr lang="en-US" altLang="ja-JP" sz="1200" dirty="0" err="1"/>
              <a:t>BiGAN</a:t>
            </a:r>
            <a:r>
              <a:rPr lang="ja-JP" altLang="en-US" sz="1200" dirty="0"/>
              <a:t>と</a:t>
            </a:r>
            <a:r>
              <a:rPr lang="en-US" altLang="ja-JP" sz="1200" dirty="0"/>
              <a:t>ALI</a:t>
            </a:r>
            <a:r>
              <a:rPr lang="ja-JP" altLang="en-US" sz="1200" dirty="0"/>
              <a:t>は、画像空間から潜在空間への二重写像、および潜在空間から画像空間への二重写像を学習するための通常の</a:t>
            </a:r>
            <a:r>
              <a:rPr lang="en-US" altLang="ja-JP" sz="1200" dirty="0"/>
              <a:t>GAN</a:t>
            </a:r>
            <a:r>
              <a:rPr lang="ja-JP" altLang="en-US" sz="1200" dirty="0"/>
              <a:t>の拡張である。</a:t>
            </a:r>
            <a:endParaRPr lang="en-US" altLang="ja-JP" sz="1200" dirty="0"/>
          </a:p>
          <a:p>
            <a:r>
              <a:rPr lang="en-US" altLang="ja-JP" sz="1200" dirty="0" err="1"/>
              <a:t>BiGAN</a:t>
            </a:r>
            <a:r>
              <a:rPr lang="en-US" altLang="ja-JP" sz="1200" dirty="0"/>
              <a:t> and ALI are extensions of regular GANs to learn the double mapping from image space to latent space, and from latent space to image space.</a:t>
            </a:r>
            <a:endParaRPr lang="ja-JP" altLang="en-US" sz="1200" dirty="0"/>
          </a:p>
        </p:txBody>
      </p:sp>
      <p:sp>
        <p:nvSpPr>
          <p:cNvPr id="13" name="正方形/長方形 12"/>
          <p:cNvSpPr/>
          <p:nvPr/>
        </p:nvSpPr>
        <p:spPr>
          <a:xfrm>
            <a:off x="2034290" y="3595511"/>
            <a:ext cx="6781906" cy="830997"/>
          </a:xfrm>
          <a:prstGeom prst="rect">
            <a:avLst/>
          </a:prstGeom>
        </p:spPr>
        <p:txBody>
          <a:bodyPr wrap="square">
            <a:spAutoFit/>
          </a:bodyPr>
          <a:lstStyle/>
          <a:p>
            <a:r>
              <a:rPr lang="en-US" altLang="ja-JP" sz="1200" dirty="0" err="1"/>
              <a:t>BiGAN</a:t>
            </a:r>
            <a:r>
              <a:rPr lang="ja-JP" altLang="en-US" sz="1200" dirty="0"/>
              <a:t>は</a:t>
            </a:r>
            <a:r>
              <a:rPr lang="en-US" altLang="ja-JP" sz="1200" dirty="0"/>
              <a:t>[</a:t>
            </a:r>
            <a:r>
              <a:rPr lang="en-US" altLang="ja-JP" sz="1200" dirty="0" err="1"/>
              <a:t>Shelhamer</a:t>
            </a:r>
            <a:r>
              <a:rPr lang="en-US" altLang="ja-JP" sz="1200" dirty="0"/>
              <a:t> et al., 2017]</a:t>
            </a:r>
            <a:r>
              <a:rPr lang="ja-JP" altLang="en-US" sz="1200" dirty="0"/>
              <a:t>でも強化学習に用いられる状態表現を学習するための実験が行われているが、彼ら自身のアプローチよりも低い性能につながる</a:t>
            </a:r>
            <a:r>
              <a:rPr lang="en-US" altLang="ja-JP" sz="1200" dirty="0"/>
              <a:t>(3.2</a:t>
            </a:r>
            <a:r>
              <a:rPr lang="ja-JP" altLang="en-US" sz="1200" dirty="0"/>
              <a:t>節</a:t>
            </a:r>
            <a:r>
              <a:rPr lang="en-US" altLang="ja-JP" sz="1200" dirty="0"/>
              <a:t>)</a:t>
            </a:r>
            <a:r>
              <a:rPr lang="ja-JP" altLang="en-US" sz="1200" dirty="0" err="1"/>
              <a:t>。</a:t>
            </a:r>
            <a:endParaRPr lang="en-US" altLang="ja-JP" sz="1200" dirty="0"/>
          </a:p>
          <a:p>
            <a:r>
              <a:rPr lang="en-US" altLang="ja-JP" sz="1200" dirty="0"/>
              <a:t>The </a:t>
            </a:r>
            <a:r>
              <a:rPr lang="en-US" altLang="ja-JP" sz="1200" dirty="0" err="1"/>
              <a:t>BiGAN</a:t>
            </a:r>
            <a:r>
              <a:rPr lang="en-US" altLang="ja-JP" sz="1200" dirty="0"/>
              <a:t> has also been experimented in [</a:t>
            </a:r>
            <a:r>
              <a:rPr lang="en-US" altLang="ja-JP" sz="1200" dirty="0" err="1"/>
              <a:t>Shelhamer</a:t>
            </a:r>
            <a:r>
              <a:rPr lang="en-US" altLang="ja-JP" sz="1200" dirty="0"/>
              <a:t> et al., 2017] to learn state representations used for reinforcement learning, but lead to lower performance than their own approach (Section 3.2).</a:t>
            </a:r>
            <a:endParaRPr lang="ja-JP" altLang="en-US" sz="1200" dirty="0"/>
          </a:p>
        </p:txBody>
      </p:sp>
    </p:spTree>
    <p:extLst>
      <p:ext uri="{BB962C8B-B14F-4D97-AF65-F5344CB8AC3E}">
        <p14:creationId xmlns:p14="http://schemas.microsoft.com/office/powerpoint/2010/main" val="2845304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246221"/>
          </a:xfrm>
          <a:prstGeom prst="rect">
            <a:avLst/>
          </a:prstGeom>
          <a:noFill/>
        </p:spPr>
        <p:txBody>
          <a:bodyPr wrap="square" lIns="0" tIns="0" rIns="0" bIns="0" rtlCol="0">
            <a:spAutoFit/>
          </a:bodyPr>
          <a:lstStyle/>
          <a:p>
            <a:r>
              <a:rPr lang="en-US" altLang="zh-TW" sz="1600" dirty="0">
                <a:solidFill>
                  <a:schemeClr val="bg1"/>
                </a:solidFill>
                <a:latin typeface="Meiryo UI" pitchFamily="50" charset="-128"/>
                <a:ea typeface="Meiryo UI" pitchFamily="50" charset="-128"/>
                <a:cs typeface="Meiryo UI" pitchFamily="50" charset="-128"/>
              </a:rPr>
              <a:t>State Representation Learning for </a:t>
            </a:r>
            <a:r>
              <a:rPr lang="en-US" altLang="zh-TW" sz="1600" dirty="0" err="1">
                <a:solidFill>
                  <a:schemeClr val="bg1"/>
                </a:solidFill>
                <a:latin typeface="Meiryo UI" pitchFamily="50" charset="-128"/>
                <a:ea typeface="Meiryo UI" pitchFamily="50" charset="-128"/>
                <a:cs typeface="Meiryo UI" pitchFamily="50" charset="-128"/>
              </a:rPr>
              <a:t>Control_An</a:t>
            </a:r>
            <a:r>
              <a:rPr lang="en-US" altLang="zh-TW" sz="1600" dirty="0">
                <a:solidFill>
                  <a:schemeClr val="bg1"/>
                </a:solidFill>
                <a:latin typeface="Meiryo UI" pitchFamily="50" charset="-128"/>
                <a:ea typeface="Meiryo UI" pitchFamily="50" charset="-128"/>
                <a:cs typeface="Meiryo UI" pitchFamily="50" charset="-128"/>
              </a:rPr>
              <a:t> Overview</a:t>
            </a:r>
            <a:endParaRPr kumimoji="1" lang="ja-JP" altLang="en-US" sz="1600" dirty="0">
              <a:solidFill>
                <a:schemeClr val="bg1"/>
              </a:solidFill>
              <a:latin typeface="Meiryo UI" pitchFamily="50" charset="-128"/>
              <a:ea typeface="Meiryo UI" pitchFamily="50" charset="-128"/>
              <a:cs typeface="Meiryo UI" pitchFamily="50" charset="-128"/>
            </a:endParaRPr>
          </a:p>
        </p:txBody>
      </p:sp>
      <p:sp>
        <p:nvSpPr>
          <p:cNvPr id="34" name="正方形/長方形 33"/>
          <p:cNvSpPr/>
          <p:nvPr/>
        </p:nvSpPr>
        <p:spPr>
          <a:xfrm>
            <a:off x="-1" y="579118"/>
            <a:ext cx="3539613" cy="307777"/>
          </a:xfrm>
          <a:prstGeom prst="rect">
            <a:avLst/>
          </a:prstGeom>
        </p:spPr>
        <p:txBody>
          <a:bodyPr wrap="square">
            <a:spAutoFit/>
          </a:bodyPr>
          <a:lstStyle/>
          <a:p>
            <a:r>
              <a:rPr lang="ja-JP" altLang="en-US" sz="1400" dirty="0"/>
              <a:t>■</a:t>
            </a:r>
            <a:r>
              <a:rPr lang="en-US" altLang="ja-JP" sz="1400" dirty="0"/>
              <a:t>Learning objectives</a:t>
            </a:r>
          </a:p>
        </p:txBody>
      </p:sp>
      <p:sp>
        <p:nvSpPr>
          <p:cNvPr id="4" name="正方形/長方形 3"/>
          <p:cNvSpPr/>
          <p:nvPr/>
        </p:nvSpPr>
        <p:spPr>
          <a:xfrm>
            <a:off x="78884" y="1035126"/>
            <a:ext cx="1555718" cy="307777"/>
          </a:xfrm>
          <a:prstGeom prst="rect">
            <a:avLst/>
          </a:prstGeom>
        </p:spPr>
        <p:txBody>
          <a:bodyPr wrap="square">
            <a:spAutoFit/>
          </a:bodyPr>
          <a:lstStyle/>
          <a:p>
            <a:r>
              <a:rPr lang="en-US" altLang="ja-JP" sz="1400" b="1" dirty="0"/>
              <a:t>Exploiting rewards</a:t>
            </a:r>
          </a:p>
        </p:txBody>
      </p:sp>
      <p:cxnSp>
        <p:nvCxnSpPr>
          <p:cNvPr id="27" name="カギ線コネクタ 26"/>
          <p:cNvCxnSpPr>
            <a:stCxn id="4" idx="3"/>
            <a:endCxn id="7" idx="1"/>
          </p:cNvCxnSpPr>
          <p:nvPr/>
        </p:nvCxnSpPr>
        <p:spPr>
          <a:xfrm flipV="1">
            <a:off x="1634602" y="1189015"/>
            <a:ext cx="399688" cy="107721"/>
          </a:xfrm>
          <a:prstGeom prst="bentConnector3">
            <a:avLst/>
          </a:prstGeom>
          <a:ln>
            <a:solidFill>
              <a:srgbClr val="0000FF"/>
            </a:solidFill>
            <a:prstDash val="solid"/>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3" name="正方形/長方形 2"/>
          <p:cNvSpPr/>
          <p:nvPr/>
        </p:nvSpPr>
        <p:spPr>
          <a:xfrm>
            <a:off x="2285999" y="742738"/>
            <a:ext cx="4572000" cy="1200329"/>
          </a:xfrm>
          <a:prstGeom prst="rect">
            <a:avLst/>
          </a:prstGeom>
        </p:spPr>
        <p:txBody>
          <a:bodyPr>
            <a:spAutoFit/>
          </a:bodyPr>
          <a:lstStyle/>
          <a:p>
            <a:r>
              <a:rPr lang="ja-JP" altLang="en-US" sz="1200" dirty="0"/>
              <a:t>強化学習のための状態学習のために，状態</a:t>
            </a:r>
            <a:r>
              <a:rPr lang="en-US" altLang="ja-JP" sz="1200" dirty="0" err="1"/>
              <a:t>st</a:t>
            </a:r>
            <a:r>
              <a:rPr lang="ja-JP" altLang="en-US" sz="1200" dirty="0"/>
              <a:t>と行動</a:t>
            </a:r>
            <a:r>
              <a:rPr lang="en-US" altLang="ja-JP" sz="1200" dirty="0"/>
              <a:t>at</a:t>
            </a:r>
            <a:r>
              <a:rPr lang="ja-JP" altLang="en-US" sz="1200" dirty="0"/>
              <a:t>を与えられたˆ</a:t>
            </a:r>
            <a:r>
              <a:rPr lang="en-US" altLang="ja-JP" sz="1200" dirty="0"/>
              <a:t>rt+1</a:t>
            </a:r>
            <a:r>
              <a:rPr lang="ja-JP" altLang="en-US" sz="1200" dirty="0"/>
              <a:t>を推定する予測可能な報酬先行を</a:t>
            </a:r>
            <a:r>
              <a:rPr lang="en-US" altLang="ja-JP" sz="1200" dirty="0"/>
              <a:t>[</a:t>
            </a:r>
            <a:r>
              <a:rPr lang="en-US" altLang="ja-JP" sz="1200" dirty="0" err="1"/>
              <a:t>Munk</a:t>
            </a:r>
            <a:r>
              <a:rPr lang="en-US" altLang="ja-JP" sz="1200" dirty="0"/>
              <a:t> et al., 2016]</a:t>
            </a:r>
            <a:r>
              <a:rPr lang="ja-JP" altLang="en-US" sz="1200" dirty="0"/>
              <a:t>（前方モデルとともに）実装している．</a:t>
            </a:r>
            <a:endParaRPr lang="en-US" altLang="ja-JP" sz="1200" dirty="0"/>
          </a:p>
          <a:p>
            <a:r>
              <a:rPr lang="en-US" altLang="ja-JP" sz="1200" dirty="0"/>
              <a:t>A predictable reward prior which estimates ˆ rt+1 given a state </a:t>
            </a:r>
            <a:r>
              <a:rPr lang="en-US" altLang="ja-JP" sz="1200" dirty="0" err="1"/>
              <a:t>st</a:t>
            </a:r>
            <a:r>
              <a:rPr lang="en-US" altLang="ja-JP" sz="1200" dirty="0"/>
              <a:t> and an action at is implemented in [</a:t>
            </a:r>
            <a:r>
              <a:rPr lang="en-US" altLang="ja-JP" sz="1200" dirty="0" err="1"/>
              <a:t>Munk</a:t>
            </a:r>
            <a:r>
              <a:rPr lang="en-US" altLang="ja-JP" sz="1200" dirty="0"/>
              <a:t> et al., 2016] (along with a forward model) to learn a state for reinforcement learning.</a:t>
            </a:r>
            <a:endParaRPr lang="ja-JP" altLang="en-US" sz="1200" dirty="0"/>
          </a:p>
        </p:txBody>
      </p:sp>
      <p:sp>
        <p:nvSpPr>
          <p:cNvPr id="5" name="正方形/長方形 4"/>
          <p:cNvSpPr/>
          <p:nvPr/>
        </p:nvSpPr>
        <p:spPr>
          <a:xfrm>
            <a:off x="2286000" y="2828836"/>
            <a:ext cx="4572000" cy="1384995"/>
          </a:xfrm>
          <a:prstGeom prst="rect">
            <a:avLst/>
          </a:prstGeom>
        </p:spPr>
        <p:txBody>
          <a:bodyPr>
            <a:spAutoFit/>
          </a:bodyPr>
          <a:lstStyle/>
          <a:p>
            <a:r>
              <a:rPr lang="en-US" altLang="ja-JP" sz="1200" dirty="0"/>
              <a:t>[Oh et al., 2017]</a:t>
            </a:r>
          </a:p>
          <a:p>
            <a:r>
              <a:rPr lang="ja-JP" altLang="en-US" sz="1200" dirty="0"/>
              <a:t>著者は、複数のステップの報酬を予測することは、オブザベーションを予測するよりもはるかに簡単でありながら、政策を学ぶための重要な情報を与えると述べています。</a:t>
            </a:r>
            <a:endParaRPr lang="en-US" altLang="ja-JP" sz="1200" dirty="0"/>
          </a:p>
          <a:p>
            <a:r>
              <a:rPr lang="en-US" altLang="ja-JP" sz="1200" dirty="0"/>
              <a:t>The author state that predicting rewards for multiple steps is much easier that predicting observations, while giving the important information for learning a policy.</a:t>
            </a:r>
            <a:endParaRPr lang="ja-JP" altLang="en-US" sz="1200" dirty="0"/>
          </a:p>
        </p:txBody>
      </p:sp>
      <p:sp>
        <p:nvSpPr>
          <p:cNvPr id="6" name="正方形/長方形 5"/>
          <p:cNvSpPr/>
          <p:nvPr/>
        </p:nvSpPr>
        <p:spPr>
          <a:xfrm>
            <a:off x="2285999" y="4525682"/>
            <a:ext cx="600677" cy="276999"/>
          </a:xfrm>
          <a:prstGeom prst="rect">
            <a:avLst/>
          </a:prstGeom>
        </p:spPr>
        <p:txBody>
          <a:bodyPr wrap="none">
            <a:spAutoFit/>
          </a:bodyPr>
          <a:lstStyle/>
          <a:p>
            <a:r>
              <a:rPr lang="en-US" altLang="ja-JP" sz="1200" dirty="0" err="1"/>
              <a:t>rwPCA</a:t>
            </a:r>
            <a:endParaRPr lang="ja-JP" altLang="en-US" sz="1200" dirty="0"/>
          </a:p>
        </p:txBody>
      </p:sp>
      <p:sp>
        <p:nvSpPr>
          <p:cNvPr id="7" name="正方形/長方形 6"/>
          <p:cNvSpPr/>
          <p:nvPr/>
        </p:nvSpPr>
        <p:spPr>
          <a:xfrm>
            <a:off x="3430755" y="4525682"/>
            <a:ext cx="1381147" cy="276999"/>
          </a:xfrm>
          <a:prstGeom prst="rect">
            <a:avLst/>
          </a:prstGeom>
        </p:spPr>
        <p:txBody>
          <a:bodyPr wrap="none">
            <a:spAutoFit/>
          </a:bodyPr>
          <a:lstStyle/>
          <a:p>
            <a:r>
              <a:rPr lang="en-US" altLang="ja-JP" sz="1200" dirty="0"/>
              <a:t> [</a:t>
            </a:r>
            <a:r>
              <a:rPr lang="en-US" altLang="ja-JP" sz="1200" dirty="0" err="1"/>
              <a:t>Parisi</a:t>
            </a:r>
            <a:r>
              <a:rPr lang="en-US" altLang="ja-JP" sz="1200" dirty="0"/>
              <a:t> et al., 2017]</a:t>
            </a:r>
            <a:endParaRPr lang="ja-JP" altLang="en-US" sz="1200" dirty="0"/>
          </a:p>
        </p:txBody>
      </p:sp>
      <p:sp>
        <p:nvSpPr>
          <p:cNvPr id="8" name="正方形/長方形 7"/>
          <p:cNvSpPr/>
          <p:nvPr/>
        </p:nvSpPr>
        <p:spPr>
          <a:xfrm>
            <a:off x="2285999" y="4802681"/>
            <a:ext cx="6651172" cy="830997"/>
          </a:xfrm>
          <a:prstGeom prst="rect">
            <a:avLst/>
          </a:prstGeom>
        </p:spPr>
        <p:txBody>
          <a:bodyPr wrap="square">
            <a:spAutoFit/>
          </a:bodyPr>
          <a:lstStyle/>
          <a:p>
            <a:r>
              <a:rPr lang="en-US" altLang="ja-JP" sz="1200" dirty="0" err="1"/>
              <a:t>rwPCA</a:t>
            </a:r>
            <a:r>
              <a:rPr lang="ja-JP" altLang="en-US" sz="1200" dirty="0"/>
              <a:t>は、</a:t>
            </a:r>
            <a:r>
              <a:rPr lang="en-US" altLang="ja-JP" sz="1200" dirty="0"/>
              <a:t>RL</a:t>
            </a:r>
            <a:r>
              <a:rPr lang="ja-JP" altLang="en-US" sz="1200" dirty="0"/>
              <a:t>アルゴリズムによって収集されたデータを使用し、情報を圧縮された形に保つために報酬を考慮した次元削減戦略を実行します。</a:t>
            </a:r>
            <a:endParaRPr lang="en-US" altLang="ja-JP" sz="1200" dirty="0"/>
          </a:p>
          <a:p>
            <a:r>
              <a:rPr lang="en-US" altLang="ja-JP" sz="1200" dirty="0" err="1"/>
              <a:t>rwPCA</a:t>
            </a:r>
            <a:r>
              <a:rPr lang="en-US" altLang="ja-JP" sz="1200" dirty="0"/>
              <a:t> uses data collected by an RL algorithm and operates a dimensionality reduction strategy which takes reward into account to keep the information into a compressed form.</a:t>
            </a:r>
            <a:endParaRPr lang="ja-JP" altLang="en-US" sz="1200" dirty="0"/>
          </a:p>
        </p:txBody>
      </p:sp>
      <p:sp>
        <p:nvSpPr>
          <p:cNvPr id="14" name="正方形/長方形 13"/>
          <p:cNvSpPr/>
          <p:nvPr/>
        </p:nvSpPr>
        <p:spPr>
          <a:xfrm>
            <a:off x="2285999" y="5780783"/>
            <a:ext cx="6651172" cy="1015663"/>
          </a:xfrm>
          <a:prstGeom prst="rect">
            <a:avLst/>
          </a:prstGeom>
        </p:spPr>
        <p:txBody>
          <a:bodyPr wrap="square">
            <a:spAutoFit/>
          </a:bodyPr>
          <a:lstStyle/>
          <a:p>
            <a:r>
              <a:rPr lang="ja-JP" altLang="en-US" sz="1200" dirty="0"/>
              <a:t>タスクに関連した表現を構築するという同じ考え方について、</a:t>
            </a:r>
            <a:r>
              <a:rPr lang="en-US" altLang="ja-JP" sz="1200" dirty="0"/>
              <a:t>[</a:t>
            </a:r>
            <a:r>
              <a:rPr lang="en-US" altLang="ja-JP" sz="1200" dirty="0" err="1"/>
              <a:t>Jonschkowski</a:t>
            </a:r>
            <a:r>
              <a:rPr lang="en-US" altLang="ja-JP" sz="1200" dirty="0"/>
              <a:t> and Brock, 2015]</a:t>
            </a:r>
            <a:r>
              <a:rPr lang="ja-JP" altLang="en-US" sz="1200" dirty="0"/>
              <a:t>や</a:t>
            </a:r>
            <a:r>
              <a:rPr lang="en-US" altLang="ja-JP" sz="1200" dirty="0"/>
              <a:t>[</a:t>
            </a:r>
            <a:r>
              <a:rPr lang="en-US" altLang="ja-JP" sz="1200" dirty="0" err="1"/>
              <a:t>Lesort</a:t>
            </a:r>
            <a:r>
              <a:rPr lang="en-US" altLang="ja-JP" sz="1200" dirty="0"/>
              <a:t> et al.,2017]</a:t>
            </a:r>
            <a:r>
              <a:rPr lang="ja-JP" altLang="en-US" sz="1200" dirty="0"/>
              <a:t>は、状態空間トポロジーに制約を課すために補助情報として報酬を使用している。</a:t>
            </a:r>
            <a:endParaRPr lang="en-US" altLang="ja-JP" sz="1200" dirty="0"/>
          </a:p>
          <a:p>
            <a:r>
              <a:rPr lang="en-US" altLang="ja-JP" sz="1200" dirty="0"/>
              <a:t>On the same idea of constructing a task-related representation, [</a:t>
            </a:r>
            <a:r>
              <a:rPr lang="en-US" altLang="ja-JP" sz="1200" dirty="0" err="1"/>
              <a:t>Jonschkowski</a:t>
            </a:r>
            <a:r>
              <a:rPr lang="en-US" altLang="ja-JP" sz="1200" dirty="0"/>
              <a:t> and Brock, 2015] and [</a:t>
            </a:r>
            <a:r>
              <a:rPr lang="en-US" altLang="ja-JP" sz="1200" dirty="0" err="1"/>
              <a:t>Lesort</a:t>
            </a:r>
            <a:r>
              <a:rPr lang="en-US" altLang="ja-JP" sz="1200" dirty="0"/>
              <a:t> et al.,2017] use rewards as supplementary information to impose constraints on the state space topology. </a:t>
            </a:r>
            <a:endParaRPr lang="ja-JP" altLang="en-US" sz="1200" dirty="0"/>
          </a:p>
        </p:txBody>
      </p:sp>
    </p:spTree>
    <p:extLst>
      <p:ext uri="{BB962C8B-B14F-4D97-AF65-F5344CB8AC3E}">
        <p14:creationId xmlns:p14="http://schemas.microsoft.com/office/powerpoint/2010/main" val="2081990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246221"/>
          </a:xfrm>
          <a:prstGeom prst="rect">
            <a:avLst/>
          </a:prstGeom>
          <a:noFill/>
        </p:spPr>
        <p:txBody>
          <a:bodyPr wrap="square" lIns="0" tIns="0" rIns="0" bIns="0" rtlCol="0">
            <a:spAutoFit/>
          </a:bodyPr>
          <a:lstStyle/>
          <a:p>
            <a:r>
              <a:rPr lang="en-US" altLang="zh-TW" sz="1600" dirty="0">
                <a:solidFill>
                  <a:schemeClr val="bg1"/>
                </a:solidFill>
                <a:latin typeface="Meiryo UI" pitchFamily="50" charset="-128"/>
                <a:ea typeface="Meiryo UI" pitchFamily="50" charset="-128"/>
                <a:cs typeface="Meiryo UI" pitchFamily="50" charset="-128"/>
              </a:rPr>
              <a:t>State Representation Learning for </a:t>
            </a:r>
            <a:r>
              <a:rPr lang="en-US" altLang="zh-TW" sz="1600" dirty="0" err="1">
                <a:solidFill>
                  <a:schemeClr val="bg1"/>
                </a:solidFill>
                <a:latin typeface="Meiryo UI" pitchFamily="50" charset="-128"/>
                <a:ea typeface="Meiryo UI" pitchFamily="50" charset="-128"/>
                <a:cs typeface="Meiryo UI" pitchFamily="50" charset="-128"/>
              </a:rPr>
              <a:t>Control_An</a:t>
            </a:r>
            <a:r>
              <a:rPr lang="en-US" altLang="zh-TW" sz="1600" dirty="0">
                <a:solidFill>
                  <a:schemeClr val="bg1"/>
                </a:solidFill>
                <a:latin typeface="Meiryo UI" pitchFamily="50" charset="-128"/>
                <a:ea typeface="Meiryo UI" pitchFamily="50" charset="-128"/>
                <a:cs typeface="Meiryo UI" pitchFamily="50" charset="-128"/>
              </a:rPr>
              <a:t> Overview</a:t>
            </a:r>
            <a:endParaRPr kumimoji="1" lang="ja-JP" altLang="en-US" sz="1600" dirty="0">
              <a:solidFill>
                <a:schemeClr val="bg1"/>
              </a:solidFill>
              <a:latin typeface="Meiryo UI" pitchFamily="50" charset="-128"/>
              <a:ea typeface="Meiryo UI" pitchFamily="50" charset="-128"/>
              <a:cs typeface="Meiryo UI" pitchFamily="50" charset="-128"/>
            </a:endParaRPr>
          </a:p>
        </p:txBody>
      </p:sp>
      <p:sp>
        <p:nvSpPr>
          <p:cNvPr id="34" name="正方形/長方形 33"/>
          <p:cNvSpPr/>
          <p:nvPr/>
        </p:nvSpPr>
        <p:spPr>
          <a:xfrm>
            <a:off x="-1" y="579118"/>
            <a:ext cx="3539613" cy="307777"/>
          </a:xfrm>
          <a:prstGeom prst="rect">
            <a:avLst/>
          </a:prstGeom>
        </p:spPr>
        <p:txBody>
          <a:bodyPr wrap="square">
            <a:spAutoFit/>
          </a:bodyPr>
          <a:lstStyle/>
          <a:p>
            <a:r>
              <a:rPr lang="ja-JP" altLang="en-US" sz="1400" dirty="0"/>
              <a:t>■</a:t>
            </a:r>
            <a:r>
              <a:rPr lang="en-US" altLang="ja-JP" sz="1400" dirty="0"/>
              <a:t>Learning objectives</a:t>
            </a:r>
          </a:p>
        </p:txBody>
      </p:sp>
      <p:sp>
        <p:nvSpPr>
          <p:cNvPr id="4" name="正方形/長方形 3"/>
          <p:cNvSpPr/>
          <p:nvPr/>
        </p:nvSpPr>
        <p:spPr>
          <a:xfrm>
            <a:off x="78884" y="1035126"/>
            <a:ext cx="1555718" cy="523220"/>
          </a:xfrm>
          <a:prstGeom prst="rect">
            <a:avLst/>
          </a:prstGeom>
        </p:spPr>
        <p:txBody>
          <a:bodyPr wrap="square">
            <a:spAutoFit/>
          </a:bodyPr>
          <a:lstStyle/>
          <a:p>
            <a:r>
              <a:rPr lang="en-US" altLang="ja-JP" sz="1400" b="1" dirty="0"/>
              <a:t>Other objective functions</a:t>
            </a:r>
          </a:p>
        </p:txBody>
      </p:sp>
      <p:cxnSp>
        <p:nvCxnSpPr>
          <p:cNvPr id="27" name="カギ線コネクタ 26"/>
          <p:cNvCxnSpPr>
            <a:stCxn id="4" idx="3"/>
            <a:endCxn id="7" idx="1"/>
          </p:cNvCxnSpPr>
          <p:nvPr/>
        </p:nvCxnSpPr>
        <p:spPr>
          <a:xfrm flipV="1">
            <a:off x="1634602" y="1189015"/>
            <a:ext cx="399688" cy="107721"/>
          </a:xfrm>
          <a:prstGeom prst="bentConnector3">
            <a:avLst/>
          </a:prstGeom>
          <a:ln>
            <a:solidFill>
              <a:srgbClr val="0000FF"/>
            </a:solidFill>
            <a:prstDash val="solid"/>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2400966" y="1688880"/>
            <a:ext cx="1373518" cy="276999"/>
          </a:xfrm>
          <a:prstGeom prst="rect">
            <a:avLst/>
          </a:prstGeom>
        </p:spPr>
        <p:txBody>
          <a:bodyPr wrap="none">
            <a:spAutoFit/>
          </a:bodyPr>
          <a:lstStyle/>
          <a:p>
            <a:r>
              <a:rPr lang="en-US" altLang="ja-JP" sz="1200" dirty="0"/>
              <a:t>Slowness Principle </a:t>
            </a:r>
            <a:endParaRPr lang="ja-JP" altLang="en-US" sz="1200" dirty="0"/>
          </a:p>
        </p:txBody>
      </p:sp>
      <p:sp>
        <p:nvSpPr>
          <p:cNvPr id="16" name="正方形/長方形 15"/>
          <p:cNvSpPr/>
          <p:nvPr/>
        </p:nvSpPr>
        <p:spPr>
          <a:xfrm>
            <a:off x="2695861" y="1981267"/>
            <a:ext cx="4289957" cy="276999"/>
          </a:xfrm>
          <a:prstGeom prst="rect">
            <a:avLst/>
          </a:prstGeom>
        </p:spPr>
        <p:txBody>
          <a:bodyPr wrap="none">
            <a:spAutoFit/>
          </a:bodyPr>
          <a:lstStyle/>
          <a:p>
            <a:r>
              <a:rPr lang="en-US" altLang="ja-JP" sz="1200" dirty="0"/>
              <a:t>other naming </a:t>
            </a:r>
            <a:r>
              <a:rPr lang="ja-JP" altLang="en-US" sz="1200" dirty="0"/>
              <a:t>：</a:t>
            </a:r>
            <a:r>
              <a:rPr lang="en-US" altLang="ja-JP" sz="1200" dirty="0"/>
              <a:t>prior of time coherence (time) or inertia (velocity) </a:t>
            </a:r>
            <a:endParaRPr lang="ja-JP" altLang="en-US" sz="1200" dirty="0"/>
          </a:p>
        </p:txBody>
      </p:sp>
      <p:sp>
        <p:nvSpPr>
          <p:cNvPr id="11" name="正方形/長方形 10"/>
          <p:cNvSpPr/>
          <p:nvPr/>
        </p:nvSpPr>
        <p:spPr>
          <a:xfrm>
            <a:off x="2034290" y="886895"/>
            <a:ext cx="6520543" cy="646331"/>
          </a:xfrm>
          <a:prstGeom prst="rect">
            <a:avLst/>
          </a:prstGeom>
        </p:spPr>
        <p:txBody>
          <a:bodyPr wrap="square">
            <a:spAutoFit/>
          </a:bodyPr>
          <a:lstStyle/>
          <a:p>
            <a:r>
              <a:rPr lang="en-US" altLang="ja-JP" dirty="0"/>
              <a:t> we present other approaches assuming various speciﬁc constraints for state representation learning. </a:t>
            </a:r>
            <a:endParaRPr lang="ja-JP" altLang="en-US" dirty="0"/>
          </a:p>
        </p:txBody>
      </p:sp>
      <p:sp>
        <p:nvSpPr>
          <p:cNvPr id="12" name="正方形/長方形 11"/>
          <p:cNvSpPr/>
          <p:nvPr/>
        </p:nvSpPr>
        <p:spPr>
          <a:xfrm>
            <a:off x="2423699" y="2706307"/>
            <a:ext cx="804451" cy="276999"/>
          </a:xfrm>
          <a:prstGeom prst="rect">
            <a:avLst/>
          </a:prstGeom>
        </p:spPr>
        <p:txBody>
          <a:bodyPr wrap="none">
            <a:spAutoFit/>
          </a:bodyPr>
          <a:lstStyle/>
          <a:p>
            <a:r>
              <a:rPr lang="en-US" altLang="ja-JP" sz="1200" dirty="0"/>
              <a:t>Variability</a:t>
            </a:r>
            <a:endParaRPr lang="ja-JP" altLang="en-US" sz="1200" dirty="0"/>
          </a:p>
        </p:txBody>
      </p:sp>
      <p:sp>
        <p:nvSpPr>
          <p:cNvPr id="13" name="正方形/長方形 12"/>
          <p:cNvSpPr/>
          <p:nvPr/>
        </p:nvSpPr>
        <p:spPr>
          <a:xfrm>
            <a:off x="2404270" y="3605023"/>
            <a:ext cx="1124731" cy="276999"/>
          </a:xfrm>
          <a:prstGeom prst="rect">
            <a:avLst/>
          </a:prstGeom>
        </p:spPr>
        <p:txBody>
          <a:bodyPr wrap="none">
            <a:spAutoFit/>
          </a:bodyPr>
          <a:lstStyle/>
          <a:p>
            <a:r>
              <a:rPr lang="en-US" altLang="ja-JP" sz="1200" dirty="0"/>
              <a:t>Proportionality</a:t>
            </a:r>
            <a:endParaRPr lang="ja-JP" altLang="en-US" sz="1200" dirty="0"/>
          </a:p>
        </p:txBody>
      </p:sp>
      <p:sp>
        <p:nvSpPr>
          <p:cNvPr id="17" name="正方形/長方形 16"/>
          <p:cNvSpPr/>
          <p:nvPr/>
        </p:nvSpPr>
        <p:spPr>
          <a:xfrm>
            <a:off x="2400966" y="4319073"/>
            <a:ext cx="1001043" cy="276999"/>
          </a:xfrm>
          <a:prstGeom prst="rect">
            <a:avLst/>
          </a:prstGeom>
        </p:spPr>
        <p:txBody>
          <a:bodyPr wrap="none">
            <a:spAutoFit/>
          </a:bodyPr>
          <a:lstStyle/>
          <a:p>
            <a:r>
              <a:rPr lang="en-US" altLang="ja-JP" sz="1200" dirty="0"/>
              <a:t>Repeatability</a:t>
            </a:r>
            <a:endParaRPr lang="ja-JP" altLang="en-US" sz="1200" dirty="0"/>
          </a:p>
        </p:txBody>
      </p:sp>
      <p:pic>
        <p:nvPicPr>
          <p:cNvPr id="18" name="図 17"/>
          <p:cNvPicPr>
            <a:picLocks noChangeAspect="1"/>
          </p:cNvPicPr>
          <p:nvPr/>
        </p:nvPicPr>
        <p:blipFill>
          <a:blip r:embed="rId2"/>
          <a:stretch>
            <a:fillRect/>
          </a:stretch>
        </p:blipFill>
        <p:spPr>
          <a:xfrm>
            <a:off x="2614612" y="2233652"/>
            <a:ext cx="3198359" cy="424203"/>
          </a:xfrm>
          <a:prstGeom prst="rect">
            <a:avLst/>
          </a:prstGeom>
        </p:spPr>
      </p:pic>
      <p:pic>
        <p:nvPicPr>
          <p:cNvPr id="19" name="図 18"/>
          <p:cNvPicPr>
            <a:picLocks noChangeAspect="1"/>
          </p:cNvPicPr>
          <p:nvPr/>
        </p:nvPicPr>
        <p:blipFill>
          <a:blip r:embed="rId3"/>
          <a:stretch>
            <a:fillRect/>
          </a:stretch>
        </p:blipFill>
        <p:spPr>
          <a:xfrm>
            <a:off x="2614612" y="3115557"/>
            <a:ext cx="4562475" cy="304800"/>
          </a:xfrm>
          <a:prstGeom prst="rect">
            <a:avLst/>
          </a:prstGeom>
        </p:spPr>
      </p:pic>
      <p:pic>
        <p:nvPicPr>
          <p:cNvPr id="20" name="図 19"/>
          <p:cNvPicPr>
            <a:picLocks noChangeAspect="1"/>
          </p:cNvPicPr>
          <p:nvPr/>
        </p:nvPicPr>
        <p:blipFill>
          <a:blip r:embed="rId4"/>
          <a:stretch>
            <a:fillRect/>
          </a:stretch>
        </p:blipFill>
        <p:spPr>
          <a:xfrm>
            <a:off x="2615632" y="3921033"/>
            <a:ext cx="5038725" cy="352425"/>
          </a:xfrm>
          <a:prstGeom prst="rect">
            <a:avLst/>
          </a:prstGeom>
        </p:spPr>
      </p:pic>
      <p:pic>
        <p:nvPicPr>
          <p:cNvPr id="21" name="図 20"/>
          <p:cNvPicPr>
            <a:picLocks noChangeAspect="1"/>
          </p:cNvPicPr>
          <p:nvPr/>
        </p:nvPicPr>
        <p:blipFill>
          <a:blip r:embed="rId5"/>
          <a:stretch>
            <a:fillRect/>
          </a:stretch>
        </p:blipFill>
        <p:spPr>
          <a:xfrm>
            <a:off x="2614612" y="4703938"/>
            <a:ext cx="5200650" cy="285750"/>
          </a:xfrm>
          <a:prstGeom prst="rect">
            <a:avLst/>
          </a:prstGeom>
        </p:spPr>
      </p:pic>
      <p:sp>
        <p:nvSpPr>
          <p:cNvPr id="22" name="正方形/長方形 21"/>
          <p:cNvSpPr/>
          <p:nvPr/>
        </p:nvSpPr>
        <p:spPr>
          <a:xfrm>
            <a:off x="2359178" y="5002688"/>
            <a:ext cx="1531830" cy="276999"/>
          </a:xfrm>
          <a:prstGeom prst="rect">
            <a:avLst/>
          </a:prstGeom>
        </p:spPr>
        <p:txBody>
          <a:bodyPr wrap="none">
            <a:spAutoFit/>
          </a:bodyPr>
          <a:lstStyle/>
          <a:p>
            <a:r>
              <a:rPr lang="en-US" altLang="ja-JP" sz="1200" dirty="0"/>
              <a:t> Dynamic veriﬁcation </a:t>
            </a:r>
            <a:endParaRPr lang="ja-JP" altLang="en-US" sz="1200" dirty="0"/>
          </a:p>
        </p:txBody>
      </p:sp>
      <p:sp>
        <p:nvSpPr>
          <p:cNvPr id="26" name="正方形/長方形 25"/>
          <p:cNvSpPr/>
          <p:nvPr/>
        </p:nvSpPr>
        <p:spPr>
          <a:xfrm>
            <a:off x="2614612" y="5369955"/>
            <a:ext cx="338554" cy="276999"/>
          </a:xfrm>
          <a:prstGeom prst="rect">
            <a:avLst/>
          </a:prstGeom>
        </p:spPr>
        <p:txBody>
          <a:bodyPr wrap="none">
            <a:spAutoFit/>
          </a:bodyPr>
          <a:lstStyle/>
          <a:p>
            <a:r>
              <a:rPr lang="ja-JP" altLang="en-US" sz="1200" dirty="0"/>
              <a:t>？</a:t>
            </a:r>
          </a:p>
        </p:txBody>
      </p:sp>
      <p:sp>
        <p:nvSpPr>
          <p:cNvPr id="23" name="正方形/長方形 22"/>
          <p:cNvSpPr/>
          <p:nvPr/>
        </p:nvSpPr>
        <p:spPr>
          <a:xfrm>
            <a:off x="2343708" y="5552556"/>
            <a:ext cx="891591" cy="276999"/>
          </a:xfrm>
          <a:prstGeom prst="rect">
            <a:avLst/>
          </a:prstGeom>
        </p:spPr>
        <p:txBody>
          <a:bodyPr wrap="none">
            <a:spAutoFit/>
          </a:bodyPr>
          <a:lstStyle/>
          <a:p>
            <a:r>
              <a:rPr lang="en-US" altLang="ja-JP" sz="1200" dirty="0"/>
              <a:t> Selectivity </a:t>
            </a:r>
            <a:endParaRPr lang="ja-JP" altLang="en-US" sz="1200" dirty="0"/>
          </a:p>
        </p:txBody>
      </p:sp>
      <p:pic>
        <p:nvPicPr>
          <p:cNvPr id="24" name="図 23"/>
          <p:cNvPicPr>
            <a:picLocks noChangeAspect="1"/>
          </p:cNvPicPr>
          <p:nvPr/>
        </p:nvPicPr>
        <p:blipFill>
          <a:blip r:embed="rId6"/>
          <a:stretch>
            <a:fillRect/>
          </a:stretch>
        </p:blipFill>
        <p:spPr>
          <a:xfrm>
            <a:off x="2695862" y="5917230"/>
            <a:ext cx="4880596" cy="586738"/>
          </a:xfrm>
          <a:prstGeom prst="rect">
            <a:avLst/>
          </a:prstGeom>
        </p:spPr>
      </p:pic>
      <p:sp>
        <p:nvSpPr>
          <p:cNvPr id="28" name="正方形/長方形 27"/>
          <p:cNvSpPr/>
          <p:nvPr/>
        </p:nvSpPr>
        <p:spPr>
          <a:xfrm>
            <a:off x="2554838" y="6400353"/>
            <a:ext cx="6589161" cy="461665"/>
          </a:xfrm>
          <a:prstGeom prst="rect">
            <a:avLst/>
          </a:prstGeom>
        </p:spPr>
        <p:txBody>
          <a:bodyPr wrap="square">
            <a:spAutoFit/>
          </a:bodyPr>
          <a:lstStyle/>
          <a:p>
            <a:r>
              <a:rPr lang="ja-JP" altLang="en-US" sz="1200" dirty="0"/>
              <a:t> </a:t>
            </a:r>
            <a:r>
              <a:rPr lang="en-US" altLang="ja-JP" sz="1200" dirty="0"/>
              <a:t>s(k) t</a:t>
            </a:r>
            <a:r>
              <a:rPr lang="ja-JP" altLang="en-US" sz="1200" dirty="0"/>
              <a:t>の選択性は、何かのアクションの結果、その単一の特徴だけが変化するときに最大になります。</a:t>
            </a:r>
            <a:endParaRPr lang="en-US" altLang="ja-JP" sz="1200" dirty="0"/>
          </a:p>
          <a:p>
            <a:r>
              <a:rPr lang="en-US" altLang="ja-JP" sz="1200" dirty="0"/>
              <a:t> The selectivity of s(k) t is maximal when only that single feature changes as a result of some action. </a:t>
            </a:r>
            <a:endParaRPr lang="ja-JP" altLang="en-US" sz="1200" dirty="0"/>
          </a:p>
        </p:txBody>
      </p:sp>
    </p:spTree>
    <p:extLst>
      <p:ext uri="{BB962C8B-B14F-4D97-AF65-F5344CB8AC3E}">
        <p14:creationId xmlns:p14="http://schemas.microsoft.com/office/powerpoint/2010/main" val="3645811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246221"/>
          </a:xfrm>
          <a:prstGeom prst="rect">
            <a:avLst/>
          </a:prstGeom>
          <a:noFill/>
        </p:spPr>
        <p:txBody>
          <a:bodyPr wrap="square" lIns="0" tIns="0" rIns="0" bIns="0" rtlCol="0">
            <a:spAutoFit/>
          </a:bodyPr>
          <a:lstStyle/>
          <a:p>
            <a:r>
              <a:rPr lang="en-US" altLang="zh-TW" sz="1600" dirty="0">
                <a:solidFill>
                  <a:schemeClr val="bg1"/>
                </a:solidFill>
                <a:latin typeface="Meiryo UI" pitchFamily="50" charset="-128"/>
                <a:ea typeface="Meiryo UI" pitchFamily="50" charset="-128"/>
                <a:cs typeface="Meiryo UI" pitchFamily="50" charset="-128"/>
              </a:rPr>
              <a:t>State Representation Learning for </a:t>
            </a:r>
            <a:r>
              <a:rPr lang="en-US" altLang="zh-TW" sz="1600" dirty="0" err="1">
                <a:solidFill>
                  <a:schemeClr val="bg1"/>
                </a:solidFill>
                <a:latin typeface="Meiryo UI" pitchFamily="50" charset="-128"/>
                <a:ea typeface="Meiryo UI" pitchFamily="50" charset="-128"/>
                <a:cs typeface="Meiryo UI" pitchFamily="50" charset="-128"/>
              </a:rPr>
              <a:t>Control_An</a:t>
            </a:r>
            <a:r>
              <a:rPr lang="en-US" altLang="zh-TW" sz="1600" dirty="0">
                <a:solidFill>
                  <a:schemeClr val="bg1"/>
                </a:solidFill>
                <a:latin typeface="Meiryo UI" pitchFamily="50" charset="-128"/>
                <a:ea typeface="Meiryo UI" pitchFamily="50" charset="-128"/>
                <a:cs typeface="Meiryo UI" pitchFamily="50" charset="-128"/>
              </a:rPr>
              <a:t> Overview</a:t>
            </a:r>
            <a:endParaRPr kumimoji="1" lang="ja-JP" altLang="en-US" sz="1600" dirty="0">
              <a:solidFill>
                <a:schemeClr val="bg1"/>
              </a:solidFill>
              <a:latin typeface="Meiryo UI" pitchFamily="50" charset="-128"/>
              <a:ea typeface="Meiryo UI" pitchFamily="50" charset="-128"/>
              <a:cs typeface="Meiryo UI" pitchFamily="50" charset="-128"/>
            </a:endParaRPr>
          </a:p>
        </p:txBody>
      </p:sp>
      <p:sp>
        <p:nvSpPr>
          <p:cNvPr id="34" name="正方形/長方形 33"/>
          <p:cNvSpPr/>
          <p:nvPr/>
        </p:nvSpPr>
        <p:spPr>
          <a:xfrm>
            <a:off x="-1" y="579118"/>
            <a:ext cx="3539613" cy="307777"/>
          </a:xfrm>
          <a:prstGeom prst="rect">
            <a:avLst/>
          </a:prstGeom>
        </p:spPr>
        <p:txBody>
          <a:bodyPr wrap="square">
            <a:spAutoFit/>
          </a:bodyPr>
          <a:lstStyle/>
          <a:p>
            <a:r>
              <a:rPr lang="ja-JP" altLang="en-US" sz="1400" dirty="0"/>
              <a:t>■</a:t>
            </a:r>
            <a:r>
              <a:rPr lang="en-US" altLang="ja-JP" sz="1400" dirty="0"/>
              <a:t>Learning objectives</a:t>
            </a:r>
          </a:p>
        </p:txBody>
      </p:sp>
      <p:sp>
        <p:nvSpPr>
          <p:cNvPr id="4" name="正方形/長方形 3"/>
          <p:cNvSpPr/>
          <p:nvPr/>
        </p:nvSpPr>
        <p:spPr>
          <a:xfrm>
            <a:off x="78884" y="1035126"/>
            <a:ext cx="1555718" cy="523220"/>
          </a:xfrm>
          <a:prstGeom prst="rect">
            <a:avLst/>
          </a:prstGeom>
        </p:spPr>
        <p:txBody>
          <a:bodyPr wrap="square">
            <a:spAutoFit/>
          </a:bodyPr>
          <a:lstStyle/>
          <a:p>
            <a:r>
              <a:rPr lang="en-US" altLang="ja-JP" sz="1400" b="1" dirty="0"/>
              <a:t>Using hybrid objectives</a:t>
            </a:r>
          </a:p>
        </p:txBody>
      </p:sp>
      <p:cxnSp>
        <p:nvCxnSpPr>
          <p:cNvPr id="27" name="カギ線コネクタ 26"/>
          <p:cNvCxnSpPr>
            <a:stCxn id="4" idx="3"/>
            <a:endCxn id="7" idx="1"/>
          </p:cNvCxnSpPr>
          <p:nvPr/>
        </p:nvCxnSpPr>
        <p:spPr>
          <a:xfrm flipV="1">
            <a:off x="1634602" y="1189015"/>
            <a:ext cx="399688" cy="107721"/>
          </a:xfrm>
          <a:prstGeom prst="bentConnector3">
            <a:avLst/>
          </a:prstGeom>
          <a:ln>
            <a:solidFill>
              <a:srgbClr val="0000FF"/>
            </a:solidFill>
            <a:prstDash val="solid"/>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2" name="正方形/長方形 1"/>
          <p:cNvSpPr/>
          <p:nvPr/>
        </p:nvSpPr>
        <p:spPr>
          <a:xfrm>
            <a:off x="1936319" y="733006"/>
            <a:ext cx="7130143" cy="1200329"/>
          </a:xfrm>
          <a:prstGeom prst="rect">
            <a:avLst/>
          </a:prstGeom>
        </p:spPr>
        <p:txBody>
          <a:bodyPr wrap="square">
            <a:spAutoFit/>
          </a:bodyPr>
          <a:lstStyle/>
          <a:p>
            <a:r>
              <a:rPr lang="ja-JP" altLang="en-US" sz="1200" dirty="0"/>
              <a:t> シミュレーションの結果、逆モデル、または逆モデルと順モデルを併用することで、対象物を押す際の性能が向上し、利用可能な訓練データが少なくなった場合には、共同モデルが逆モデルよりもかなり多くのデータ量を使用した場合に匹敵する性能で逆モデルを上回ることがわかりました。</a:t>
            </a:r>
            <a:endParaRPr lang="en-US" altLang="ja-JP" sz="1200" dirty="0"/>
          </a:p>
          <a:p>
            <a:r>
              <a:rPr lang="en-US" altLang="ja-JP" sz="1200" dirty="0"/>
              <a:t> Simulations shows that using the inverse model or jointly the inverse and forward models improve performance at pushing objects and that when the training data available is reduced, the joint model outperforms the inverse model with a performance comparable to using a considerably larger amount of data. </a:t>
            </a:r>
            <a:endParaRPr lang="ja-JP" altLang="en-US" sz="1200" dirty="0"/>
          </a:p>
        </p:txBody>
      </p:sp>
      <p:pic>
        <p:nvPicPr>
          <p:cNvPr id="3" name="図 2"/>
          <p:cNvPicPr>
            <a:picLocks noChangeAspect="1"/>
          </p:cNvPicPr>
          <p:nvPr/>
        </p:nvPicPr>
        <p:blipFill>
          <a:blip r:embed="rId2"/>
          <a:stretch>
            <a:fillRect/>
          </a:stretch>
        </p:blipFill>
        <p:spPr>
          <a:xfrm>
            <a:off x="1066799" y="2655887"/>
            <a:ext cx="7010400" cy="3705225"/>
          </a:xfrm>
          <a:prstGeom prst="rect">
            <a:avLst/>
          </a:prstGeom>
        </p:spPr>
      </p:pic>
    </p:spTree>
    <p:extLst>
      <p:ext uri="{BB962C8B-B14F-4D97-AF65-F5344CB8AC3E}">
        <p14:creationId xmlns:p14="http://schemas.microsoft.com/office/powerpoint/2010/main" val="3870102034"/>
      </p:ext>
    </p:extLst>
  </p:cSld>
  <p:clrMapOvr>
    <a:masterClrMapping/>
  </p:clrMapOvr>
</p:sld>
</file>

<file path=ppt/theme/theme1.xml><?xml version="1.0" encoding="utf-8"?>
<a:theme xmlns:a="http://schemas.openxmlformats.org/drawingml/2006/main" name="10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29_NMC_0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MC_001">
      <a:majorFont>
        <a:latin typeface="HGPｺﾞｼｯｸE"/>
        <a:ea typeface="ＭＳ Ｐゴシック"/>
        <a:cs typeface=""/>
      </a:majorFont>
      <a:minorFont>
        <a:latin typeface="HGPｺﾞｼｯｸE"/>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rtlCol="0" anchor="ctr" anchorCtr="0" compatLnSpc="1">
        <a:prstTxWarp prst="textNoShape">
          <a:avLst/>
        </a:prstTxWarp>
        <a:noAutofit/>
      </a:bodyPr>
      <a:lstStyle>
        <a:defPPr marL="342900" marR="0" indent="-342900" algn="ctr" defTabSz="914400" rtl="0" eaLnBrk="1" fontAlgn="base" latinLnBrk="0" hangingPunct="1">
          <a:lnSpc>
            <a:spcPct val="90000"/>
          </a:lnSpc>
          <a:spcBef>
            <a:spcPct val="20000"/>
          </a:spcBef>
          <a:spcAft>
            <a:spcPct val="0"/>
          </a:spcAft>
          <a:buClrTx/>
          <a:buSzTx/>
          <a:buFontTx/>
          <a:buNone/>
          <a:tabLst/>
          <a:defRPr kumimoji="1" sz="2000" b="0" i="0" u="none" strike="noStrike" cap="none" normalizeH="0" baseline="0" smtClean="0">
            <a:ln>
              <a:noFill/>
            </a:ln>
            <a:solidFill>
              <a:schemeClr val="tx1"/>
            </a:solidFill>
            <a:effectLst/>
            <a:latin typeface="Arial" charset="0"/>
            <a:ea typeface="HGPｺﾞｼｯｸE" pitchFamily="50" charset="-128"/>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ctr" anchorCtr="0" compatLnSpc="1">
        <a:prstTxWarp prst="textNoShape">
          <a:avLst/>
        </a:prstTxWarp>
        <a:spAutoFit/>
      </a:bodyPr>
      <a:lstStyle>
        <a:defPPr marL="342900" marR="0" indent="-342900" algn="ctr"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Arial" charset="0"/>
            <a:ea typeface="HGPｺﾞｼｯｸE" pitchFamily="50" charset="-128"/>
          </a:defRPr>
        </a:defPPr>
      </a:lstStyle>
    </a:lnDef>
  </a:objectDefaults>
  <a:extraClrSchemeLst>
    <a:extraClrScheme>
      <a:clrScheme name="NMC_00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MC_00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MC_00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MC_00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MC_0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MC_0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MC_0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0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none" rtlCol="0" anchor="ctr"/>
      <a:lstStyle>
        <a:defPPr algn="ctr">
          <a:defRPr kumimoji="1" b="1" dirty="0" smtClean="0">
            <a:solidFill>
              <a:schemeClr val="tx1"/>
            </a:solidFill>
            <a:latin typeface="Meiryo UI" pitchFamily="50" charset="-128"/>
            <a:ea typeface="Meiryo UI" pitchFamily="50" charset="-128"/>
            <a:cs typeface="Meiryo UI" pitchFamily="50" charset="-128"/>
          </a:defRPr>
        </a:defPPr>
      </a:lstStyle>
      <a:style>
        <a:lnRef idx="2">
          <a:schemeClr val="dk1"/>
        </a:lnRef>
        <a:fillRef idx="1">
          <a:schemeClr val="lt1"/>
        </a:fillRef>
        <a:effectRef idx="0">
          <a:schemeClr val="dk1"/>
        </a:effectRef>
        <a:fontRef idx="minor">
          <a:schemeClr val="dk1"/>
        </a:fontRef>
      </a:style>
    </a:spDef>
    <a:txDef>
      <a:spPr>
        <a:noFill/>
      </a:spPr>
      <a:bodyPr wrap="none" rtlCol="0">
        <a:spAutoFit/>
      </a:bodyPr>
      <a:lstStyle>
        <a:defPPr>
          <a:defRPr kumimoji="1" sz="1400" dirty="0" smtClean="0">
            <a:latin typeface="Meiryo UI" pitchFamily="50" charset="-128"/>
            <a:ea typeface="Meiryo UI" pitchFamily="50" charset="-128"/>
          </a:defRPr>
        </a:defPPr>
      </a:lstStyle>
    </a:txDef>
  </a:objectDefaults>
  <a:extraClrSchemeLst/>
</a:theme>
</file>

<file path=ppt/theme/theme5.xml><?xml version="1.0" encoding="utf-8"?>
<a:theme xmlns:a="http://schemas.openxmlformats.org/drawingml/2006/main" name="2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rgbClr val="0066FF"/>
          </a:solidFill>
          <a:round/>
          <a:headEnd/>
          <a:tailEnd type="none" w="sm" len="sm"/>
        </a:ln>
        <a:effectLst>
          <a:glow rad="25400">
            <a:schemeClr val="bg1">
              <a:alpha val="97000"/>
            </a:schemeClr>
          </a:glow>
        </a:effectLst>
      </a:spPr>
      <a:bodyPr rtlCol="0" anchor="ctr"/>
      <a:lstStyle>
        <a:defPPr algn="ctr">
          <a:defRPr kumimoji="1"/>
        </a:defPPr>
      </a:lstStyle>
    </a:spDef>
    <a:lnDef>
      <a:spPr>
        <a:ln>
          <a:solidFill>
            <a:srgbClr val="0000FF"/>
          </a:solidFill>
          <a:prstDash val="solid"/>
          <a:headEnd type="none" w="med" len="med"/>
          <a:tailEnd type="none" w="med" len="med"/>
        </a:ln>
        <a:effectLst/>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kumimoji="1" dirty="0" smtClean="0">
            <a:latin typeface="Meiryo UI" pitchFamily="50" charset="-128"/>
            <a:ea typeface="Meiryo UI" pitchFamily="50" charset="-128"/>
            <a:cs typeface="Meiryo UI" pitchFamily="50" charset="-128"/>
          </a:defRPr>
        </a:defPPr>
      </a:lstStyle>
    </a:txDef>
  </a:objectDefaults>
  <a:extraClrSchemeLst/>
</a:theme>
</file>

<file path=ppt/theme/theme6.xml><?xml version="1.0" encoding="utf-8"?>
<a:theme xmlns:a="http://schemas.openxmlformats.org/drawingml/2006/main" name="62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45227</TotalTime>
  <Words>1761</Words>
  <Application>Microsoft Macintosh PowerPoint</Application>
  <PresentationFormat>画面に合わせる (4:3)</PresentationFormat>
  <Paragraphs>120</Paragraphs>
  <Slides>11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6</vt:i4>
      </vt:variant>
      <vt:variant>
        <vt:lpstr>スライド タイトル</vt:lpstr>
      </vt:variant>
      <vt:variant>
        <vt:i4>11</vt:i4>
      </vt:variant>
    </vt:vector>
  </HeadingPairs>
  <TitlesOfParts>
    <vt:vector size="24" baseType="lpstr">
      <vt:lpstr>Estrangelo Edessa</vt:lpstr>
      <vt:lpstr>HGPｺﾞｼｯｸE</vt:lpstr>
      <vt:lpstr>Meiryo UI</vt:lpstr>
      <vt:lpstr>Arial</vt:lpstr>
      <vt:lpstr>Arial Black</vt:lpstr>
      <vt:lpstr>Berlin Sans FB</vt:lpstr>
      <vt:lpstr>Calibri</vt:lpstr>
      <vt:lpstr>10_Office ​​テーマ</vt:lpstr>
      <vt:lpstr>11_Office ​​テーマ</vt:lpstr>
      <vt:lpstr>29_NMC_001</vt:lpstr>
      <vt:lpstr>10_デザインの設定</vt:lpstr>
      <vt:lpstr>21_Office ​​テーマ</vt:lpstr>
      <vt:lpstr>62_デザインの設定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ホンダエンジニアリング株式会社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j0314393(NLS253)</dc:creator>
  <cp:lastModifiedBy>二宮一史</cp:lastModifiedBy>
  <cp:revision>2249</cp:revision>
  <cp:lastPrinted>2017-12-19T11:01:02Z</cp:lastPrinted>
  <dcterms:created xsi:type="dcterms:W3CDTF">2017-05-24T04:07:26Z</dcterms:created>
  <dcterms:modified xsi:type="dcterms:W3CDTF">2020-04-21T07:35:45Z</dcterms:modified>
</cp:coreProperties>
</file>