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696" r:id="rId2"/>
    <p:sldMasterId id="2147483711" r:id="rId3"/>
    <p:sldMasterId id="2147483738" r:id="rId4"/>
    <p:sldMasterId id="2147483842" r:id="rId5"/>
    <p:sldMasterId id="2147483866" r:id="rId6"/>
  </p:sldMasterIdLst>
  <p:notesMasterIdLst>
    <p:notesMasterId r:id="rId13"/>
  </p:notesMasterIdLst>
  <p:sldIdLst>
    <p:sldId id="1501" r:id="rId7"/>
    <p:sldId id="1502" r:id="rId8"/>
    <p:sldId id="1503" r:id="rId9"/>
    <p:sldId id="1504" r:id="rId10"/>
    <p:sldId id="1506" r:id="rId11"/>
    <p:sldId id="1505" r:id="rId12"/>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utaka" initials="y" lastIdx="1" clrIdx="0">
    <p:extLst>
      <p:ext uri="{19B8F6BF-5375-455C-9EA6-DF929625EA0E}">
        <p15:presenceInfo xmlns:p15="http://schemas.microsoft.com/office/powerpoint/2012/main" userId="yasut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AFD"/>
    <a:srgbClr val="FF3300"/>
    <a:srgbClr val="FFFFCC"/>
    <a:srgbClr val="CCFFFF"/>
    <a:srgbClr val="FFFF00"/>
    <a:srgbClr val="66FFFF"/>
    <a:srgbClr val="FFFFFF"/>
    <a:srgbClr val="CCFFCC"/>
    <a:srgbClr val="3015F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89" autoAdjust="0"/>
    <p:restoredTop sz="94646" autoAdjust="0"/>
  </p:normalViewPr>
  <p:slideViewPr>
    <p:cSldViewPr snapToGrid="0">
      <p:cViewPr varScale="1">
        <p:scale>
          <a:sx n="75" d="100"/>
          <a:sy n="75" d="100"/>
        </p:scale>
        <p:origin x="54" y="486"/>
      </p:cViewPr>
      <p:guideLst>
        <p:guide orient="horz" pos="2160"/>
        <p:guide pos="2880"/>
      </p:guideLst>
    </p:cSldViewPr>
  </p:slideViewPr>
  <p:outlineViewPr>
    <p:cViewPr>
      <p:scale>
        <a:sx n="33" d="100"/>
        <a:sy n="33" d="100"/>
      </p:scale>
      <p:origin x="0" y="258"/>
    </p:cViewPr>
  </p:outlineViewPr>
  <p:notesTextViewPr>
    <p:cViewPr>
      <p:scale>
        <a:sx n="100" d="100"/>
        <a:sy n="100" d="100"/>
      </p:scale>
      <p:origin x="0" y="0"/>
    </p:cViewPr>
  </p:notesTextViewPr>
  <p:sorterViewPr>
    <p:cViewPr>
      <p:scale>
        <a:sx n="125" d="100"/>
        <a:sy n="125" d="100"/>
      </p:scale>
      <p:origin x="0" y="-49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3208C70-AAA5-4490-97B1-BC26ED1C0CB0}" type="datetimeFigureOut">
              <a:rPr kumimoji="1" lang="ja-JP" altLang="en-US" smtClean="0"/>
              <a:t>2020/5/12</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708EC9E-74D7-4A4E-AAF7-2A0133FE854D}" type="slidenum">
              <a:rPr kumimoji="1" lang="ja-JP" altLang="en-US" smtClean="0"/>
              <a:t>‹#›</a:t>
            </a:fld>
            <a:endParaRPr kumimoji="1" lang="ja-JP" altLang="en-US"/>
          </a:p>
        </p:txBody>
      </p:sp>
    </p:spTree>
    <p:extLst>
      <p:ext uri="{BB962C8B-B14F-4D97-AF65-F5344CB8AC3E}">
        <p14:creationId xmlns:p14="http://schemas.microsoft.com/office/powerpoint/2010/main" val="34253933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08453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26923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40"/>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13441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333826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81624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99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20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94931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0719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8384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8105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92982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6351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88069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8428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07402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693447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5035"/>
            <a:ext cx="82296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457200" y="1600201"/>
            <a:ext cx="8229600" cy="4525566"/>
          </a:xfrm>
        </p:spPr>
        <p:txBody>
          <a:bodyPr/>
          <a:lstStyle/>
          <a:p>
            <a:pPr lvl="0"/>
            <a:endParaRPr lang="ja-JP" altLang="en-US"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283D57D-1B61-4F1B-A63E-289682315048}" type="slidenum">
              <a:rPr lang="en-US" altLang="ja-JP">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4279619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547"/>
            <a:ext cx="7772400" cy="1470025"/>
          </a:xfrm>
          <a:prstGeom prst="rect">
            <a:avLst/>
          </a:prstGeo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982205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94201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4028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6319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857111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12390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日付プレースホルダー 6"/>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91329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544079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82970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52132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638783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5696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38767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245225"/>
            <a:ext cx="2133600" cy="476250"/>
          </a:xfrm>
          <a:prstGeom prst="rect">
            <a:avLst/>
          </a:prstGeom>
        </p:spPr>
        <p:txBody>
          <a:bodyPr/>
          <a:lstStyle/>
          <a:p>
            <a:fld id="{7A5E399D-7B11-4E52-9B3B-4F20C1B74568}" type="datetime1">
              <a:rPr lang="ja-JP" altLang="en-US" smtClean="0">
                <a:solidFill>
                  <a:prstClr val="black">
                    <a:tint val="75000"/>
                  </a:prstClr>
                </a:solidFill>
              </a:rPr>
              <a:pPr/>
              <a:t>2020/5/12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245225"/>
            <a:ext cx="2895600" cy="476250"/>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24698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7A5E399D-7B11-4E52-9B3B-4F20C1B74568}" type="datetime1">
              <a:rPr lang="ja-JP" altLang="en-US" smtClean="0">
                <a:solidFill>
                  <a:prstClr val="black">
                    <a:tint val="75000"/>
                  </a:prstClr>
                </a:solidFill>
              </a:rPr>
              <a:pPr/>
              <a:t>2020/5/12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6774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1988441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329568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57200" y="1600200"/>
            <a:ext cx="8229600" cy="452596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532047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666432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567371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8" name="フッター プレースホルダー 7"/>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9" name="スライド番号プレースホルダー 8"/>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77777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478397"/>
          </a:xfrm>
        </p:spPr>
        <p:txBody>
          <a:bodyPr lIns="36000" tIns="18000" rIns="36000" bIns="18000"/>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4" name="フッター プレースホルダー 3"/>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5" name="スライド番号プレースホルダー 4"/>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2625004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4" name="スライド番号プレースホルダー 3"/>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445511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8856954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2329511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41060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dirty="0">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346492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2020/5/12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097426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実験報告書">
    <p:spTree>
      <p:nvGrpSpPr>
        <p:cNvPr id="1" name=""/>
        <p:cNvGrpSpPr/>
        <p:nvPr/>
      </p:nvGrpSpPr>
      <p:grpSpPr>
        <a:xfrm>
          <a:off x="0" y="0"/>
          <a:ext cx="0" cy="0"/>
          <a:chOff x="0" y="0"/>
          <a:chExt cx="0" cy="0"/>
        </a:xfrm>
      </p:grpSpPr>
      <p:graphicFrame>
        <p:nvGraphicFramePr>
          <p:cNvPr id="5" name="Group 155"/>
          <p:cNvGraphicFramePr>
            <a:graphicFrameLocks noGrp="1"/>
          </p:cNvGraphicFramePr>
          <p:nvPr userDrawn="1"/>
        </p:nvGraphicFramePr>
        <p:xfrm>
          <a:off x="107950" y="476096"/>
          <a:ext cx="8940800" cy="6301276"/>
        </p:xfrm>
        <a:graphic>
          <a:graphicData uri="http://schemas.openxmlformats.org/drawingml/2006/table">
            <a:tbl>
              <a:tblPr/>
              <a:tblGrid>
                <a:gridCol w="2592065">
                  <a:extLst>
                    <a:ext uri="{9D8B030D-6E8A-4147-A177-3AD203B41FA5}">
                      <a16:colId xmlns:a16="http://schemas.microsoft.com/office/drawing/2014/main" val="20000"/>
                    </a:ext>
                  </a:extLst>
                </a:gridCol>
                <a:gridCol w="97400">
                  <a:extLst>
                    <a:ext uri="{9D8B030D-6E8A-4147-A177-3AD203B41FA5}">
                      <a16:colId xmlns:a16="http://schemas.microsoft.com/office/drawing/2014/main" val="20001"/>
                    </a:ext>
                  </a:extLst>
                </a:gridCol>
                <a:gridCol w="1990609">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gridCol w="529447">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562927">
                  <a:extLst>
                    <a:ext uri="{9D8B030D-6E8A-4147-A177-3AD203B41FA5}">
                      <a16:colId xmlns:a16="http://schemas.microsoft.com/office/drawing/2014/main" val="20006"/>
                    </a:ext>
                  </a:extLst>
                </a:gridCol>
              </a:tblGrid>
              <a:tr h="188400">
                <a:tc rowSpan="2"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表題</a:t>
                      </a: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テーマ名</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次元</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起票日</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作成</a:t>
                      </a:r>
                    </a:p>
                  </a:txBody>
                  <a:tcPr marL="72000" marR="72000" marT="18000" marB="180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4244">
                <a:tc gridSpan="3" vMerge="1">
                  <a:txBody>
                    <a:bodyPr/>
                    <a:lstStyle/>
                    <a:p>
                      <a:endParaRPr kumimoji="1" lang="ja-JP" altLang="en-US"/>
                    </a:p>
                  </a:txBody>
                  <a:tcPr/>
                </a:tc>
                <a:tc hMerge="1" vMerge="1">
                  <a:txBody>
                    <a:bodyPr/>
                    <a:lstStyle/>
                    <a:p>
                      <a:pPr algn="l"/>
                      <a:endParaRPr kumimoji="1" lang="ja-JP" altLang="en-US" dirty="0">
                        <a:latin typeface="Meiryo UI" pitchFamily="50" charset="-128"/>
                        <a:ea typeface="Meiryo UI" pitchFamily="50" charset="-128"/>
                        <a:cs typeface="Meiryo UI" pitchFamily="50" charset="-128"/>
                      </a:endParaRPr>
                    </a:p>
                  </a:txBody>
                  <a:tcPr marT="45725" marB="45725" anchor="ctr" horzOverflow="overflow">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endParaRPr kumimoji="1" lang="ja-JP" altLang="en-US"/>
                    </a:p>
                  </a:txBody>
                  <a:tcPr/>
                </a:tc>
                <a:tc>
                  <a:txBody>
                    <a:bodyPr/>
                    <a:lstStyle/>
                    <a:p>
                      <a:pPr algn="l"/>
                      <a:endParaRPr kumimoji="1" lang="ja-JP" altLang="en-US" sz="1800" dirty="0">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目的</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結論</a:t>
                      </a:r>
                      <a:endParaRPr kumimoji="1" lang="en-US" altLang="ja-JP"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2"/>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目標／達成基準</a:t>
                      </a: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結果</a:t>
                      </a:r>
                      <a:endParaRPr kumimoji="1" lang="en-US" altLang="ja-JP" sz="1100" b="1" i="0" u="sng" strike="noStrike" kern="1200"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extLst>
                  <a:ext uri="{0D108BD9-81ED-4DB2-BD59-A6C34878D82A}">
                    <a16:rowId xmlns:a16="http://schemas.microsoft.com/office/drawing/2014/main" val="10003"/>
                  </a:ext>
                </a:extLst>
              </a:tr>
              <a:tr h="3575526">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方法／条件</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6"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extLst>
                  <a:ext uri="{0D108BD9-81ED-4DB2-BD59-A6C34878D82A}">
                    <a16:rowId xmlns:a16="http://schemas.microsoft.com/office/drawing/2014/main" val="10004"/>
                  </a:ext>
                </a:extLst>
              </a:tr>
              <a:tr h="468052">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5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0" marR="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指示</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7" name="Text Box 44"/>
          <p:cNvSpPr txBox="1">
            <a:spLocks noChangeArrowheads="1"/>
          </p:cNvSpPr>
          <p:nvPr userDrawn="1"/>
        </p:nvSpPr>
        <p:spPr bwMode="auto">
          <a:xfrm>
            <a:off x="5642559" y="24879"/>
            <a:ext cx="2359025" cy="31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3" tIns="45685" rIns="91363" bIns="45685">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defTabSz="913630" eaLnBrk="1" hangingPunct="1"/>
            <a:r>
              <a:rPr lang="ja-JP" altLang="en-US" sz="1400" dirty="0">
                <a:solidFill>
                  <a:srgbClr val="000000"/>
                </a:solidFill>
                <a:latin typeface="Meiryo UI" pitchFamily="50" charset="-128"/>
                <a:ea typeface="Meiryo UI" pitchFamily="50" charset="-128"/>
                <a:cs typeface="Meiryo UI" pitchFamily="50" charset="-128"/>
              </a:rPr>
              <a:t>報告書管理</a:t>
            </a:r>
            <a:r>
              <a:rPr lang="en-US" altLang="ja-JP" sz="1400" dirty="0">
                <a:solidFill>
                  <a:srgbClr val="000000"/>
                </a:solidFill>
                <a:latin typeface="Meiryo UI" pitchFamily="50" charset="-128"/>
                <a:ea typeface="Meiryo UI" pitchFamily="50" charset="-128"/>
                <a:cs typeface="Meiryo UI" pitchFamily="50" charset="-128"/>
              </a:rPr>
              <a:t>No</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R-</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a:t>
            </a:r>
            <a:endParaRPr lang="en-US" altLang="ja-JP" sz="1400" dirty="0">
              <a:solidFill>
                <a:srgbClr val="0066FF"/>
              </a:solidFill>
              <a:latin typeface="Meiryo UI" pitchFamily="50" charset="-128"/>
              <a:ea typeface="Meiryo UI" pitchFamily="50" charset="-128"/>
              <a:cs typeface="Meiryo UI" pitchFamily="50" charset="-128"/>
            </a:endParaRPr>
          </a:p>
        </p:txBody>
      </p:sp>
      <p:sp>
        <p:nvSpPr>
          <p:cNvPr id="17" name="テキスト プレースホルダー 16"/>
          <p:cNvSpPr>
            <a:spLocks noGrp="1"/>
          </p:cNvSpPr>
          <p:nvPr>
            <p:ph type="body" sz="quarter" idx="10"/>
          </p:nvPr>
        </p:nvSpPr>
        <p:spPr>
          <a:xfrm>
            <a:off x="143508" y="692696"/>
            <a:ext cx="4608512" cy="360040"/>
          </a:xfrm>
        </p:spPr>
        <p:txBody>
          <a:bodyPr/>
          <a:lstStyle>
            <a:lvl1pPr marL="0" indent="0">
              <a:buNone/>
              <a:defRPr sz="18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8" name="テキスト プレースホルダー 16"/>
          <p:cNvSpPr>
            <a:spLocks noGrp="1"/>
          </p:cNvSpPr>
          <p:nvPr>
            <p:ph type="body" sz="quarter" idx="11"/>
          </p:nvPr>
        </p:nvSpPr>
        <p:spPr>
          <a:xfrm>
            <a:off x="143508" y="1304764"/>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9" name="テキスト プレースホルダー 16"/>
          <p:cNvSpPr>
            <a:spLocks noGrp="1"/>
          </p:cNvSpPr>
          <p:nvPr>
            <p:ph type="body" sz="quarter" idx="12"/>
          </p:nvPr>
        </p:nvSpPr>
        <p:spPr>
          <a:xfrm>
            <a:off x="143508" y="2132856"/>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0" name="テキスト プレースホルダー 16"/>
          <p:cNvSpPr>
            <a:spLocks noGrp="1"/>
          </p:cNvSpPr>
          <p:nvPr>
            <p:ph type="body" sz="quarter" idx="13"/>
          </p:nvPr>
        </p:nvSpPr>
        <p:spPr>
          <a:xfrm>
            <a:off x="143508" y="2960947"/>
            <a:ext cx="2520280" cy="3754177"/>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1" name="テキスト プレースホルダー 16"/>
          <p:cNvSpPr>
            <a:spLocks noGrp="1"/>
          </p:cNvSpPr>
          <p:nvPr>
            <p:ph type="body" sz="quarter" idx="14"/>
          </p:nvPr>
        </p:nvSpPr>
        <p:spPr>
          <a:xfrm>
            <a:off x="2744891" y="1293465"/>
            <a:ext cx="6103833" cy="563910"/>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3" name="テキスト プレースホルダー 16"/>
          <p:cNvSpPr>
            <a:spLocks noGrp="1"/>
          </p:cNvSpPr>
          <p:nvPr>
            <p:ph type="body" sz="quarter" idx="16"/>
          </p:nvPr>
        </p:nvSpPr>
        <p:spPr>
          <a:xfrm>
            <a:off x="4824028" y="692696"/>
            <a:ext cx="2160240"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4" name="テキスト プレースホルダー 16"/>
          <p:cNvSpPr>
            <a:spLocks noGrp="1"/>
          </p:cNvSpPr>
          <p:nvPr>
            <p:ph type="body" sz="quarter" idx="17" hasCustomPrompt="1"/>
          </p:nvPr>
        </p:nvSpPr>
        <p:spPr>
          <a:xfrm>
            <a:off x="7056276" y="692696"/>
            <a:ext cx="468052"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25" name="テキスト プレースホルダー 16"/>
          <p:cNvSpPr>
            <a:spLocks noGrp="1"/>
          </p:cNvSpPr>
          <p:nvPr>
            <p:ph type="body" sz="quarter" idx="18" hasCustomPrompt="1"/>
          </p:nvPr>
        </p:nvSpPr>
        <p:spPr>
          <a:xfrm>
            <a:off x="7584548" y="692696"/>
            <a:ext cx="875891"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a:t>
            </a:r>
            <a:endParaRPr kumimoji="1" lang="ja-JP" altLang="en-US" dirty="0"/>
          </a:p>
        </p:txBody>
      </p:sp>
      <p:sp>
        <p:nvSpPr>
          <p:cNvPr id="26" name="テキスト プレースホルダー 16"/>
          <p:cNvSpPr>
            <a:spLocks noGrp="1"/>
          </p:cNvSpPr>
          <p:nvPr>
            <p:ph type="body" sz="quarter" idx="19" hasCustomPrompt="1"/>
          </p:nvPr>
        </p:nvSpPr>
        <p:spPr>
          <a:xfrm>
            <a:off x="8496436" y="692696"/>
            <a:ext cx="504056"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2" name="正方形/長方形 31"/>
          <p:cNvSpPr/>
          <p:nvPr userDrawn="1"/>
        </p:nvSpPr>
        <p:spPr>
          <a:xfrm>
            <a:off x="1206008" y="106924"/>
            <a:ext cx="1538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ctr" defTabSz="913630" fontAlgn="base">
              <a:spcBef>
                <a:spcPct val="0"/>
              </a:spcBef>
              <a:spcAft>
                <a:spcPct val="0"/>
              </a:spcAft>
            </a:pPr>
            <a:r>
              <a:rPr lang="ja-JP" altLang="en-US" sz="2400" b="1" dirty="0">
                <a:solidFill>
                  <a:prstClr val="black"/>
                </a:solidFill>
                <a:latin typeface="Meiryo UI" pitchFamily="50" charset="-128"/>
                <a:ea typeface="Meiryo UI" pitchFamily="50" charset="-128"/>
                <a:cs typeface="Meiryo UI" pitchFamily="50" charset="-128"/>
              </a:rPr>
              <a:t>技術報告書</a:t>
            </a:r>
          </a:p>
        </p:txBody>
      </p:sp>
      <p:sp>
        <p:nvSpPr>
          <p:cNvPr id="34" name="テキスト プレースホルダー 16"/>
          <p:cNvSpPr>
            <a:spLocks noGrp="1"/>
          </p:cNvSpPr>
          <p:nvPr>
            <p:ph type="body" sz="quarter" idx="25" hasCustomPrompt="1"/>
          </p:nvPr>
        </p:nvSpPr>
        <p:spPr>
          <a:xfrm>
            <a:off x="7297546" y="32844"/>
            <a:ext cx="504056"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5" name="テキスト プレースホルダー 16"/>
          <p:cNvSpPr>
            <a:spLocks noGrp="1"/>
          </p:cNvSpPr>
          <p:nvPr>
            <p:ph type="body" sz="quarter" idx="26" hasCustomPrompt="1"/>
          </p:nvPr>
        </p:nvSpPr>
        <p:spPr>
          <a:xfrm>
            <a:off x="7920372" y="32844"/>
            <a:ext cx="1104920"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YYMMDDXX</a:t>
            </a:r>
            <a:endParaRPr kumimoji="1" lang="ja-JP" altLang="en-US" dirty="0"/>
          </a:p>
        </p:txBody>
      </p:sp>
      <p:cxnSp>
        <p:nvCxnSpPr>
          <p:cNvPr id="3" name="直線コネクタ 2"/>
          <p:cNvCxnSpPr/>
          <p:nvPr userDrawn="1"/>
        </p:nvCxnSpPr>
        <p:spPr>
          <a:xfrm>
            <a:off x="7811084"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a:off x="8430209"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userDrawn="1"/>
        </p:nvSpPr>
        <p:spPr>
          <a:xfrm>
            <a:off x="8373059"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確認</a:t>
            </a:r>
          </a:p>
        </p:txBody>
      </p:sp>
      <p:sp>
        <p:nvSpPr>
          <p:cNvPr id="36" name="テキスト ボックス 35"/>
          <p:cNvSpPr txBox="1"/>
          <p:nvPr userDrawn="1"/>
        </p:nvSpPr>
        <p:spPr>
          <a:xfrm>
            <a:off x="7752436"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承認</a:t>
            </a:r>
          </a:p>
        </p:txBody>
      </p:sp>
    </p:spTree>
    <p:extLst>
      <p:ext uri="{BB962C8B-B14F-4D97-AF65-F5344CB8AC3E}">
        <p14:creationId xmlns:p14="http://schemas.microsoft.com/office/powerpoint/2010/main" val="18200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41039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dirty="0">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36557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22268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7647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111892960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2020/5/12</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748455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AutoShape 2"/>
          <p:cNvSpPr>
            <a:spLocks noChangeArrowheads="1"/>
          </p:cNvSpPr>
          <p:nvPr/>
        </p:nvSpPr>
        <p:spPr bwMode="auto">
          <a:xfrm>
            <a:off x="139560" y="204851"/>
            <a:ext cx="395087" cy="396000"/>
          </a:xfrm>
          <a:prstGeom prst="parallelogram">
            <a:avLst>
              <a:gd name="adj" fmla="val 63063"/>
            </a:avLst>
          </a:prstGeom>
          <a:solidFill>
            <a:srgbClr val="0000FF"/>
          </a:solidFill>
          <a:ln>
            <a:noFill/>
          </a:ln>
          <a:effectLst>
            <a:prstShdw prst="shdw13" dist="53882"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
        <p:nvSpPr>
          <p:cNvPr id="9219" name="Line 3"/>
          <p:cNvSpPr>
            <a:spLocks noChangeShapeType="1"/>
          </p:cNvSpPr>
          <p:nvPr/>
        </p:nvSpPr>
        <p:spPr bwMode="auto">
          <a:xfrm>
            <a:off x="152400" y="661672"/>
            <a:ext cx="8839200" cy="0"/>
          </a:xfrm>
          <a:prstGeom prst="line">
            <a:avLst/>
          </a:prstGeom>
          <a:noFill/>
          <a:ln w="63500" cmpd="thickThin">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Tree>
    <p:extLst>
      <p:ext uri="{BB962C8B-B14F-4D97-AF65-F5344CB8AC3E}">
        <p14:creationId xmlns:p14="http://schemas.microsoft.com/office/powerpoint/2010/main" val="3923356381"/>
      </p:ext>
    </p:extLst>
  </p:cSld>
  <p:clrMap bg1="lt1" tx1="dk1" bg2="lt2" tx2="dk2" accent1="accent1" accent2="accent2" accent3="accent3" accent4="accent4" accent5="accent5" accent6="accent6" hlink="hlink" folHlink="folHlink"/>
  <p:sldLayoutIdLst>
    <p:sldLayoutId id="2147483712" r:id="rId1"/>
  </p:sldLayoutIdLst>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2pPr>
      <a:lvl3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3pPr>
      <a:lvl4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4pPr>
      <a:lvl5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5pPr>
      <a:lvl6pPr marL="4572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6pPr>
      <a:lvl7pPr marL="9144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7pPr>
      <a:lvl8pPr marL="13716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8pPr>
      <a:lvl9pPr marL="18288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D25B4-C9CB-4122-80E8-0E608E8CF1F2}" type="datetimeFigureOut">
              <a:rPr lang="ja-JP" altLang="en-US" smtClean="0">
                <a:solidFill>
                  <a:prstClr val="black">
                    <a:tint val="75000"/>
                  </a:prstClr>
                </a:solidFill>
              </a:rPr>
              <a:pPr/>
              <a:t>2020/5/12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grpSp>
        <p:nvGrpSpPr>
          <p:cNvPr id="7" name="グループ化 6"/>
          <p:cNvGrpSpPr/>
          <p:nvPr userDrawn="1"/>
        </p:nvGrpSpPr>
        <p:grpSpPr bwMode="gray">
          <a:xfrm>
            <a:off x="0" y="33477"/>
            <a:ext cx="9144000" cy="488059"/>
            <a:chOff x="0" y="33474"/>
            <a:chExt cx="9144000" cy="488059"/>
          </a:xfrm>
        </p:grpSpPr>
        <p:cxnSp>
          <p:nvCxnSpPr>
            <p:cNvPr id="8" name="直線コネクタ 7"/>
            <p:cNvCxnSpPr/>
            <p:nvPr/>
          </p:nvCxnSpPr>
          <p:spPr bwMode="gray">
            <a:xfrm>
              <a:off x="0" y="489972"/>
              <a:ext cx="9144000" cy="0"/>
            </a:xfrm>
            <a:prstGeom prst="line">
              <a:avLst/>
            </a:prstGeom>
            <a:ln w="101600">
              <a:gradFill flip="none" rotWithShape="1">
                <a:gsLst>
                  <a:gs pos="0">
                    <a:schemeClr val="bg1">
                      <a:lumMod val="50000"/>
                    </a:schemeClr>
                  </a:gs>
                  <a:gs pos="48000">
                    <a:srgbClr val="EFEFEF"/>
                  </a:gs>
                  <a:gs pos="98750">
                    <a:schemeClr val="bg1"/>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9" name="グループ化 8"/>
            <p:cNvGrpSpPr/>
            <p:nvPr/>
          </p:nvGrpSpPr>
          <p:grpSpPr bwMode="gray">
            <a:xfrm>
              <a:off x="35496" y="33474"/>
              <a:ext cx="698480" cy="462177"/>
              <a:chOff x="35496" y="44625"/>
              <a:chExt cx="698480" cy="462177"/>
            </a:xfrm>
          </p:grpSpPr>
          <p:sp>
            <p:nvSpPr>
              <p:cNvPr id="11" name="タイトル 1"/>
              <p:cNvSpPr txBox="1">
                <a:spLocks/>
              </p:cNvSpPr>
              <p:nvPr/>
            </p:nvSpPr>
            <p:spPr bwMode="gray">
              <a:xfrm>
                <a:off x="35496"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R</a:t>
                </a:r>
                <a:endParaRPr lang="ja-JP" altLang="en-US" sz="3300" b="1" dirty="0">
                  <a:solidFill>
                    <a:srgbClr val="FFFFFF">
                      <a:lumMod val="50000"/>
                    </a:srgbClr>
                  </a:solidFill>
                  <a:latin typeface="Arial Black" panose="020B0A04020102020204" pitchFamily="34" charset="0"/>
                </a:endParaRPr>
              </a:p>
            </p:txBody>
          </p:sp>
          <p:sp>
            <p:nvSpPr>
              <p:cNvPr id="12" name="タイトル 1"/>
              <p:cNvSpPr txBox="1">
                <a:spLocks/>
              </p:cNvSpPr>
              <p:nvPr/>
            </p:nvSpPr>
            <p:spPr bwMode="gray">
              <a:xfrm>
                <a:off x="405360"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D</a:t>
                </a:r>
                <a:endParaRPr lang="ja-JP" altLang="en-US" sz="3300" b="1" dirty="0">
                  <a:solidFill>
                    <a:srgbClr val="FFFFFF">
                      <a:lumMod val="50000"/>
                    </a:srgbClr>
                  </a:solidFill>
                  <a:latin typeface="Arial Black" panose="020B0A04020102020204" pitchFamily="34" charset="0"/>
                </a:endParaRPr>
              </a:p>
            </p:txBody>
          </p:sp>
          <p:sp>
            <p:nvSpPr>
              <p:cNvPr id="13" name="タイトル 1"/>
              <p:cNvSpPr txBox="1">
                <a:spLocks/>
              </p:cNvSpPr>
              <p:nvPr/>
            </p:nvSpPr>
            <p:spPr bwMode="gray">
              <a:xfrm>
                <a:off x="296916" y="149813"/>
                <a:ext cx="211596" cy="258626"/>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rPr>
                  <a:t>&amp;</a:t>
                </a:r>
                <a:endParaRPr lang="ja-JP" altLang="en-US"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endParaRPr>
              </a:p>
            </p:txBody>
          </p:sp>
          <p:sp>
            <p:nvSpPr>
              <p:cNvPr id="14" name="タイトル 1"/>
              <p:cNvSpPr txBox="1">
                <a:spLocks/>
              </p:cNvSpPr>
              <p:nvPr/>
            </p:nvSpPr>
            <p:spPr bwMode="gray">
              <a:xfrm>
                <a:off x="56580" y="372503"/>
                <a:ext cx="668453" cy="134299"/>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200" b="1" dirty="0">
                    <a:solidFill>
                      <a:srgbClr val="FFFFFF">
                        <a:lumMod val="50000"/>
                      </a:srgbClr>
                    </a:solidFill>
                    <a:latin typeface="Arial Black" panose="020B0A04020102020204" pitchFamily="34" charset="0"/>
                  </a:rPr>
                  <a:t>Division</a:t>
                </a:r>
                <a:endParaRPr lang="ja-JP" altLang="en-US" sz="1200" b="1" dirty="0">
                  <a:solidFill>
                    <a:srgbClr val="FFFFFF">
                      <a:lumMod val="50000"/>
                    </a:srgbClr>
                  </a:solidFill>
                  <a:latin typeface="Arial Black" panose="020B0A04020102020204" pitchFamily="34" charset="0"/>
                </a:endParaRPr>
              </a:p>
            </p:txBody>
          </p:sp>
        </p:grpSp>
        <p:sp>
          <p:nvSpPr>
            <p:cNvPr id="10" name="テキスト ボックス 9"/>
            <p:cNvSpPr txBox="1"/>
            <p:nvPr/>
          </p:nvSpPr>
          <p:spPr bwMode="gray">
            <a:xfrm>
              <a:off x="6796874" y="361353"/>
              <a:ext cx="2339349" cy="160180"/>
            </a:xfrm>
            <a:prstGeom prst="rect">
              <a:avLst/>
            </a:prstGeom>
            <a:noFill/>
            <a:ln w="9525">
              <a:noFill/>
              <a:miter lim="800000"/>
              <a:headEnd/>
              <a:tailEnd/>
            </a:ln>
          </p:spPr>
          <p:txBody>
            <a:bodyPr wrap="none" lIns="0" tIns="0" rIns="72000" bIns="0" anchor="t" anchorCtr="0">
              <a:noAutofit/>
            </a:bodyPr>
            <a:lstStyle>
              <a:defPPr>
                <a:defRPr lang="ja-JP"/>
              </a:defPPr>
              <a:lvl1pPr>
                <a:defRPr i="1">
                  <a:latin typeface="Berlin Sans FB" pitchFamily="34" charset="0"/>
                </a:defRPr>
              </a:lvl1pPr>
            </a:lstStyle>
            <a:p>
              <a:pPr algn="r"/>
              <a:r>
                <a:rPr lang="en-US" altLang="ja-JP" sz="1200" dirty="0">
                  <a:solidFill>
                    <a:srgbClr val="000000">
                      <a:lumMod val="50000"/>
                      <a:lumOff val="50000"/>
                    </a:srgbClr>
                  </a:solidFill>
                </a:rPr>
                <a:t>Our Technology changes</a:t>
              </a:r>
              <a:r>
                <a:rPr lang="ja-JP" altLang="en-US" sz="1200" dirty="0">
                  <a:solidFill>
                    <a:srgbClr val="000000">
                      <a:lumMod val="50000"/>
                      <a:lumOff val="50000"/>
                    </a:srgbClr>
                  </a:solidFill>
                </a:rPr>
                <a:t> </a:t>
              </a:r>
              <a:r>
                <a:rPr lang="en-US" altLang="ja-JP" sz="1200" dirty="0">
                  <a:solidFill>
                    <a:srgbClr val="000000">
                      <a:lumMod val="50000"/>
                      <a:lumOff val="50000"/>
                    </a:srgbClr>
                  </a:solidFill>
                </a:rPr>
                <a:t>the Future</a:t>
              </a:r>
              <a:endParaRPr lang="ja-JP" altLang="en-US" sz="1200" dirty="0">
                <a:solidFill>
                  <a:srgbClr val="000000">
                    <a:lumMod val="50000"/>
                    <a:lumOff val="50000"/>
                  </a:srgbClr>
                </a:solidFill>
              </a:endParaRPr>
            </a:p>
          </p:txBody>
        </p:sp>
      </p:grpSp>
    </p:spTree>
    <p:extLst>
      <p:ext uri="{BB962C8B-B14F-4D97-AF65-F5344CB8AC3E}">
        <p14:creationId xmlns:p14="http://schemas.microsoft.com/office/powerpoint/2010/main" val="21177427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1"/>
            <a:ext cx="9144000" cy="450937"/>
          </a:xfrm>
          <a:prstGeom prst="rect">
            <a:avLst/>
          </a:prstGeom>
          <a:solidFill>
            <a:srgbClr val="25008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プレースホルダー 1"/>
          <p:cNvSpPr>
            <a:spLocks noGrp="1"/>
          </p:cNvSpPr>
          <p:nvPr>
            <p:ph type="title"/>
          </p:nvPr>
        </p:nvSpPr>
        <p:spPr>
          <a:xfrm>
            <a:off x="457200" y="7653"/>
            <a:ext cx="8229600" cy="478397"/>
          </a:xfrm>
          <a:prstGeom prst="rect">
            <a:avLst/>
          </a:prstGeom>
        </p:spPr>
        <p:txBody>
          <a:bodyPr vert="horz" lIns="91440" tIns="45720" rIns="91440" bIns="4572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1046493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defTabSz="914400" rtl="0" eaLnBrk="1" latinLnBrk="0" hangingPunct="1">
        <a:spcBef>
          <a:spcPct val="0"/>
        </a:spcBef>
        <a:buNone/>
        <a:defRPr kumimoji="1" sz="2400" b="1" kern="1200">
          <a:solidFill>
            <a:schemeClr val="bg1"/>
          </a:solidFill>
          <a:latin typeface="Meiryo UI" pitchFamily="50" charset="-128"/>
          <a:ea typeface="Meiryo UI" pitchFamily="50" charset="-128"/>
          <a:cs typeface="Meiryo UI"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363" tIns="45685" rIns="91363" bIns="45685"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363" tIns="45685" rIns="91363" bIns="45685"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7"/>
            <a:ext cx="2133600" cy="365125"/>
          </a:xfrm>
          <a:prstGeom prst="rect">
            <a:avLst/>
          </a:prstGeom>
        </p:spPr>
        <p:txBody>
          <a:bodyPr vert="horz" lIns="91363" tIns="45685" rIns="91363" bIns="45685" rtlCol="0" anchor="ctr"/>
          <a:lstStyle>
            <a:lvl1pPr algn="l">
              <a:defRPr sz="1200">
                <a:solidFill>
                  <a:schemeClr val="tx1">
                    <a:tint val="75000"/>
                  </a:schemeClr>
                </a:solidFill>
              </a:defRPr>
            </a:lvl1pPr>
          </a:lstStyle>
          <a:p>
            <a:pPr defTabSz="913630"/>
            <a:fld id="{9F59D713-9F77-45CD-BEAA-93763FAAD55A}" type="datetimeFigureOut">
              <a:rPr lang="ja-JP" altLang="en-US" smtClean="0">
                <a:solidFill>
                  <a:prstClr val="black">
                    <a:tint val="75000"/>
                  </a:prstClr>
                </a:solidFill>
              </a:rPr>
              <a:pPr defTabSz="913630"/>
              <a:t>2020/5/12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7"/>
            <a:ext cx="2895600" cy="365125"/>
          </a:xfrm>
          <a:prstGeom prst="rect">
            <a:avLst/>
          </a:prstGeom>
        </p:spPr>
        <p:txBody>
          <a:bodyPr vert="horz" lIns="91363" tIns="45685" rIns="91363" bIns="45685" rtlCol="0" anchor="ctr"/>
          <a:lstStyle>
            <a:lvl1pPr algn="ctr">
              <a:defRPr sz="1200">
                <a:solidFill>
                  <a:schemeClr val="tx1">
                    <a:tint val="75000"/>
                  </a:schemeClr>
                </a:solidFill>
              </a:defRPr>
            </a:lvl1pPr>
          </a:lstStyle>
          <a:p>
            <a:pPr defTabSz="91363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7"/>
            <a:ext cx="2133600" cy="365125"/>
          </a:xfrm>
          <a:prstGeom prst="rect">
            <a:avLst/>
          </a:prstGeom>
        </p:spPr>
        <p:txBody>
          <a:bodyPr vert="horz" lIns="91363" tIns="45685" rIns="91363" bIns="45685" rtlCol="0" anchor="ctr"/>
          <a:lstStyle>
            <a:lvl1pPr algn="r">
              <a:defRPr sz="1200">
                <a:solidFill>
                  <a:schemeClr val="tx1">
                    <a:tint val="75000"/>
                  </a:schemeClr>
                </a:solidFill>
              </a:defRPr>
            </a:lvl1pPr>
          </a:lstStyle>
          <a:p>
            <a:pPr defTabSz="913630"/>
            <a:fld id="{FE43535A-D48F-427F-9DEE-C03B102733F2}" type="slidenum">
              <a:rPr lang="ja-JP" altLang="en-US" smtClean="0">
                <a:solidFill>
                  <a:prstClr val="black">
                    <a:tint val="75000"/>
                  </a:prstClr>
                </a:solidFill>
              </a:rPr>
              <a:pPr defTabSz="913630"/>
              <a:t>‹#›</a:t>
            </a:fld>
            <a:endParaRPr lang="ja-JP" altLang="en-US">
              <a:solidFill>
                <a:prstClr val="black">
                  <a:tint val="75000"/>
                </a:prstClr>
              </a:solidFill>
            </a:endParaRPr>
          </a:p>
        </p:txBody>
      </p:sp>
    </p:spTree>
    <p:extLst>
      <p:ext uri="{BB962C8B-B14F-4D97-AF65-F5344CB8AC3E}">
        <p14:creationId xmlns:p14="http://schemas.microsoft.com/office/powerpoint/2010/main" val="2569551420"/>
      </p:ext>
    </p:extLst>
  </p:cSld>
  <p:clrMap bg1="lt1" tx1="dk1" bg2="lt2" tx2="dk2" accent1="accent1" accent2="accent2" accent3="accent3" accent4="accent4" accent5="accent5" accent6="accent6" hlink="hlink" folHlink="folHlink"/>
  <p:sldLayoutIdLst>
    <p:sldLayoutId id="2147483867" r:id="rId1"/>
  </p:sldLayoutIdLst>
  <p:txStyles>
    <p:titleStyle>
      <a:lvl1pPr algn="ctr" defTabSz="913630" rtl="0" eaLnBrk="1" latinLnBrk="0" hangingPunct="1">
        <a:spcBef>
          <a:spcPct val="0"/>
        </a:spcBef>
        <a:buNone/>
        <a:defRPr kumimoji="1" sz="4400" kern="1200">
          <a:solidFill>
            <a:schemeClr val="tx1"/>
          </a:solidFill>
          <a:latin typeface="+mj-lt"/>
          <a:ea typeface="+mj-ea"/>
          <a:cs typeface="+mj-cs"/>
        </a:defRPr>
      </a:lvl1pPr>
    </p:titleStyle>
    <p:bodyStyle>
      <a:lvl1pPr marL="342613" indent="-342613" algn="l" defTabSz="91363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327" indent="-285506" algn="l" defTabSz="91363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2041" indent="-228408" algn="l" defTabSz="91363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598856"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567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248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69303"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612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293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3630" rtl="0" eaLnBrk="1" latinLnBrk="0" hangingPunct="1">
        <a:defRPr kumimoji="1" sz="1800" kern="1200">
          <a:solidFill>
            <a:schemeClr val="tx1"/>
          </a:solidFill>
          <a:latin typeface="+mn-lt"/>
          <a:ea typeface="+mn-ea"/>
          <a:cs typeface="+mn-cs"/>
        </a:defRPr>
      </a:lvl1pPr>
      <a:lvl2pPr marL="456815" algn="l" defTabSz="913630" rtl="0" eaLnBrk="1" latinLnBrk="0" hangingPunct="1">
        <a:defRPr kumimoji="1" sz="1800" kern="1200">
          <a:solidFill>
            <a:schemeClr val="tx1"/>
          </a:solidFill>
          <a:latin typeface="+mn-lt"/>
          <a:ea typeface="+mn-ea"/>
          <a:cs typeface="+mn-cs"/>
        </a:defRPr>
      </a:lvl2pPr>
      <a:lvl3pPr marL="913630" algn="l" defTabSz="913630" rtl="0" eaLnBrk="1" latinLnBrk="0" hangingPunct="1">
        <a:defRPr kumimoji="1" sz="1800" kern="1200">
          <a:solidFill>
            <a:schemeClr val="tx1"/>
          </a:solidFill>
          <a:latin typeface="+mn-lt"/>
          <a:ea typeface="+mn-ea"/>
          <a:cs typeface="+mn-cs"/>
        </a:defRPr>
      </a:lvl3pPr>
      <a:lvl4pPr marL="1370446" algn="l" defTabSz="913630" rtl="0" eaLnBrk="1" latinLnBrk="0" hangingPunct="1">
        <a:defRPr kumimoji="1" sz="1800" kern="1200">
          <a:solidFill>
            <a:schemeClr val="tx1"/>
          </a:solidFill>
          <a:latin typeface="+mn-lt"/>
          <a:ea typeface="+mn-ea"/>
          <a:cs typeface="+mn-cs"/>
        </a:defRPr>
      </a:lvl4pPr>
      <a:lvl5pPr marL="1827261" algn="l" defTabSz="913630" rtl="0" eaLnBrk="1" latinLnBrk="0" hangingPunct="1">
        <a:defRPr kumimoji="1" sz="1800" kern="1200">
          <a:solidFill>
            <a:schemeClr val="tx1"/>
          </a:solidFill>
          <a:latin typeface="+mn-lt"/>
          <a:ea typeface="+mn-ea"/>
          <a:cs typeface="+mn-cs"/>
        </a:defRPr>
      </a:lvl5pPr>
      <a:lvl6pPr marL="2284079" algn="l" defTabSz="913630" rtl="0" eaLnBrk="1" latinLnBrk="0" hangingPunct="1">
        <a:defRPr kumimoji="1" sz="1800" kern="1200">
          <a:solidFill>
            <a:schemeClr val="tx1"/>
          </a:solidFill>
          <a:latin typeface="+mn-lt"/>
          <a:ea typeface="+mn-ea"/>
          <a:cs typeface="+mn-cs"/>
        </a:defRPr>
      </a:lvl6pPr>
      <a:lvl7pPr marL="2740897" algn="l" defTabSz="913630" rtl="0" eaLnBrk="1" latinLnBrk="0" hangingPunct="1">
        <a:defRPr kumimoji="1" sz="1800" kern="1200">
          <a:solidFill>
            <a:schemeClr val="tx1"/>
          </a:solidFill>
          <a:latin typeface="+mn-lt"/>
          <a:ea typeface="+mn-ea"/>
          <a:cs typeface="+mn-cs"/>
        </a:defRPr>
      </a:lvl7pPr>
      <a:lvl8pPr marL="3197712" algn="l" defTabSz="913630" rtl="0" eaLnBrk="1" latinLnBrk="0" hangingPunct="1">
        <a:defRPr kumimoji="1" sz="1800" kern="1200">
          <a:solidFill>
            <a:schemeClr val="tx1"/>
          </a:solidFill>
          <a:latin typeface="+mn-lt"/>
          <a:ea typeface="+mn-ea"/>
          <a:cs typeface="+mn-cs"/>
        </a:defRPr>
      </a:lvl8pPr>
      <a:lvl9pPr marL="3654529" algn="l" defTabSz="91363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hyperlink" Target="https://www.ijcai.org/Proceedings/07/Papers/107.pdf" TargetMode="Externa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9005977" cy="6186309"/>
          </a:xfrm>
          <a:prstGeom prst="rect">
            <a:avLst/>
          </a:prstGeom>
        </p:spPr>
        <p:txBody>
          <a:bodyPr wrap="square">
            <a:spAutoFit/>
          </a:bodyPr>
          <a:lstStyle/>
          <a:p>
            <a:r>
              <a:rPr lang="ja-JP" altLang="en-US" sz="1100" dirty="0"/>
              <a:t>■</a:t>
            </a:r>
            <a:r>
              <a:rPr lang="en-US" altLang="ja-JP" sz="1100" dirty="0"/>
              <a:t>category</a:t>
            </a:r>
          </a:p>
          <a:p>
            <a:endParaRPr lang="en-US" altLang="ja-JP" sz="1100" dirty="0"/>
          </a:p>
          <a:p>
            <a:r>
              <a:rPr lang="ja-JP" altLang="en-US" sz="1100" dirty="0"/>
              <a:t>♦</a:t>
            </a:r>
            <a:r>
              <a:rPr lang="en-US" altLang="ja-JP" sz="1100" dirty="0"/>
              <a:t>The Settings</a:t>
            </a:r>
          </a:p>
          <a:p>
            <a:r>
              <a:rPr lang="ja-JP" altLang="en-US" sz="1100" dirty="0"/>
              <a:t>・</a:t>
            </a:r>
            <a:r>
              <a:rPr lang="en-US" altLang="ja-JP" sz="1100" dirty="0"/>
              <a:t>Transfer from source task to target task with ﬁxed domain</a:t>
            </a:r>
          </a:p>
          <a:p>
            <a:pPr marL="88900"/>
            <a:r>
              <a:rPr lang="en-US" altLang="ja-JP" sz="1100" dirty="0"/>
              <a:t>1</a:t>
            </a:r>
            <a:r>
              <a:rPr lang="ja-JP" altLang="en-US" sz="1100" dirty="0"/>
              <a:t>ソース</a:t>
            </a:r>
            <a:r>
              <a:rPr lang="en-US" altLang="ja-JP" sz="1100" dirty="0"/>
              <a:t>1</a:t>
            </a:r>
            <a:r>
              <a:rPr lang="ja-JP" altLang="en-US" sz="1100" dirty="0"/>
              <a:t>ターゲットかつ同一のドメイン（状態行動空間）である問題設定。</a:t>
            </a:r>
            <a:endParaRPr lang="en-US" altLang="ja-JP" sz="1100" dirty="0"/>
          </a:p>
          <a:p>
            <a:pPr marL="88900"/>
            <a:r>
              <a:rPr lang="ja-JP" altLang="en-US" sz="1100" dirty="0"/>
              <a:t>もっとも一般的な問題設定。</a:t>
            </a:r>
            <a:endParaRPr lang="en-US" altLang="ja-JP" sz="1100" dirty="0"/>
          </a:p>
          <a:p>
            <a:r>
              <a:rPr lang="ja-JP" altLang="en-US" sz="1100" dirty="0"/>
              <a:t>・</a:t>
            </a:r>
            <a:r>
              <a:rPr lang="en-US" altLang="ja-JP" sz="1100" dirty="0"/>
              <a:t>Transfer across tasks with ﬁxed domain</a:t>
            </a:r>
          </a:p>
          <a:p>
            <a:r>
              <a:rPr lang="ja-JP" altLang="en-US" sz="1100" dirty="0"/>
              <a:t>　</a:t>
            </a:r>
            <a:r>
              <a:rPr lang="ja-JP" altLang="en-US" sz="1100"/>
              <a:t>複数ソース</a:t>
            </a:r>
            <a:r>
              <a:rPr lang="en-US" altLang="ja-JP" sz="1100" dirty="0"/>
              <a:t>1</a:t>
            </a:r>
            <a:r>
              <a:rPr lang="ja-JP" altLang="en-US" sz="1100" dirty="0"/>
              <a:t>ターゲットかつ同一のドメイン（状態行動空間）である問題設定。</a:t>
            </a:r>
            <a:endParaRPr lang="en-US" altLang="ja-JP" sz="1100" dirty="0"/>
          </a:p>
          <a:p>
            <a:r>
              <a:rPr lang="ja-JP" altLang="en-US" sz="1100" dirty="0"/>
              <a:t>・</a:t>
            </a:r>
            <a:r>
              <a:rPr lang="en-US" altLang="ja-JP" sz="1100" dirty="0"/>
              <a:t>Transfer across tasks with different domains</a:t>
            </a:r>
          </a:p>
          <a:p>
            <a:r>
              <a:rPr lang="ja-JP" altLang="en-US" sz="1100"/>
              <a:t>　ソースとターゲットでドメインが異なる問題設定。</a:t>
            </a:r>
            <a:endParaRPr lang="en-US" altLang="ja-JP" sz="1100" dirty="0"/>
          </a:p>
          <a:p>
            <a:r>
              <a:rPr lang="ja-JP" altLang="en-US" sz="1100" dirty="0"/>
              <a:t>　</a:t>
            </a:r>
            <a:endParaRPr lang="en-US" altLang="ja-JP" sz="1100" dirty="0"/>
          </a:p>
          <a:p>
            <a:endParaRPr lang="en-US" altLang="ja-JP" sz="1100" dirty="0"/>
          </a:p>
          <a:p>
            <a:r>
              <a:rPr lang="ja-JP" altLang="en-US" sz="1100" dirty="0"/>
              <a:t>♦</a:t>
            </a:r>
            <a:r>
              <a:rPr lang="en-US" altLang="ja-JP" sz="1100" dirty="0"/>
              <a:t>The Knowledge</a:t>
            </a:r>
          </a:p>
          <a:p>
            <a:r>
              <a:rPr lang="ja-JP" altLang="en-US" sz="1100" dirty="0"/>
              <a:t>・</a:t>
            </a:r>
            <a:r>
              <a:rPr lang="en-US" altLang="ja-JP" sz="1100" dirty="0"/>
              <a:t>Instance transfer</a:t>
            </a:r>
          </a:p>
          <a:p>
            <a:pPr marL="85725"/>
            <a:r>
              <a:rPr lang="ja-JP" altLang="en-US" sz="1100" dirty="0"/>
              <a:t>ソースタスクでサンプリングしたデータをターゲットタスクのモデル推定や価値関数推定に流用する</a:t>
            </a:r>
            <a:endParaRPr lang="en-US" altLang="ja-JP" sz="1100" dirty="0"/>
          </a:p>
          <a:p>
            <a:r>
              <a:rPr lang="ja-JP" altLang="en-US" sz="1100" dirty="0"/>
              <a:t>・</a:t>
            </a:r>
            <a:r>
              <a:rPr lang="en-US" altLang="ja-JP" sz="1100" dirty="0"/>
              <a:t>Representation transfer</a:t>
            </a:r>
          </a:p>
          <a:p>
            <a:pPr marL="88900"/>
            <a:r>
              <a:rPr lang="ja-JP" altLang="en-US" sz="1100" dirty="0"/>
              <a:t>ソースタスクで学習に使った表現をターゲットタスク向けに転移させる</a:t>
            </a:r>
            <a:endParaRPr lang="en-US" altLang="ja-JP" sz="1100" dirty="0"/>
          </a:p>
          <a:p>
            <a:pPr marL="88900"/>
            <a:r>
              <a:rPr lang="en-US" altLang="ja-JP" sz="1100" dirty="0"/>
              <a:t>Reward shaping, MDP augmentation, </a:t>
            </a:r>
            <a:r>
              <a:rPr lang="ja-JP" altLang="en-US" sz="1100"/>
              <a:t>基底関数</a:t>
            </a:r>
            <a:r>
              <a:rPr lang="ja-JP" altLang="en-US" sz="1100" dirty="0"/>
              <a:t>抽出など多くのアプローチが考えられる</a:t>
            </a:r>
            <a:r>
              <a:rPr lang="en-US" altLang="ja-JP" sz="1100" dirty="0"/>
              <a:t> </a:t>
            </a:r>
          </a:p>
          <a:p>
            <a:r>
              <a:rPr lang="ja-JP" altLang="en-US" sz="1100" dirty="0"/>
              <a:t>・</a:t>
            </a:r>
            <a:r>
              <a:rPr lang="en-US" altLang="ja-JP" sz="1100" dirty="0"/>
              <a:t>Parameter transfer</a:t>
            </a:r>
          </a:p>
          <a:p>
            <a:pPr marL="88900"/>
            <a:r>
              <a:rPr lang="ja-JP" altLang="en-US" sz="1100" dirty="0"/>
              <a:t>ソースタスクの学習済みﾊﾟﾗﾒｰﾀ（価値関数や方策を含む）を用いてターゲットタスクの初期値をうまく設定する</a:t>
            </a:r>
            <a:endParaRPr lang="en-US" altLang="ja-JP" sz="1100" dirty="0"/>
          </a:p>
          <a:p>
            <a:pPr marL="88900"/>
            <a:r>
              <a:rPr lang="ja-JP" altLang="en-US" sz="1100" dirty="0"/>
              <a:t>状態行動空間がソースタスクとターゲットタスクで似ていれば価値関数や</a:t>
            </a:r>
            <a:r>
              <a:rPr lang="en-US" altLang="ja-JP" sz="1100" dirty="0"/>
              <a:t>Q</a:t>
            </a:r>
            <a:r>
              <a:rPr lang="ja-JP" altLang="en-US" sz="1100" dirty="0"/>
              <a:t>値の初期化にソースタスクの結果をつかえる。</a:t>
            </a:r>
            <a:r>
              <a:rPr lang="en-US" altLang="ja-JP" sz="1100" dirty="0"/>
              <a:t>1</a:t>
            </a:r>
            <a:r>
              <a:rPr lang="ja-JP" altLang="en-US" sz="1100" dirty="0"/>
              <a:t>ソース</a:t>
            </a:r>
            <a:r>
              <a:rPr lang="en-US" altLang="ja-JP" sz="1100" dirty="0"/>
              <a:t>1</a:t>
            </a:r>
            <a:r>
              <a:rPr lang="ja-JP" altLang="en-US" sz="1100" dirty="0"/>
              <a:t>ターゲットだとソースの獲得済み方策をターゲットの初期値に使うのが良く</a:t>
            </a:r>
            <a:r>
              <a:rPr lang="ja-JP" altLang="en-US" sz="1100"/>
              <a:t>行われる。</a:t>
            </a:r>
            <a:endParaRPr lang="en-US" altLang="ja-JP" sz="1100" dirty="0"/>
          </a:p>
          <a:p>
            <a:pPr marL="88900"/>
            <a:endParaRPr lang="en-US" altLang="ja-JP" sz="1100" dirty="0"/>
          </a:p>
          <a:p>
            <a:pPr marL="9525"/>
            <a:r>
              <a:rPr lang="ja-JP" altLang="en-US" sz="1100"/>
              <a:t>■</a:t>
            </a:r>
            <a:r>
              <a:rPr lang="en-US" altLang="ja-JP" sz="1100" dirty="0"/>
              <a:t>objective</a:t>
            </a:r>
          </a:p>
          <a:p>
            <a:pPr marL="9525"/>
            <a:r>
              <a:rPr lang="ja-JP" altLang="en-US" sz="1100"/>
              <a:t>・</a:t>
            </a:r>
            <a:r>
              <a:rPr lang="en" altLang="ja-JP" sz="1100" dirty="0"/>
              <a:t>﻿Learning speed improvement</a:t>
            </a:r>
          </a:p>
          <a:p>
            <a:pPr marL="95250"/>
            <a:r>
              <a:rPr lang="ja-JP" altLang="en-US" sz="1100"/>
              <a:t>学習速度を改善させるための手法。大枠では２つのアプローチがある。</a:t>
            </a:r>
            <a:endParaRPr lang="en-US" altLang="ja-JP" sz="1100" dirty="0"/>
          </a:p>
          <a:p>
            <a:pPr marL="95250"/>
            <a:r>
              <a:rPr lang="ja-JP" altLang="en-US" sz="1100"/>
              <a:t>一つは集めたサンプルをより効率的に学習に使用するためのアプローチ</a:t>
            </a:r>
            <a:endParaRPr lang="en-US" altLang="ja-JP" sz="1100" dirty="0"/>
          </a:p>
          <a:p>
            <a:pPr marL="95250"/>
            <a:r>
              <a:rPr lang="ja-JP" altLang="en-US" sz="1100"/>
              <a:t>二つ目はサンプルを集める戦略</a:t>
            </a:r>
            <a:endParaRPr lang="en-US" altLang="ja-JP" sz="1100" dirty="0"/>
          </a:p>
          <a:p>
            <a:pPr marL="95250"/>
            <a:r>
              <a:rPr lang="ja-JP" altLang="en-US" sz="1100"/>
              <a:t>学習速度の改善の測定に使われる３手法</a:t>
            </a:r>
            <a:endParaRPr lang="en-US" altLang="ja-JP" sz="1100" dirty="0"/>
          </a:p>
          <a:p>
            <a:pPr marL="95250"/>
            <a:r>
              <a:rPr lang="en-US" altLang="ja-JP" sz="1100" dirty="0"/>
              <a:t>﻿time to threshold</a:t>
            </a:r>
            <a:r>
              <a:rPr lang="ja-JP" altLang="en-US" sz="1100"/>
              <a:t>：設定した閾値にどれだけ早く到達できるかで性能を評価。閾値が任意なのと、総合的なパフォーマンスを考慮していないのが弱点。</a:t>
            </a:r>
            <a:endParaRPr lang="en-US" altLang="ja-JP" sz="1100" dirty="0"/>
          </a:p>
          <a:p>
            <a:pPr marL="95250"/>
            <a:r>
              <a:rPr lang="en-US" altLang="ja-JP" sz="1100" dirty="0"/>
              <a:t>area ratio</a:t>
            </a:r>
            <a:r>
              <a:rPr lang="ja-JP" altLang="en-US" sz="1100"/>
              <a:t>：学習曲線の面積で性能を比較する。報酬関数のスケール等が一致していないと利用できない。</a:t>
            </a:r>
            <a:endParaRPr lang="en-US" altLang="ja-JP" sz="1100" dirty="0"/>
          </a:p>
          <a:p>
            <a:pPr marL="95250"/>
            <a:r>
              <a:rPr lang="en-US" altLang="ja-JP" sz="1100" dirty="0"/>
              <a:t>finite-sample analysis</a:t>
            </a:r>
            <a:r>
              <a:rPr lang="ja-JP" altLang="en-US" sz="1100"/>
              <a:t>：各</a:t>
            </a:r>
            <a:r>
              <a:rPr lang="en-US" altLang="ja-JP" sz="1100" dirty="0"/>
              <a:t>RL</a:t>
            </a:r>
            <a:r>
              <a:rPr lang="ja-JP" altLang="en-US" sz="1100"/>
              <a:t>手法ごとに個別の手法が提案されており、任意の</a:t>
            </a:r>
            <a:r>
              <a:rPr lang="en-US" altLang="ja-JP" sz="1100" dirty="0"/>
              <a:t>RL</a:t>
            </a:r>
            <a:r>
              <a:rPr lang="ja-JP" altLang="en-US" sz="1100"/>
              <a:t>手法に使える様なものはない</a:t>
            </a:r>
            <a:endParaRPr lang="en-US" altLang="ja-JP" sz="1100" dirty="0"/>
          </a:p>
          <a:p>
            <a:pPr marL="9525"/>
            <a:r>
              <a:rPr lang="ja-JP" altLang="en-US" sz="1100"/>
              <a:t>・</a:t>
            </a:r>
            <a:r>
              <a:rPr lang="en-US" altLang="ja-JP" sz="1100" dirty="0"/>
              <a:t>Asymptotic improvement</a:t>
            </a:r>
          </a:p>
          <a:p>
            <a:pPr marL="95250"/>
            <a:r>
              <a:rPr lang="ja-JP" altLang="en-US" sz="1100"/>
              <a:t>漸近性能を向上させることを狙う手法。</a:t>
            </a:r>
            <a:endParaRPr lang="en-US" altLang="ja-JP" sz="1100" dirty="0"/>
          </a:p>
          <a:p>
            <a:pPr marL="95250"/>
            <a:r>
              <a:rPr lang="ja-JP" altLang="en-US" sz="1100"/>
              <a:t>主に</a:t>
            </a:r>
            <a:r>
              <a:rPr lang="en-US" altLang="ja-JP" sz="1100" dirty="0"/>
              <a:t>representation-transfer algorithms</a:t>
            </a:r>
            <a:r>
              <a:rPr lang="ja-JP" altLang="en-US" sz="1100"/>
              <a:t>で検討されている。</a:t>
            </a:r>
            <a:endParaRPr lang="en-US" altLang="ja-JP" sz="1100" dirty="0"/>
          </a:p>
          <a:p>
            <a:pPr marL="9525"/>
            <a:r>
              <a:rPr lang="ja-JP" altLang="en-US" sz="1100"/>
              <a:t>・</a:t>
            </a:r>
            <a:endParaRPr lang="en-US" altLang="ja-JP" sz="1100" dirty="0"/>
          </a:p>
        </p:txBody>
      </p:sp>
    </p:spTree>
    <p:extLst>
      <p:ext uri="{BB962C8B-B14F-4D97-AF65-F5344CB8AC3E}">
        <p14:creationId xmlns:p14="http://schemas.microsoft.com/office/powerpoint/2010/main" val="351033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0" y="579118"/>
            <a:ext cx="2734574" cy="307777"/>
          </a:xfrm>
          <a:prstGeom prst="rect">
            <a:avLst/>
          </a:prstGeom>
        </p:spPr>
        <p:txBody>
          <a:bodyPr wrap="square">
            <a:spAutoFit/>
          </a:bodyPr>
          <a:lstStyle/>
          <a:p>
            <a:r>
              <a:rPr lang="ja-JP" altLang="en-US" sz="1400" dirty="0"/>
              <a:t>■</a:t>
            </a:r>
            <a:r>
              <a:rPr lang="en-US" altLang="ja-JP" sz="1400" dirty="0"/>
              <a:t>The Settings</a:t>
            </a:r>
          </a:p>
        </p:txBody>
      </p:sp>
      <p:pic>
        <p:nvPicPr>
          <p:cNvPr id="2" name="図 1"/>
          <p:cNvPicPr>
            <a:picLocks noChangeAspect="1"/>
          </p:cNvPicPr>
          <p:nvPr/>
        </p:nvPicPr>
        <p:blipFill>
          <a:blip r:embed="rId2"/>
          <a:stretch>
            <a:fillRect/>
          </a:stretch>
        </p:blipFill>
        <p:spPr>
          <a:xfrm>
            <a:off x="132002" y="1180947"/>
            <a:ext cx="5205143" cy="3675498"/>
          </a:xfrm>
          <a:prstGeom prst="rect">
            <a:avLst/>
          </a:prstGeom>
        </p:spPr>
      </p:pic>
      <p:sp>
        <p:nvSpPr>
          <p:cNvPr id="3" name="正方形/長方形 2"/>
          <p:cNvSpPr/>
          <p:nvPr/>
        </p:nvSpPr>
        <p:spPr>
          <a:xfrm>
            <a:off x="208202" y="6173012"/>
            <a:ext cx="8367623" cy="461665"/>
          </a:xfrm>
          <a:prstGeom prst="rect">
            <a:avLst/>
          </a:prstGeom>
        </p:spPr>
        <p:txBody>
          <a:bodyPr wrap="square">
            <a:spAutoFit/>
          </a:bodyPr>
          <a:lstStyle/>
          <a:p>
            <a:r>
              <a:rPr lang="en-US" altLang="ja-JP" sz="1200" dirty="0"/>
              <a:t>As deﬁned in Section 2.1 the domain of a task is determined by its state-action space S</a:t>
            </a:r>
            <a:r>
              <a:rPr lang="en-US" altLang="ja-JP" sz="1200" baseline="-25000" dirty="0"/>
              <a:t>M</a:t>
            </a:r>
            <a:r>
              <a:rPr lang="en-US" altLang="ja-JP" sz="1200" dirty="0"/>
              <a:t> ×A</a:t>
            </a:r>
            <a:r>
              <a:rPr lang="en-US" altLang="ja-JP" sz="1200" baseline="-25000" dirty="0"/>
              <a:t>M</a:t>
            </a:r>
            <a:r>
              <a:rPr lang="en-US" altLang="ja-JP" sz="1200" dirty="0"/>
              <a:t>, while the speciﬁc structure and goal of the task are deﬁned by the dynamics T</a:t>
            </a:r>
            <a:r>
              <a:rPr lang="en-US" altLang="ja-JP" sz="1200" baseline="-25000" dirty="0"/>
              <a:t>M</a:t>
            </a:r>
            <a:r>
              <a:rPr lang="en-US" altLang="ja-JP" sz="1200" dirty="0"/>
              <a:t> and reward R</a:t>
            </a:r>
            <a:r>
              <a:rPr lang="en-US" altLang="ja-JP" sz="1200" baseline="-25000" dirty="0"/>
              <a:t>M</a:t>
            </a:r>
            <a:r>
              <a:rPr lang="en-US" altLang="ja-JP" sz="1200" dirty="0"/>
              <a:t>. </a:t>
            </a:r>
            <a:endParaRPr lang="ja-JP" altLang="en-US" sz="1200" dirty="0"/>
          </a:p>
        </p:txBody>
      </p:sp>
      <p:sp>
        <p:nvSpPr>
          <p:cNvPr id="4" name="正方形/長方形 3"/>
          <p:cNvSpPr/>
          <p:nvPr/>
        </p:nvSpPr>
        <p:spPr>
          <a:xfrm>
            <a:off x="4902200" y="733006"/>
            <a:ext cx="4572000" cy="2123658"/>
          </a:xfrm>
          <a:prstGeom prst="rect">
            <a:avLst/>
          </a:prstGeom>
        </p:spPr>
        <p:txBody>
          <a:bodyPr>
            <a:spAutoFit/>
          </a:bodyPr>
          <a:lstStyle/>
          <a:p>
            <a:r>
              <a:rPr lang="ja-JP" altLang="en-US" sz="1200" dirty="0"/>
              <a:t> ターゲット知識が利用できない場合、いくつかの転送アルゴリズムの中には、ソースタスクで収集した知識（例えば、ポリシー）を浅く転送し、ターゲットタスクで直接使用するものがあります。他のアルゴリズムは、ソースタスクから、同じ特徴を共有するターゲットタスクを解く際に関連しそうな一般的な特徴（例えば、サブゴール）を抽象化しようとする。</a:t>
            </a:r>
            <a:endParaRPr lang="en-US" altLang="ja-JP" sz="1200" dirty="0"/>
          </a:p>
          <a:p>
            <a:r>
              <a:rPr lang="en-US" altLang="ja-JP" sz="1200" dirty="0"/>
              <a:t>If no target knowledge is available, some of the transfer algorithms perform a shallow transfer of the knowledge collected in the source task (e.g., the policy) and directly use it in the target task. Other algorithms try to abstract from the source task some general characteristics (e.g., </a:t>
            </a:r>
            <a:r>
              <a:rPr lang="en-US" altLang="ja-JP" sz="1200" dirty="0" err="1"/>
              <a:t>subgoals</a:t>
            </a:r>
            <a:r>
              <a:rPr lang="en-US" altLang="ja-JP" sz="1200" dirty="0"/>
              <a:t>) that are likely to be relevant in solving target tasks sharing the same characteristics.</a:t>
            </a:r>
            <a:endParaRPr lang="ja-JP" altLang="en-US" sz="1200" dirty="0"/>
          </a:p>
        </p:txBody>
      </p:sp>
      <p:sp>
        <p:nvSpPr>
          <p:cNvPr id="5" name="正方形/長方形 4"/>
          <p:cNvSpPr/>
          <p:nvPr/>
        </p:nvSpPr>
        <p:spPr>
          <a:xfrm>
            <a:off x="5575300" y="2945178"/>
            <a:ext cx="4572000" cy="1569660"/>
          </a:xfrm>
          <a:prstGeom prst="rect">
            <a:avLst/>
          </a:prstGeom>
        </p:spPr>
        <p:txBody>
          <a:bodyPr>
            <a:spAutoFit/>
          </a:bodyPr>
          <a:lstStyle/>
          <a:p>
            <a:r>
              <a:rPr lang="ja-JP" altLang="en-US" sz="1200" dirty="0"/>
              <a:t> ターゲットサンプルは、ソースとターゲットの状態行動変数間の最適なマッピングを特定するために使用され、ソースポリシーをターゲットタスクの学習プロセスを初期化するために使用されるターゲットポリシーに変換します。</a:t>
            </a:r>
            <a:r>
              <a:rPr lang="en-US" altLang="ja-JP" sz="1200" dirty="0"/>
              <a:t> </a:t>
            </a:r>
          </a:p>
          <a:p>
            <a:r>
              <a:rPr lang="en-US" altLang="ja-JP" sz="1200" dirty="0"/>
              <a:t>target samples are used to identify the best mapping between source and target state-action variables and thus to transform the source policy into a target policy used to initialize the learning process in the target task.</a:t>
            </a:r>
            <a:endParaRPr lang="ja-JP" altLang="en-US" sz="1200" dirty="0"/>
          </a:p>
        </p:txBody>
      </p:sp>
    </p:spTree>
    <p:extLst>
      <p:ext uri="{BB962C8B-B14F-4D97-AF65-F5344CB8AC3E}">
        <p14:creationId xmlns:p14="http://schemas.microsoft.com/office/powerpoint/2010/main" val="160689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9005977" cy="338554"/>
          </a:xfrm>
          <a:prstGeom prst="rect">
            <a:avLst/>
          </a:prstGeom>
        </p:spPr>
        <p:txBody>
          <a:bodyPr wrap="square">
            <a:spAutoFit/>
          </a:bodyPr>
          <a:lstStyle/>
          <a:p>
            <a:r>
              <a:rPr lang="ja-JP" altLang="en-US" sz="1600"/>
              <a:t>■</a:t>
            </a:r>
            <a:r>
              <a:rPr lang="en-US" altLang="ja-JP" sz="1600" dirty="0"/>
              <a:t>Transfer from source task to target task with ﬁxed domain</a:t>
            </a:r>
          </a:p>
        </p:txBody>
      </p:sp>
      <p:sp>
        <p:nvSpPr>
          <p:cNvPr id="2" name="正方形/長方形 1">
            <a:extLst>
              <a:ext uri="{FF2B5EF4-FFF2-40B4-BE49-F238E27FC236}">
                <a16:creationId xmlns:a16="http://schemas.microsoft.com/office/drawing/2014/main" id="{9C94372D-F625-CA44-B778-BF5D5D873ECB}"/>
              </a:ext>
            </a:extLst>
          </p:cNvPr>
          <p:cNvSpPr/>
          <p:nvPr/>
        </p:nvSpPr>
        <p:spPr>
          <a:xfrm>
            <a:off x="992379" y="988959"/>
            <a:ext cx="3267241" cy="646331"/>
          </a:xfrm>
          <a:prstGeom prst="rect">
            <a:avLst/>
          </a:prstGeom>
        </p:spPr>
        <p:txBody>
          <a:bodyPr wrap="none">
            <a:spAutoFit/>
          </a:bodyPr>
          <a:lstStyle/>
          <a:p>
            <a:r>
              <a:rPr lang="en-US" altLang="ja-JP" dirty="0" err="1">
                <a:latin typeface="Cambria Math" panose="02040503050406030204" pitchFamily="18" charset="0"/>
              </a:rPr>
              <a:t>sorce</a:t>
            </a:r>
            <a:r>
              <a:rPr lang="en-US" altLang="ja-JP" dirty="0">
                <a:latin typeface="Cambria Math" panose="02040503050406030204" pitchFamily="18" charset="0"/>
              </a:rPr>
              <a:t> task : </a:t>
            </a:r>
            <a:r>
              <a:rPr lang="ja-JP" altLang="en-US" i="1">
                <a:latin typeface="Cambria Math" panose="02040503050406030204" pitchFamily="18" charset="0"/>
              </a:rPr>
              <a:t>M</a:t>
            </a:r>
            <a:r>
              <a:rPr lang="ja-JP" altLang="en-US" i="1" baseline="-25000">
                <a:latin typeface="Cambria Math" panose="02040503050406030204" pitchFamily="18" charset="0"/>
              </a:rPr>
              <a:t>s</a:t>
            </a:r>
            <a:r>
              <a:rPr lang="ja-JP" altLang="en-US" i="1">
                <a:latin typeface="Cambria Math" panose="02040503050406030204" pitchFamily="18" charset="0"/>
              </a:rPr>
              <a:t> = </a:t>
            </a:r>
            <a:r>
              <a:rPr lang="en-US" altLang="ja-JP" i="1" dirty="0">
                <a:latin typeface="Cambria Math" panose="02040503050406030204" pitchFamily="18" charset="0"/>
                <a:ea typeface="Cambria Math" panose="02040503050406030204" pitchFamily="18" charset="0"/>
              </a:rPr>
              <a:t>&lt;</a:t>
            </a:r>
            <a:r>
              <a:rPr lang="ja-JP" altLang="en-US" i="1">
                <a:latin typeface="Cambria Math" panose="02040503050406030204" pitchFamily="18" charset="0"/>
              </a:rPr>
              <a:t>S,</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A,</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T</a:t>
            </a:r>
            <a:r>
              <a:rPr lang="ja-JP" altLang="en-US" i="1" baseline="-25000">
                <a:latin typeface="Cambria Math" panose="02040503050406030204" pitchFamily="18" charset="0"/>
              </a:rPr>
              <a:t>s</a:t>
            </a:r>
            <a:r>
              <a:rPr lang="en-US" altLang="ja-JP" i="1" baseline="-25000" dirty="0">
                <a:latin typeface="Cambria Math" panose="02040503050406030204" pitchFamily="18" charset="0"/>
              </a:rPr>
              <a:t> </a:t>
            </a:r>
            <a:r>
              <a:rPr lang="ja-JP" altLang="en-US" i="1">
                <a:latin typeface="Cambria Math" panose="02040503050406030204" pitchFamily="18" charset="0"/>
              </a:rPr>
              <a:t>,</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R</a:t>
            </a:r>
            <a:r>
              <a:rPr lang="ja-JP" altLang="en-US" i="1" baseline="-25000">
                <a:latin typeface="Cambria Math" panose="02040503050406030204" pitchFamily="18" charset="0"/>
              </a:rPr>
              <a:t>s</a:t>
            </a:r>
            <a:r>
              <a:rPr lang="en-US" altLang="ja-JP" i="1" baseline="-25000" dirty="0">
                <a:latin typeface="Cambria Math" panose="02040503050406030204" pitchFamily="18" charset="0"/>
              </a:rPr>
              <a:t> </a:t>
            </a:r>
            <a:r>
              <a:rPr lang="en-US" altLang="ja-JP" i="1" dirty="0">
                <a:latin typeface="Cambria Math" panose="02040503050406030204" pitchFamily="18" charset="0"/>
                <a:ea typeface="Cambria Math" panose="02040503050406030204" pitchFamily="18" charset="0"/>
              </a:rPr>
              <a:t>&gt;</a:t>
            </a:r>
          </a:p>
          <a:p>
            <a:r>
              <a:rPr lang="en-US" altLang="ja-JP" dirty="0">
                <a:latin typeface="Cambria Math" panose="02040503050406030204" pitchFamily="18" charset="0"/>
              </a:rPr>
              <a:t>target task : </a:t>
            </a:r>
            <a:r>
              <a:rPr lang="ja-JP" altLang="en-US" i="1">
                <a:latin typeface="Cambria Math" panose="02040503050406030204" pitchFamily="18" charset="0"/>
              </a:rPr>
              <a:t>M</a:t>
            </a:r>
            <a:r>
              <a:rPr lang="en-US" altLang="ja-JP" i="1" baseline="-25000" dirty="0">
                <a:latin typeface="Cambria Math" panose="02040503050406030204" pitchFamily="18" charset="0"/>
              </a:rPr>
              <a:t>t</a:t>
            </a:r>
            <a:r>
              <a:rPr lang="ja-JP" altLang="en-US" i="1">
                <a:latin typeface="Cambria Math" panose="02040503050406030204" pitchFamily="18" charset="0"/>
              </a:rPr>
              <a:t> = </a:t>
            </a:r>
            <a:r>
              <a:rPr lang="en-US" altLang="ja-JP" i="1" dirty="0">
                <a:latin typeface="Cambria Math" panose="02040503050406030204" pitchFamily="18" charset="0"/>
                <a:ea typeface="Cambria Math" panose="02040503050406030204" pitchFamily="18" charset="0"/>
              </a:rPr>
              <a:t>&lt;</a:t>
            </a:r>
            <a:r>
              <a:rPr lang="ja-JP" altLang="en-US" i="1">
                <a:latin typeface="Cambria Math" panose="02040503050406030204" pitchFamily="18" charset="0"/>
              </a:rPr>
              <a:t>S,</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A,</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T</a:t>
            </a:r>
            <a:r>
              <a:rPr lang="en-US" altLang="ja-JP" i="1" baseline="-25000" dirty="0">
                <a:latin typeface="Cambria Math" panose="02040503050406030204" pitchFamily="18" charset="0"/>
              </a:rPr>
              <a:t>t </a:t>
            </a:r>
            <a:r>
              <a:rPr lang="ja-JP" altLang="en-US" i="1">
                <a:latin typeface="Cambria Math" panose="02040503050406030204" pitchFamily="18" charset="0"/>
              </a:rPr>
              <a:t>,</a:t>
            </a:r>
            <a:r>
              <a:rPr lang="en-US" altLang="ja-JP" i="1" dirty="0">
                <a:latin typeface="Cambria Math" panose="02040503050406030204" pitchFamily="18" charset="0"/>
                <a:ea typeface="Cambria Math" panose="02040503050406030204" pitchFamily="18" charset="0"/>
              </a:rPr>
              <a:t> </a:t>
            </a:r>
            <a:r>
              <a:rPr lang="ja-JP" altLang="en-US" i="1">
                <a:latin typeface="Cambria Math" panose="02040503050406030204" pitchFamily="18" charset="0"/>
              </a:rPr>
              <a:t>R</a:t>
            </a:r>
            <a:r>
              <a:rPr lang="en-US" altLang="ja-JP" i="1" baseline="-25000" dirty="0">
                <a:latin typeface="Cambria Math" panose="02040503050406030204" pitchFamily="18" charset="0"/>
              </a:rPr>
              <a:t>t </a:t>
            </a:r>
            <a:r>
              <a:rPr lang="en-US" altLang="ja-JP" i="1" dirty="0">
                <a:latin typeface="Cambria Math" panose="02040503050406030204" pitchFamily="18" charset="0"/>
                <a:ea typeface="Cambria Math" panose="02040503050406030204" pitchFamily="18" charset="0"/>
              </a:rPr>
              <a:t>&gt;</a:t>
            </a:r>
            <a:endParaRPr lang="ja-JP" altLang="en-US" i="1">
              <a:latin typeface="Cambria Math" panose="02040503050406030204" pitchFamily="18" charset="0"/>
            </a:endParaRPr>
          </a:p>
        </p:txBody>
      </p:sp>
      <p:sp>
        <p:nvSpPr>
          <p:cNvPr id="5" name="正方形/長方形 4">
            <a:extLst>
              <a:ext uri="{FF2B5EF4-FFF2-40B4-BE49-F238E27FC236}">
                <a16:creationId xmlns:a16="http://schemas.microsoft.com/office/drawing/2014/main" id="{EAB6A814-E96C-4148-AE0B-A85458C80364}"/>
              </a:ext>
            </a:extLst>
          </p:cNvPr>
          <p:cNvSpPr/>
          <p:nvPr/>
        </p:nvSpPr>
        <p:spPr>
          <a:xfrm>
            <a:off x="297513" y="1706577"/>
            <a:ext cx="6539224" cy="738664"/>
          </a:xfrm>
          <a:prstGeom prst="rect">
            <a:avLst/>
          </a:prstGeom>
        </p:spPr>
        <p:txBody>
          <a:bodyPr wrap="square">
            <a:spAutoFit/>
          </a:bodyPr>
          <a:lstStyle/>
          <a:p>
            <a:r>
              <a:rPr lang="ja-JP" altLang="en-US" sz="1400"/>
              <a:t>主要なアプローチ</a:t>
            </a:r>
            <a:endParaRPr lang="en-US" altLang="ja-JP" sz="1400" dirty="0"/>
          </a:p>
          <a:p>
            <a:r>
              <a:rPr lang="ja-JP" altLang="en-US" sz="1400"/>
              <a:t>・その環境で使えるナビゲーション用ポリシーを見つける（</a:t>
            </a:r>
            <a:r>
              <a:rPr lang="en-US" altLang="ja-JP" sz="1400" dirty="0"/>
              <a:t>option</a:t>
            </a:r>
            <a:r>
              <a:rPr lang="ja-JP" altLang="en-US" sz="1400"/>
              <a:t>など）</a:t>
            </a:r>
            <a:endParaRPr lang="en-US" altLang="ja-JP" sz="1400" dirty="0"/>
          </a:p>
          <a:p>
            <a:r>
              <a:rPr lang="ja-JP" altLang="en-US" sz="1400"/>
              <a:t>・価値関数近似を適切に行うための特徴を見つける</a:t>
            </a:r>
            <a:endParaRPr lang="en-US" altLang="ja-JP" sz="1400" dirty="0"/>
          </a:p>
        </p:txBody>
      </p:sp>
      <p:sp>
        <p:nvSpPr>
          <p:cNvPr id="6" name="正方形/長方形 5">
            <a:extLst>
              <a:ext uri="{FF2B5EF4-FFF2-40B4-BE49-F238E27FC236}">
                <a16:creationId xmlns:a16="http://schemas.microsoft.com/office/drawing/2014/main" id="{404CF34B-8294-984E-8728-046FDB1CADF5}"/>
              </a:ext>
            </a:extLst>
          </p:cNvPr>
          <p:cNvSpPr/>
          <p:nvPr/>
        </p:nvSpPr>
        <p:spPr>
          <a:xfrm>
            <a:off x="160346" y="2516528"/>
            <a:ext cx="9005977" cy="3293209"/>
          </a:xfrm>
          <a:prstGeom prst="rect">
            <a:avLst/>
          </a:prstGeom>
        </p:spPr>
        <p:txBody>
          <a:bodyPr wrap="square">
            <a:spAutoFit/>
          </a:bodyPr>
          <a:lstStyle/>
          <a:p>
            <a:r>
              <a:rPr lang="ja-JP" altLang="en-US" sz="1600" dirty="0"/>
              <a:t>♦</a:t>
            </a:r>
            <a:r>
              <a:rPr lang="en-US" altLang="ja-JP" sz="1600" dirty="0" smtClean="0"/>
              <a:t>Representation </a:t>
            </a:r>
            <a:r>
              <a:rPr lang="en-US" altLang="ja-JP" sz="1600" dirty="0"/>
              <a:t>transfer</a:t>
            </a:r>
          </a:p>
          <a:p>
            <a:r>
              <a:rPr lang="ja-JP" altLang="en-US" sz="1600" dirty="0"/>
              <a:t>・</a:t>
            </a:r>
            <a:r>
              <a:rPr lang="en-US" altLang="ja-JP" sz="1600" dirty="0"/>
              <a:t>option</a:t>
            </a:r>
            <a:r>
              <a:rPr lang="ja-JP" altLang="en-US" sz="1600" dirty="0"/>
              <a:t>の獲得（階層型強化学習）</a:t>
            </a:r>
            <a:endParaRPr lang="en-US" altLang="ja-JP" sz="1600" dirty="0"/>
          </a:p>
          <a:p>
            <a:r>
              <a:rPr lang="ja-JP" altLang="en-US" sz="1600" dirty="0"/>
              <a:t>・新しい</a:t>
            </a:r>
            <a:r>
              <a:rPr lang="en-US" altLang="ja-JP" sz="1600" dirty="0"/>
              <a:t>action-space</a:t>
            </a:r>
            <a:r>
              <a:rPr lang="ja-JP" altLang="en-US" sz="1600" dirty="0"/>
              <a:t>の獲得。</a:t>
            </a:r>
            <a:endParaRPr lang="en-US" altLang="ja-JP" sz="1600" dirty="0"/>
          </a:p>
          <a:p>
            <a:r>
              <a:rPr lang="ja-JP" altLang="en-US" sz="1600" dirty="0"/>
              <a:t>１つのソースタスクからランダム要素を追加して複数のタスクを生成し、どのタスクでも最適でない行動は行動空間から除外して、新しい行動空間を作成する</a:t>
            </a:r>
            <a:endParaRPr lang="en-US" altLang="ja-JP" sz="1600" dirty="0"/>
          </a:p>
          <a:p>
            <a:r>
              <a:rPr lang="ja-JP" altLang="en-US" sz="1600" dirty="0"/>
              <a:t>学習スピードの改善を狙っている</a:t>
            </a:r>
            <a:endParaRPr lang="en-US" altLang="ja-JP" sz="1600" dirty="0"/>
          </a:p>
          <a:p>
            <a:r>
              <a:rPr lang="ja-JP" altLang="en-US" sz="1600" dirty="0"/>
              <a:t>・特徴量の獲得</a:t>
            </a:r>
            <a:endParaRPr lang="en-US" altLang="ja-JP" sz="1600" dirty="0"/>
          </a:p>
          <a:p>
            <a:r>
              <a:rPr lang="ja-JP" altLang="en-US" sz="1600" dirty="0"/>
              <a:t>価値関数をうまく近似するための特徴量を獲得する</a:t>
            </a:r>
            <a:endParaRPr lang="en-US" altLang="ja-JP" sz="1600" dirty="0"/>
          </a:p>
          <a:p>
            <a:r>
              <a:rPr lang="ja-JP" altLang="en-US" sz="1600" dirty="0"/>
              <a:t>漸近性能の向上を狙っている</a:t>
            </a:r>
            <a:endParaRPr lang="en-US" altLang="ja-JP" sz="1600" dirty="0"/>
          </a:p>
          <a:p>
            <a:endParaRPr lang="en-US" altLang="ja-JP" sz="1600" dirty="0"/>
          </a:p>
          <a:p>
            <a:r>
              <a:rPr lang="ja-JP" altLang="en-US" sz="1600" dirty="0"/>
              <a:t>♦</a:t>
            </a:r>
            <a:r>
              <a:rPr lang="en-US" altLang="ja-JP" sz="1600" dirty="0"/>
              <a:t>Parameter transfer</a:t>
            </a:r>
          </a:p>
          <a:p>
            <a:r>
              <a:rPr lang="ja-JP" altLang="en-US" sz="1600" dirty="0"/>
              <a:t>暗黙にソースとターゲットが類似していることを仮定しているが、類似の定義もたくさん考えられる</a:t>
            </a:r>
            <a:endParaRPr lang="en-US" altLang="ja-JP" sz="1600" dirty="0"/>
          </a:p>
          <a:p>
            <a:r>
              <a:rPr lang="en-US" altLang="ja-JP" sz="1600" dirty="0"/>
              <a:t>Ferns et al (2004) and Phillips (2006)</a:t>
            </a:r>
            <a:r>
              <a:rPr lang="ja-JP" altLang="en-US" sz="1600" dirty="0"/>
              <a:t>だけが転移性能を明示的に測定しようとした</a:t>
            </a:r>
            <a:endParaRPr lang="en-US" altLang="ja-JP" sz="1600" dirty="0"/>
          </a:p>
        </p:txBody>
      </p:sp>
    </p:spTree>
    <p:extLst>
      <p:ext uri="{BB962C8B-B14F-4D97-AF65-F5344CB8AC3E}">
        <p14:creationId xmlns:p14="http://schemas.microsoft.com/office/powerpoint/2010/main" val="122210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9005977" cy="338554"/>
          </a:xfrm>
          <a:prstGeom prst="rect">
            <a:avLst/>
          </a:prstGeom>
        </p:spPr>
        <p:txBody>
          <a:bodyPr wrap="square">
            <a:spAutoFit/>
          </a:bodyPr>
          <a:lstStyle/>
          <a:p>
            <a:r>
              <a:rPr lang="ja-JP" altLang="en-US" sz="1600"/>
              <a:t>■</a:t>
            </a:r>
            <a:r>
              <a:rPr lang="en-US" altLang="ja-JP" sz="1600" dirty="0"/>
              <a:t> ﻿Methods for Transfer across Tasks with a Fixed State-Action Space</a:t>
            </a:r>
          </a:p>
        </p:txBody>
      </p:sp>
      <p:sp>
        <p:nvSpPr>
          <p:cNvPr id="7" name="正方形/長方形 6">
            <a:extLst>
              <a:ext uri="{FF2B5EF4-FFF2-40B4-BE49-F238E27FC236}">
                <a16:creationId xmlns:a16="http://schemas.microsoft.com/office/drawing/2014/main" id="{7E285AEE-007E-9443-8365-E52D710290EB}"/>
              </a:ext>
            </a:extLst>
          </p:cNvPr>
          <p:cNvSpPr/>
          <p:nvPr/>
        </p:nvSpPr>
        <p:spPr>
          <a:xfrm>
            <a:off x="297513" y="866599"/>
            <a:ext cx="6539224" cy="738664"/>
          </a:xfrm>
          <a:prstGeom prst="rect">
            <a:avLst/>
          </a:prstGeom>
        </p:spPr>
        <p:txBody>
          <a:bodyPr wrap="square">
            <a:spAutoFit/>
          </a:bodyPr>
          <a:lstStyle/>
          <a:p>
            <a:r>
              <a:rPr lang="ja-JP" altLang="en-US" sz="1400"/>
              <a:t>主要な問題</a:t>
            </a:r>
            <a:endParaRPr lang="en-US" altLang="ja-JP" sz="1400" dirty="0"/>
          </a:p>
          <a:p>
            <a:r>
              <a:rPr lang="ja-JP" altLang="en-US" sz="1400"/>
              <a:t>・いかに複数のソースタスクの知識をマージするか</a:t>
            </a:r>
            <a:endParaRPr lang="en-US" altLang="ja-JP" sz="1400" dirty="0"/>
          </a:p>
          <a:p>
            <a:r>
              <a:rPr lang="ja-JP" altLang="en-US" sz="1400"/>
              <a:t>・いかにターゲットから離れているソースからの転移を避けるか</a:t>
            </a:r>
            <a:endParaRPr lang="en-US" altLang="ja-JP" sz="1400" dirty="0"/>
          </a:p>
        </p:txBody>
      </p:sp>
      <p:sp>
        <p:nvSpPr>
          <p:cNvPr id="8" name="正方形/長方形 7">
            <a:extLst>
              <a:ext uri="{FF2B5EF4-FFF2-40B4-BE49-F238E27FC236}">
                <a16:creationId xmlns:a16="http://schemas.microsoft.com/office/drawing/2014/main" id="{168BF6C3-2240-1245-A0EC-77CB467A7A09}"/>
              </a:ext>
            </a:extLst>
          </p:cNvPr>
          <p:cNvSpPr/>
          <p:nvPr/>
        </p:nvSpPr>
        <p:spPr>
          <a:xfrm>
            <a:off x="992379" y="1605263"/>
            <a:ext cx="2585964" cy="523220"/>
          </a:xfrm>
          <a:prstGeom prst="rect">
            <a:avLst/>
          </a:prstGeom>
        </p:spPr>
        <p:txBody>
          <a:bodyPr wrap="none">
            <a:spAutoFit/>
          </a:bodyPr>
          <a:lstStyle/>
          <a:p>
            <a:r>
              <a:rPr lang="en-US" altLang="ja-JP" sz="1400" dirty="0" err="1">
                <a:latin typeface="Cambria Math" panose="02040503050406030204" pitchFamily="18" charset="0"/>
              </a:rPr>
              <a:t>sorce</a:t>
            </a:r>
            <a:r>
              <a:rPr lang="en-US" altLang="ja-JP" sz="1400" dirty="0">
                <a:latin typeface="Cambria Math" panose="02040503050406030204" pitchFamily="18" charset="0"/>
              </a:rPr>
              <a:t> task : </a:t>
            </a:r>
            <a:r>
              <a:rPr lang="ja-JP" altLang="en-US" sz="1400" i="1">
                <a:latin typeface="Cambria Math" panose="02040503050406030204" pitchFamily="18" charset="0"/>
              </a:rPr>
              <a:t>M</a:t>
            </a:r>
            <a:r>
              <a:rPr lang="ja-JP" altLang="en-US" sz="1400" i="1" baseline="-25000">
                <a:latin typeface="Cambria Math" panose="02040503050406030204" pitchFamily="18" charset="0"/>
              </a:rPr>
              <a:t>s</a:t>
            </a:r>
            <a:r>
              <a:rPr lang="ja-JP" altLang="en-US" sz="1400" i="1">
                <a:latin typeface="Cambria Math" panose="02040503050406030204" pitchFamily="18" charset="0"/>
              </a:rPr>
              <a:t> = </a:t>
            </a:r>
            <a:r>
              <a:rPr lang="en-US" altLang="ja-JP" sz="1400" i="1" dirty="0">
                <a:latin typeface="Cambria Math" panose="02040503050406030204" pitchFamily="18" charset="0"/>
                <a:ea typeface="Cambria Math" panose="02040503050406030204" pitchFamily="18" charset="0"/>
              </a:rPr>
              <a:t>&lt;</a:t>
            </a:r>
            <a:r>
              <a:rPr lang="ja-JP" altLang="en-US" sz="1400" i="1">
                <a:latin typeface="Cambria Math" panose="02040503050406030204" pitchFamily="18" charset="0"/>
              </a:rPr>
              <a:t>S,</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A,</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T</a:t>
            </a:r>
            <a:r>
              <a:rPr lang="ja-JP" altLang="en-US" sz="1400" i="1" baseline="-25000">
                <a:latin typeface="Cambria Math" panose="02040503050406030204" pitchFamily="18" charset="0"/>
              </a:rPr>
              <a:t>s</a:t>
            </a:r>
            <a:r>
              <a:rPr lang="en-US" altLang="ja-JP" sz="1400" i="1" baseline="-25000" dirty="0">
                <a:latin typeface="Cambria Math" panose="02040503050406030204" pitchFamily="18" charset="0"/>
              </a:rPr>
              <a:t> </a:t>
            </a:r>
            <a:r>
              <a:rPr lang="ja-JP" altLang="en-US" sz="1400" i="1">
                <a:latin typeface="Cambria Math" panose="02040503050406030204" pitchFamily="18" charset="0"/>
              </a:rPr>
              <a:t>,</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R</a:t>
            </a:r>
            <a:r>
              <a:rPr lang="ja-JP" altLang="en-US" sz="1400" i="1" baseline="-25000">
                <a:latin typeface="Cambria Math" panose="02040503050406030204" pitchFamily="18" charset="0"/>
              </a:rPr>
              <a:t>s</a:t>
            </a:r>
            <a:r>
              <a:rPr lang="en-US" altLang="ja-JP" sz="1400" i="1" baseline="-25000" dirty="0">
                <a:latin typeface="Cambria Math" panose="02040503050406030204" pitchFamily="18" charset="0"/>
              </a:rPr>
              <a:t> </a:t>
            </a:r>
            <a:r>
              <a:rPr lang="en-US" altLang="ja-JP" sz="1400" i="1" dirty="0">
                <a:latin typeface="Cambria Math" panose="02040503050406030204" pitchFamily="18" charset="0"/>
                <a:ea typeface="Cambria Math" panose="02040503050406030204" pitchFamily="18" charset="0"/>
              </a:rPr>
              <a:t>&gt;</a:t>
            </a:r>
          </a:p>
          <a:p>
            <a:r>
              <a:rPr lang="en-US" altLang="ja-JP" sz="1400" dirty="0">
                <a:latin typeface="Cambria Math" panose="02040503050406030204" pitchFamily="18" charset="0"/>
              </a:rPr>
              <a:t>target task : </a:t>
            </a:r>
            <a:r>
              <a:rPr lang="ja-JP" altLang="en-US" sz="1400" i="1">
                <a:latin typeface="Cambria Math" panose="02040503050406030204" pitchFamily="18" charset="0"/>
              </a:rPr>
              <a:t>M</a:t>
            </a:r>
            <a:r>
              <a:rPr lang="en-US" altLang="ja-JP" sz="1400" i="1" baseline="-25000" dirty="0">
                <a:latin typeface="Cambria Math" panose="02040503050406030204" pitchFamily="18" charset="0"/>
              </a:rPr>
              <a:t>t</a:t>
            </a:r>
            <a:r>
              <a:rPr lang="ja-JP" altLang="en-US" sz="1400" i="1">
                <a:latin typeface="Cambria Math" panose="02040503050406030204" pitchFamily="18" charset="0"/>
              </a:rPr>
              <a:t> = </a:t>
            </a:r>
            <a:r>
              <a:rPr lang="en-US" altLang="ja-JP" sz="1400" i="1" dirty="0">
                <a:latin typeface="Cambria Math" panose="02040503050406030204" pitchFamily="18" charset="0"/>
                <a:ea typeface="Cambria Math" panose="02040503050406030204" pitchFamily="18" charset="0"/>
              </a:rPr>
              <a:t>&lt;</a:t>
            </a:r>
            <a:r>
              <a:rPr lang="ja-JP" altLang="en-US" sz="1400" i="1">
                <a:latin typeface="Cambria Math" panose="02040503050406030204" pitchFamily="18" charset="0"/>
              </a:rPr>
              <a:t>S,</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A,</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T</a:t>
            </a:r>
            <a:r>
              <a:rPr lang="en-US" altLang="ja-JP" sz="1400" i="1" baseline="-25000" dirty="0">
                <a:latin typeface="Cambria Math" panose="02040503050406030204" pitchFamily="18" charset="0"/>
              </a:rPr>
              <a:t>t </a:t>
            </a:r>
            <a:r>
              <a:rPr lang="ja-JP" altLang="en-US" sz="1400" i="1">
                <a:latin typeface="Cambria Math" panose="02040503050406030204" pitchFamily="18" charset="0"/>
              </a:rPr>
              <a:t>,</a:t>
            </a:r>
            <a:r>
              <a:rPr lang="en-US" altLang="ja-JP" sz="1400" i="1" dirty="0">
                <a:latin typeface="Cambria Math" panose="02040503050406030204" pitchFamily="18" charset="0"/>
                <a:ea typeface="Cambria Math" panose="02040503050406030204" pitchFamily="18" charset="0"/>
              </a:rPr>
              <a:t> </a:t>
            </a:r>
            <a:r>
              <a:rPr lang="ja-JP" altLang="en-US" sz="1400" i="1">
                <a:latin typeface="Cambria Math" panose="02040503050406030204" pitchFamily="18" charset="0"/>
              </a:rPr>
              <a:t>R</a:t>
            </a:r>
            <a:r>
              <a:rPr lang="en-US" altLang="ja-JP" sz="1400" i="1" baseline="-25000" dirty="0">
                <a:latin typeface="Cambria Math" panose="02040503050406030204" pitchFamily="18" charset="0"/>
              </a:rPr>
              <a:t>t </a:t>
            </a:r>
            <a:r>
              <a:rPr lang="en-US" altLang="ja-JP" sz="1400" i="1" dirty="0">
                <a:latin typeface="Cambria Math" panose="02040503050406030204" pitchFamily="18" charset="0"/>
                <a:ea typeface="Cambria Math" panose="02040503050406030204" pitchFamily="18" charset="0"/>
              </a:rPr>
              <a:t>&gt;</a:t>
            </a:r>
            <a:endParaRPr lang="ja-JP" altLang="en-US" sz="1400" i="1">
              <a:latin typeface="Cambria Math" panose="02040503050406030204" pitchFamily="18" charset="0"/>
            </a:endParaRPr>
          </a:p>
        </p:txBody>
      </p:sp>
      <p:sp>
        <p:nvSpPr>
          <p:cNvPr id="9" name="正方形/長方形 8">
            <a:extLst>
              <a:ext uri="{FF2B5EF4-FFF2-40B4-BE49-F238E27FC236}">
                <a16:creationId xmlns:a16="http://schemas.microsoft.com/office/drawing/2014/main" id="{436D76A3-4E00-DB48-9116-159E5CE85A9D}"/>
              </a:ext>
            </a:extLst>
          </p:cNvPr>
          <p:cNvSpPr/>
          <p:nvPr/>
        </p:nvSpPr>
        <p:spPr>
          <a:xfrm>
            <a:off x="160346" y="2112475"/>
            <a:ext cx="9005977" cy="738664"/>
          </a:xfrm>
          <a:prstGeom prst="rect">
            <a:avLst/>
          </a:prstGeom>
        </p:spPr>
        <p:txBody>
          <a:bodyPr wrap="square">
            <a:spAutoFit/>
          </a:bodyPr>
          <a:lstStyle/>
          <a:p>
            <a:r>
              <a:rPr lang="ja-JP" altLang="en-US" sz="1400" dirty="0" smtClean="0"/>
              <a:t>♦</a:t>
            </a:r>
            <a:r>
              <a:rPr lang="en-US" altLang="ja-JP" sz="1400" dirty="0" smtClean="0"/>
              <a:t>Instance </a:t>
            </a:r>
            <a:r>
              <a:rPr lang="en-US" altLang="ja-JP" sz="1400" dirty="0"/>
              <a:t>transfer</a:t>
            </a:r>
          </a:p>
          <a:p>
            <a:r>
              <a:rPr lang="ja-JP" altLang="en-US" sz="1400" dirty="0"/>
              <a:t>ソースとターゲットの類似性に基づいて選択的にサンプルを転移する方法の紹介</a:t>
            </a:r>
            <a:r>
              <a:rPr lang="en" altLang="ja-JP" sz="1400" dirty="0"/>
              <a:t>(</a:t>
            </a:r>
            <a:r>
              <a:rPr lang="en" altLang="ja-JP" sz="1400" dirty="0" err="1"/>
              <a:t>Lazaric</a:t>
            </a:r>
            <a:r>
              <a:rPr lang="en" altLang="ja-JP" sz="1400" dirty="0"/>
              <a:t> et al, 2008)</a:t>
            </a:r>
          </a:p>
          <a:p>
            <a:r>
              <a:rPr lang="ja-JP" altLang="en-US" sz="1400" dirty="0"/>
              <a:t>以下の式によるソースとターゲットの類似度に比例して転移させるサンプル数を決める</a:t>
            </a:r>
            <a:r>
              <a:rPr lang="en" altLang="ja-JP" sz="1400" dirty="0"/>
              <a:t> </a:t>
            </a:r>
            <a:endParaRPr lang="en-US" altLang="ja-JP" sz="1400" dirty="0"/>
          </a:p>
        </p:txBody>
      </p:sp>
      <p:pic>
        <p:nvPicPr>
          <p:cNvPr id="4" name="図 3" descr="時計 が含まれている画像&#10;&#10;自動的に生成された説明">
            <a:extLst>
              <a:ext uri="{FF2B5EF4-FFF2-40B4-BE49-F238E27FC236}">
                <a16:creationId xmlns:a16="http://schemas.microsoft.com/office/drawing/2014/main" id="{4542A106-FBD1-884F-9316-24EB04DD0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611" y="2826509"/>
            <a:ext cx="3125529" cy="711754"/>
          </a:xfrm>
          <a:prstGeom prst="rect">
            <a:avLst/>
          </a:prstGeom>
        </p:spPr>
      </p:pic>
      <p:sp>
        <p:nvSpPr>
          <p:cNvPr id="12" name="正方形/長方形 11">
            <a:extLst>
              <a:ext uri="{FF2B5EF4-FFF2-40B4-BE49-F238E27FC236}">
                <a16:creationId xmlns:a16="http://schemas.microsoft.com/office/drawing/2014/main" id="{45FC4A96-E1D2-F945-AECA-96F42FCBE1EA}"/>
              </a:ext>
            </a:extLst>
          </p:cNvPr>
          <p:cNvSpPr/>
          <p:nvPr/>
        </p:nvSpPr>
        <p:spPr>
          <a:xfrm>
            <a:off x="69010" y="3517424"/>
            <a:ext cx="9005977" cy="3539430"/>
          </a:xfrm>
          <a:prstGeom prst="rect">
            <a:avLst/>
          </a:prstGeom>
        </p:spPr>
        <p:txBody>
          <a:bodyPr wrap="square">
            <a:spAutoFit/>
          </a:bodyPr>
          <a:lstStyle/>
          <a:p>
            <a:r>
              <a:rPr lang="ja-JP" altLang="en-US" sz="1400" dirty="0"/>
              <a:t>♦︎</a:t>
            </a:r>
            <a:r>
              <a:rPr lang="en-US" altLang="ja-JP" sz="1400" dirty="0"/>
              <a:t>Representation transfer</a:t>
            </a:r>
          </a:p>
          <a:p>
            <a:r>
              <a:rPr lang="ja-JP" altLang="en-US" sz="1400" dirty="0"/>
              <a:t>・</a:t>
            </a:r>
            <a:r>
              <a:rPr lang="en-US" altLang="ja-JP" sz="1400" dirty="0"/>
              <a:t>option transfer</a:t>
            </a:r>
          </a:p>
          <a:p>
            <a:r>
              <a:rPr lang="ja-JP" altLang="en-US" sz="1400" dirty="0"/>
              <a:t>学習スピードの向上を狙っている</a:t>
            </a:r>
            <a:endParaRPr lang="en-US" altLang="ja-JP" sz="1400" dirty="0"/>
          </a:p>
          <a:p>
            <a:r>
              <a:rPr lang="ja-JP" altLang="en-US" sz="1400" dirty="0"/>
              <a:t>・</a:t>
            </a:r>
            <a:r>
              <a:rPr lang="en-US" altLang="ja-JP" sz="1400" dirty="0"/>
              <a:t>feature transfer</a:t>
            </a:r>
          </a:p>
          <a:p>
            <a:r>
              <a:rPr lang="ja-JP" altLang="en-US" sz="1400" dirty="0"/>
              <a:t>学習スピードの向上を狙っているものと関数近似の正確性を狙っているものがある</a:t>
            </a:r>
            <a:endParaRPr lang="en-US" altLang="ja-JP" sz="1400" dirty="0"/>
          </a:p>
          <a:p>
            <a:r>
              <a:rPr lang="ja-JP" altLang="en-US" sz="1400" dirty="0"/>
              <a:t>スピードアップのためソースタスクから環境を表す特徴を抽出する。基本離散</a:t>
            </a:r>
            <a:r>
              <a:rPr lang="en-US" altLang="ja-JP" sz="1400" dirty="0"/>
              <a:t>MDPs</a:t>
            </a:r>
            <a:r>
              <a:rPr lang="ja-JP" altLang="en-US" sz="1400" dirty="0"/>
              <a:t>が対象。</a:t>
            </a:r>
            <a:endParaRPr lang="en-US" altLang="ja-JP" sz="1400" dirty="0"/>
          </a:p>
          <a:p>
            <a:r>
              <a:rPr lang="ja-JP" altLang="en-US" sz="1400" dirty="0"/>
              <a:t>関数近似の正確性向上のために、少数でうまく近似できる特徴量を抽出する。基本連続環境が対象。</a:t>
            </a:r>
            <a:endParaRPr lang="en-US" altLang="ja-JP" sz="1400" dirty="0"/>
          </a:p>
          <a:p>
            <a:endParaRPr lang="en-US" altLang="ja-JP" sz="1400" dirty="0"/>
          </a:p>
          <a:p>
            <a:r>
              <a:rPr lang="ja-JP" altLang="en-US" sz="1400" dirty="0"/>
              <a:t>♦︎</a:t>
            </a:r>
            <a:r>
              <a:rPr lang="en-US" altLang="ja-JP" sz="1400" dirty="0"/>
              <a:t>Parameter transfer</a:t>
            </a:r>
          </a:p>
          <a:p>
            <a:r>
              <a:rPr lang="en-US" altLang="ja-JP" sz="1400" dirty="0"/>
              <a:t>jump-start</a:t>
            </a:r>
            <a:r>
              <a:rPr lang="ja-JP" altLang="en-US" sz="1400" dirty="0"/>
              <a:t>と学習に必要なサンプルを減らすためにタスクスペース</a:t>
            </a:r>
            <a:r>
              <a:rPr lang="en-US" altLang="ja-JP" sz="1400" dirty="0"/>
              <a:t>M</a:t>
            </a:r>
            <a:r>
              <a:rPr lang="ja-JP" altLang="en-US" sz="1400" dirty="0"/>
              <a:t>を生み出す分布</a:t>
            </a:r>
            <a:r>
              <a:rPr lang="en-US" altLang="ja-JP" sz="1400" dirty="0" err="1"/>
              <a:t>Ω</a:t>
            </a:r>
            <a:r>
              <a:rPr lang="ja-JP" altLang="en-US" sz="1400" dirty="0"/>
              <a:t>を推定する。</a:t>
            </a:r>
            <a:endParaRPr lang="en-US" altLang="ja-JP" sz="1400" dirty="0"/>
          </a:p>
          <a:p>
            <a:r>
              <a:rPr lang="ja-JP" altLang="en-US" sz="1400" dirty="0"/>
              <a:t>パラメータ</a:t>
            </a:r>
            <a:r>
              <a:rPr lang="en-US" altLang="ja-JP" sz="1400" dirty="0" err="1"/>
              <a:t>θ</a:t>
            </a:r>
            <a:r>
              <a:rPr lang="ja-JP" altLang="en-US" sz="1400" dirty="0"/>
              <a:t>は</a:t>
            </a:r>
            <a:r>
              <a:rPr lang="en-US" altLang="ja-JP" sz="1400" dirty="0" err="1"/>
              <a:t>Ω</a:t>
            </a:r>
            <a:r>
              <a:rPr lang="ja-JP" altLang="en-US" sz="1400" dirty="0"/>
              <a:t>に従い、</a:t>
            </a:r>
            <a:r>
              <a:rPr lang="en-US" altLang="ja-JP" sz="1400" dirty="0" err="1"/>
              <a:t>i.i.d</a:t>
            </a:r>
            <a:r>
              <a:rPr lang="ja-JP" altLang="en-US" sz="1400" dirty="0"/>
              <a:t>であることが前提。</a:t>
            </a:r>
            <a:endParaRPr lang="en-US" altLang="ja-JP" sz="1400" dirty="0"/>
          </a:p>
          <a:p>
            <a:r>
              <a:rPr lang="ja-JP" altLang="en-US" sz="1400" dirty="0"/>
              <a:t>・</a:t>
            </a:r>
            <a:r>
              <a:rPr lang="en-US" altLang="ja-JP" sz="1400" dirty="0"/>
              <a:t>The hierarchical Bayesian Model</a:t>
            </a:r>
          </a:p>
          <a:p>
            <a:r>
              <a:rPr lang="en-US" altLang="ja-JP" sz="1400" dirty="0" err="1"/>
              <a:t>θ</a:t>
            </a:r>
            <a:r>
              <a:rPr lang="ja-JP" altLang="en-US" sz="1400" dirty="0"/>
              <a:t>を生み出すハイパーパラメータの</a:t>
            </a:r>
            <a:r>
              <a:rPr lang="en-US" altLang="ja-JP" sz="1400" dirty="0" err="1"/>
              <a:t>Ψ</a:t>
            </a:r>
            <a:r>
              <a:rPr lang="ja-JP" altLang="en-US" sz="1400" dirty="0"/>
              <a:t>を推定</a:t>
            </a:r>
            <a:r>
              <a:rPr lang="ja-JP" altLang="en-US" sz="1400" dirty="0" smtClean="0"/>
              <a:t>する</a:t>
            </a:r>
            <a:endParaRPr lang="en-US" altLang="ja-JP" sz="1400" dirty="0" smtClean="0"/>
          </a:p>
          <a:p>
            <a:endParaRPr lang="en-US" altLang="ja-JP" sz="1400" dirty="0"/>
          </a:p>
          <a:p>
            <a:r>
              <a:rPr lang="ja-JP" altLang="en-US" sz="1400" dirty="0" smtClean="0"/>
              <a:t>♦</a:t>
            </a:r>
            <a:r>
              <a:rPr lang="en-US" altLang="ja-JP" sz="1400" dirty="0" smtClean="0"/>
              <a:t>Inference for transfer</a:t>
            </a:r>
          </a:p>
          <a:p>
            <a:r>
              <a:rPr lang="ja-JP" altLang="en-US" sz="1400" dirty="0" smtClean="0"/>
              <a:t>行動価値や状態価値を推測して、ターゲットタスクの初期化に利用する。</a:t>
            </a:r>
            <a:endParaRPr lang="en-US" altLang="ja-JP" sz="1400" dirty="0"/>
          </a:p>
        </p:txBody>
      </p:sp>
      <p:pic>
        <p:nvPicPr>
          <p:cNvPr id="11" name="図 10" descr="ナイフ が含まれている画像&#10;&#10;自動的に生成された説明">
            <a:extLst>
              <a:ext uri="{FF2B5EF4-FFF2-40B4-BE49-F238E27FC236}">
                <a16:creationId xmlns:a16="http://schemas.microsoft.com/office/drawing/2014/main" id="{160C7AB4-D66A-334B-9C6B-59209F4F62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4564" y="5991401"/>
            <a:ext cx="3665427" cy="486869"/>
          </a:xfrm>
          <a:prstGeom prst="rect">
            <a:avLst/>
          </a:prstGeom>
        </p:spPr>
      </p:pic>
      <p:sp>
        <p:nvSpPr>
          <p:cNvPr id="2" name="正方形/長方形 1"/>
          <p:cNvSpPr/>
          <p:nvPr/>
        </p:nvSpPr>
        <p:spPr bwMode="auto">
          <a:xfrm>
            <a:off x="69010" y="2320506"/>
            <a:ext cx="7830981" cy="1217757"/>
          </a:xfrm>
          <a:prstGeom prst="rect">
            <a:avLst/>
          </a:prstGeom>
          <a:noFill/>
          <a:ln w="9525">
            <a:solidFill>
              <a:srgbClr val="0066FF"/>
            </a:solidFill>
            <a:round/>
            <a:headEnd/>
            <a:tailEnd type="none" w="sm" len="sm"/>
          </a:ln>
          <a:effectLst>
            <a:glow rad="25400">
              <a:schemeClr val="bg1">
                <a:alpha val="97000"/>
              </a:schemeClr>
            </a:glow>
          </a:effectLst>
        </p:spPr>
        <p:txBody>
          <a:bodyPr rtlCol="0" anchor="ctr"/>
          <a:lstStyle/>
          <a:p>
            <a:pPr algn="ctr"/>
            <a:endParaRPr kumimoji="1" lang="ja-JP" altLang="en-US"/>
          </a:p>
        </p:txBody>
      </p:sp>
    </p:spTree>
    <p:extLst>
      <p:ext uri="{BB962C8B-B14F-4D97-AF65-F5344CB8AC3E}">
        <p14:creationId xmlns:p14="http://schemas.microsoft.com/office/powerpoint/2010/main" val="127113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9005977" cy="338554"/>
          </a:xfrm>
          <a:prstGeom prst="rect">
            <a:avLst/>
          </a:prstGeom>
        </p:spPr>
        <p:txBody>
          <a:bodyPr wrap="square">
            <a:spAutoFit/>
          </a:bodyPr>
          <a:lstStyle/>
          <a:p>
            <a:r>
              <a:rPr lang="ja-JP" altLang="en-US" sz="1600" dirty="0"/>
              <a:t>■</a:t>
            </a:r>
            <a:r>
              <a:rPr lang="en-US" altLang="ja-JP" sz="1600" dirty="0"/>
              <a:t> ﻿</a:t>
            </a:r>
            <a:r>
              <a:rPr lang="en-US" altLang="ja-JP" sz="1600" dirty="0" smtClean="0"/>
              <a:t>Methods </a:t>
            </a:r>
            <a:r>
              <a:rPr lang="en-US" altLang="ja-JP" sz="1600" dirty="0"/>
              <a:t>for Transfer from Source to Target Tasks with a Different State-Action Spaces</a:t>
            </a:r>
            <a:endParaRPr lang="en-US" altLang="ja-JP" sz="1600" dirty="0"/>
          </a:p>
        </p:txBody>
      </p:sp>
      <p:sp>
        <p:nvSpPr>
          <p:cNvPr id="7" name="正方形/長方形 6">
            <a:extLst>
              <a:ext uri="{FF2B5EF4-FFF2-40B4-BE49-F238E27FC236}">
                <a16:creationId xmlns:a16="http://schemas.microsoft.com/office/drawing/2014/main" id="{7E285AEE-007E-9443-8365-E52D710290EB}"/>
              </a:ext>
            </a:extLst>
          </p:cNvPr>
          <p:cNvSpPr/>
          <p:nvPr/>
        </p:nvSpPr>
        <p:spPr>
          <a:xfrm>
            <a:off x="297512" y="2073099"/>
            <a:ext cx="8846488" cy="4832092"/>
          </a:xfrm>
          <a:prstGeom prst="rect">
            <a:avLst/>
          </a:prstGeom>
        </p:spPr>
        <p:txBody>
          <a:bodyPr wrap="square">
            <a:spAutoFit/>
          </a:bodyPr>
          <a:lstStyle/>
          <a:p>
            <a:r>
              <a:rPr lang="ja-JP" altLang="en-US" sz="1400" dirty="0" smtClean="0"/>
              <a:t>♦</a:t>
            </a:r>
            <a:r>
              <a:rPr lang="en-US" altLang="ja-JP" sz="1400" dirty="0" smtClean="0"/>
              <a:t>Instance Transfer</a:t>
            </a:r>
          </a:p>
          <a:p>
            <a:r>
              <a:rPr lang="ja-JP" altLang="en-US" sz="1400" dirty="0" smtClean="0"/>
              <a:t>ハンドコードマッピングによりソースタスクのサンプルをターゲットタスクのサンプルに変換</a:t>
            </a:r>
            <a:endParaRPr lang="en-US" altLang="ja-JP" sz="1400" dirty="0" smtClean="0"/>
          </a:p>
          <a:p>
            <a:endParaRPr lang="en-US" altLang="ja-JP" sz="1400" dirty="0"/>
          </a:p>
          <a:p>
            <a:r>
              <a:rPr lang="ja-JP" altLang="en-US" sz="1400" dirty="0" smtClean="0"/>
              <a:t>♦</a:t>
            </a:r>
            <a:r>
              <a:rPr lang="en-US" altLang="ja-JP" sz="1400" dirty="0" smtClean="0"/>
              <a:t>Representation Transfer</a:t>
            </a:r>
          </a:p>
          <a:p>
            <a:r>
              <a:rPr lang="ja-JP" altLang="en-US" sz="1400" dirty="0"/>
              <a:t>抽象化</a:t>
            </a:r>
            <a:r>
              <a:rPr lang="ja-JP" altLang="en-US" sz="1400" dirty="0" smtClean="0"/>
              <a:t>されたオプションなどにより知識を転移させる</a:t>
            </a:r>
            <a:endParaRPr lang="en-US" altLang="ja-JP" sz="1400" dirty="0" smtClean="0"/>
          </a:p>
          <a:p>
            <a:r>
              <a:rPr lang="en-US" altLang="ja-JP" sz="1400" dirty="0" err="1" smtClean="0"/>
              <a:t>Homomorhism</a:t>
            </a:r>
            <a:r>
              <a:rPr lang="en-US" altLang="ja-JP" sz="1400" dirty="0" smtClean="0"/>
              <a:t> framework</a:t>
            </a:r>
            <a:r>
              <a:rPr lang="ja-JP" altLang="en-US" sz="1400" dirty="0" smtClean="0"/>
              <a:t>をソースからタスクへのマッピングに使っている例も</a:t>
            </a:r>
            <a:r>
              <a:rPr lang="en-US" altLang="ja-JP" sz="1400" dirty="0" smtClean="0"/>
              <a:t>(</a:t>
            </a:r>
            <a:r>
              <a:rPr lang="sv-SE" altLang="ja-JP" sz="1400" dirty="0"/>
              <a:t>Ravindran and Barto (2003); Soni and Singh (2006) </a:t>
            </a:r>
            <a:r>
              <a:rPr lang="en-US" altLang="ja-JP" sz="1400" dirty="0" smtClean="0"/>
              <a:t>)</a:t>
            </a:r>
          </a:p>
          <a:p>
            <a:endParaRPr lang="en-US" altLang="ja-JP" sz="1400" dirty="0"/>
          </a:p>
          <a:p>
            <a:r>
              <a:rPr lang="ja-JP" altLang="en-US" sz="1400" dirty="0" smtClean="0"/>
              <a:t>♦</a:t>
            </a:r>
            <a:r>
              <a:rPr lang="en-US" altLang="ja-JP" sz="1400" dirty="0" smtClean="0"/>
              <a:t>Parameter Transfer</a:t>
            </a:r>
          </a:p>
          <a:p>
            <a:r>
              <a:rPr lang="ja-JP" altLang="en-US" sz="1400" dirty="0" smtClean="0"/>
              <a:t>ほとんどの</a:t>
            </a:r>
            <a:r>
              <a:rPr lang="ja-JP" altLang="en-US" sz="1400" dirty="0"/>
              <a:t>アプローチ</a:t>
            </a:r>
            <a:r>
              <a:rPr lang="ja-JP" altLang="en-US" sz="1400" dirty="0" smtClean="0"/>
              <a:t>がハンドコードマッピング</a:t>
            </a:r>
            <a:endParaRPr lang="en-US" altLang="ja-JP" sz="1400" dirty="0" smtClean="0"/>
          </a:p>
          <a:p>
            <a:endParaRPr lang="en-US" altLang="ja-JP" sz="1400" dirty="0" smtClean="0"/>
          </a:p>
          <a:p>
            <a:r>
              <a:rPr lang="en-US" altLang="ja-JP" sz="1400" dirty="0"/>
              <a:t>Banerjee and Stone (2007)</a:t>
            </a:r>
            <a:r>
              <a:rPr lang="ja-JP" altLang="en-US" sz="1400" dirty="0"/>
              <a:t>は、異なるゲームが共通の抽象構造で表現できる一般的なゲームの文脈での価値関数の伝達についても検討している。</a:t>
            </a:r>
            <a:endParaRPr lang="en-US" altLang="ja-JP" sz="1400" dirty="0"/>
          </a:p>
          <a:p>
            <a:r>
              <a:rPr lang="en-US" altLang="ja-JP" sz="1400" dirty="0"/>
              <a:t>Banerjee and Stone (2007) also consider the transfer of value functions in the context of general games where different games can be represented by a common abstract structure</a:t>
            </a:r>
            <a:r>
              <a:rPr lang="en-US" altLang="ja-JP" sz="1400" dirty="0" smtClean="0"/>
              <a:t>.</a:t>
            </a:r>
          </a:p>
          <a:p>
            <a:r>
              <a:rPr lang="en-US" altLang="ja-JP" sz="1400" dirty="0">
                <a:hlinkClick r:id="rId2"/>
              </a:rPr>
              <a:t>https://</a:t>
            </a:r>
            <a:r>
              <a:rPr lang="en-US" altLang="ja-JP" sz="1400" dirty="0" smtClean="0">
                <a:hlinkClick r:id="rId2"/>
              </a:rPr>
              <a:t>www.ijcai.org/Proceedings/07/Papers/107.pdf</a:t>
            </a:r>
            <a:endParaRPr lang="en-US" altLang="ja-JP" sz="1400" dirty="0" smtClean="0"/>
          </a:p>
          <a:p>
            <a:endParaRPr lang="en-US" altLang="ja-JP" sz="1400" dirty="0"/>
          </a:p>
          <a:p>
            <a:r>
              <a:rPr lang="en-US" altLang="ja-JP" sz="1400" dirty="0"/>
              <a:t> Taylor et al (2008b) introduce the MASTER </a:t>
            </a:r>
            <a:r>
              <a:rPr lang="en-US" altLang="ja-JP" sz="1400" dirty="0" smtClean="0"/>
              <a:t>algorithm</a:t>
            </a:r>
          </a:p>
          <a:p>
            <a:r>
              <a:rPr lang="ja-JP" altLang="en-US" sz="1400" dirty="0" smtClean="0"/>
              <a:t>比較的</a:t>
            </a:r>
            <a:r>
              <a:rPr lang="ja-JP" altLang="en-US" sz="1400" dirty="0"/>
              <a:t>多</a:t>
            </a:r>
            <a:r>
              <a:rPr lang="ja-JP" altLang="en-US" sz="1400" dirty="0" smtClean="0"/>
              <a:t>くのソースタスクサンプルと少数のターゲットタスクサンプルを用意する。</a:t>
            </a:r>
            <a:endParaRPr lang="en-US" altLang="ja-JP" sz="1400" dirty="0" smtClean="0"/>
          </a:p>
          <a:p>
            <a:r>
              <a:rPr lang="ja-JP" altLang="en-US" sz="1400" dirty="0" smtClean="0"/>
              <a:t>まずターゲットタスクサンプルからターゲットタスクの状態遷移確率</a:t>
            </a:r>
            <a:r>
              <a:rPr lang="en-US" altLang="ja-JP" sz="1400" dirty="0" smtClean="0"/>
              <a:t>Tt</a:t>
            </a:r>
            <a:r>
              <a:rPr lang="ja-JP" altLang="en-US" sz="1400" dirty="0" err="1" smtClean="0"/>
              <a:t>を近</a:t>
            </a:r>
            <a:r>
              <a:rPr lang="ja-JP" altLang="en-US" sz="1400" dirty="0" smtClean="0"/>
              <a:t>似計算する。</a:t>
            </a:r>
            <a:endParaRPr lang="en-US" altLang="ja-JP" sz="1400" dirty="0" smtClean="0"/>
          </a:p>
          <a:p>
            <a:r>
              <a:rPr lang="ja-JP" altLang="en-US" sz="1400" dirty="0" smtClean="0"/>
              <a:t>その後ソースタスクのサンプルを写像</a:t>
            </a:r>
            <a:r>
              <a:rPr lang="en-US" altLang="ja-JP" sz="1400" dirty="0" smtClean="0"/>
              <a:t>X</a:t>
            </a:r>
            <a:r>
              <a:rPr lang="ja-JP" altLang="en-US" sz="1400" dirty="0" smtClean="0"/>
              <a:t>によりターゲットタスクに変換し、</a:t>
            </a:r>
            <a:r>
              <a:rPr lang="en-US" altLang="ja-JP" sz="1400" dirty="0" smtClean="0"/>
              <a:t>X(s_n</a:t>
            </a:r>
            <a:r>
              <a:rPr lang="en-US" altLang="ja-JP" sz="1400" dirty="0" smtClean="0"/>
              <a:t>+1</a:t>
            </a:r>
            <a:r>
              <a:rPr lang="en-US" altLang="ja-JP" sz="1400" dirty="0" smtClean="0"/>
              <a:t>)</a:t>
            </a:r>
            <a:r>
              <a:rPr lang="ja-JP" altLang="en-US" sz="1400" dirty="0" smtClean="0"/>
              <a:t>と</a:t>
            </a:r>
            <a:r>
              <a:rPr lang="en-US" altLang="ja-JP" sz="1400" dirty="0" smtClean="0"/>
              <a:t>Tt</a:t>
            </a:r>
            <a:r>
              <a:rPr lang="en-US" altLang="ja-JP" sz="1400" dirty="0" smtClean="0"/>
              <a:t>(X(</a:t>
            </a:r>
            <a:r>
              <a:rPr lang="en-US" altLang="ja-JP" sz="1400" dirty="0" err="1" smtClean="0"/>
              <a:t>s_n</a:t>
            </a:r>
            <a:r>
              <a:rPr lang="en-US" altLang="ja-JP" sz="1400" dirty="0" smtClean="0"/>
              <a:t>), a)</a:t>
            </a:r>
            <a:r>
              <a:rPr lang="ja-JP" altLang="en-US" sz="1400" dirty="0" smtClean="0"/>
              <a:t>を比較。</a:t>
            </a:r>
            <a:endParaRPr lang="en-US" altLang="ja-JP" sz="1400" dirty="0" smtClean="0"/>
          </a:p>
          <a:p>
            <a:r>
              <a:rPr lang="ja-JP" altLang="en-US" sz="1400" dirty="0" smtClean="0"/>
              <a:t>考えうるすべての写像</a:t>
            </a:r>
            <a:r>
              <a:rPr lang="en-US" altLang="ja-JP" sz="1400" dirty="0" smtClean="0"/>
              <a:t>X</a:t>
            </a:r>
            <a:r>
              <a:rPr lang="ja-JP" altLang="en-US" sz="1400" dirty="0" smtClean="0"/>
              <a:t>についてこれを行い、最も良い写像を採用する。</a:t>
            </a:r>
            <a:endParaRPr lang="en-US" altLang="ja-JP" sz="1400" dirty="0"/>
          </a:p>
        </p:txBody>
      </p:sp>
      <p:sp>
        <p:nvSpPr>
          <p:cNvPr id="13" name="正方形/長方形 12">
            <a:extLst>
              <a:ext uri="{FF2B5EF4-FFF2-40B4-BE49-F238E27FC236}">
                <a16:creationId xmlns:a16="http://schemas.microsoft.com/office/drawing/2014/main" id="{7E285AEE-007E-9443-8365-E52D710290EB}"/>
              </a:ext>
            </a:extLst>
          </p:cNvPr>
          <p:cNvSpPr/>
          <p:nvPr/>
        </p:nvSpPr>
        <p:spPr>
          <a:xfrm>
            <a:off x="449913" y="924594"/>
            <a:ext cx="6539224" cy="954107"/>
          </a:xfrm>
          <a:prstGeom prst="rect">
            <a:avLst/>
          </a:prstGeom>
        </p:spPr>
        <p:txBody>
          <a:bodyPr wrap="square">
            <a:spAutoFit/>
          </a:bodyPr>
          <a:lstStyle/>
          <a:p>
            <a:r>
              <a:rPr lang="en-US" altLang="ja-JP" sz="1400" dirty="0" smtClean="0"/>
              <a:t>3</a:t>
            </a:r>
            <a:r>
              <a:rPr lang="ja-JP" altLang="en-US" sz="1400" dirty="0" err="1" smtClean="0"/>
              <a:t>つの</a:t>
            </a:r>
            <a:r>
              <a:rPr lang="ja-JP" altLang="en-US" sz="1400" dirty="0" smtClean="0"/>
              <a:t>アプローチ</a:t>
            </a:r>
            <a:endParaRPr lang="en-US" altLang="ja-JP" sz="1400" dirty="0" smtClean="0"/>
          </a:p>
          <a:p>
            <a:r>
              <a:rPr lang="ja-JP" altLang="en-US" sz="1400" dirty="0" smtClean="0"/>
              <a:t>・知識</a:t>
            </a:r>
            <a:r>
              <a:rPr lang="en-US" altLang="ja-JP" sz="1400" dirty="0" smtClean="0"/>
              <a:t>Ks</a:t>
            </a:r>
            <a:r>
              <a:rPr lang="ja-JP" altLang="en-US" sz="1400" dirty="0" smtClean="0"/>
              <a:t>を</a:t>
            </a:r>
            <a:r>
              <a:rPr lang="en-US" altLang="ja-JP" sz="1400" dirty="0" err="1" smtClean="0"/>
              <a:t>Kt</a:t>
            </a:r>
            <a:r>
              <a:rPr lang="ja-JP" altLang="en-US" sz="1400" dirty="0" smtClean="0"/>
              <a:t>にハンドコードで変換</a:t>
            </a:r>
            <a:endParaRPr lang="en-US" altLang="ja-JP" sz="1400" dirty="0" smtClean="0"/>
          </a:p>
          <a:p>
            <a:r>
              <a:rPr lang="ja-JP" altLang="en-US" sz="1400" dirty="0" smtClean="0"/>
              <a:t>・タスク</a:t>
            </a:r>
            <a:r>
              <a:rPr lang="en-US" altLang="ja-JP" sz="1400" dirty="0" err="1" smtClean="0"/>
              <a:t>Ms</a:t>
            </a:r>
            <a:r>
              <a:rPr lang="ja-JP" altLang="en-US" sz="1400" dirty="0" smtClean="0"/>
              <a:t>から</a:t>
            </a:r>
            <a:r>
              <a:rPr lang="en-US" altLang="ja-JP" sz="1400" dirty="0" smtClean="0"/>
              <a:t>Mt</a:t>
            </a:r>
            <a:r>
              <a:rPr lang="ja-JP" altLang="en-US" sz="1400" dirty="0" err="1" smtClean="0"/>
              <a:t>への</a:t>
            </a:r>
            <a:r>
              <a:rPr lang="ja-JP" altLang="en-US" sz="1400" dirty="0" smtClean="0"/>
              <a:t>返還を学習し、</a:t>
            </a:r>
            <a:r>
              <a:rPr lang="en-US" altLang="ja-JP" sz="1400" dirty="0" smtClean="0"/>
              <a:t>Ks</a:t>
            </a:r>
            <a:r>
              <a:rPr lang="ja-JP" altLang="en-US" sz="1400" dirty="0" smtClean="0"/>
              <a:t>を</a:t>
            </a:r>
            <a:r>
              <a:rPr lang="en-US" altLang="ja-JP" sz="1400" dirty="0" err="1" smtClean="0"/>
              <a:t>Kt</a:t>
            </a:r>
            <a:r>
              <a:rPr lang="ja-JP" altLang="en-US" sz="1400" dirty="0" smtClean="0"/>
              <a:t>に変換</a:t>
            </a:r>
            <a:endParaRPr lang="en-US" altLang="ja-JP" sz="1400" dirty="0" smtClean="0"/>
          </a:p>
          <a:p>
            <a:r>
              <a:rPr lang="ja-JP" altLang="en-US" sz="1400" dirty="0" smtClean="0"/>
              <a:t>・</a:t>
            </a:r>
            <a:r>
              <a:rPr lang="en-US" altLang="ja-JP" sz="1400" dirty="0" smtClean="0"/>
              <a:t>Ks</a:t>
            </a:r>
            <a:r>
              <a:rPr lang="ja-JP" altLang="en-US" sz="1400" dirty="0" smtClean="0"/>
              <a:t>から抽象的な知識を抽出して</a:t>
            </a:r>
            <a:r>
              <a:rPr lang="en-US" altLang="ja-JP" sz="1400" dirty="0" err="1" smtClean="0"/>
              <a:t>Kt</a:t>
            </a:r>
            <a:r>
              <a:rPr lang="ja-JP" altLang="en-US" sz="1400" dirty="0" smtClean="0"/>
              <a:t>で再利用</a:t>
            </a:r>
            <a:endParaRPr lang="en-US" altLang="ja-JP" sz="1400" dirty="0"/>
          </a:p>
        </p:txBody>
      </p:sp>
    </p:spTree>
    <p:extLst>
      <p:ext uri="{BB962C8B-B14F-4D97-AF65-F5344CB8AC3E}">
        <p14:creationId xmlns:p14="http://schemas.microsoft.com/office/powerpoint/2010/main" val="41075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246221"/>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Transfer in Reinforcement </a:t>
            </a:r>
            <a:r>
              <a:rPr lang="en-US" altLang="zh-TW" sz="1600" dirty="0" err="1">
                <a:solidFill>
                  <a:schemeClr val="bg1"/>
                </a:solidFill>
                <a:latin typeface="Meiryo UI" pitchFamily="50" charset="-128"/>
                <a:ea typeface="Meiryo UI" pitchFamily="50" charset="-128"/>
                <a:cs typeface="Meiryo UI" pitchFamily="50" charset="-128"/>
              </a:rPr>
              <a:t>Learning_a</a:t>
            </a:r>
            <a:r>
              <a:rPr lang="en-US" altLang="zh-TW" sz="1600" dirty="0">
                <a:solidFill>
                  <a:schemeClr val="bg1"/>
                </a:solidFill>
                <a:latin typeface="Meiryo UI" pitchFamily="50" charset="-128"/>
                <a:ea typeface="Meiryo UI" pitchFamily="50" charset="-128"/>
                <a:cs typeface="Meiryo UI" pitchFamily="50" charset="-128"/>
              </a:rPr>
              <a:t> Framework and a Survey</a:t>
            </a:r>
            <a:endParaRPr kumimoji="1" lang="ja-JP" altLang="en-US" sz="1600" dirty="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9005977" cy="338554"/>
          </a:xfrm>
          <a:prstGeom prst="rect">
            <a:avLst/>
          </a:prstGeom>
        </p:spPr>
        <p:txBody>
          <a:bodyPr wrap="square">
            <a:spAutoFit/>
          </a:bodyPr>
          <a:lstStyle/>
          <a:p>
            <a:r>
              <a:rPr lang="ja-JP" altLang="en-US" sz="1600" dirty="0"/>
              <a:t>■</a:t>
            </a:r>
            <a:r>
              <a:rPr lang="en-US" altLang="ja-JP" sz="1600" dirty="0"/>
              <a:t> ﻿</a:t>
            </a:r>
            <a:r>
              <a:rPr lang="ja-JP" altLang="en-US" sz="1600" dirty="0" smtClean="0"/>
              <a:t>この領域の関連</a:t>
            </a:r>
            <a:r>
              <a:rPr lang="ja-JP" altLang="en-US" sz="1600" dirty="0"/>
              <a:t>研究者</a:t>
            </a:r>
            <a:endParaRPr lang="en-US" altLang="ja-JP" sz="1600" dirty="0"/>
          </a:p>
        </p:txBody>
      </p:sp>
      <p:sp>
        <p:nvSpPr>
          <p:cNvPr id="7" name="正方形/長方形 6">
            <a:extLst>
              <a:ext uri="{FF2B5EF4-FFF2-40B4-BE49-F238E27FC236}">
                <a16:creationId xmlns:a16="http://schemas.microsoft.com/office/drawing/2014/main" id="{7E285AEE-007E-9443-8365-E52D710290EB}"/>
              </a:ext>
            </a:extLst>
          </p:cNvPr>
          <p:cNvSpPr/>
          <p:nvPr/>
        </p:nvSpPr>
        <p:spPr>
          <a:xfrm>
            <a:off x="297512" y="866599"/>
            <a:ext cx="8708463" cy="1169551"/>
          </a:xfrm>
          <a:prstGeom prst="rect">
            <a:avLst/>
          </a:prstGeom>
        </p:spPr>
        <p:txBody>
          <a:bodyPr wrap="square">
            <a:spAutoFit/>
          </a:bodyPr>
          <a:lstStyle/>
          <a:p>
            <a:r>
              <a:rPr lang="ja-JP" altLang="en-US" sz="1400" dirty="0" smtClean="0"/>
              <a:t>・</a:t>
            </a:r>
            <a:r>
              <a:rPr lang="en-US" altLang="ja-JP" sz="1400" dirty="0"/>
              <a:t>Alessandro </a:t>
            </a:r>
            <a:r>
              <a:rPr lang="en-US" altLang="ja-JP" sz="1400" dirty="0" err="1" smtClean="0"/>
              <a:t>Lazaric</a:t>
            </a:r>
            <a:endParaRPr lang="en-US" altLang="ja-JP" sz="1400" dirty="0"/>
          </a:p>
          <a:p>
            <a:r>
              <a:rPr lang="ja-JP" altLang="en-US" sz="1400" dirty="0" smtClean="0"/>
              <a:t>・</a:t>
            </a:r>
            <a:r>
              <a:rPr lang="en-US" altLang="ja-JP" sz="1400" dirty="0"/>
              <a:t>Yaakov </a:t>
            </a:r>
            <a:r>
              <a:rPr lang="en-US" altLang="ja-JP" sz="1400" dirty="0" smtClean="0"/>
              <a:t>Engel</a:t>
            </a:r>
          </a:p>
          <a:p>
            <a:endParaRPr lang="en-US" altLang="ja-JP" sz="1400" dirty="0"/>
          </a:p>
          <a:p>
            <a:r>
              <a:rPr lang="ja-JP" altLang="en-US" sz="1400" dirty="0" smtClean="0"/>
              <a:t>・</a:t>
            </a:r>
            <a:r>
              <a:rPr lang="en-US" altLang="ja-JP" sz="1400" dirty="0"/>
              <a:t>Matthew E. </a:t>
            </a:r>
            <a:r>
              <a:rPr lang="en-US" altLang="ja-JP" sz="1400" dirty="0" smtClean="0"/>
              <a:t>Taylor</a:t>
            </a:r>
            <a:r>
              <a:rPr lang="ja-JP" altLang="en-US" sz="1400" dirty="0" smtClean="0"/>
              <a:t>　　</a:t>
            </a:r>
            <a:r>
              <a:rPr lang="en-US" altLang="ja-JP" sz="1400" dirty="0" smtClean="0"/>
              <a:t>2009</a:t>
            </a:r>
            <a:r>
              <a:rPr lang="ja-JP" altLang="en-US" sz="1400" dirty="0" smtClean="0"/>
              <a:t>年の強化学習用転移学習サーベイ論文著者</a:t>
            </a:r>
            <a:endParaRPr lang="en-US" altLang="ja-JP" sz="1400" dirty="0" smtClean="0"/>
          </a:p>
          <a:p>
            <a:r>
              <a:rPr lang="ja-JP" altLang="en-US" sz="1400" dirty="0" smtClean="0"/>
              <a:t>・</a:t>
            </a:r>
            <a:r>
              <a:rPr lang="en-US" altLang="ja-JP" sz="1400" dirty="0"/>
              <a:t>Peter </a:t>
            </a:r>
            <a:r>
              <a:rPr lang="en-US" altLang="ja-JP" sz="1400" dirty="0" smtClean="0"/>
              <a:t>Stone</a:t>
            </a:r>
            <a:r>
              <a:rPr lang="ja-JP" altLang="en-US" sz="1400" dirty="0"/>
              <a:t>　　</a:t>
            </a:r>
            <a:r>
              <a:rPr lang="en-US" altLang="ja-JP" sz="1400" dirty="0"/>
              <a:t>2009</a:t>
            </a:r>
            <a:r>
              <a:rPr lang="ja-JP" altLang="en-US" sz="1400" dirty="0"/>
              <a:t>年の強化学習用転移学習サーベイ論文</a:t>
            </a:r>
            <a:r>
              <a:rPr lang="ja-JP" altLang="en-US" sz="1400" dirty="0" smtClean="0"/>
              <a:t>著者</a:t>
            </a:r>
            <a:endParaRPr lang="en-US" altLang="ja-JP" sz="1400" dirty="0"/>
          </a:p>
        </p:txBody>
      </p:sp>
    </p:spTree>
    <p:extLst>
      <p:ext uri="{BB962C8B-B14F-4D97-AF65-F5344CB8AC3E}">
        <p14:creationId xmlns:p14="http://schemas.microsoft.com/office/powerpoint/2010/main" val="297993672"/>
      </p:ext>
    </p:extLst>
  </p:cSld>
  <p:clrMapOvr>
    <a:masterClrMapping/>
  </p:clrMapOvr>
</p:sld>
</file>

<file path=ppt/theme/theme1.xml><?xml version="1.0" encoding="utf-8"?>
<a:theme xmlns:a="http://schemas.openxmlformats.org/drawingml/2006/main" name="10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29_NMC_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MC_001">
      <a:majorFont>
        <a:latin typeface="HGPｺﾞｼｯｸE"/>
        <a:ea typeface="ＭＳ Ｐゴシック"/>
        <a:cs typeface=""/>
      </a:majorFont>
      <a:minorFont>
        <a:latin typeface="HGPｺﾞｼｯｸ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rtlCol="0" anchor="ctr" anchorCtr="0" compatLnSpc="1">
        <a:prstTxWarp prst="textNoShape">
          <a:avLst/>
        </a:prstTxWarp>
        <a:no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Arial" charset="0"/>
            <a:ea typeface="HGPｺﾞｼｯｸE" pitchFamily="50"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HGPｺﾞｼｯｸE" pitchFamily="50" charset="-128"/>
          </a:defRPr>
        </a:defPPr>
      </a:lstStyle>
    </a:lnDef>
  </a:objectDefaults>
  <a:extraClrSchemeLst>
    <a:extraClrScheme>
      <a:clrScheme name="NMC_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MC_0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MC_0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MC_0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MC_0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MC_0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MC_0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rtlCol="0" anchor="ctr"/>
      <a:lstStyle>
        <a:defPPr algn="ctr">
          <a:defRPr kumimoji="1" b="1" dirty="0" smtClean="0">
            <a:solidFill>
              <a:schemeClr val="tx1"/>
            </a:solidFill>
            <a:latin typeface="Meiryo UI" pitchFamily="50" charset="-128"/>
            <a:ea typeface="Meiryo UI" pitchFamily="50" charset="-128"/>
            <a:cs typeface="Meiryo UI" pitchFamily="50" charset="-128"/>
          </a:defRPr>
        </a:defPPr>
      </a:lstStyle>
      <a:style>
        <a:lnRef idx="2">
          <a:schemeClr val="dk1"/>
        </a:lnRef>
        <a:fillRef idx="1">
          <a:schemeClr val="lt1"/>
        </a:fillRef>
        <a:effectRef idx="0">
          <a:schemeClr val="dk1"/>
        </a:effectRef>
        <a:fontRef idx="minor">
          <a:schemeClr val="dk1"/>
        </a:fontRef>
      </a:style>
    </a:spDef>
    <a:txDef>
      <a:spPr>
        <a:noFill/>
      </a:spPr>
      <a:bodyPr wrap="none" rtlCol="0">
        <a:spAutoFit/>
      </a:bodyPr>
      <a:lstStyle>
        <a:defPPr>
          <a:defRPr kumimoji="1" sz="1400" dirty="0" smtClean="0">
            <a:latin typeface="Meiryo UI" pitchFamily="50" charset="-128"/>
            <a:ea typeface="Meiryo UI" pitchFamily="50" charset="-128"/>
          </a:defRPr>
        </a:defPPr>
      </a:lstStyle>
    </a:txDef>
  </a:objectDefaults>
  <a:extraClrSchemeLst/>
</a:theme>
</file>

<file path=ppt/theme/theme5.xml><?xml version="1.0" encoding="utf-8"?>
<a:theme xmlns:a="http://schemas.openxmlformats.org/drawingml/2006/main" name="2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rgbClr val="0066FF"/>
          </a:solidFill>
          <a:round/>
          <a:headEnd/>
          <a:tailEnd type="none" w="sm" len="sm"/>
        </a:ln>
        <a:effectLst>
          <a:glow rad="25400">
            <a:schemeClr val="bg1">
              <a:alpha val="97000"/>
            </a:schemeClr>
          </a:glow>
        </a:effectLst>
      </a:spPr>
      <a:bodyPr rtlCol="0" anchor="ctr"/>
      <a:lstStyle>
        <a:defPPr algn="ctr">
          <a:defRPr kumimoji="1"/>
        </a:defPPr>
      </a:lstStyle>
    </a:spDef>
    <a:lnDef>
      <a:spPr>
        <a:ln>
          <a:solidFill>
            <a:srgbClr val="0000FF"/>
          </a:solidFill>
          <a:prstDash val="solid"/>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kumimoji="1" dirty="0" smtClean="0">
            <a:latin typeface="Meiryo UI" pitchFamily="50" charset="-128"/>
            <a:ea typeface="Meiryo UI" pitchFamily="50" charset="-128"/>
            <a:cs typeface="Meiryo UI" pitchFamily="50" charset="-128"/>
          </a:defRPr>
        </a:defPPr>
      </a:lstStyle>
    </a:txDef>
  </a:objectDefaults>
  <a:extraClrSchemeLst/>
</a:theme>
</file>

<file path=ppt/theme/theme6.xml><?xml version="1.0" encoding="utf-8"?>
<a:theme xmlns:a="http://schemas.openxmlformats.org/drawingml/2006/main" name="62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58073</TotalTime>
  <Words>1470</Words>
  <Application>Microsoft Office PowerPoint</Application>
  <PresentationFormat>画面に合わせる (4:3)</PresentationFormat>
  <Paragraphs>120</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6</vt:i4>
      </vt:variant>
      <vt:variant>
        <vt:lpstr>スライド タイトル</vt:lpstr>
      </vt:variant>
      <vt:variant>
        <vt:i4>6</vt:i4>
      </vt:variant>
    </vt:vector>
  </HeadingPairs>
  <TitlesOfParts>
    <vt:vector size="21" baseType="lpstr">
      <vt:lpstr>Estrangelo Edessa</vt:lpstr>
      <vt:lpstr>HGPｺﾞｼｯｸE</vt:lpstr>
      <vt:lpstr>Meiryo UI</vt:lpstr>
      <vt:lpstr>ＭＳ Ｐゴシック</vt:lpstr>
      <vt:lpstr>Arial</vt:lpstr>
      <vt:lpstr>Arial Black</vt:lpstr>
      <vt:lpstr>Berlin Sans FB</vt:lpstr>
      <vt:lpstr>Calibri</vt:lpstr>
      <vt:lpstr>Cambria Math</vt:lpstr>
      <vt:lpstr>10_Office ​​テーマ</vt:lpstr>
      <vt:lpstr>11_Office ​​テーマ</vt:lpstr>
      <vt:lpstr>29_NMC_001</vt:lpstr>
      <vt:lpstr>10_デザインの設定</vt:lpstr>
      <vt:lpstr>21_Office ​​テーマ</vt:lpstr>
      <vt:lpstr>62_デザインの設定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ホンダエンジニアリング株式会社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j0314393(NLS253)</dc:creator>
  <cp:lastModifiedBy>Kazushi Ninomiya (二宮 一史)</cp:lastModifiedBy>
  <cp:revision>2298</cp:revision>
  <cp:lastPrinted>2017-12-19T11:01:02Z</cp:lastPrinted>
  <dcterms:created xsi:type="dcterms:W3CDTF">2017-05-24T04:07:26Z</dcterms:created>
  <dcterms:modified xsi:type="dcterms:W3CDTF">2020-05-12T09:43:06Z</dcterms:modified>
</cp:coreProperties>
</file>