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391" autoAdjust="0"/>
  </p:normalViewPr>
  <p:slideViewPr>
    <p:cSldViewPr snapToGrid="0" snapToObjects="1">
      <p:cViewPr varScale="1">
        <p:scale>
          <a:sx n="120" d="100"/>
          <a:sy n="120" d="100"/>
        </p:scale>
        <p:origin x="13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6494FA6-0460-BD4E-A9E2-7FF9EEC5D2FE}" type="datetimeFigureOut">
              <a:rPr kumimoji="1" lang="ja-JP" altLang="en-US" smtClean="0"/>
              <a:t>2020/4/22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37F748E-4C84-9041-9BC8-E17D3191F8CA}" type="slidenum">
              <a:rPr kumimoji="1" lang="ja-JP" altLang="en-US" smtClean="0"/>
              <a:t>‹#›</a:t>
            </a:fld>
            <a:endParaRPr kumimoji="1" lang="ja-JP" altLang="en-US"/>
          </a:p>
        </p:txBody>
      </p:sp>
    </p:spTree>
    <p:extLst>
      <p:ext uri="{BB962C8B-B14F-4D97-AF65-F5344CB8AC3E}">
        <p14:creationId xmlns:p14="http://schemas.microsoft.com/office/powerpoint/2010/main" val="3121211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6494FA6-0460-BD4E-A9E2-7FF9EEC5D2FE}" type="datetimeFigureOut">
              <a:rPr kumimoji="1" lang="ja-JP" altLang="en-US" smtClean="0"/>
              <a:t>2020/4/22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37F748E-4C84-9041-9BC8-E17D3191F8CA}" type="slidenum">
              <a:rPr kumimoji="1" lang="ja-JP" altLang="en-US" smtClean="0"/>
              <a:t>‹#›</a:t>
            </a:fld>
            <a:endParaRPr kumimoji="1" lang="ja-JP" altLang="en-US"/>
          </a:p>
        </p:txBody>
      </p:sp>
    </p:spTree>
    <p:extLst>
      <p:ext uri="{BB962C8B-B14F-4D97-AF65-F5344CB8AC3E}">
        <p14:creationId xmlns:p14="http://schemas.microsoft.com/office/powerpoint/2010/main" val="220029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6494FA6-0460-BD4E-A9E2-7FF9EEC5D2FE}" type="datetimeFigureOut">
              <a:rPr kumimoji="1" lang="ja-JP" altLang="en-US" smtClean="0"/>
              <a:t>2020/4/22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37F748E-4C84-9041-9BC8-E17D3191F8CA}" type="slidenum">
              <a:rPr kumimoji="1" lang="ja-JP" altLang="en-US" smtClean="0"/>
              <a:t>‹#›</a:t>
            </a:fld>
            <a:endParaRPr kumimoji="1" lang="ja-JP" altLang="en-US"/>
          </a:p>
        </p:txBody>
      </p:sp>
    </p:spTree>
    <p:extLst>
      <p:ext uri="{BB962C8B-B14F-4D97-AF65-F5344CB8AC3E}">
        <p14:creationId xmlns:p14="http://schemas.microsoft.com/office/powerpoint/2010/main" val="4043558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6494FA6-0460-BD4E-A9E2-7FF9EEC5D2FE}" type="datetimeFigureOut">
              <a:rPr kumimoji="1" lang="ja-JP" altLang="en-US" smtClean="0"/>
              <a:t>2020/4/22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37F748E-4C84-9041-9BC8-E17D3191F8CA}" type="slidenum">
              <a:rPr kumimoji="1" lang="ja-JP" altLang="en-US" smtClean="0"/>
              <a:t>‹#›</a:t>
            </a:fld>
            <a:endParaRPr kumimoji="1" lang="ja-JP" altLang="en-US"/>
          </a:p>
        </p:txBody>
      </p:sp>
    </p:spTree>
    <p:extLst>
      <p:ext uri="{BB962C8B-B14F-4D97-AF65-F5344CB8AC3E}">
        <p14:creationId xmlns:p14="http://schemas.microsoft.com/office/powerpoint/2010/main" val="1272071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6494FA6-0460-BD4E-A9E2-7FF9EEC5D2FE}" type="datetimeFigureOut">
              <a:rPr kumimoji="1" lang="ja-JP" altLang="en-US" smtClean="0"/>
              <a:t>2020/4/22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37F748E-4C84-9041-9BC8-E17D3191F8CA}" type="slidenum">
              <a:rPr kumimoji="1" lang="ja-JP" altLang="en-US" smtClean="0"/>
              <a:t>‹#›</a:t>
            </a:fld>
            <a:endParaRPr kumimoji="1" lang="ja-JP" altLang="en-US"/>
          </a:p>
        </p:txBody>
      </p:sp>
    </p:spTree>
    <p:extLst>
      <p:ext uri="{BB962C8B-B14F-4D97-AF65-F5344CB8AC3E}">
        <p14:creationId xmlns:p14="http://schemas.microsoft.com/office/powerpoint/2010/main" val="3097839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6494FA6-0460-BD4E-A9E2-7FF9EEC5D2FE}" type="datetimeFigureOut">
              <a:rPr kumimoji="1" lang="ja-JP" altLang="en-US" smtClean="0"/>
              <a:t>2020/4/22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37F748E-4C84-9041-9BC8-E17D3191F8CA}" type="slidenum">
              <a:rPr kumimoji="1" lang="ja-JP" altLang="en-US" smtClean="0"/>
              <a:t>‹#›</a:t>
            </a:fld>
            <a:endParaRPr kumimoji="1" lang="ja-JP" altLang="en-US"/>
          </a:p>
        </p:txBody>
      </p:sp>
    </p:spTree>
    <p:extLst>
      <p:ext uri="{BB962C8B-B14F-4D97-AF65-F5344CB8AC3E}">
        <p14:creationId xmlns:p14="http://schemas.microsoft.com/office/powerpoint/2010/main" val="1407371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6494FA6-0460-BD4E-A9E2-7FF9EEC5D2FE}" type="datetimeFigureOut">
              <a:rPr kumimoji="1" lang="ja-JP" altLang="en-US" smtClean="0"/>
              <a:t>2020/4/22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37F748E-4C84-9041-9BC8-E17D3191F8CA}" type="slidenum">
              <a:rPr kumimoji="1" lang="ja-JP" altLang="en-US" smtClean="0"/>
              <a:t>‹#›</a:t>
            </a:fld>
            <a:endParaRPr kumimoji="1" lang="ja-JP" altLang="en-US"/>
          </a:p>
        </p:txBody>
      </p:sp>
    </p:spTree>
    <p:extLst>
      <p:ext uri="{BB962C8B-B14F-4D97-AF65-F5344CB8AC3E}">
        <p14:creationId xmlns:p14="http://schemas.microsoft.com/office/powerpoint/2010/main" val="3932950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6494FA6-0460-BD4E-A9E2-7FF9EEC5D2FE}" type="datetimeFigureOut">
              <a:rPr kumimoji="1" lang="ja-JP" altLang="en-US" smtClean="0"/>
              <a:t>2020/4/22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37F748E-4C84-9041-9BC8-E17D3191F8CA}" type="slidenum">
              <a:rPr kumimoji="1" lang="ja-JP" altLang="en-US" smtClean="0"/>
              <a:t>‹#›</a:t>
            </a:fld>
            <a:endParaRPr kumimoji="1" lang="ja-JP" altLang="en-US"/>
          </a:p>
        </p:txBody>
      </p:sp>
    </p:spTree>
    <p:extLst>
      <p:ext uri="{BB962C8B-B14F-4D97-AF65-F5344CB8AC3E}">
        <p14:creationId xmlns:p14="http://schemas.microsoft.com/office/powerpoint/2010/main" val="2845635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494FA6-0460-BD4E-A9E2-7FF9EEC5D2FE}" type="datetimeFigureOut">
              <a:rPr kumimoji="1" lang="ja-JP" altLang="en-US" smtClean="0"/>
              <a:t>2020/4/22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37F748E-4C84-9041-9BC8-E17D3191F8CA}" type="slidenum">
              <a:rPr kumimoji="1" lang="ja-JP" altLang="en-US" smtClean="0"/>
              <a:t>‹#›</a:t>
            </a:fld>
            <a:endParaRPr kumimoji="1" lang="ja-JP" altLang="en-US"/>
          </a:p>
        </p:txBody>
      </p:sp>
    </p:spTree>
    <p:extLst>
      <p:ext uri="{BB962C8B-B14F-4D97-AF65-F5344CB8AC3E}">
        <p14:creationId xmlns:p14="http://schemas.microsoft.com/office/powerpoint/2010/main" val="4159575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6494FA6-0460-BD4E-A9E2-7FF9EEC5D2FE}" type="datetimeFigureOut">
              <a:rPr kumimoji="1" lang="ja-JP" altLang="en-US" smtClean="0"/>
              <a:t>2020/4/22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37F748E-4C84-9041-9BC8-E17D3191F8CA}" type="slidenum">
              <a:rPr kumimoji="1" lang="ja-JP" altLang="en-US" smtClean="0"/>
              <a:t>‹#›</a:t>
            </a:fld>
            <a:endParaRPr kumimoji="1" lang="ja-JP" altLang="en-US"/>
          </a:p>
        </p:txBody>
      </p:sp>
    </p:spTree>
    <p:extLst>
      <p:ext uri="{BB962C8B-B14F-4D97-AF65-F5344CB8AC3E}">
        <p14:creationId xmlns:p14="http://schemas.microsoft.com/office/powerpoint/2010/main" val="1061638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6494FA6-0460-BD4E-A9E2-7FF9EEC5D2FE}" type="datetimeFigureOut">
              <a:rPr kumimoji="1" lang="ja-JP" altLang="en-US" smtClean="0"/>
              <a:t>2020/4/22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37F748E-4C84-9041-9BC8-E17D3191F8CA}" type="slidenum">
              <a:rPr kumimoji="1" lang="ja-JP" altLang="en-US" smtClean="0"/>
              <a:t>‹#›</a:t>
            </a:fld>
            <a:endParaRPr kumimoji="1" lang="ja-JP" altLang="en-US"/>
          </a:p>
        </p:txBody>
      </p:sp>
    </p:spTree>
    <p:extLst>
      <p:ext uri="{BB962C8B-B14F-4D97-AF65-F5344CB8AC3E}">
        <p14:creationId xmlns:p14="http://schemas.microsoft.com/office/powerpoint/2010/main" val="601568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94FA6-0460-BD4E-A9E2-7FF9EEC5D2FE}" type="datetimeFigureOut">
              <a:rPr kumimoji="1" lang="ja-JP" altLang="en-US" smtClean="0"/>
              <a:t>2020/4/22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F748E-4C84-9041-9BC8-E17D3191F8CA}" type="slidenum">
              <a:rPr kumimoji="1" lang="ja-JP" altLang="en-US" smtClean="0"/>
              <a:t>‹#›</a:t>
            </a:fld>
            <a:endParaRPr kumimoji="1" lang="ja-JP" altLang="en-US"/>
          </a:p>
        </p:txBody>
      </p:sp>
    </p:spTree>
    <p:extLst>
      <p:ext uri="{BB962C8B-B14F-4D97-AF65-F5344CB8AC3E}">
        <p14:creationId xmlns:p14="http://schemas.microsoft.com/office/powerpoint/2010/main" val="170883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7DA66A-4A36-3C40-9442-13F87D8197B1}"/>
              </a:ext>
            </a:extLst>
          </p:cNvPr>
          <p:cNvSpPr>
            <a:spLocks noGrp="1"/>
          </p:cNvSpPr>
          <p:nvPr>
            <p:ph type="ctrTitle"/>
          </p:nvPr>
        </p:nvSpPr>
        <p:spPr/>
        <p:txBody>
          <a:bodyPr/>
          <a:lstStyle/>
          <a:p>
            <a:r>
              <a:rPr lang="en" altLang="ja-JP" dirty="0"/>
              <a:t>Learning Dexterous </a:t>
            </a:r>
            <a:br>
              <a:rPr lang="en" altLang="ja-JP" dirty="0"/>
            </a:br>
            <a:r>
              <a:rPr lang="en" altLang="ja-JP" dirty="0"/>
              <a:t>In-Hand Manipulation</a:t>
            </a:r>
            <a:endParaRPr kumimoji="1" lang="ja-JP" altLang="en-US"/>
          </a:p>
        </p:txBody>
      </p:sp>
      <p:sp>
        <p:nvSpPr>
          <p:cNvPr id="5" name="字幕 4">
            <a:extLst>
              <a:ext uri="{FF2B5EF4-FFF2-40B4-BE49-F238E27FC236}">
                <a16:creationId xmlns:a16="http://schemas.microsoft.com/office/drawing/2014/main" id="{7B5FDBEA-91B2-174B-BDD5-33632D1D9DDD}"/>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1916712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9801739-3B03-BF49-A293-B1C2062CDACC}"/>
              </a:ext>
            </a:extLst>
          </p:cNvPr>
          <p:cNvSpPr txBox="1"/>
          <p:nvPr/>
        </p:nvSpPr>
        <p:spPr>
          <a:xfrm>
            <a:off x="0" y="0"/>
            <a:ext cx="3857625" cy="461665"/>
          </a:xfrm>
          <a:prstGeom prst="rect">
            <a:avLst/>
          </a:prstGeom>
          <a:noFill/>
        </p:spPr>
        <p:txBody>
          <a:bodyPr wrap="square" rtlCol="0">
            <a:spAutoFit/>
          </a:bodyPr>
          <a:lstStyle/>
          <a:p>
            <a:r>
              <a:rPr kumimoji="1" lang="ja-JP" altLang="en-US" sz="2400" dirty="0">
                <a:latin typeface="Meiryo UI" panose="020B0604030504040204" pitchFamily="34" charset="-128"/>
                <a:ea typeface="Meiryo UI" panose="020B0604030504040204" pitchFamily="34" charset="-128"/>
              </a:rPr>
              <a:t>ﾗﾝﾀﾞﾏｲｾﾞｰｼｮﾝの効果検証</a:t>
            </a:r>
          </a:p>
        </p:txBody>
      </p:sp>
      <p:cxnSp>
        <p:nvCxnSpPr>
          <p:cNvPr id="6" name="直線コネクタ 5">
            <a:extLst>
              <a:ext uri="{FF2B5EF4-FFF2-40B4-BE49-F238E27FC236}">
                <a16:creationId xmlns:a16="http://schemas.microsoft.com/office/drawing/2014/main" id="{CDD6470C-2EEA-094B-BBB4-F9097E58A64C}"/>
              </a:ext>
            </a:extLst>
          </p:cNvPr>
          <p:cNvCxnSpPr/>
          <p:nvPr/>
        </p:nvCxnSpPr>
        <p:spPr>
          <a:xfrm>
            <a:off x="0" y="461665"/>
            <a:ext cx="4104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図 1"/>
          <p:cNvPicPr>
            <a:picLocks noChangeAspect="1"/>
          </p:cNvPicPr>
          <p:nvPr/>
        </p:nvPicPr>
        <p:blipFill rotWithShape="1">
          <a:blip r:embed="rId2"/>
          <a:srcRect r="46009"/>
          <a:stretch/>
        </p:blipFill>
        <p:spPr>
          <a:xfrm>
            <a:off x="5510548" y="2083199"/>
            <a:ext cx="3595914" cy="2397680"/>
          </a:xfrm>
          <a:prstGeom prst="rect">
            <a:avLst/>
          </a:prstGeom>
        </p:spPr>
      </p:pic>
      <p:pic>
        <p:nvPicPr>
          <p:cNvPr id="5" name="図 4"/>
          <p:cNvPicPr>
            <a:picLocks noChangeAspect="1"/>
          </p:cNvPicPr>
          <p:nvPr/>
        </p:nvPicPr>
        <p:blipFill>
          <a:blip r:embed="rId3"/>
          <a:stretch>
            <a:fillRect/>
          </a:stretch>
        </p:blipFill>
        <p:spPr>
          <a:xfrm>
            <a:off x="0" y="3964184"/>
            <a:ext cx="5260944" cy="2482490"/>
          </a:xfrm>
          <a:prstGeom prst="rect">
            <a:avLst/>
          </a:prstGeom>
        </p:spPr>
      </p:pic>
      <p:pic>
        <p:nvPicPr>
          <p:cNvPr id="10" name="図 9"/>
          <p:cNvPicPr>
            <a:picLocks noChangeAspect="1"/>
          </p:cNvPicPr>
          <p:nvPr/>
        </p:nvPicPr>
        <p:blipFill rotWithShape="1">
          <a:blip r:embed="rId2"/>
          <a:srcRect l="54250"/>
          <a:stretch/>
        </p:blipFill>
        <p:spPr>
          <a:xfrm>
            <a:off x="5853988" y="4334230"/>
            <a:ext cx="3047056" cy="2397680"/>
          </a:xfrm>
          <a:prstGeom prst="rect">
            <a:avLst/>
          </a:prstGeom>
        </p:spPr>
      </p:pic>
      <p:sp>
        <p:nvSpPr>
          <p:cNvPr id="8" name="正方形/長方形 7"/>
          <p:cNvSpPr/>
          <p:nvPr/>
        </p:nvSpPr>
        <p:spPr>
          <a:xfrm>
            <a:off x="155275" y="5011947"/>
            <a:ext cx="3001993" cy="370936"/>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55275" y="5981806"/>
            <a:ext cx="3001993" cy="46486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93DE7E6B-9AD5-9549-B48D-208A1EFE2E3D}"/>
              </a:ext>
            </a:extLst>
          </p:cNvPr>
          <p:cNvSpPr txBox="1"/>
          <p:nvPr/>
        </p:nvSpPr>
        <p:spPr>
          <a:xfrm>
            <a:off x="155275" y="1199375"/>
            <a:ext cx="4948416" cy="1323439"/>
          </a:xfrm>
          <a:prstGeom prst="rect">
            <a:avLst/>
          </a:prstGeom>
          <a:noFill/>
        </p:spPr>
        <p:txBody>
          <a:bodyPr wrap="square" rtlCol="0">
            <a:spAutoFit/>
          </a:bodyPr>
          <a:lstStyle/>
          <a:p>
            <a:r>
              <a:rPr kumimoji="1" lang="ja-JP" altLang="en-US" sz="1600" dirty="0">
                <a:latin typeface="Meiryo UI" panose="020B0604030504040204" pitchFamily="34" charset="-128"/>
                <a:ea typeface="Meiryo UI" panose="020B0604030504040204" pitchFamily="34" charset="-128"/>
              </a:rPr>
              <a:t>制御用、観測用に対するﾄﾞﾒｲﾝﾗﾝﾀﾞﾏｲｾﾞｰｼｮﾝは</a:t>
            </a:r>
            <a:endParaRPr kumimoji="1" lang="en-US" altLang="ja-JP" sz="1600" dirty="0">
              <a:latin typeface="Meiryo UI" panose="020B0604030504040204" pitchFamily="34" charset="-128"/>
              <a:ea typeface="Meiryo UI" panose="020B0604030504040204" pitchFamily="34" charset="-128"/>
            </a:endParaRPr>
          </a:p>
          <a:p>
            <a:r>
              <a:rPr kumimoji="1" lang="ja-JP" altLang="en-US" sz="1600" dirty="0">
                <a:latin typeface="Meiryo UI" panose="020B0604030504040204" pitchFamily="34" charset="-128"/>
                <a:ea typeface="Meiryo UI" panose="020B0604030504040204" pitchFamily="34" charset="-128"/>
              </a:rPr>
              <a:t>どちらも性能向上においては有効であることが確認された。</a:t>
            </a:r>
            <a:endParaRPr kumimoji="1" lang="en-US" altLang="ja-JP" sz="1600" dirty="0">
              <a:latin typeface="Meiryo UI" panose="020B0604030504040204" pitchFamily="34" charset="-128"/>
              <a:ea typeface="Meiryo UI" panose="020B0604030504040204" pitchFamily="34" charset="-128"/>
            </a:endParaRPr>
          </a:p>
          <a:p>
            <a:endParaRPr kumimoji="1" lang="en-US" altLang="ja-JP" sz="1600" dirty="0">
              <a:latin typeface="Meiryo UI" panose="020B0604030504040204" pitchFamily="34" charset="-128"/>
              <a:ea typeface="Meiryo UI" panose="020B0604030504040204" pitchFamily="34" charset="-128"/>
            </a:endParaRPr>
          </a:p>
          <a:p>
            <a:r>
              <a:rPr kumimoji="1" lang="ja-JP" altLang="en-US" sz="1600" dirty="0">
                <a:latin typeface="Meiryo UI" panose="020B0604030504040204" pitchFamily="34" charset="-128"/>
                <a:ea typeface="Meiryo UI" panose="020B0604030504040204" pitchFamily="34" charset="-128"/>
              </a:rPr>
              <a:t>ただし学習時間が大幅に伸びる。</a:t>
            </a:r>
            <a:endParaRPr kumimoji="1" lang="en-US" altLang="ja-JP" sz="1600" dirty="0">
              <a:latin typeface="Meiryo UI" panose="020B0604030504040204" pitchFamily="34" charset="-128"/>
              <a:ea typeface="Meiryo UI" panose="020B0604030504040204" pitchFamily="34" charset="-128"/>
            </a:endParaRPr>
          </a:p>
          <a:p>
            <a:r>
              <a:rPr kumimoji="1" lang="en-US" altLang="ja-JP" sz="1600" dirty="0">
                <a:latin typeface="Meiryo UI" panose="020B0604030504040204" pitchFamily="34" charset="-128"/>
                <a:ea typeface="Meiryo UI" panose="020B0604030504040204" pitchFamily="34" charset="-128"/>
              </a:rPr>
              <a:t>1.5</a:t>
            </a:r>
            <a:r>
              <a:rPr kumimoji="1" lang="ja-JP" altLang="en-US" sz="1600" dirty="0">
                <a:latin typeface="Meiryo UI" panose="020B0604030504040204" pitchFamily="34" charset="-128"/>
                <a:ea typeface="Meiryo UI" panose="020B0604030504040204" pitchFamily="34" charset="-128"/>
              </a:rPr>
              <a:t>時間→</a:t>
            </a:r>
            <a:r>
              <a:rPr kumimoji="1" lang="en-US" altLang="ja-JP" sz="1600" dirty="0">
                <a:latin typeface="Meiryo UI" panose="020B0604030504040204" pitchFamily="34" charset="-128"/>
                <a:ea typeface="Meiryo UI" panose="020B0604030504040204" pitchFamily="34" charset="-128"/>
              </a:rPr>
              <a:t>50</a:t>
            </a:r>
            <a:r>
              <a:rPr kumimoji="1" lang="ja-JP" altLang="en-US" sz="1600" dirty="0">
                <a:latin typeface="Meiryo UI" panose="020B0604030504040204" pitchFamily="34" charset="-128"/>
                <a:ea typeface="Meiryo UI" panose="020B0604030504040204" pitchFamily="34" charset="-128"/>
              </a:rPr>
              <a:t>時間</a:t>
            </a:r>
            <a:endParaRPr kumimoji="1" lang="en-US" altLang="ja-JP" sz="1600" dirty="0">
              <a:latin typeface="Meiryo UI" panose="020B0604030504040204" pitchFamily="34" charset="-128"/>
              <a:ea typeface="Meiryo UI" panose="020B0604030504040204" pitchFamily="34" charset="-128"/>
            </a:endParaRPr>
          </a:p>
        </p:txBody>
      </p:sp>
      <p:sp>
        <p:nvSpPr>
          <p:cNvPr id="14" name="テキスト ボックス 13">
            <a:extLst>
              <a:ext uri="{FF2B5EF4-FFF2-40B4-BE49-F238E27FC236}">
                <a16:creationId xmlns:a16="http://schemas.microsoft.com/office/drawing/2014/main" id="{93DE7E6B-9AD5-9549-B48D-208A1EFE2E3D}"/>
              </a:ext>
            </a:extLst>
          </p:cNvPr>
          <p:cNvSpPr txBox="1"/>
          <p:nvPr/>
        </p:nvSpPr>
        <p:spPr>
          <a:xfrm>
            <a:off x="59747" y="3682255"/>
            <a:ext cx="636573" cy="307777"/>
          </a:xfrm>
          <a:prstGeom prst="rect">
            <a:avLst/>
          </a:prstGeom>
          <a:solidFill>
            <a:srgbClr val="FFC000"/>
          </a:solidFill>
        </p:spPr>
        <p:txBody>
          <a:bodyPr wrap="square" rtlCol="0">
            <a:spAutoFit/>
          </a:bodyPr>
          <a:lstStyle/>
          <a:p>
            <a:pPr algn="ctr"/>
            <a:r>
              <a:rPr kumimoji="1" lang="ja-JP" altLang="en-US" sz="1400" dirty="0">
                <a:latin typeface="Meiryo UI" panose="020B0604030504040204" pitchFamily="34" charset="-128"/>
                <a:ea typeface="Meiryo UI" panose="020B0604030504040204" pitchFamily="34" charset="-128"/>
              </a:rPr>
              <a:t>実機</a:t>
            </a:r>
            <a:endParaRPr kumimoji="1" lang="en-US" altLang="ja-JP" sz="14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319296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9801739-3B03-BF49-A293-B1C2062CDACC}"/>
              </a:ext>
            </a:extLst>
          </p:cNvPr>
          <p:cNvSpPr txBox="1"/>
          <p:nvPr/>
        </p:nvSpPr>
        <p:spPr>
          <a:xfrm>
            <a:off x="0" y="0"/>
            <a:ext cx="5658928" cy="461665"/>
          </a:xfrm>
          <a:prstGeom prst="rect">
            <a:avLst/>
          </a:prstGeom>
          <a:noFill/>
        </p:spPr>
        <p:txBody>
          <a:bodyPr wrap="square" rtlCol="0">
            <a:spAutoFit/>
          </a:bodyPr>
          <a:lstStyle/>
          <a:p>
            <a:r>
              <a:rPr kumimoji="1" lang="en-US" altLang="ja-JP" sz="2400" dirty="0">
                <a:latin typeface="Meiryo UI" panose="020B0604030504040204" pitchFamily="34" charset="-128"/>
                <a:ea typeface="Meiryo UI" panose="020B0604030504040204" pitchFamily="34" charset="-128"/>
              </a:rPr>
              <a:t>PPO</a:t>
            </a:r>
            <a:r>
              <a:rPr kumimoji="1" lang="ja-JP" altLang="en-US" sz="2400" dirty="0">
                <a:latin typeface="Meiryo UI" panose="020B0604030504040204" pitchFamily="34" charset="-128"/>
                <a:ea typeface="Meiryo UI" panose="020B0604030504040204" pitchFamily="34" charset="-128"/>
              </a:rPr>
              <a:t>の隠れ層に用いた</a:t>
            </a:r>
            <a:r>
              <a:rPr kumimoji="1" lang="en-US" altLang="ja-JP" sz="2400" dirty="0">
                <a:latin typeface="Meiryo UI" panose="020B0604030504040204" pitchFamily="34" charset="-128"/>
                <a:ea typeface="Meiryo UI" panose="020B0604030504040204" pitchFamily="34" charset="-128"/>
              </a:rPr>
              <a:t>LSTM</a:t>
            </a:r>
            <a:r>
              <a:rPr kumimoji="1" lang="ja-JP" altLang="en-US" sz="2400" dirty="0">
                <a:latin typeface="Meiryo UI" panose="020B0604030504040204" pitchFamily="34" charset="-128"/>
                <a:ea typeface="Meiryo UI" panose="020B0604030504040204" pitchFamily="34" charset="-128"/>
              </a:rPr>
              <a:t>の効果検証</a:t>
            </a:r>
          </a:p>
        </p:txBody>
      </p:sp>
      <p:cxnSp>
        <p:nvCxnSpPr>
          <p:cNvPr id="6" name="直線コネクタ 5">
            <a:extLst>
              <a:ext uri="{FF2B5EF4-FFF2-40B4-BE49-F238E27FC236}">
                <a16:creationId xmlns:a16="http://schemas.microsoft.com/office/drawing/2014/main" id="{CDD6470C-2EEA-094B-BBB4-F9097E58A64C}"/>
              </a:ext>
            </a:extLst>
          </p:cNvPr>
          <p:cNvCxnSpPr/>
          <p:nvPr/>
        </p:nvCxnSpPr>
        <p:spPr>
          <a:xfrm>
            <a:off x="0" y="461665"/>
            <a:ext cx="5472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93DE7E6B-9AD5-9549-B48D-208A1EFE2E3D}"/>
              </a:ext>
            </a:extLst>
          </p:cNvPr>
          <p:cNvSpPr txBox="1"/>
          <p:nvPr/>
        </p:nvSpPr>
        <p:spPr>
          <a:xfrm>
            <a:off x="378034" y="738664"/>
            <a:ext cx="5687437" cy="369332"/>
          </a:xfrm>
          <a:prstGeom prst="rect">
            <a:avLst/>
          </a:prstGeom>
          <a:noFill/>
        </p:spPr>
        <p:txBody>
          <a:bodyPr wrap="square" rtlCol="0">
            <a:spAutoFit/>
          </a:bodyPr>
          <a:lstStyle/>
          <a:p>
            <a:r>
              <a:rPr kumimoji="1" lang="en-US" altLang="ja-JP" u="sng" dirty="0">
                <a:latin typeface="Meiryo UI" panose="020B0604030504040204" pitchFamily="34" charset="-128"/>
                <a:ea typeface="Meiryo UI" panose="020B0604030504040204" pitchFamily="34" charset="-128"/>
              </a:rPr>
              <a:t>Policy, Value</a:t>
            </a:r>
            <a:r>
              <a:rPr kumimoji="1" lang="ja-JP" altLang="en-US" u="sng" dirty="0">
                <a:latin typeface="Meiryo UI" panose="020B0604030504040204" pitchFamily="34" charset="-128"/>
                <a:ea typeface="Meiryo UI" panose="020B0604030504040204" pitchFamily="34" charset="-128"/>
              </a:rPr>
              <a:t>ともに</a:t>
            </a:r>
            <a:r>
              <a:rPr kumimoji="1" lang="en-US" altLang="ja-JP" u="sng" dirty="0">
                <a:latin typeface="Meiryo UI" panose="020B0604030504040204" pitchFamily="34" charset="-128"/>
                <a:ea typeface="Meiryo UI" panose="020B0604030504040204" pitchFamily="34" charset="-128"/>
              </a:rPr>
              <a:t>LSTM</a:t>
            </a:r>
            <a:r>
              <a:rPr kumimoji="1" lang="ja-JP" altLang="en-US" u="sng" dirty="0">
                <a:latin typeface="Meiryo UI" panose="020B0604030504040204" pitchFamily="34" charset="-128"/>
                <a:ea typeface="Meiryo UI" panose="020B0604030504040204" pitchFamily="34" charset="-128"/>
              </a:rPr>
              <a:t>を用いた場合が最も性能が高い</a:t>
            </a:r>
            <a:endParaRPr kumimoji="1" lang="en-US" altLang="ja-JP" u="sng" dirty="0">
              <a:latin typeface="Meiryo UI" panose="020B0604030504040204" pitchFamily="34" charset="-128"/>
              <a:ea typeface="Meiryo UI" panose="020B0604030504040204" pitchFamily="34" charset="-128"/>
            </a:endParaRPr>
          </a:p>
        </p:txBody>
      </p:sp>
      <p:pic>
        <p:nvPicPr>
          <p:cNvPr id="3" name="図 2"/>
          <p:cNvPicPr>
            <a:picLocks noChangeAspect="1"/>
          </p:cNvPicPr>
          <p:nvPr/>
        </p:nvPicPr>
        <p:blipFill>
          <a:blip r:embed="rId2"/>
          <a:stretch>
            <a:fillRect/>
          </a:stretch>
        </p:blipFill>
        <p:spPr>
          <a:xfrm>
            <a:off x="378034" y="2165889"/>
            <a:ext cx="8353425" cy="2809875"/>
          </a:xfrm>
          <a:prstGeom prst="rect">
            <a:avLst/>
          </a:prstGeom>
        </p:spPr>
      </p:pic>
      <p:sp>
        <p:nvSpPr>
          <p:cNvPr id="14" name="テキスト ボックス 13">
            <a:extLst>
              <a:ext uri="{FF2B5EF4-FFF2-40B4-BE49-F238E27FC236}">
                <a16:creationId xmlns:a16="http://schemas.microsoft.com/office/drawing/2014/main" id="{93DE7E6B-9AD5-9549-B48D-208A1EFE2E3D}"/>
              </a:ext>
            </a:extLst>
          </p:cNvPr>
          <p:cNvSpPr txBox="1"/>
          <p:nvPr/>
        </p:nvSpPr>
        <p:spPr>
          <a:xfrm>
            <a:off x="559515" y="1227170"/>
            <a:ext cx="8487682" cy="584775"/>
          </a:xfrm>
          <a:prstGeom prst="rect">
            <a:avLst/>
          </a:prstGeom>
          <a:noFill/>
        </p:spPr>
        <p:txBody>
          <a:bodyPr wrap="square" rtlCol="0">
            <a:spAutoFit/>
          </a:bodyPr>
          <a:lstStyle/>
          <a:p>
            <a:r>
              <a:rPr kumimoji="1" lang="ja-JP" altLang="en-US" sz="1600" dirty="0">
                <a:latin typeface="Meiryo UI" panose="020B0604030504040204" pitchFamily="34" charset="-128"/>
                <a:ea typeface="Meiryo UI" panose="020B0604030504040204" pitchFamily="34" charset="-128"/>
              </a:rPr>
              <a:t>著者の主張によると</a:t>
            </a:r>
            <a:r>
              <a:rPr kumimoji="1" lang="en-US" altLang="ja-JP" sz="1600" dirty="0">
                <a:latin typeface="Meiryo UI" panose="020B0604030504040204" pitchFamily="34" charset="-128"/>
                <a:ea typeface="Meiryo UI" panose="020B0604030504040204" pitchFamily="34" charset="-128"/>
              </a:rPr>
              <a:t>LSTM</a:t>
            </a:r>
            <a:r>
              <a:rPr kumimoji="1" lang="ja-JP" altLang="en-US" sz="1600" dirty="0">
                <a:latin typeface="Meiryo UI" panose="020B0604030504040204" pitchFamily="34" charset="-128"/>
                <a:ea typeface="Meiryo UI" panose="020B0604030504040204" pitchFamily="34" charset="-128"/>
              </a:rPr>
              <a:t>により環境のランダム性が予測できる</a:t>
            </a:r>
            <a:endParaRPr kumimoji="1" lang="en-US" altLang="ja-JP" sz="1600" dirty="0">
              <a:latin typeface="Meiryo UI" panose="020B0604030504040204" pitchFamily="34" charset="-128"/>
              <a:ea typeface="Meiryo UI" panose="020B0604030504040204" pitchFamily="34" charset="-128"/>
            </a:endParaRPr>
          </a:p>
          <a:p>
            <a:r>
              <a:rPr kumimoji="1" lang="ja-JP" altLang="en-US" sz="1600" dirty="0">
                <a:latin typeface="Meiryo UI" panose="020B0604030504040204" pitchFamily="34" charset="-128"/>
                <a:ea typeface="Meiryo UI" panose="020B0604030504040204" pitchFamily="34" charset="-128"/>
              </a:rPr>
              <a:t>→</a:t>
            </a:r>
            <a:r>
              <a:rPr kumimoji="1" lang="en-US" altLang="ja-JP" sz="1600" dirty="0">
                <a:latin typeface="Meiryo UI" panose="020B0604030504040204" pitchFamily="34" charset="-128"/>
                <a:ea typeface="Meiryo UI" panose="020B0604030504040204" pitchFamily="34" charset="-128"/>
              </a:rPr>
              <a:t>5</a:t>
            </a:r>
            <a:r>
              <a:rPr kumimoji="1" lang="ja-JP" altLang="en-US" sz="1600" dirty="0">
                <a:latin typeface="Meiryo UI" panose="020B0604030504040204" pitchFamily="34" charset="-128"/>
                <a:ea typeface="Meiryo UI" panose="020B0604030504040204" pitchFamily="34" charset="-128"/>
              </a:rPr>
              <a:t>秒間ブロックと相互作用した後にブロックが平均より大きいか小さいかを</a:t>
            </a:r>
            <a:r>
              <a:rPr kumimoji="1" lang="en-US" altLang="ja-JP" sz="1600" dirty="0">
                <a:latin typeface="Meiryo UI" panose="020B0604030504040204" pitchFamily="34" charset="-128"/>
                <a:ea typeface="Meiryo UI" panose="020B0604030504040204" pitchFamily="34" charset="-128"/>
              </a:rPr>
              <a:t>80%</a:t>
            </a:r>
            <a:r>
              <a:rPr kumimoji="1" lang="ja-JP" altLang="en-US" sz="1600" dirty="0">
                <a:latin typeface="Meiryo UI" panose="020B0604030504040204" pitchFamily="34" charset="-128"/>
                <a:ea typeface="Meiryo UI" panose="020B0604030504040204" pitchFamily="34" charset="-128"/>
              </a:rPr>
              <a:t>のケースで予測できる</a:t>
            </a:r>
            <a:endParaRPr kumimoji="1" lang="en-US" altLang="ja-JP" sz="1600" dirty="0">
              <a:latin typeface="Meiryo UI" panose="020B0604030504040204" pitchFamily="34" charset="-128"/>
              <a:ea typeface="Meiryo UI" panose="020B0604030504040204" pitchFamily="34" charset="-128"/>
            </a:endParaRPr>
          </a:p>
        </p:txBody>
      </p:sp>
      <p:sp>
        <p:nvSpPr>
          <p:cNvPr id="9" name="正方形/長方形 8"/>
          <p:cNvSpPr/>
          <p:nvPr/>
        </p:nvSpPr>
        <p:spPr>
          <a:xfrm>
            <a:off x="862642" y="4546121"/>
            <a:ext cx="1414733" cy="16390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a:blip r:embed="rId3"/>
          <a:stretch>
            <a:fillRect/>
          </a:stretch>
        </p:blipFill>
        <p:spPr>
          <a:xfrm>
            <a:off x="946478" y="5198752"/>
            <a:ext cx="5928775" cy="1659248"/>
          </a:xfrm>
          <a:prstGeom prst="rect">
            <a:avLst/>
          </a:prstGeom>
        </p:spPr>
      </p:pic>
      <p:sp>
        <p:nvSpPr>
          <p:cNvPr id="16" name="テキスト ボックス 15">
            <a:extLst>
              <a:ext uri="{FF2B5EF4-FFF2-40B4-BE49-F238E27FC236}">
                <a16:creationId xmlns:a16="http://schemas.microsoft.com/office/drawing/2014/main" id="{93DE7E6B-9AD5-9549-B48D-208A1EFE2E3D}"/>
              </a:ext>
            </a:extLst>
          </p:cNvPr>
          <p:cNvSpPr txBox="1"/>
          <p:nvPr/>
        </p:nvSpPr>
        <p:spPr>
          <a:xfrm>
            <a:off x="378034" y="5175819"/>
            <a:ext cx="636573" cy="307777"/>
          </a:xfrm>
          <a:prstGeom prst="rect">
            <a:avLst/>
          </a:prstGeom>
          <a:solidFill>
            <a:srgbClr val="FFC000"/>
          </a:solidFill>
        </p:spPr>
        <p:txBody>
          <a:bodyPr wrap="square" rtlCol="0">
            <a:spAutoFit/>
          </a:bodyPr>
          <a:lstStyle/>
          <a:p>
            <a:pPr algn="ctr"/>
            <a:r>
              <a:rPr kumimoji="1" lang="ja-JP" altLang="en-US" sz="1400" dirty="0">
                <a:latin typeface="Meiryo UI" panose="020B0604030504040204" pitchFamily="34" charset="-128"/>
                <a:ea typeface="Meiryo UI" panose="020B0604030504040204" pitchFamily="34" charset="-128"/>
              </a:rPr>
              <a:t>実機</a:t>
            </a:r>
            <a:endParaRPr kumimoji="1" lang="en-US" altLang="ja-JP" sz="1400" dirty="0">
              <a:latin typeface="Meiryo UI" panose="020B0604030504040204" pitchFamily="34" charset="-128"/>
              <a:ea typeface="Meiryo UI" panose="020B0604030504040204" pitchFamily="34" charset="-128"/>
            </a:endParaRPr>
          </a:p>
        </p:txBody>
      </p:sp>
      <p:sp>
        <p:nvSpPr>
          <p:cNvPr id="17" name="テキスト ボックス 16">
            <a:extLst>
              <a:ext uri="{FF2B5EF4-FFF2-40B4-BE49-F238E27FC236}">
                <a16:creationId xmlns:a16="http://schemas.microsoft.com/office/drawing/2014/main" id="{93DE7E6B-9AD5-9549-B48D-208A1EFE2E3D}"/>
              </a:ext>
            </a:extLst>
          </p:cNvPr>
          <p:cNvSpPr txBox="1"/>
          <p:nvPr/>
        </p:nvSpPr>
        <p:spPr>
          <a:xfrm>
            <a:off x="309022" y="2095973"/>
            <a:ext cx="774596" cy="307777"/>
          </a:xfrm>
          <a:prstGeom prst="rect">
            <a:avLst/>
          </a:prstGeom>
          <a:solidFill>
            <a:schemeClr val="accent5">
              <a:lumMod val="60000"/>
              <a:lumOff val="40000"/>
            </a:schemeClr>
          </a:solidFill>
        </p:spPr>
        <p:txBody>
          <a:bodyPr wrap="square" rtlCol="0">
            <a:spAutoFit/>
          </a:bodyPr>
          <a:lstStyle/>
          <a:p>
            <a:pPr algn="ctr"/>
            <a:r>
              <a:rPr kumimoji="1" lang="ja-JP" altLang="en-US" sz="1400" dirty="0">
                <a:latin typeface="Meiryo UI" panose="020B0604030504040204" pitchFamily="34" charset="-128"/>
                <a:ea typeface="Meiryo UI" panose="020B0604030504040204" pitchFamily="34" charset="-128"/>
              </a:rPr>
              <a:t>ｼﾐｭﾚｰﾀ</a:t>
            </a:r>
            <a:endParaRPr kumimoji="1" lang="en-US" altLang="ja-JP" sz="14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91501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9801739-3B03-BF49-A293-B1C2062CDACC}"/>
              </a:ext>
            </a:extLst>
          </p:cNvPr>
          <p:cNvSpPr txBox="1"/>
          <p:nvPr/>
        </p:nvSpPr>
        <p:spPr>
          <a:xfrm>
            <a:off x="0" y="0"/>
            <a:ext cx="5658928" cy="461665"/>
          </a:xfrm>
          <a:prstGeom prst="rect">
            <a:avLst/>
          </a:prstGeom>
          <a:noFill/>
        </p:spPr>
        <p:txBody>
          <a:bodyPr wrap="square" rtlCol="0">
            <a:spAutoFit/>
          </a:bodyPr>
          <a:lstStyle/>
          <a:p>
            <a:r>
              <a:rPr kumimoji="1" lang="ja-JP" altLang="en-US" sz="2400" dirty="0">
                <a:latin typeface="Meiryo UI" panose="020B0604030504040204" pitchFamily="34" charset="-128"/>
                <a:ea typeface="Meiryo UI" panose="020B0604030504040204" pitchFamily="34" charset="-128"/>
              </a:rPr>
              <a:t>状態推定器の精度検証</a:t>
            </a:r>
          </a:p>
        </p:txBody>
      </p:sp>
      <p:cxnSp>
        <p:nvCxnSpPr>
          <p:cNvPr id="6" name="直線コネクタ 5">
            <a:extLst>
              <a:ext uri="{FF2B5EF4-FFF2-40B4-BE49-F238E27FC236}">
                <a16:creationId xmlns:a16="http://schemas.microsoft.com/office/drawing/2014/main" id="{CDD6470C-2EEA-094B-BBB4-F9097E58A64C}"/>
              </a:ext>
            </a:extLst>
          </p:cNvPr>
          <p:cNvCxnSpPr/>
          <p:nvPr/>
        </p:nvCxnSpPr>
        <p:spPr>
          <a:xfrm>
            <a:off x="0" y="461665"/>
            <a:ext cx="5472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93DE7E6B-9AD5-9549-B48D-208A1EFE2E3D}"/>
              </a:ext>
            </a:extLst>
          </p:cNvPr>
          <p:cNvSpPr txBox="1"/>
          <p:nvPr/>
        </p:nvSpPr>
        <p:spPr>
          <a:xfrm>
            <a:off x="610858" y="909804"/>
            <a:ext cx="6471340" cy="2585323"/>
          </a:xfrm>
          <a:prstGeom prst="rect">
            <a:avLst/>
          </a:prstGeom>
          <a:noFill/>
          <a:ln>
            <a:solidFill>
              <a:srgbClr val="0070C0"/>
            </a:solidFill>
          </a:ln>
        </p:spPr>
        <p:txBody>
          <a:bodyPr wrap="square" rtlCol="0">
            <a:spAutoFit/>
          </a:bodyPr>
          <a:lstStyle/>
          <a:p>
            <a:r>
              <a:rPr kumimoji="1" lang="ja-JP" altLang="en-US" dirty="0">
                <a:latin typeface="Meiryo UI" panose="020B0604030504040204" pitchFamily="34" charset="-128"/>
                <a:ea typeface="Meiryo UI" panose="020B0604030504040204" pitchFamily="34" charset="-128"/>
              </a:rPr>
              <a:t>・</a:t>
            </a:r>
            <a:r>
              <a:rPr kumimoji="1" lang="en-US" altLang="ja-JP" dirty="0" err="1">
                <a:latin typeface="Meiryo UI" panose="020B0604030504040204" pitchFamily="34" charset="-128"/>
                <a:ea typeface="Meiryo UI" panose="020B0604030504040204" pitchFamily="34" charset="-128"/>
              </a:rPr>
              <a:t>sim_to_sim</a:t>
            </a:r>
            <a:r>
              <a:rPr kumimoji="1" lang="ja-JP" altLang="en-US" dirty="0">
                <a:latin typeface="Meiryo UI" panose="020B0604030504040204" pitchFamily="34" charset="-128"/>
                <a:ea typeface="Meiryo UI" panose="020B0604030504040204" pitchFamily="34" charset="-128"/>
              </a:rPr>
              <a:t>の場合、誤差が少し増加する</a:t>
            </a:r>
            <a:endParaRPr kumimoji="1" lang="en-US" altLang="ja-JP" dirty="0">
              <a:latin typeface="Meiryo UI" panose="020B0604030504040204" pitchFamily="34" charset="-128"/>
              <a:ea typeface="Meiryo UI" panose="020B0604030504040204" pitchFamily="34" charset="-128"/>
            </a:endParaRPr>
          </a:p>
          <a:p>
            <a:endParaRPr kumimoji="1" lang="en-US" altLang="ja-JP" dirty="0">
              <a:latin typeface="Meiryo UI" panose="020B0604030504040204" pitchFamily="34" charset="-128"/>
              <a:ea typeface="Meiryo UI" panose="020B0604030504040204" pitchFamily="34" charset="-128"/>
            </a:endParaRPr>
          </a:p>
          <a:p>
            <a:r>
              <a:rPr kumimoji="1" lang="ja-JP" altLang="en-US" dirty="0">
                <a:latin typeface="Meiryo UI" panose="020B0604030504040204" pitchFamily="34" charset="-128"/>
                <a:ea typeface="Meiryo UI" panose="020B0604030504040204" pitchFamily="34" charset="-128"/>
              </a:rPr>
              <a:t>・</a:t>
            </a:r>
            <a:r>
              <a:rPr kumimoji="1" lang="en-US" altLang="ja-JP" dirty="0" err="1">
                <a:latin typeface="Meiryo UI" panose="020B0604030504040204" pitchFamily="34" charset="-128"/>
                <a:ea typeface="Meiryo UI" panose="020B0604030504040204" pitchFamily="34" charset="-128"/>
              </a:rPr>
              <a:t>sim_to_real</a:t>
            </a:r>
            <a:r>
              <a:rPr kumimoji="1" lang="ja-JP" altLang="en-US" dirty="0">
                <a:latin typeface="Meiryo UI" panose="020B0604030504040204" pitchFamily="34" charset="-128"/>
                <a:ea typeface="Meiryo UI" panose="020B0604030504040204" pitchFamily="34" charset="-128"/>
              </a:rPr>
              <a:t>の場合、さらに誤差が増加する。</a:t>
            </a:r>
            <a:endParaRPr kumimoji="1" lang="en-US" altLang="ja-JP" dirty="0">
              <a:latin typeface="Meiryo UI" panose="020B0604030504040204" pitchFamily="34" charset="-128"/>
              <a:ea typeface="Meiryo UI" panose="020B0604030504040204" pitchFamily="34" charset="-128"/>
            </a:endParaRPr>
          </a:p>
          <a:p>
            <a:r>
              <a:rPr kumimoji="1" lang="ja-JP" altLang="en-US" dirty="0">
                <a:latin typeface="Meiryo UI" panose="020B0604030504040204" pitchFamily="34" charset="-128"/>
                <a:ea typeface="Meiryo UI" panose="020B0604030504040204" pitchFamily="34" charset="-128"/>
              </a:rPr>
              <a:t>　→</a:t>
            </a:r>
            <a:r>
              <a:rPr kumimoji="1" lang="en-US" altLang="ja-JP" dirty="0">
                <a:latin typeface="Meiryo UI" panose="020B0604030504040204" pitchFamily="34" charset="-128"/>
                <a:ea typeface="Meiryo UI" panose="020B0604030504040204" pitchFamily="34" charset="-128"/>
              </a:rPr>
              <a:t>sim</a:t>
            </a:r>
            <a:r>
              <a:rPr kumimoji="1" lang="ja-JP" altLang="en-US" dirty="0">
                <a:latin typeface="Meiryo UI" panose="020B0604030504040204" pitchFamily="34" charset="-128"/>
                <a:ea typeface="Meiryo UI" panose="020B0604030504040204" pitchFamily="34" charset="-128"/>
              </a:rPr>
              <a:t>と</a:t>
            </a:r>
            <a:r>
              <a:rPr kumimoji="1" lang="en-US" altLang="ja-JP" dirty="0">
                <a:latin typeface="Meiryo UI" panose="020B0604030504040204" pitchFamily="34" charset="-128"/>
                <a:ea typeface="Meiryo UI" panose="020B0604030504040204" pitchFamily="34" charset="-128"/>
              </a:rPr>
              <a:t>real</a:t>
            </a:r>
            <a:r>
              <a:rPr kumimoji="1" lang="ja-JP" altLang="en-US" dirty="0">
                <a:latin typeface="Meiryo UI" panose="020B0604030504040204" pitchFamily="34" charset="-128"/>
                <a:ea typeface="Meiryo UI" panose="020B0604030504040204" pitchFamily="34" charset="-128"/>
              </a:rPr>
              <a:t>のギャップがあることに加えて、</a:t>
            </a:r>
            <a:r>
              <a:rPr kumimoji="1" lang="en-US" altLang="ja-JP" dirty="0">
                <a:latin typeface="Meiryo UI" panose="020B0604030504040204" pitchFamily="34" charset="-128"/>
                <a:ea typeface="Meiryo UI" panose="020B0604030504040204" pitchFamily="34" charset="-128"/>
              </a:rPr>
              <a:t>real</a:t>
            </a:r>
            <a:r>
              <a:rPr kumimoji="1" lang="ja-JP" altLang="en-US" dirty="0">
                <a:latin typeface="Meiryo UI" panose="020B0604030504040204" pitchFamily="34" charset="-128"/>
                <a:ea typeface="Meiryo UI" panose="020B0604030504040204" pitchFamily="34" charset="-128"/>
              </a:rPr>
              <a:t>の測定誤差により、</a:t>
            </a:r>
            <a:endParaRPr kumimoji="1" lang="en-US" altLang="ja-JP" dirty="0">
              <a:latin typeface="Meiryo UI" panose="020B0604030504040204" pitchFamily="34" charset="-128"/>
              <a:ea typeface="Meiryo UI" panose="020B0604030504040204" pitchFamily="34" charset="-128"/>
            </a:endParaRPr>
          </a:p>
          <a:p>
            <a:r>
              <a:rPr kumimoji="1" lang="ja-JP" altLang="en-US" dirty="0">
                <a:latin typeface="Meiryo UI" panose="020B0604030504040204" pitchFamily="34" charset="-128"/>
                <a:ea typeface="Meiryo UI" panose="020B0604030504040204" pitchFamily="34" charset="-128"/>
              </a:rPr>
              <a:t>　　 正確な値を測定することが難しいため</a:t>
            </a:r>
            <a:endParaRPr kumimoji="1" lang="en-US" altLang="ja-JP" dirty="0">
              <a:latin typeface="Meiryo UI" panose="020B0604030504040204" pitchFamily="34" charset="-128"/>
              <a:ea typeface="Meiryo UI" panose="020B0604030504040204" pitchFamily="34" charset="-128"/>
            </a:endParaRPr>
          </a:p>
          <a:p>
            <a:endParaRPr kumimoji="1" lang="en-US" altLang="ja-JP" dirty="0">
              <a:latin typeface="Meiryo UI" panose="020B0604030504040204" pitchFamily="34" charset="-128"/>
              <a:ea typeface="Meiryo UI" panose="020B0604030504040204" pitchFamily="34" charset="-128"/>
            </a:endParaRPr>
          </a:p>
          <a:p>
            <a:pPr marL="180975" indent="-180975"/>
            <a:r>
              <a:rPr kumimoji="1" lang="ja-JP" altLang="en-US" dirty="0">
                <a:latin typeface="Meiryo UI" panose="020B0604030504040204" pitchFamily="34" charset="-128"/>
                <a:ea typeface="Meiryo UI" panose="020B0604030504040204" pitchFamily="34" charset="-128"/>
              </a:rPr>
              <a:t>・予測誤差はﾗﾝﾀﾞﾏｲｾﾞｰｼｮﾝによりあたえている誤差よりも大きいが動作獲得はできている</a:t>
            </a:r>
            <a:endParaRPr kumimoji="1" lang="en-US" altLang="ja-JP" dirty="0">
              <a:latin typeface="Meiryo UI" panose="020B0604030504040204" pitchFamily="34" charset="-128"/>
              <a:ea typeface="Meiryo UI" panose="020B0604030504040204" pitchFamily="34" charset="-128"/>
            </a:endParaRPr>
          </a:p>
          <a:p>
            <a:pPr marL="180975" indent="-180975"/>
            <a:r>
              <a:rPr kumimoji="1" lang="ja-JP" altLang="en-US" dirty="0">
                <a:latin typeface="Meiryo UI" panose="020B0604030504040204" pitchFamily="34" charset="-128"/>
                <a:ea typeface="Meiryo UI" panose="020B0604030504040204" pitchFamily="34" charset="-128"/>
              </a:rPr>
              <a:t>　→理由の考察は</a:t>
            </a:r>
            <a:r>
              <a:rPr kumimoji="1" lang="ja-JP" altLang="en-US" dirty="0" err="1">
                <a:latin typeface="Meiryo UI" panose="020B0604030504040204" pitchFamily="34" charset="-128"/>
                <a:ea typeface="Meiryo UI" panose="020B0604030504040204" pitchFamily="34" charset="-128"/>
              </a:rPr>
              <a:t>無し</a:t>
            </a:r>
            <a:endParaRPr kumimoji="1" lang="en-US" altLang="ja-JP" dirty="0">
              <a:latin typeface="Meiryo UI" panose="020B0604030504040204" pitchFamily="34" charset="-128"/>
              <a:ea typeface="Meiryo UI" panose="020B0604030504040204" pitchFamily="34" charset="-128"/>
            </a:endParaRPr>
          </a:p>
        </p:txBody>
      </p:sp>
      <p:pic>
        <p:nvPicPr>
          <p:cNvPr id="2" name="図 1"/>
          <p:cNvPicPr>
            <a:picLocks noChangeAspect="1"/>
          </p:cNvPicPr>
          <p:nvPr/>
        </p:nvPicPr>
        <p:blipFill>
          <a:blip r:embed="rId2"/>
          <a:stretch>
            <a:fillRect/>
          </a:stretch>
        </p:blipFill>
        <p:spPr>
          <a:xfrm>
            <a:off x="619484" y="4832410"/>
            <a:ext cx="6800850" cy="1885950"/>
          </a:xfrm>
          <a:prstGeom prst="rect">
            <a:avLst/>
          </a:prstGeom>
        </p:spPr>
      </p:pic>
    </p:spTree>
    <p:extLst>
      <p:ext uri="{BB962C8B-B14F-4D97-AF65-F5344CB8AC3E}">
        <p14:creationId xmlns:p14="http://schemas.microsoft.com/office/powerpoint/2010/main" val="2715386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9801739-3B03-BF49-A293-B1C2062CDACC}"/>
              </a:ext>
            </a:extLst>
          </p:cNvPr>
          <p:cNvSpPr txBox="1"/>
          <p:nvPr/>
        </p:nvSpPr>
        <p:spPr>
          <a:xfrm>
            <a:off x="0" y="0"/>
            <a:ext cx="5658928" cy="461665"/>
          </a:xfrm>
          <a:prstGeom prst="rect">
            <a:avLst/>
          </a:prstGeom>
          <a:noFill/>
        </p:spPr>
        <p:txBody>
          <a:bodyPr wrap="square" rtlCol="0">
            <a:spAutoFit/>
          </a:bodyPr>
          <a:lstStyle/>
          <a:p>
            <a:r>
              <a:rPr kumimoji="1" lang="ja-JP" altLang="en-US" sz="2400" dirty="0">
                <a:latin typeface="Meiryo UI" panose="020B0604030504040204" pitchFamily="34" charset="-128"/>
                <a:ea typeface="Meiryo UI" panose="020B0604030504040204" pitchFamily="34" charset="-128"/>
              </a:rPr>
              <a:t>まとめ</a:t>
            </a:r>
          </a:p>
        </p:txBody>
      </p:sp>
      <p:cxnSp>
        <p:nvCxnSpPr>
          <p:cNvPr id="6" name="直線コネクタ 5">
            <a:extLst>
              <a:ext uri="{FF2B5EF4-FFF2-40B4-BE49-F238E27FC236}">
                <a16:creationId xmlns:a16="http://schemas.microsoft.com/office/drawing/2014/main" id="{CDD6470C-2EEA-094B-BBB4-F9097E58A64C}"/>
              </a:ext>
            </a:extLst>
          </p:cNvPr>
          <p:cNvCxnSpPr/>
          <p:nvPr/>
        </p:nvCxnSpPr>
        <p:spPr>
          <a:xfrm>
            <a:off x="0" y="461665"/>
            <a:ext cx="5472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93DE7E6B-9AD5-9549-B48D-208A1EFE2E3D}"/>
              </a:ext>
            </a:extLst>
          </p:cNvPr>
          <p:cNvSpPr txBox="1"/>
          <p:nvPr/>
        </p:nvSpPr>
        <p:spPr>
          <a:xfrm>
            <a:off x="438328" y="814913"/>
            <a:ext cx="7799897" cy="2769989"/>
          </a:xfrm>
          <a:prstGeom prst="rect">
            <a:avLst/>
          </a:prstGeom>
          <a:noFill/>
          <a:ln>
            <a:noFill/>
          </a:ln>
        </p:spPr>
        <p:txBody>
          <a:bodyPr wrap="square" rtlCol="0">
            <a:spAutoFit/>
          </a:bodyPr>
          <a:lstStyle/>
          <a:p>
            <a:r>
              <a:rPr kumimoji="1" lang="ja-JP" altLang="en-US" dirty="0">
                <a:latin typeface="Meiryo UI" panose="020B0604030504040204" pitchFamily="34" charset="-128"/>
                <a:ea typeface="Meiryo UI" panose="020B0604030504040204" pitchFamily="34" charset="-128"/>
              </a:rPr>
              <a:t>以下</a:t>
            </a:r>
            <a:r>
              <a:rPr kumimoji="1" lang="en-US" altLang="ja-JP" dirty="0">
                <a:latin typeface="Meiryo UI" panose="020B0604030504040204" pitchFamily="34" charset="-128"/>
                <a:ea typeface="Meiryo UI" panose="020B0604030504040204" pitchFamily="34" charset="-128"/>
              </a:rPr>
              <a:t>3</a:t>
            </a:r>
            <a:r>
              <a:rPr kumimoji="1" lang="ja-JP" altLang="en-US" dirty="0">
                <a:latin typeface="Meiryo UI" panose="020B0604030504040204" pitchFamily="34" charset="-128"/>
                <a:ea typeface="Meiryo UI" panose="020B0604030504040204" pitchFamily="34" charset="-128"/>
              </a:rPr>
              <a:t>点の手法を組み合わせることで高自由度のマニピュレータでも</a:t>
            </a:r>
            <a:r>
              <a:rPr kumimoji="1" lang="en-US" altLang="ja-JP" dirty="0" err="1">
                <a:latin typeface="Meiryo UI" panose="020B0604030504040204" pitchFamily="34" charset="-128"/>
                <a:ea typeface="Meiryo UI" panose="020B0604030504040204" pitchFamily="34" charset="-128"/>
              </a:rPr>
              <a:t>sim_to_real</a:t>
            </a:r>
            <a:r>
              <a:rPr kumimoji="1" lang="ja-JP" altLang="en-US" dirty="0">
                <a:latin typeface="Meiryo UI" panose="020B0604030504040204" pitchFamily="34" charset="-128"/>
                <a:ea typeface="Meiryo UI" panose="020B0604030504040204" pitchFamily="34" charset="-128"/>
              </a:rPr>
              <a:t>が行えることを示した論文</a:t>
            </a:r>
            <a:endParaRPr kumimoji="1" lang="en-US" altLang="ja-JP" dirty="0">
              <a:latin typeface="Meiryo UI" panose="020B0604030504040204" pitchFamily="34" charset="-128"/>
              <a:ea typeface="Meiryo UI" panose="020B0604030504040204" pitchFamily="34" charset="-128"/>
            </a:endParaRPr>
          </a:p>
          <a:p>
            <a:endParaRPr kumimoji="1" lang="en-US" altLang="ja-JP" dirty="0">
              <a:latin typeface="Meiryo UI" panose="020B0604030504040204" pitchFamily="34" charset="-128"/>
              <a:ea typeface="Meiryo UI" panose="020B0604030504040204" pitchFamily="34" charset="-128"/>
            </a:endParaRPr>
          </a:p>
          <a:p>
            <a:pPr marL="180975"/>
            <a:r>
              <a:rPr kumimoji="1" lang="ja-JP" altLang="en-US" sz="1600" dirty="0">
                <a:latin typeface="Meiryo UI" panose="020B0604030504040204" pitchFamily="34" charset="-128"/>
                <a:ea typeface="Meiryo UI" panose="020B0604030504040204" pitchFamily="34" charset="-128"/>
              </a:rPr>
              <a:t>手法</a:t>
            </a:r>
            <a:r>
              <a:rPr kumimoji="1" lang="en-US" altLang="ja-JP" sz="1600" dirty="0">
                <a:latin typeface="Meiryo UI" panose="020B0604030504040204" pitchFamily="34" charset="-128"/>
                <a:ea typeface="Meiryo UI" panose="020B0604030504040204" pitchFamily="34" charset="-128"/>
              </a:rPr>
              <a:t>1</a:t>
            </a:r>
            <a:r>
              <a:rPr kumimoji="1" lang="ja-JP" altLang="en-US" sz="1600" dirty="0">
                <a:latin typeface="Meiryo UI" panose="020B0604030504040204" pitchFamily="34" charset="-128"/>
                <a:ea typeface="Meiryo UI" panose="020B0604030504040204" pitchFamily="34" charset="-128"/>
              </a:rPr>
              <a:t>：目的に合わせてﾁｭｰﾆﾝｸﾞしたﾄﾞﾒｲﾝﾗﾝﾀﾞﾏｲｾﾞｰｼｮﾝ</a:t>
            </a:r>
            <a:endParaRPr kumimoji="1" lang="en-US" altLang="ja-JP" sz="1600" dirty="0">
              <a:latin typeface="Meiryo UI" panose="020B0604030504040204" pitchFamily="34" charset="-128"/>
              <a:ea typeface="Meiryo UI" panose="020B0604030504040204" pitchFamily="34" charset="-128"/>
            </a:endParaRPr>
          </a:p>
          <a:p>
            <a:pPr marL="180975"/>
            <a:r>
              <a:rPr kumimoji="1" lang="ja-JP" altLang="en-US" sz="1600" dirty="0">
                <a:latin typeface="Meiryo UI" panose="020B0604030504040204" pitchFamily="34" charset="-128"/>
                <a:ea typeface="Meiryo UI" panose="020B0604030504040204" pitchFamily="34" charset="-128"/>
              </a:rPr>
              <a:t>手法</a:t>
            </a:r>
            <a:r>
              <a:rPr kumimoji="1" lang="en-US" altLang="ja-JP" sz="1600" dirty="0">
                <a:latin typeface="Meiryo UI" panose="020B0604030504040204" pitchFamily="34" charset="-128"/>
                <a:ea typeface="Meiryo UI" panose="020B0604030504040204" pitchFamily="34" charset="-128"/>
              </a:rPr>
              <a:t>2</a:t>
            </a:r>
            <a:r>
              <a:rPr kumimoji="1" lang="ja-JP" altLang="en-US" sz="1600" dirty="0">
                <a:latin typeface="Meiryo UI" panose="020B0604030504040204" pitchFamily="34" charset="-128"/>
                <a:ea typeface="Meiryo UI" panose="020B0604030504040204" pitchFamily="34" charset="-128"/>
              </a:rPr>
              <a:t>：</a:t>
            </a:r>
            <a:r>
              <a:rPr kumimoji="1" lang="en-US" altLang="ja-JP" sz="1600" dirty="0">
                <a:latin typeface="Meiryo UI" panose="020B0604030504040204" pitchFamily="34" charset="-128"/>
                <a:ea typeface="Meiryo UI" panose="020B0604030504040204" pitchFamily="34" charset="-128"/>
              </a:rPr>
              <a:t>PPO</a:t>
            </a:r>
            <a:r>
              <a:rPr kumimoji="1" lang="ja-JP" altLang="en-US" sz="1600" dirty="0">
                <a:latin typeface="Meiryo UI" panose="020B0604030504040204" pitchFamily="34" charset="-128"/>
                <a:ea typeface="Meiryo UI" panose="020B0604030504040204" pitchFamily="34" charset="-128"/>
              </a:rPr>
              <a:t>の</a:t>
            </a:r>
            <a:r>
              <a:rPr kumimoji="1" lang="en-US" altLang="ja-JP" sz="1600" dirty="0">
                <a:latin typeface="Meiryo UI" panose="020B0604030504040204" pitchFamily="34" charset="-128"/>
                <a:ea typeface="Meiryo UI" panose="020B0604030504040204" pitchFamily="34" charset="-128"/>
              </a:rPr>
              <a:t>Policy, Value</a:t>
            </a:r>
            <a:r>
              <a:rPr kumimoji="1" lang="ja-JP" altLang="en-US" sz="1600" dirty="0">
                <a:latin typeface="Meiryo UI" panose="020B0604030504040204" pitchFamily="34" charset="-128"/>
                <a:ea typeface="Meiryo UI" panose="020B0604030504040204" pitchFamily="34" charset="-128"/>
              </a:rPr>
              <a:t>両方の隠れ層に</a:t>
            </a:r>
            <a:r>
              <a:rPr kumimoji="1" lang="en-US" altLang="ja-JP" sz="1600" dirty="0">
                <a:latin typeface="Meiryo UI" panose="020B0604030504040204" pitchFamily="34" charset="-128"/>
                <a:ea typeface="Meiryo UI" panose="020B0604030504040204" pitchFamily="34" charset="-128"/>
              </a:rPr>
              <a:t>LSTM</a:t>
            </a:r>
            <a:r>
              <a:rPr kumimoji="1" lang="ja-JP" altLang="en-US" sz="1600" dirty="0">
                <a:latin typeface="Meiryo UI" panose="020B0604030504040204" pitchFamily="34" charset="-128"/>
                <a:ea typeface="Meiryo UI" panose="020B0604030504040204" pitchFamily="34" charset="-128"/>
              </a:rPr>
              <a:t>を使用</a:t>
            </a:r>
            <a:endParaRPr kumimoji="1" lang="en-US" altLang="ja-JP" sz="1600" dirty="0">
              <a:latin typeface="Meiryo UI" panose="020B0604030504040204" pitchFamily="34" charset="-128"/>
              <a:ea typeface="Meiryo UI" panose="020B0604030504040204" pitchFamily="34" charset="-128"/>
            </a:endParaRPr>
          </a:p>
          <a:p>
            <a:pPr marL="180975"/>
            <a:r>
              <a:rPr kumimoji="1" lang="ja-JP" altLang="en-US" sz="1600" dirty="0">
                <a:latin typeface="Meiryo UI" panose="020B0604030504040204" pitchFamily="34" charset="-128"/>
                <a:ea typeface="Meiryo UI" panose="020B0604030504040204" pitchFamily="34" charset="-128"/>
              </a:rPr>
              <a:t>手法</a:t>
            </a:r>
            <a:r>
              <a:rPr kumimoji="1" lang="en-US" altLang="ja-JP" sz="1600" dirty="0">
                <a:latin typeface="Meiryo UI" panose="020B0604030504040204" pitchFamily="34" charset="-128"/>
                <a:ea typeface="Meiryo UI" panose="020B0604030504040204" pitchFamily="34" charset="-128"/>
              </a:rPr>
              <a:t>3</a:t>
            </a:r>
            <a:r>
              <a:rPr kumimoji="1" lang="ja-JP" altLang="en-US" sz="1600" dirty="0">
                <a:latin typeface="Meiryo UI" panose="020B0604030504040204" pitchFamily="34" charset="-128"/>
                <a:ea typeface="Meiryo UI" panose="020B0604030504040204" pitchFamily="34" charset="-128"/>
              </a:rPr>
              <a:t>：</a:t>
            </a:r>
            <a:r>
              <a:rPr kumimoji="1" lang="en-US" altLang="ja-JP" sz="1600" dirty="0">
                <a:latin typeface="Meiryo UI" panose="020B0604030504040204" pitchFamily="34" charset="-128"/>
                <a:ea typeface="Meiryo UI" panose="020B0604030504040204" pitchFamily="34" charset="-128"/>
              </a:rPr>
              <a:t>Value</a:t>
            </a:r>
            <a:r>
              <a:rPr kumimoji="1" lang="ja-JP" altLang="en-US" sz="1600" dirty="0">
                <a:latin typeface="Meiryo UI" panose="020B0604030504040204" pitchFamily="34" charset="-128"/>
                <a:ea typeface="Meiryo UI" panose="020B0604030504040204" pitchFamily="34" charset="-128"/>
              </a:rPr>
              <a:t>の学習には利用時には使用できない情報も入力</a:t>
            </a:r>
            <a:r>
              <a:rPr kumimoji="1" lang="en-US" altLang="ja-JP" sz="1600" dirty="0">
                <a:latin typeface="Meiryo UI" panose="020B0604030504040204" pitchFamily="34" charset="-128"/>
                <a:ea typeface="Meiryo UI" panose="020B0604030504040204" pitchFamily="34" charset="-128"/>
              </a:rPr>
              <a:t>(</a:t>
            </a:r>
            <a:r>
              <a:rPr kumimoji="1" lang="ja-JP" altLang="en-US" sz="1600" dirty="0">
                <a:latin typeface="Meiryo UI" panose="020B0604030504040204" pitchFamily="34" charset="-128"/>
                <a:ea typeface="Meiryo UI" panose="020B0604030504040204" pitchFamily="34" charset="-128"/>
              </a:rPr>
              <a:t>効果は未検証</a:t>
            </a:r>
            <a:r>
              <a:rPr kumimoji="1" lang="en-US" altLang="ja-JP" sz="1600" dirty="0">
                <a:latin typeface="Meiryo UI" panose="020B0604030504040204" pitchFamily="34" charset="-128"/>
                <a:ea typeface="Meiryo UI" panose="020B0604030504040204" pitchFamily="34" charset="-128"/>
              </a:rPr>
              <a:t>)</a:t>
            </a:r>
          </a:p>
          <a:p>
            <a:endParaRPr kumimoji="1" lang="en-US" altLang="ja-JP" dirty="0">
              <a:latin typeface="Meiryo UI" panose="020B0604030504040204" pitchFamily="34" charset="-128"/>
              <a:ea typeface="Meiryo UI" panose="020B0604030504040204" pitchFamily="34" charset="-128"/>
            </a:endParaRPr>
          </a:p>
          <a:p>
            <a:endParaRPr kumimoji="1" lang="en-US" altLang="ja-JP" dirty="0">
              <a:latin typeface="Meiryo UI" panose="020B0604030504040204" pitchFamily="34" charset="-128"/>
              <a:ea typeface="Meiryo UI" panose="020B0604030504040204" pitchFamily="34" charset="-128"/>
            </a:endParaRPr>
          </a:p>
          <a:p>
            <a:r>
              <a:rPr kumimoji="1" lang="ja-JP" altLang="en-US" dirty="0">
                <a:latin typeface="Meiryo UI" panose="020B0604030504040204" pitchFamily="34" charset="-128"/>
                <a:ea typeface="Meiryo UI" panose="020B0604030504040204" pitchFamily="34" charset="-128"/>
              </a:rPr>
              <a:t>加えて、状態推定器を導入することでオブジェクトにセンサーを組み込まなくても、</a:t>
            </a:r>
            <a:r>
              <a:rPr kumimoji="1" lang="en-US" altLang="ja-JP" dirty="0">
                <a:latin typeface="Meiryo UI" panose="020B0604030504040204" pitchFamily="34" charset="-128"/>
                <a:ea typeface="Meiryo UI" panose="020B0604030504040204" pitchFamily="34" charset="-128"/>
              </a:rPr>
              <a:t>RGB</a:t>
            </a:r>
            <a:r>
              <a:rPr kumimoji="1" lang="ja-JP" altLang="en-US" dirty="0">
                <a:latin typeface="Meiryo UI" panose="020B0604030504040204" pitchFamily="34" charset="-128"/>
                <a:ea typeface="Meiryo UI" panose="020B0604030504040204" pitchFamily="34" charset="-128"/>
              </a:rPr>
              <a:t>カメラにより実機でタスクを成功させられることを示した</a:t>
            </a:r>
            <a:r>
              <a:rPr kumimoji="1" lang="en-US" altLang="ja-JP" dirty="0">
                <a:latin typeface="Meiryo UI" panose="020B0604030504040204" pitchFamily="34" charset="-128"/>
                <a:ea typeface="Meiryo UI" panose="020B0604030504040204" pitchFamily="34" charset="-128"/>
              </a:rPr>
              <a:t>(</a:t>
            </a:r>
            <a:r>
              <a:rPr kumimoji="1" lang="ja-JP" altLang="en-US" dirty="0">
                <a:latin typeface="Meiryo UI" panose="020B0604030504040204" pitchFamily="34" charset="-128"/>
                <a:ea typeface="Meiryo UI" panose="020B0604030504040204" pitchFamily="34" charset="-128"/>
              </a:rPr>
              <a:t>やや性能は悪化</a:t>
            </a:r>
            <a:r>
              <a:rPr kumimoji="1" lang="en-US" altLang="ja-JP" dirty="0">
                <a:latin typeface="Meiryo UI" panose="020B0604030504040204" pitchFamily="34" charset="-128"/>
                <a:ea typeface="Meiryo UI" panose="020B0604030504040204" pitchFamily="34" charset="-128"/>
              </a:rPr>
              <a:t>)</a:t>
            </a:r>
          </a:p>
        </p:txBody>
      </p:sp>
    </p:spTree>
    <p:extLst>
      <p:ext uri="{BB962C8B-B14F-4D97-AF65-F5344CB8AC3E}">
        <p14:creationId xmlns:p14="http://schemas.microsoft.com/office/powerpoint/2010/main" val="2442962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9801739-3B03-BF49-A293-B1C2062CDACC}"/>
              </a:ext>
            </a:extLst>
          </p:cNvPr>
          <p:cNvSpPr txBox="1"/>
          <p:nvPr/>
        </p:nvSpPr>
        <p:spPr>
          <a:xfrm>
            <a:off x="0" y="0"/>
            <a:ext cx="6640830" cy="461665"/>
          </a:xfrm>
          <a:prstGeom prst="rect">
            <a:avLst/>
          </a:prstGeom>
          <a:noFill/>
        </p:spPr>
        <p:txBody>
          <a:bodyPr wrap="square" rtlCol="0">
            <a:spAutoFit/>
          </a:bodyPr>
          <a:lstStyle/>
          <a:p>
            <a:r>
              <a:rPr kumimoji="1" lang="ja-JP" altLang="en-US" sz="2400">
                <a:latin typeface="Meiryo UI" panose="020B0604030504040204" pitchFamily="34" charset="-128"/>
                <a:ea typeface="Meiryo UI" panose="020B0604030504040204" pitchFamily="34" charset="-128"/>
              </a:rPr>
              <a:t>論文概要</a:t>
            </a:r>
          </a:p>
        </p:txBody>
      </p:sp>
      <p:cxnSp>
        <p:nvCxnSpPr>
          <p:cNvPr id="6" name="直線コネクタ 5">
            <a:extLst>
              <a:ext uri="{FF2B5EF4-FFF2-40B4-BE49-F238E27FC236}">
                <a16:creationId xmlns:a16="http://schemas.microsoft.com/office/drawing/2014/main" id="{CDD6470C-2EEA-094B-BBB4-F9097E58A64C}"/>
              </a:ext>
            </a:extLst>
          </p:cNvPr>
          <p:cNvCxnSpPr/>
          <p:nvPr/>
        </p:nvCxnSpPr>
        <p:spPr>
          <a:xfrm>
            <a:off x="0" y="461665"/>
            <a:ext cx="296037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93DE7E6B-9AD5-9549-B48D-208A1EFE2E3D}"/>
              </a:ext>
            </a:extLst>
          </p:cNvPr>
          <p:cNvSpPr txBox="1"/>
          <p:nvPr/>
        </p:nvSpPr>
        <p:spPr>
          <a:xfrm>
            <a:off x="257175" y="720090"/>
            <a:ext cx="8629650" cy="1477328"/>
          </a:xfrm>
          <a:prstGeom prst="rect">
            <a:avLst/>
          </a:prstGeom>
          <a:noFill/>
        </p:spPr>
        <p:txBody>
          <a:bodyPr wrap="square" rtlCol="0">
            <a:spAutoFit/>
          </a:bodyPr>
          <a:lstStyle/>
          <a:p>
            <a:r>
              <a:rPr kumimoji="1" lang="ja-JP" altLang="en-US">
                <a:latin typeface="Meiryo UI" panose="020B0604030504040204" pitchFamily="34" charset="-128"/>
                <a:ea typeface="Meiryo UI" panose="020B0604030504040204" pitchFamily="34" charset="-128"/>
              </a:rPr>
              <a:t>■概要</a:t>
            </a:r>
            <a:endParaRPr kumimoji="1" lang="en-US" altLang="ja-JP" dirty="0">
              <a:latin typeface="Meiryo UI" panose="020B0604030504040204" pitchFamily="34" charset="-128"/>
              <a:ea typeface="Meiryo UI" panose="020B0604030504040204" pitchFamily="34" charset="-128"/>
            </a:endParaRPr>
          </a:p>
          <a:p>
            <a:r>
              <a:rPr kumimoji="1" lang="en-US" altLang="ja-JP" i="1" dirty="0">
                <a:latin typeface="Meiryo UI" panose="020B0604030504040204" pitchFamily="34" charset="-128"/>
                <a:ea typeface="Meiryo UI" panose="020B0604030504040204" pitchFamily="34" charset="-128"/>
              </a:rPr>
              <a:t>domain randomization</a:t>
            </a:r>
            <a:r>
              <a:rPr kumimoji="1" lang="ja-JP" altLang="en-US">
                <a:latin typeface="Meiryo UI" panose="020B0604030504040204" pitchFamily="34" charset="-128"/>
                <a:ea typeface="Meiryo UI" panose="020B0604030504040204" pitchFamily="34" charset="-128"/>
              </a:rPr>
              <a:t>を用いることで、高自由度の人型ハンドロボットに対して、シミュレーション上での強化学習エージェントの学習を行うだけで、実機でも良好な動作を行わせることができることを示した。</a:t>
            </a:r>
            <a:endParaRPr kumimoji="1" lang="en-US" altLang="ja-JP" dirty="0">
              <a:latin typeface="Meiryo UI" panose="020B0604030504040204" pitchFamily="34" charset="-128"/>
              <a:ea typeface="Meiryo UI" panose="020B0604030504040204" pitchFamily="34" charset="-128"/>
            </a:endParaRPr>
          </a:p>
          <a:p>
            <a:r>
              <a:rPr kumimoji="1" lang="ja-JP" altLang="en-US">
                <a:latin typeface="Meiryo UI" panose="020B0604030504040204" pitchFamily="34" charset="-128"/>
                <a:ea typeface="Meiryo UI" panose="020B0604030504040204" pitchFamily="34" charset="-128"/>
              </a:rPr>
              <a:t>また、人に似た柔軟なハンドリングが獲得されたことを確認した。</a:t>
            </a:r>
            <a:endParaRPr kumimoji="1" lang="en-US" altLang="ja-JP" dirty="0">
              <a:latin typeface="Meiryo UI" panose="020B0604030504040204" pitchFamily="34" charset="-128"/>
              <a:ea typeface="Meiryo UI" panose="020B0604030504040204" pitchFamily="34" charset="-128"/>
            </a:endParaRPr>
          </a:p>
        </p:txBody>
      </p:sp>
      <p:sp>
        <p:nvSpPr>
          <p:cNvPr id="8" name="テキスト ボックス 7">
            <a:extLst>
              <a:ext uri="{FF2B5EF4-FFF2-40B4-BE49-F238E27FC236}">
                <a16:creationId xmlns:a16="http://schemas.microsoft.com/office/drawing/2014/main" id="{3708A00B-5263-F140-A2FC-F1F5D572206F}"/>
              </a:ext>
            </a:extLst>
          </p:cNvPr>
          <p:cNvSpPr txBox="1"/>
          <p:nvPr/>
        </p:nvSpPr>
        <p:spPr>
          <a:xfrm>
            <a:off x="257175" y="5450145"/>
            <a:ext cx="8629650" cy="923330"/>
          </a:xfrm>
          <a:prstGeom prst="rect">
            <a:avLst/>
          </a:prstGeom>
          <a:noFill/>
        </p:spPr>
        <p:txBody>
          <a:bodyPr wrap="square" rtlCol="0">
            <a:spAutoFit/>
          </a:bodyPr>
          <a:lstStyle/>
          <a:p>
            <a:r>
              <a:rPr kumimoji="1" lang="ja-JP" altLang="en-US">
                <a:latin typeface="Meiryo UI" panose="020B0604030504040204" pitchFamily="34" charset="-128"/>
                <a:ea typeface="Meiryo UI" panose="020B0604030504040204" pitchFamily="34" charset="-128"/>
              </a:rPr>
              <a:t>■何が新しいのか？</a:t>
            </a:r>
            <a:endParaRPr kumimoji="1" lang="en-US" altLang="ja-JP" dirty="0">
              <a:latin typeface="Meiryo UI" panose="020B0604030504040204" pitchFamily="34" charset="-128"/>
              <a:ea typeface="Meiryo UI" panose="020B0604030504040204" pitchFamily="34" charset="-128"/>
            </a:endParaRPr>
          </a:p>
          <a:p>
            <a:r>
              <a:rPr kumimoji="1" lang="ja-JP" altLang="en-US">
                <a:latin typeface="Meiryo UI" panose="020B0604030504040204" pitchFamily="34" charset="-128"/>
                <a:ea typeface="Meiryo UI" panose="020B0604030504040204" pitchFamily="34" charset="-128"/>
              </a:rPr>
              <a:t>高い自由度を持つロボットに対して、教師データを用いずに複雑な動作を獲得させることができることを実機において示した。</a:t>
            </a:r>
            <a:endParaRPr kumimoji="1" lang="en-US" altLang="ja-JP" dirty="0">
              <a:latin typeface="Meiryo UI" panose="020B0604030504040204" pitchFamily="34" charset="-128"/>
              <a:ea typeface="Meiryo UI" panose="020B0604030504040204" pitchFamily="34" charset="-128"/>
            </a:endParaRPr>
          </a:p>
        </p:txBody>
      </p:sp>
      <p:pic>
        <p:nvPicPr>
          <p:cNvPr id="13" name="図 12">
            <a:extLst>
              <a:ext uri="{FF2B5EF4-FFF2-40B4-BE49-F238E27FC236}">
                <a16:creationId xmlns:a16="http://schemas.microsoft.com/office/drawing/2014/main" id="{A9DCB028-9898-0F46-9E75-F3FC915BB32F}"/>
              </a:ext>
            </a:extLst>
          </p:cNvPr>
          <p:cNvPicPr>
            <a:picLocks noChangeAspect="1"/>
          </p:cNvPicPr>
          <p:nvPr/>
        </p:nvPicPr>
        <p:blipFill>
          <a:blip r:embed="rId2"/>
          <a:stretch>
            <a:fillRect/>
          </a:stretch>
        </p:blipFill>
        <p:spPr>
          <a:xfrm>
            <a:off x="257175" y="2455842"/>
            <a:ext cx="4098907" cy="2675890"/>
          </a:xfrm>
          <a:prstGeom prst="rect">
            <a:avLst/>
          </a:prstGeom>
        </p:spPr>
      </p:pic>
      <p:sp>
        <p:nvSpPr>
          <p:cNvPr id="14" name="テキスト ボックス 13">
            <a:extLst>
              <a:ext uri="{FF2B5EF4-FFF2-40B4-BE49-F238E27FC236}">
                <a16:creationId xmlns:a16="http://schemas.microsoft.com/office/drawing/2014/main" id="{4DCD37FC-1952-244D-8FC2-C26006145ECD}"/>
              </a:ext>
            </a:extLst>
          </p:cNvPr>
          <p:cNvSpPr txBox="1"/>
          <p:nvPr/>
        </p:nvSpPr>
        <p:spPr>
          <a:xfrm>
            <a:off x="4356082" y="2505670"/>
            <a:ext cx="4787918" cy="1815882"/>
          </a:xfrm>
          <a:prstGeom prst="rect">
            <a:avLst/>
          </a:prstGeom>
          <a:noFill/>
        </p:spPr>
        <p:txBody>
          <a:bodyPr wrap="square" rtlCol="0">
            <a:spAutoFit/>
          </a:bodyPr>
          <a:lstStyle/>
          <a:p>
            <a:r>
              <a:rPr kumimoji="1" lang="ja-JP" altLang="en-US" sz="1600" dirty="0">
                <a:latin typeface="Meiryo UI" panose="020B0604030504040204" pitchFamily="34" charset="-128"/>
                <a:ea typeface="Meiryo UI" panose="020B0604030504040204" pitchFamily="34" charset="-128"/>
              </a:rPr>
              <a:t>♦タスク</a:t>
            </a:r>
            <a:endParaRPr kumimoji="1" lang="en-US" altLang="ja-JP" sz="1600" dirty="0">
              <a:latin typeface="Meiryo UI" panose="020B0604030504040204" pitchFamily="34" charset="-128"/>
              <a:ea typeface="Meiryo UI" panose="020B0604030504040204" pitchFamily="34" charset="-128"/>
            </a:endParaRPr>
          </a:p>
          <a:p>
            <a:r>
              <a:rPr kumimoji="1" lang="ja-JP" altLang="en-US" sz="1600" dirty="0">
                <a:latin typeface="Meiryo UI" panose="020B0604030504040204" pitchFamily="34" charset="-128"/>
                <a:ea typeface="Meiryo UI" panose="020B0604030504040204" pitchFamily="34" charset="-128"/>
              </a:rPr>
              <a:t>五指ハンド上で、ブロックの指定された面を上に向ける</a:t>
            </a:r>
            <a:endParaRPr kumimoji="1" lang="en-US" altLang="ja-JP" sz="1600" dirty="0">
              <a:latin typeface="Meiryo UI" panose="020B0604030504040204" pitchFamily="34" charset="-128"/>
              <a:ea typeface="Meiryo UI" panose="020B0604030504040204" pitchFamily="34" charset="-128"/>
            </a:endParaRPr>
          </a:p>
          <a:p>
            <a:endParaRPr kumimoji="1" lang="en-US" altLang="ja-JP" sz="1600" dirty="0">
              <a:latin typeface="Meiryo UI" panose="020B0604030504040204" pitchFamily="34" charset="-128"/>
              <a:ea typeface="Meiryo UI" panose="020B0604030504040204" pitchFamily="34" charset="-128"/>
            </a:endParaRPr>
          </a:p>
          <a:p>
            <a:r>
              <a:rPr kumimoji="1" lang="ja-JP" altLang="en-US" sz="1600" dirty="0">
                <a:latin typeface="Meiryo UI" panose="020B0604030504040204" pitchFamily="34" charset="-128"/>
                <a:ea typeface="Meiryo UI" panose="020B0604030504040204" pitchFamily="34" charset="-128"/>
              </a:rPr>
              <a:t>♦動作の獲得と実行</a:t>
            </a:r>
            <a:endParaRPr kumimoji="1" lang="en-US" altLang="ja-JP" sz="1600" dirty="0">
              <a:latin typeface="Meiryo UI" panose="020B0604030504040204" pitchFamily="34" charset="-128"/>
              <a:ea typeface="Meiryo UI" panose="020B0604030504040204" pitchFamily="34" charset="-128"/>
            </a:endParaRPr>
          </a:p>
          <a:p>
            <a:r>
              <a:rPr kumimoji="1" lang="ja-JP" altLang="en-US" sz="1600" dirty="0">
                <a:latin typeface="Meiryo UI" panose="020B0604030504040204" pitchFamily="34" charset="-128"/>
                <a:ea typeface="Meiryo UI" panose="020B0604030504040204" pitchFamily="34" charset="-128"/>
              </a:rPr>
              <a:t>学習手法</a:t>
            </a:r>
            <a:r>
              <a:rPr kumimoji="1" lang="en-US" altLang="ja-JP" sz="1600" dirty="0">
                <a:latin typeface="Meiryo UI" panose="020B0604030504040204" pitchFamily="34" charset="-128"/>
                <a:ea typeface="Meiryo UI" panose="020B0604030504040204" pitchFamily="34" charset="-128"/>
              </a:rPr>
              <a:t>      </a:t>
            </a:r>
            <a:r>
              <a:rPr kumimoji="1" lang="ja-JP" altLang="en-US" sz="1600" dirty="0">
                <a:latin typeface="Meiryo UI" panose="020B0604030504040204" pitchFamily="34" charset="-128"/>
                <a:ea typeface="Meiryo UI" panose="020B0604030504040204" pitchFamily="34" charset="-128"/>
              </a:rPr>
              <a:t>：強化学習</a:t>
            </a:r>
            <a:r>
              <a:rPr kumimoji="1" lang="en-US" altLang="ja-JP" sz="1600" dirty="0">
                <a:latin typeface="Meiryo UI" panose="020B0604030504040204" pitchFamily="34" charset="-128"/>
                <a:ea typeface="Meiryo UI" panose="020B0604030504040204" pitchFamily="34" charset="-128"/>
              </a:rPr>
              <a:t>(PPO)</a:t>
            </a:r>
          </a:p>
          <a:p>
            <a:r>
              <a:rPr kumimoji="1" lang="ja-JP" altLang="en-US" sz="1600" dirty="0">
                <a:latin typeface="Meiryo UI" panose="020B0604030504040204" pitchFamily="34" charset="-128"/>
                <a:ea typeface="Meiryo UI" panose="020B0604030504040204" pitchFamily="34" charset="-128"/>
              </a:rPr>
              <a:t>動作獲得環境：シミュレータ</a:t>
            </a:r>
            <a:endParaRPr kumimoji="1" lang="en-US" altLang="ja-JP" sz="1600" dirty="0">
              <a:latin typeface="Meiryo UI" panose="020B0604030504040204" pitchFamily="34" charset="-128"/>
              <a:ea typeface="Meiryo UI" panose="020B0604030504040204" pitchFamily="34" charset="-128"/>
            </a:endParaRPr>
          </a:p>
          <a:p>
            <a:r>
              <a:rPr kumimoji="1" lang="ja-JP" altLang="en-US" sz="1600" dirty="0">
                <a:latin typeface="Meiryo UI" panose="020B0604030504040204" pitchFamily="34" charset="-128"/>
                <a:ea typeface="Meiryo UI" panose="020B0604030504040204" pitchFamily="34" charset="-128"/>
              </a:rPr>
              <a:t>動作評価環境：シミュレータと実機</a:t>
            </a:r>
            <a:endParaRPr kumimoji="1" lang="en-US" altLang="ja-JP" sz="16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556328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9801739-3B03-BF49-A293-B1C2062CDACC}"/>
              </a:ext>
            </a:extLst>
          </p:cNvPr>
          <p:cNvSpPr txBox="1"/>
          <p:nvPr/>
        </p:nvSpPr>
        <p:spPr>
          <a:xfrm>
            <a:off x="0" y="0"/>
            <a:ext cx="6640830" cy="461665"/>
          </a:xfrm>
          <a:prstGeom prst="rect">
            <a:avLst/>
          </a:prstGeom>
          <a:noFill/>
        </p:spPr>
        <p:txBody>
          <a:bodyPr wrap="square" rtlCol="0">
            <a:spAutoFit/>
          </a:bodyPr>
          <a:lstStyle/>
          <a:p>
            <a:r>
              <a:rPr kumimoji="1" lang="ja-JP" altLang="en-US" sz="2400" dirty="0">
                <a:latin typeface="Meiryo UI" panose="020B0604030504040204" pitchFamily="34" charset="-128"/>
                <a:ea typeface="Meiryo UI" panose="020B0604030504040204" pitchFamily="34" charset="-128"/>
              </a:rPr>
              <a:t>使用するマニピュレータとオブジェクト</a:t>
            </a:r>
          </a:p>
        </p:txBody>
      </p:sp>
      <p:cxnSp>
        <p:nvCxnSpPr>
          <p:cNvPr id="6" name="直線コネクタ 5">
            <a:extLst>
              <a:ext uri="{FF2B5EF4-FFF2-40B4-BE49-F238E27FC236}">
                <a16:creationId xmlns:a16="http://schemas.microsoft.com/office/drawing/2014/main" id="{CDD6470C-2EEA-094B-BBB4-F9097E58A64C}"/>
              </a:ext>
            </a:extLst>
          </p:cNvPr>
          <p:cNvCxnSpPr/>
          <p:nvPr/>
        </p:nvCxnSpPr>
        <p:spPr>
          <a:xfrm>
            <a:off x="0" y="461665"/>
            <a:ext cx="4788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93DE7E6B-9AD5-9549-B48D-208A1EFE2E3D}"/>
              </a:ext>
            </a:extLst>
          </p:cNvPr>
          <p:cNvSpPr txBox="1"/>
          <p:nvPr/>
        </p:nvSpPr>
        <p:spPr>
          <a:xfrm>
            <a:off x="257175" y="720090"/>
            <a:ext cx="8629650" cy="369332"/>
          </a:xfrm>
          <a:prstGeom prst="rect">
            <a:avLst/>
          </a:prstGeom>
          <a:noFill/>
        </p:spPr>
        <p:txBody>
          <a:bodyPr wrap="square" rtlCol="0">
            <a:spAutoFit/>
          </a:bodyPr>
          <a:lstStyle/>
          <a:p>
            <a:r>
              <a:rPr kumimoji="1" lang="ja-JP" altLang="en-US">
                <a:latin typeface="Meiryo UI" panose="020B0604030504040204" pitchFamily="34" charset="-128"/>
                <a:ea typeface="Meiryo UI" panose="020B0604030504040204" pitchFamily="34" charset="-128"/>
              </a:rPr>
              <a:t>■実機</a:t>
            </a:r>
            <a:endParaRPr kumimoji="1" lang="en-US" altLang="ja-JP" dirty="0">
              <a:latin typeface="Meiryo UI" panose="020B0604030504040204" pitchFamily="34" charset="-128"/>
              <a:ea typeface="Meiryo UI" panose="020B0604030504040204" pitchFamily="34" charset="-128"/>
            </a:endParaRPr>
          </a:p>
        </p:txBody>
      </p:sp>
      <p:pic>
        <p:nvPicPr>
          <p:cNvPr id="13" name="図 12">
            <a:extLst>
              <a:ext uri="{FF2B5EF4-FFF2-40B4-BE49-F238E27FC236}">
                <a16:creationId xmlns:a16="http://schemas.microsoft.com/office/drawing/2014/main" id="{A9DCB028-9898-0F46-9E75-F3FC915BB32F}"/>
              </a:ext>
            </a:extLst>
          </p:cNvPr>
          <p:cNvPicPr>
            <a:picLocks noChangeAspect="1"/>
          </p:cNvPicPr>
          <p:nvPr/>
        </p:nvPicPr>
        <p:blipFill rotWithShape="1">
          <a:blip r:embed="rId2"/>
          <a:srcRect r="52892" b="11476"/>
          <a:stretch/>
        </p:blipFill>
        <p:spPr>
          <a:xfrm>
            <a:off x="5677542" y="2955904"/>
            <a:ext cx="2695570" cy="3306900"/>
          </a:xfrm>
          <a:prstGeom prst="rect">
            <a:avLst/>
          </a:prstGeom>
        </p:spPr>
      </p:pic>
      <p:sp>
        <p:nvSpPr>
          <p:cNvPr id="14" name="テキスト ボックス 13">
            <a:extLst>
              <a:ext uri="{FF2B5EF4-FFF2-40B4-BE49-F238E27FC236}">
                <a16:creationId xmlns:a16="http://schemas.microsoft.com/office/drawing/2014/main" id="{4DCD37FC-1952-244D-8FC2-C26006145ECD}"/>
              </a:ext>
            </a:extLst>
          </p:cNvPr>
          <p:cNvSpPr txBox="1"/>
          <p:nvPr/>
        </p:nvSpPr>
        <p:spPr>
          <a:xfrm>
            <a:off x="537836" y="1104549"/>
            <a:ext cx="4787918" cy="584775"/>
          </a:xfrm>
          <a:prstGeom prst="rect">
            <a:avLst/>
          </a:prstGeom>
          <a:noFill/>
        </p:spPr>
        <p:txBody>
          <a:bodyPr wrap="square" rtlCol="0">
            <a:spAutoFit/>
          </a:bodyPr>
          <a:lstStyle/>
          <a:p>
            <a:r>
              <a:rPr kumimoji="1" lang="ja-JP" altLang="en-US" sz="1600" dirty="0">
                <a:latin typeface="Meiryo UI" panose="020B0604030504040204" pitchFamily="34" charset="-128"/>
                <a:ea typeface="Meiryo UI" panose="020B0604030504040204" pitchFamily="34" charset="-128"/>
              </a:rPr>
              <a:t>♦マニピュレータ</a:t>
            </a:r>
            <a:endParaRPr kumimoji="1" lang="en-US" altLang="ja-JP" sz="1600" dirty="0">
              <a:latin typeface="Meiryo UI" panose="020B0604030504040204" pitchFamily="34" charset="-128"/>
              <a:ea typeface="Meiryo UI" panose="020B0604030504040204" pitchFamily="34" charset="-128"/>
            </a:endParaRPr>
          </a:p>
          <a:p>
            <a:r>
              <a:rPr kumimoji="1" lang="en" altLang="ja-JP" sz="1600" dirty="0" err="1">
                <a:latin typeface="Meiryo UI" panose="020B0604030504040204" pitchFamily="34" charset="-128"/>
                <a:ea typeface="Meiryo UI" panose="020B0604030504040204" pitchFamily="34" charset="-128"/>
              </a:rPr>
              <a:t>ShadowRobot</a:t>
            </a:r>
            <a:r>
              <a:rPr kumimoji="1" lang="en" altLang="ja-JP" sz="1600" dirty="0">
                <a:latin typeface="Meiryo UI" panose="020B0604030504040204" pitchFamily="34" charset="-128"/>
                <a:ea typeface="Meiryo UI" panose="020B0604030504040204" pitchFamily="34" charset="-128"/>
              </a:rPr>
              <a:t> Dexterous Hand</a:t>
            </a:r>
            <a:endParaRPr kumimoji="1" lang="en-US" altLang="ja-JP" sz="1600" dirty="0">
              <a:latin typeface="Meiryo UI" panose="020B0604030504040204" pitchFamily="34" charset="-128"/>
              <a:ea typeface="Meiryo UI" panose="020B0604030504040204" pitchFamily="34" charset="-128"/>
            </a:endParaRPr>
          </a:p>
        </p:txBody>
      </p:sp>
      <p:graphicFrame>
        <p:nvGraphicFramePr>
          <p:cNvPr id="2" name="表 1">
            <a:extLst>
              <a:ext uri="{FF2B5EF4-FFF2-40B4-BE49-F238E27FC236}">
                <a16:creationId xmlns:a16="http://schemas.microsoft.com/office/drawing/2014/main" id="{B54C4ED7-D816-D34F-9C85-B3E1155E9F50}"/>
              </a:ext>
            </a:extLst>
          </p:cNvPr>
          <p:cNvGraphicFramePr>
            <a:graphicFrameLocks noGrp="1"/>
          </p:cNvGraphicFramePr>
          <p:nvPr>
            <p:extLst>
              <p:ext uri="{D42A27DB-BD31-4B8C-83A1-F6EECF244321}">
                <p14:modId xmlns:p14="http://schemas.microsoft.com/office/powerpoint/2010/main" val="328013401"/>
              </p:ext>
            </p:extLst>
          </p:nvPr>
        </p:nvGraphicFramePr>
        <p:xfrm>
          <a:off x="949324" y="1843384"/>
          <a:ext cx="1845311" cy="1112520"/>
        </p:xfrm>
        <a:graphic>
          <a:graphicData uri="http://schemas.openxmlformats.org/drawingml/2006/table">
            <a:tbl>
              <a:tblPr firstRow="1" bandRow="1">
                <a:tableStyleId>{5C22544A-7EE6-4342-B048-85BDC9FD1C3A}</a:tableStyleId>
              </a:tblPr>
              <a:tblGrid>
                <a:gridCol w="1378268">
                  <a:extLst>
                    <a:ext uri="{9D8B030D-6E8A-4147-A177-3AD203B41FA5}">
                      <a16:colId xmlns:a16="http://schemas.microsoft.com/office/drawing/2014/main" val="2189860802"/>
                    </a:ext>
                  </a:extLst>
                </a:gridCol>
                <a:gridCol w="467043">
                  <a:extLst>
                    <a:ext uri="{9D8B030D-6E8A-4147-A177-3AD203B41FA5}">
                      <a16:colId xmlns:a16="http://schemas.microsoft.com/office/drawing/2014/main" val="3471713418"/>
                    </a:ext>
                  </a:extLst>
                </a:gridCol>
              </a:tblGrid>
              <a:tr h="370840">
                <a:tc>
                  <a:txBody>
                    <a:bodyPr/>
                    <a:lstStyle/>
                    <a:p>
                      <a:r>
                        <a:rPr kumimoji="1" lang="ja-JP" altLang="en-US" sz="1600" b="0">
                          <a:solidFill>
                            <a:schemeClr val="tx1"/>
                          </a:solidFill>
                        </a:rPr>
                        <a:t>指本数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600" b="0" dirty="0">
                          <a:solidFill>
                            <a:schemeClr val="tx1"/>
                          </a:solidFill>
                        </a:rPr>
                        <a:t>5</a:t>
                      </a:r>
                      <a:endParaRPr kumimoji="1" lang="ja-JP" alt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2447987"/>
                  </a:ext>
                </a:extLst>
              </a:tr>
              <a:tr h="370840">
                <a:tc>
                  <a:txBody>
                    <a:bodyPr/>
                    <a:lstStyle/>
                    <a:p>
                      <a:r>
                        <a:rPr kumimoji="1" lang="ja-JP" altLang="en-US" sz="1600" b="0">
                          <a:solidFill>
                            <a:schemeClr val="tx1"/>
                          </a:solidFill>
                        </a:rPr>
                        <a:t>関節数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600" b="0" dirty="0">
                          <a:solidFill>
                            <a:schemeClr val="tx1"/>
                          </a:solidFill>
                        </a:rPr>
                        <a:t>24</a:t>
                      </a:r>
                      <a:endParaRPr kumimoji="1" lang="ja-JP" alt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26465797"/>
                  </a:ext>
                </a:extLst>
              </a:tr>
              <a:tr h="370840">
                <a:tc>
                  <a:txBody>
                    <a:bodyPr/>
                    <a:lstStyle/>
                    <a:p>
                      <a:r>
                        <a:rPr kumimoji="1" lang="ja-JP" altLang="en-US" sz="1600" b="0">
                          <a:solidFill>
                            <a:schemeClr val="tx1"/>
                          </a:solidFill>
                        </a:rPr>
                        <a:t>動作自由度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600" b="0" dirty="0">
                          <a:solidFill>
                            <a:schemeClr val="tx1"/>
                          </a:solidFill>
                        </a:rPr>
                        <a:t>20</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75513324"/>
                  </a:ext>
                </a:extLst>
              </a:tr>
            </a:tbl>
          </a:graphicData>
        </a:graphic>
      </p:graphicFrame>
      <p:graphicFrame>
        <p:nvGraphicFramePr>
          <p:cNvPr id="9" name="表 8">
            <a:extLst>
              <a:ext uri="{FF2B5EF4-FFF2-40B4-BE49-F238E27FC236}">
                <a16:creationId xmlns:a16="http://schemas.microsoft.com/office/drawing/2014/main" id="{469B40A3-6B7B-214A-B262-EB6F37749F39}"/>
              </a:ext>
            </a:extLst>
          </p:cNvPr>
          <p:cNvGraphicFramePr>
            <a:graphicFrameLocks noGrp="1"/>
          </p:cNvGraphicFramePr>
          <p:nvPr>
            <p:extLst>
              <p:ext uri="{D42A27DB-BD31-4B8C-83A1-F6EECF244321}">
                <p14:modId xmlns:p14="http://schemas.microsoft.com/office/powerpoint/2010/main" val="2657105377"/>
              </p:ext>
            </p:extLst>
          </p:nvPr>
        </p:nvGraphicFramePr>
        <p:xfrm>
          <a:off x="4922199" y="1778333"/>
          <a:ext cx="3832222" cy="949960"/>
        </p:xfrm>
        <a:graphic>
          <a:graphicData uri="http://schemas.openxmlformats.org/drawingml/2006/table">
            <a:tbl>
              <a:tblPr firstRow="1" bandRow="1">
                <a:tableStyleId>{5C22544A-7EE6-4342-B048-85BDC9FD1C3A}</a:tableStyleId>
              </a:tblPr>
              <a:tblGrid>
                <a:gridCol w="1571304">
                  <a:extLst>
                    <a:ext uri="{9D8B030D-6E8A-4147-A177-3AD203B41FA5}">
                      <a16:colId xmlns:a16="http://schemas.microsoft.com/office/drawing/2014/main" val="2189860802"/>
                    </a:ext>
                  </a:extLst>
                </a:gridCol>
                <a:gridCol w="2260918">
                  <a:extLst>
                    <a:ext uri="{9D8B030D-6E8A-4147-A177-3AD203B41FA5}">
                      <a16:colId xmlns:a16="http://schemas.microsoft.com/office/drawing/2014/main" val="3471713418"/>
                    </a:ext>
                  </a:extLst>
                </a:gridCol>
              </a:tblGrid>
              <a:tr h="370840">
                <a:tc>
                  <a:txBody>
                    <a:bodyPr/>
                    <a:lstStyle/>
                    <a:p>
                      <a:r>
                        <a:rPr kumimoji="1" lang="ja-JP" altLang="en-US" sz="1600" b="0">
                          <a:solidFill>
                            <a:schemeClr val="tx1"/>
                          </a:solidFill>
                        </a:rPr>
                        <a:t>指先の位置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b="0">
                          <a:solidFill>
                            <a:schemeClr val="tx1"/>
                          </a:solidFill>
                        </a:rPr>
                        <a:t>モーションキャプチャ</a:t>
                      </a:r>
                      <a:endParaRPr kumimoji="1" lang="en-US" altLang="ja-JP"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2447987"/>
                  </a:ext>
                </a:extLst>
              </a:tr>
              <a:tr h="370840">
                <a:tc>
                  <a:txBody>
                    <a:bodyPr/>
                    <a:lstStyle/>
                    <a:p>
                      <a:r>
                        <a:rPr kumimoji="1" lang="ja-JP" altLang="en-US" sz="1600" b="0">
                          <a:solidFill>
                            <a:schemeClr val="tx1"/>
                          </a:solidFill>
                        </a:rPr>
                        <a:t>オブジェクトの位置と姿勢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600" b="0" dirty="0">
                          <a:solidFill>
                            <a:schemeClr val="tx1"/>
                          </a:solidFill>
                        </a:rPr>
                        <a:t>RGB</a:t>
                      </a:r>
                      <a:r>
                        <a:rPr kumimoji="1" lang="ja-JP" altLang="en-US" sz="1600" b="0">
                          <a:solidFill>
                            <a:schemeClr val="tx1"/>
                          </a:solidFill>
                        </a:rPr>
                        <a:t>カメラ</a:t>
                      </a:r>
                      <a:r>
                        <a:rPr kumimoji="1" lang="en-US" altLang="ja-JP" sz="1600" b="0" dirty="0">
                          <a:solidFill>
                            <a:schemeClr val="tx1"/>
                          </a:solidFill>
                        </a:rPr>
                        <a:t>×3</a:t>
                      </a:r>
                      <a:r>
                        <a:rPr kumimoji="1" lang="ja-JP" altLang="en-US" sz="1600" b="0">
                          <a:solidFill>
                            <a:schemeClr val="tx1"/>
                          </a:solidFill>
                        </a:rPr>
                        <a:t>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26465797"/>
                  </a:ext>
                </a:extLst>
              </a:tr>
            </a:tbl>
          </a:graphicData>
        </a:graphic>
      </p:graphicFrame>
      <p:sp>
        <p:nvSpPr>
          <p:cNvPr id="10" name="テキスト ボックス 9">
            <a:extLst>
              <a:ext uri="{FF2B5EF4-FFF2-40B4-BE49-F238E27FC236}">
                <a16:creationId xmlns:a16="http://schemas.microsoft.com/office/drawing/2014/main" id="{ADB4902F-F6C8-7645-9087-8A89E8A2F19F}"/>
              </a:ext>
            </a:extLst>
          </p:cNvPr>
          <p:cNvSpPr txBox="1"/>
          <p:nvPr/>
        </p:nvSpPr>
        <p:spPr>
          <a:xfrm>
            <a:off x="4789795" y="1111867"/>
            <a:ext cx="4097029" cy="338554"/>
          </a:xfrm>
          <a:prstGeom prst="rect">
            <a:avLst/>
          </a:prstGeom>
          <a:noFill/>
        </p:spPr>
        <p:txBody>
          <a:bodyPr wrap="square" rtlCol="0">
            <a:spAutoFit/>
          </a:bodyPr>
          <a:lstStyle/>
          <a:p>
            <a:r>
              <a:rPr kumimoji="1" lang="ja-JP" altLang="en-US" sz="1600" dirty="0">
                <a:latin typeface="Meiryo UI" panose="020B0604030504040204" pitchFamily="34" charset="-128"/>
                <a:ea typeface="Meiryo UI" panose="020B0604030504040204" pitchFamily="34" charset="-128"/>
              </a:rPr>
              <a:t>♦センサ</a:t>
            </a:r>
            <a:r>
              <a:rPr kumimoji="1" lang="en-US" altLang="ja-JP" sz="1600" dirty="0">
                <a:latin typeface="Meiryo UI" panose="020B0604030504040204" pitchFamily="34" charset="-128"/>
                <a:ea typeface="Meiryo UI" panose="020B0604030504040204" pitchFamily="34" charset="-128"/>
              </a:rPr>
              <a:t>(</a:t>
            </a:r>
            <a:r>
              <a:rPr kumimoji="1" lang="ja-JP" altLang="en-US" sz="1600" dirty="0">
                <a:latin typeface="Meiryo UI" panose="020B0604030504040204" pitchFamily="34" charset="-128"/>
                <a:ea typeface="Meiryo UI" panose="020B0604030504040204" pitchFamily="34" charset="-128"/>
              </a:rPr>
              <a:t>実機の場合</a:t>
            </a:r>
            <a:r>
              <a:rPr kumimoji="1" lang="en-US" altLang="ja-JP" sz="1600" dirty="0">
                <a:latin typeface="Meiryo UI" panose="020B0604030504040204" pitchFamily="34" charset="-128"/>
                <a:ea typeface="Meiryo UI" panose="020B0604030504040204" pitchFamily="34" charset="-128"/>
              </a:rPr>
              <a:t>)</a:t>
            </a:r>
          </a:p>
        </p:txBody>
      </p:sp>
      <p:pic>
        <p:nvPicPr>
          <p:cNvPr id="3" name="図 2"/>
          <p:cNvPicPr>
            <a:picLocks noChangeAspect="1"/>
          </p:cNvPicPr>
          <p:nvPr/>
        </p:nvPicPr>
        <p:blipFill>
          <a:blip r:embed="rId3"/>
          <a:stretch>
            <a:fillRect/>
          </a:stretch>
        </p:blipFill>
        <p:spPr>
          <a:xfrm>
            <a:off x="2886670" y="1704451"/>
            <a:ext cx="1840740" cy="2299778"/>
          </a:xfrm>
          <a:prstGeom prst="rect">
            <a:avLst/>
          </a:prstGeom>
        </p:spPr>
      </p:pic>
      <p:pic>
        <p:nvPicPr>
          <p:cNvPr id="11" name="図 10"/>
          <p:cNvPicPr>
            <a:picLocks noChangeAspect="1"/>
          </p:cNvPicPr>
          <p:nvPr/>
        </p:nvPicPr>
        <p:blipFill>
          <a:blip r:embed="rId4"/>
          <a:stretch>
            <a:fillRect/>
          </a:stretch>
        </p:blipFill>
        <p:spPr>
          <a:xfrm>
            <a:off x="795933" y="4378307"/>
            <a:ext cx="1747976" cy="2402736"/>
          </a:xfrm>
          <a:prstGeom prst="rect">
            <a:avLst/>
          </a:prstGeom>
        </p:spPr>
      </p:pic>
      <p:sp>
        <p:nvSpPr>
          <p:cNvPr id="16" name="テキスト ボックス 15">
            <a:extLst>
              <a:ext uri="{FF2B5EF4-FFF2-40B4-BE49-F238E27FC236}">
                <a16:creationId xmlns:a16="http://schemas.microsoft.com/office/drawing/2014/main" id="{4DCD37FC-1952-244D-8FC2-C26006145ECD}"/>
              </a:ext>
            </a:extLst>
          </p:cNvPr>
          <p:cNvSpPr txBox="1"/>
          <p:nvPr/>
        </p:nvSpPr>
        <p:spPr>
          <a:xfrm>
            <a:off x="566411" y="4039753"/>
            <a:ext cx="4787918" cy="338554"/>
          </a:xfrm>
          <a:prstGeom prst="rect">
            <a:avLst/>
          </a:prstGeom>
          <a:noFill/>
        </p:spPr>
        <p:txBody>
          <a:bodyPr wrap="square" rtlCol="0">
            <a:spAutoFit/>
          </a:bodyPr>
          <a:lstStyle/>
          <a:p>
            <a:r>
              <a:rPr kumimoji="1" lang="ja-JP" altLang="en-US" sz="1600" dirty="0">
                <a:latin typeface="Meiryo UI" panose="020B0604030504040204" pitchFamily="34" charset="-128"/>
                <a:ea typeface="Meiryo UI" panose="020B0604030504040204" pitchFamily="34" charset="-128"/>
              </a:rPr>
              <a:t>♦オブジェクト</a:t>
            </a:r>
            <a:endParaRPr kumimoji="1" lang="en-US" altLang="ja-JP" sz="1600" dirty="0">
              <a:latin typeface="Meiryo UI" panose="020B0604030504040204" pitchFamily="34" charset="-128"/>
              <a:ea typeface="Meiryo UI" panose="020B0604030504040204" pitchFamily="34" charset="-128"/>
            </a:endParaRPr>
          </a:p>
        </p:txBody>
      </p:sp>
      <p:sp>
        <p:nvSpPr>
          <p:cNvPr id="17" name="テキスト ボックス 16">
            <a:extLst>
              <a:ext uri="{FF2B5EF4-FFF2-40B4-BE49-F238E27FC236}">
                <a16:creationId xmlns:a16="http://schemas.microsoft.com/office/drawing/2014/main" id="{4DCD37FC-1952-244D-8FC2-C26006145ECD}"/>
              </a:ext>
            </a:extLst>
          </p:cNvPr>
          <p:cNvSpPr txBox="1"/>
          <p:nvPr/>
        </p:nvSpPr>
        <p:spPr>
          <a:xfrm>
            <a:off x="2773431" y="4747549"/>
            <a:ext cx="1336042" cy="338554"/>
          </a:xfrm>
          <a:prstGeom prst="rect">
            <a:avLst/>
          </a:prstGeom>
          <a:noFill/>
        </p:spPr>
        <p:txBody>
          <a:bodyPr wrap="square" rtlCol="0">
            <a:spAutoFit/>
          </a:bodyPr>
          <a:lstStyle/>
          <a:p>
            <a:r>
              <a:rPr kumimoji="1" lang="ja-JP" altLang="en-US" sz="1600" dirty="0">
                <a:latin typeface="Meiryo UI" panose="020B0604030504040204" pitchFamily="34" charset="-128"/>
                <a:ea typeface="Meiryo UI" panose="020B0604030504040204" pitchFamily="34" charset="-128"/>
              </a:rPr>
              <a:t>正六面体</a:t>
            </a:r>
            <a:endParaRPr kumimoji="1" lang="en-US" altLang="ja-JP" sz="1600" dirty="0">
              <a:latin typeface="Meiryo UI" panose="020B0604030504040204" pitchFamily="34" charset="-128"/>
              <a:ea typeface="Meiryo UI" panose="020B0604030504040204" pitchFamily="34" charset="-128"/>
            </a:endParaRPr>
          </a:p>
        </p:txBody>
      </p:sp>
      <p:sp>
        <p:nvSpPr>
          <p:cNvPr id="18" name="テキスト ボックス 17">
            <a:extLst>
              <a:ext uri="{FF2B5EF4-FFF2-40B4-BE49-F238E27FC236}">
                <a16:creationId xmlns:a16="http://schemas.microsoft.com/office/drawing/2014/main" id="{4DCD37FC-1952-244D-8FC2-C26006145ECD}"/>
              </a:ext>
            </a:extLst>
          </p:cNvPr>
          <p:cNvSpPr txBox="1"/>
          <p:nvPr/>
        </p:nvSpPr>
        <p:spPr>
          <a:xfrm>
            <a:off x="2771775" y="5823874"/>
            <a:ext cx="1336042" cy="338554"/>
          </a:xfrm>
          <a:prstGeom prst="rect">
            <a:avLst/>
          </a:prstGeom>
          <a:noFill/>
        </p:spPr>
        <p:txBody>
          <a:bodyPr wrap="square" rtlCol="0">
            <a:spAutoFit/>
          </a:bodyPr>
          <a:lstStyle/>
          <a:p>
            <a:r>
              <a:rPr kumimoji="1" lang="ja-JP" altLang="en-US" sz="1600" dirty="0">
                <a:latin typeface="Meiryo UI" panose="020B0604030504040204" pitchFamily="34" charset="-128"/>
                <a:ea typeface="Meiryo UI" panose="020B0604030504040204" pitchFamily="34" charset="-128"/>
              </a:rPr>
              <a:t>八角柱</a:t>
            </a:r>
            <a:endParaRPr kumimoji="1" lang="en-US" altLang="ja-JP" sz="16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984075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a:off x="4573337" y="2943291"/>
            <a:ext cx="3267454" cy="871966"/>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9801739-3B03-BF49-A293-B1C2062CDACC}"/>
              </a:ext>
            </a:extLst>
          </p:cNvPr>
          <p:cNvSpPr txBox="1"/>
          <p:nvPr/>
        </p:nvSpPr>
        <p:spPr>
          <a:xfrm>
            <a:off x="0" y="0"/>
            <a:ext cx="6640830" cy="461665"/>
          </a:xfrm>
          <a:prstGeom prst="rect">
            <a:avLst/>
          </a:prstGeom>
          <a:noFill/>
        </p:spPr>
        <p:txBody>
          <a:bodyPr wrap="square" rtlCol="0">
            <a:spAutoFit/>
          </a:bodyPr>
          <a:lstStyle/>
          <a:p>
            <a:r>
              <a:rPr kumimoji="1" lang="ja-JP" altLang="en-US" sz="2400" dirty="0">
                <a:latin typeface="Meiryo UI" panose="020B0604030504040204" pitchFamily="34" charset="-128"/>
                <a:ea typeface="Meiryo UI" panose="020B0604030504040204" pitchFamily="34" charset="-128"/>
              </a:rPr>
              <a:t>提案手法概要</a:t>
            </a:r>
          </a:p>
        </p:txBody>
      </p:sp>
      <p:cxnSp>
        <p:nvCxnSpPr>
          <p:cNvPr id="6" name="直線コネクタ 5">
            <a:extLst>
              <a:ext uri="{FF2B5EF4-FFF2-40B4-BE49-F238E27FC236}">
                <a16:creationId xmlns:a16="http://schemas.microsoft.com/office/drawing/2014/main" id="{CDD6470C-2EEA-094B-BBB4-F9097E58A64C}"/>
              </a:ext>
            </a:extLst>
          </p:cNvPr>
          <p:cNvCxnSpPr/>
          <p:nvPr/>
        </p:nvCxnSpPr>
        <p:spPr>
          <a:xfrm>
            <a:off x="0" y="461665"/>
            <a:ext cx="296037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93DE7E6B-9AD5-9549-B48D-208A1EFE2E3D}"/>
              </a:ext>
            </a:extLst>
          </p:cNvPr>
          <p:cNvSpPr txBox="1"/>
          <p:nvPr/>
        </p:nvSpPr>
        <p:spPr>
          <a:xfrm>
            <a:off x="4229102" y="411559"/>
            <a:ext cx="3070859" cy="369332"/>
          </a:xfrm>
          <a:prstGeom prst="rect">
            <a:avLst/>
          </a:prstGeom>
          <a:noFill/>
        </p:spPr>
        <p:txBody>
          <a:bodyPr wrap="square" rtlCol="0">
            <a:spAutoFit/>
          </a:bodyPr>
          <a:lstStyle/>
          <a:p>
            <a:r>
              <a:rPr kumimoji="1" lang="ja-JP" altLang="en-US" dirty="0">
                <a:latin typeface="Meiryo UI" panose="020B0604030504040204" pitchFamily="34" charset="-128"/>
                <a:ea typeface="Meiryo UI" panose="020B0604030504040204" pitchFamily="34" charset="-128"/>
              </a:rPr>
              <a:t>■学習するネットワーク</a:t>
            </a:r>
            <a:endParaRPr kumimoji="1" lang="en-US" altLang="ja-JP" dirty="0">
              <a:latin typeface="Meiryo UI" panose="020B0604030504040204" pitchFamily="34" charset="-128"/>
              <a:ea typeface="Meiryo UI" panose="020B0604030504040204" pitchFamily="34" charset="-128"/>
            </a:endParaRPr>
          </a:p>
        </p:txBody>
      </p:sp>
      <p:pic>
        <p:nvPicPr>
          <p:cNvPr id="2" name="図 1"/>
          <p:cNvPicPr>
            <a:picLocks noChangeAspect="1"/>
          </p:cNvPicPr>
          <p:nvPr/>
        </p:nvPicPr>
        <p:blipFill>
          <a:blip r:embed="rId2"/>
          <a:stretch>
            <a:fillRect/>
          </a:stretch>
        </p:blipFill>
        <p:spPr>
          <a:xfrm>
            <a:off x="3402" y="626424"/>
            <a:ext cx="4247355" cy="4767440"/>
          </a:xfrm>
          <a:prstGeom prst="rect">
            <a:avLst/>
          </a:prstGeom>
        </p:spPr>
      </p:pic>
      <p:graphicFrame>
        <p:nvGraphicFramePr>
          <p:cNvPr id="9" name="表 8">
            <a:extLst>
              <a:ext uri="{FF2B5EF4-FFF2-40B4-BE49-F238E27FC236}">
                <a16:creationId xmlns:a16="http://schemas.microsoft.com/office/drawing/2014/main" id="{B54C4ED7-D816-D34F-9C85-B3E1155E9F50}"/>
              </a:ext>
            </a:extLst>
          </p:cNvPr>
          <p:cNvGraphicFramePr>
            <a:graphicFrameLocks noGrp="1"/>
          </p:cNvGraphicFramePr>
          <p:nvPr>
            <p:extLst>
              <p:ext uri="{D42A27DB-BD31-4B8C-83A1-F6EECF244321}">
                <p14:modId xmlns:p14="http://schemas.microsoft.com/office/powerpoint/2010/main" val="309862960"/>
              </p:ext>
            </p:extLst>
          </p:nvPr>
        </p:nvGraphicFramePr>
        <p:xfrm>
          <a:off x="4418306" y="829544"/>
          <a:ext cx="4641943" cy="1620520"/>
        </p:xfrm>
        <a:graphic>
          <a:graphicData uri="http://schemas.openxmlformats.org/drawingml/2006/table">
            <a:tbl>
              <a:tblPr firstRow="1" bandRow="1">
                <a:tableStyleId>{5C22544A-7EE6-4342-B048-85BDC9FD1C3A}</a:tableStyleId>
              </a:tblPr>
              <a:tblGrid>
                <a:gridCol w="1132205">
                  <a:extLst>
                    <a:ext uri="{9D8B030D-6E8A-4147-A177-3AD203B41FA5}">
                      <a16:colId xmlns:a16="http://schemas.microsoft.com/office/drawing/2014/main" val="2189860802"/>
                    </a:ext>
                  </a:extLst>
                </a:gridCol>
                <a:gridCol w="625793">
                  <a:extLst>
                    <a:ext uri="{9D8B030D-6E8A-4147-A177-3AD203B41FA5}">
                      <a16:colId xmlns:a16="http://schemas.microsoft.com/office/drawing/2014/main" val="2379052382"/>
                    </a:ext>
                  </a:extLst>
                </a:gridCol>
                <a:gridCol w="1429814">
                  <a:extLst>
                    <a:ext uri="{9D8B030D-6E8A-4147-A177-3AD203B41FA5}">
                      <a16:colId xmlns:a16="http://schemas.microsoft.com/office/drawing/2014/main" val="3471713418"/>
                    </a:ext>
                  </a:extLst>
                </a:gridCol>
                <a:gridCol w="1454131">
                  <a:extLst>
                    <a:ext uri="{9D8B030D-6E8A-4147-A177-3AD203B41FA5}">
                      <a16:colId xmlns:a16="http://schemas.microsoft.com/office/drawing/2014/main" val="471983510"/>
                    </a:ext>
                  </a:extLst>
                </a:gridCol>
              </a:tblGrid>
              <a:tr h="370840">
                <a:tc>
                  <a:txBody>
                    <a:bodyPr/>
                    <a:lstStyle/>
                    <a:p>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b="0" dirty="0">
                          <a:solidFill>
                            <a:schemeClr val="tx1"/>
                          </a:solidFill>
                          <a:latin typeface="Meiryo UI" panose="020B0604030504040204" pitchFamily="50" charset="-128"/>
                          <a:ea typeface="Meiryo UI" panose="020B0604030504040204" pitchFamily="50" charset="-128"/>
                        </a:rPr>
                        <a:t>種類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400" b="0" dirty="0">
                          <a:solidFill>
                            <a:schemeClr val="tx1"/>
                          </a:solidFill>
                          <a:latin typeface="Meiryo UI" panose="020B0604030504040204" pitchFamily="50" charset="-128"/>
                          <a:ea typeface="Meiryo UI" panose="020B0604030504040204" pitchFamily="50" charset="-128"/>
                        </a:rPr>
                        <a:t>入力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400" b="0" dirty="0">
                          <a:solidFill>
                            <a:schemeClr val="tx1"/>
                          </a:solidFill>
                          <a:latin typeface="Meiryo UI" panose="020B0604030504040204" pitchFamily="50" charset="-128"/>
                          <a:ea typeface="Meiryo UI" panose="020B0604030504040204" pitchFamily="50" charset="-128"/>
                        </a:rPr>
                        <a:t>出力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2447987"/>
                  </a:ext>
                </a:extLst>
              </a:tr>
              <a:tr h="370840">
                <a:tc>
                  <a:txBody>
                    <a:bodyPr/>
                    <a:lstStyle/>
                    <a:p>
                      <a:r>
                        <a:rPr kumimoji="1" lang="ja-JP" altLang="en-US" sz="1400" b="0" dirty="0">
                          <a:solidFill>
                            <a:schemeClr val="tx1"/>
                          </a:solidFill>
                          <a:latin typeface="Meiryo UI" panose="020B0604030504040204" pitchFamily="50" charset="-128"/>
                          <a:ea typeface="Meiryo UI" panose="020B0604030504040204" pitchFamily="50" charset="-128"/>
                        </a:rPr>
                        <a:t>制御用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PPO</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b="0" dirty="0">
                          <a:solidFill>
                            <a:schemeClr val="tx1"/>
                          </a:solidFill>
                          <a:latin typeface="Meiryo UI" panose="020B0604030504040204" pitchFamily="50" charset="-128"/>
                          <a:ea typeface="Meiryo UI" panose="020B0604030504040204" pitchFamily="50" charset="-128"/>
                        </a:rPr>
                        <a:t>指先の座標</a:t>
                      </a:r>
                      <a:endParaRPr kumimoji="1" lang="en-US" altLang="ja-JP" sz="1400" b="0" dirty="0">
                        <a:solidFill>
                          <a:schemeClr val="tx1"/>
                        </a:solidFill>
                        <a:latin typeface="Meiryo UI" panose="020B0604030504040204" pitchFamily="50" charset="-128"/>
                        <a:ea typeface="Meiryo UI" panose="020B0604030504040204" pitchFamily="50" charset="-128"/>
                      </a:endParaRPr>
                    </a:p>
                    <a:p>
                      <a:r>
                        <a:rPr kumimoji="1" lang="ja-JP" altLang="en-US" sz="1400" b="0" dirty="0">
                          <a:solidFill>
                            <a:schemeClr val="tx1"/>
                          </a:solidFill>
                          <a:latin typeface="Meiryo UI" panose="020B0604030504040204" pitchFamily="50" charset="-128"/>
                          <a:ea typeface="Meiryo UI" panose="020B0604030504040204" pitchFamily="50" charset="-128"/>
                        </a:rPr>
                        <a:t>ブロックの座標・姿勢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b="0" dirty="0">
                          <a:solidFill>
                            <a:schemeClr val="tx1"/>
                          </a:solidFill>
                          <a:latin typeface="Meiryo UI" panose="020B0604030504040204" pitchFamily="50" charset="-128"/>
                          <a:ea typeface="Meiryo UI" panose="020B0604030504040204" pitchFamily="50" charset="-128"/>
                        </a:rPr>
                        <a:t>マニピュレータへの指令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26465797"/>
                  </a:ext>
                </a:extLst>
              </a:tr>
              <a:tr h="370840">
                <a:tc>
                  <a:txBody>
                    <a:bodyPr/>
                    <a:lstStyle/>
                    <a:p>
                      <a:r>
                        <a:rPr kumimoji="1" lang="ja-JP" altLang="en-US" sz="1400" b="0" dirty="0">
                          <a:solidFill>
                            <a:schemeClr val="tx1"/>
                          </a:solidFill>
                          <a:latin typeface="Meiryo UI" panose="020B0604030504040204" pitchFamily="50" charset="-128"/>
                          <a:ea typeface="Meiryo UI" panose="020B0604030504040204" pitchFamily="50" charset="-128"/>
                        </a:rPr>
                        <a:t>状態推定用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CNN</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RGB</a:t>
                      </a:r>
                      <a:r>
                        <a:rPr kumimoji="1" lang="ja-JP" altLang="en-US" sz="1400" b="0" dirty="0">
                          <a:solidFill>
                            <a:schemeClr val="tx1"/>
                          </a:solidFill>
                          <a:latin typeface="Meiryo UI" panose="020B0604030504040204" pitchFamily="50" charset="-128"/>
                          <a:ea typeface="Meiryo UI" panose="020B0604030504040204" pitchFamily="50" charset="-128"/>
                        </a:rPr>
                        <a:t>カメラ</a:t>
                      </a:r>
                      <a:r>
                        <a:rPr kumimoji="1" lang="en-US" altLang="ja-JP" sz="1400" b="0" dirty="0">
                          <a:solidFill>
                            <a:schemeClr val="tx1"/>
                          </a:solidFill>
                          <a:latin typeface="Meiryo UI" panose="020B0604030504040204" pitchFamily="50" charset="-128"/>
                          <a:ea typeface="Meiryo UI" panose="020B0604030504040204" pitchFamily="50" charset="-128"/>
                        </a:rPr>
                        <a:t>3</a:t>
                      </a:r>
                      <a:r>
                        <a:rPr kumimoji="1" lang="ja-JP" altLang="en-US" sz="1400" b="0" dirty="0">
                          <a:solidFill>
                            <a:schemeClr val="tx1"/>
                          </a:solidFill>
                          <a:latin typeface="Meiryo UI" panose="020B0604030504040204" pitchFamily="50" charset="-128"/>
                          <a:ea typeface="Meiryo UI" panose="020B0604030504040204" pitchFamily="50" charset="-128"/>
                        </a:rPr>
                        <a:t>台の画像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dirty="0">
                          <a:solidFill>
                            <a:schemeClr val="tx1"/>
                          </a:solidFill>
                          <a:latin typeface="Meiryo UI" panose="020B0604030504040204" pitchFamily="50" charset="-128"/>
                          <a:ea typeface="Meiryo UI" panose="020B0604030504040204" pitchFamily="50" charset="-128"/>
                        </a:rPr>
                        <a:t>オブジェクトの座標・姿勢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75513324"/>
                  </a:ext>
                </a:extLst>
              </a:tr>
            </a:tbl>
          </a:graphicData>
        </a:graphic>
      </p:graphicFrame>
      <p:sp>
        <p:nvSpPr>
          <p:cNvPr id="10" name="テキスト ボックス 9">
            <a:extLst>
              <a:ext uri="{FF2B5EF4-FFF2-40B4-BE49-F238E27FC236}">
                <a16:creationId xmlns:a16="http://schemas.microsoft.com/office/drawing/2014/main" id="{93DE7E6B-9AD5-9549-B48D-208A1EFE2E3D}"/>
              </a:ext>
            </a:extLst>
          </p:cNvPr>
          <p:cNvSpPr txBox="1"/>
          <p:nvPr/>
        </p:nvSpPr>
        <p:spPr>
          <a:xfrm>
            <a:off x="4213862" y="2487823"/>
            <a:ext cx="2668905" cy="369332"/>
          </a:xfrm>
          <a:prstGeom prst="rect">
            <a:avLst/>
          </a:prstGeom>
          <a:noFill/>
        </p:spPr>
        <p:txBody>
          <a:bodyPr wrap="square" rtlCol="0">
            <a:spAutoFit/>
          </a:bodyPr>
          <a:lstStyle/>
          <a:p>
            <a:r>
              <a:rPr kumimoji="1" lang="ja-JP" altLang="en-US" dirty="0">
                <a:latin typeface="Meiryo UI" panose="020B0604030504040204" pitchFamily="34" charset="-128"/>
                <a:ea typeface="Meiryo UI" panose="020B0604030504040204" pitchFamily="34" charset="-128"/>
              </a:rPr>
              <a:t>■学習時の環境</a:t>
            </a:r>
            <a:endParaRPr kumimoji="1" lang="en-US" altLang="ja-JP" dirty="0">
              <a:latin typeface="Meiryo UI" panose="020B0604030504040204" pitchFamily="34" charset="-128"/>
              <a:ea typeface="Meiryo UI" panose="020B0604030504040204" pitchFamily="34" charset="-128"/>
            </a:endParaRPr>
          </a:p>
        </p:txBody>
      </p:sp>
      <p:sp>
        <p:nvSpPr>
          <p:cNvPr id="11" name="テキスト ボックス 10">
            <a:extLst>
              <a:ext uri="{FF2B5EF4-FFF2-40B4-BE49-F238E27FC236}">
                <a16:creationId xmlns:a16="http://schemas.microsoft.com/office/drawing/2014/main" id="{93DE7E6B-9AD5-9549-B48D-208A1EFE2E3D}"/>
              </a:ext>
            </a:extLst>
          </p:cNvPr>
          <p:cNvSpPr txBox="1"/>
          <p:nvPr/>
        </p:nvSpPr>
        <p:spPr>
          <a:xfrm>
            <a:off x="4655061" y="2791850"/>
            <a:ext cx="1735835" cy="338554"/>
          </a:xfrm>
          <a:prstGeom prst="rect">
            <a:avLst/>
          </a:prstGeom>
          <a:solidFill>
            <a:schemeClr val="bg1"/>
          </a:solidFill>
        </p:spPr>
        <p:txBody>
          <a:bodyPr wrap="square" rtlCol="0">
            <a:spAutoFit/>
          </a:bodyPr>
          <a:lstStyle/>
          <a:p>
            <a:pPr algn="ctr"/>
            <a:r>
              <a:rPr kumimoji="1" lang="ja-JP" altLang="en-US" sz="1600" dirty="0">
                <a:latin typeface="Meiryo UI" panose="020B0604030504040204" pitchFamily="34" charset="-128"/>
                <a:ea typeface="Meiryo UI" panose="020B0604030504040204" pitchFamily="34" charset="-128"/>
              </a:rPr>
              <a:t>制御用ネットワーク</a:t>
            </a:r>
            <a:endParaRPr kumimoji="1" lang="en-US" altLang="ja-JP" sz="1600" dirty="0">
              <a:latin typeface="Meiryo UI" panose="020B0604030504040204" pitchFamily="34" charset="-128"/>
              <a:ea typeface="Meiryo UI" panose="020B0604030504040204" pitchFamily="34" charset="-128"/>
            </a:endParaRPr>
          </a:p>
        </p:txBody>
      </p:sp>
      <p:sp>
        <p:nvSpPr>
          <p:cNvPr id="12" name="テキスト ボックス 11">
            <a:extLst>
              <a:ext uri="{FF2B5EF4-FFF2-40B4-BE49-F238E27FC236}">
                <a16:creationId xmlns:a16="http://schemas.microsoft.com/office/drawing/2014/main" id="{93DE7E6B-9AD5-9549-B48D-208A1EFE2E3D}"/>
              </a:ext>
            </a:extLst>
          </p:cNvPr>
          <p:cNvSpPr txBox="1"/>
          <p:nvPr/>
        </p:nvSpPr>
        <p:spPr>
          <a:xfrm>
            <a:off x="4799842" y="3130618"/>
            <a:ext cx="2979990" cy="584775"/>
          </a:xfrm>
          <a:prstGeom prst="rect">
            <a:avLst/>
          </a:prstGeom>
          <a:noFill/>
        </p:spPr>
        <p:txBody>
          <a:bodyPr wrap="square" rtlCol="0">
            <a:spAutoFit/>
          </a:bodyPr>
          <a:lstStyle/>
          <a:p>
            <a:r>
              <a:rPr kumimoji="1" lang="en-US" altLang="ja-JP" sz="1600" dirty="0" err="1">
                <a:solidFill>
                  <a:srgbClr val="0070C0"/>
                </a:solidFill>
                <a:latin typeface="Meiryo UI" panose="020B0604030504040204" pitchFamily="34" charset="-128"/>
                <a:ea typeface="Meiryo UI" panose="020B0604030504040204" pitchFamily="34" charset="-128"/>
              </a:rPr>
              <a:t>Mujoco</a:t>
            </a:r>
            <a:r>
              <a:rPr kumimoji="1" lang="ja-JP" altLang="en-US" sz="1600" dirty="0">
                <a:latin typeface="Meiryo UI" panose="020B0604030504040204" pitchFamily="34" charset="-128"/>
                <a:ea typeface="Meiryo UI" panose="020B0604030504040204" pitchFamily="34" charset="-128"/>
              </a:rPr>
              <a:t>環境で様々なパラメータをランダムに変更させた環境で学習</a:t>
            </a:r>
            <a:endParaRPr kumimoji="1" lang="en-US" altLang="ja-JP" sz="1600" dirty="0">
              <a:latin typeface="Meiryo UI" panose="020B0604030504040204" pitchFamily="34" charset="-128"/>
              <a:ea typeface="Meiryo UI" panose="020B0604030504040204" pitchFamily="34" charset="-128"/>
            </a:endParaRPr>
          </a:p>
        </p:txBody>
      </p:sp>
      <p:sp>
        <p:nvSpPr>
          <p:cNvPr id="15" name="角丸四角形 14"/>
          <p:cNvSpPr/>
          <p:nvPr/>
        </p:nvSpPr>
        <p:spPr>
          <a:xfrm>
            <a:off x="4573337" y="4048576"/>
            <a:ext cx="3267454" cy="871966"/>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93DE7E6B-9AD5-9549-B48D-208A1EFE2E3D}"/>
              </a:ext>
            </a:extLst>
          </p:cNvPr>
          <p:cNvSpPr txBox="1"/>
          <p:nvPr/>
        </p:nvSpPr>
        <p:spPr>
          <a:xfrm>
            <a:off x="4655061" y="3897135"/>
            <a:ext cx="2191512" cy="338554"/>
          </a:xfrm>
          <a:prstGeom prst="rect">
            <a:avLst/>
          </a:prstGeom>
          <a:solidFill>
            <a:schemeClr val="bg1"/>
          </a:solidFill>
        </p:spPr>
        <p:txBody>
          <a:bodyPr wrap="square" rtlCol="0">
            <a:spAutoFit/>
          </a:bodyPr>
          <a:lstStyle/>
          <a:p>
            <a:pPr algn="ctr"/>
            <a:r>
              <a:rPr kumimoji="1" lang="ja-JP" altLang="en-US" sz="1600" dirty="0">
                <a:latin typeface="Meiryo UI" panose="020B0604030504040204" pitchFamily="34" charset="-128"/>
                <a:ea typeface="Meiryo UI" panose="020B0604030504040204" pitchFamily="34" charset="-128"/>
              </a:rPr>
              <a:t>状態推定用ネットワーク</a:t>
            </a:r>
            <a:endParaRPr kumimoji="1" lang="en-US" altLang="ja-JP" sz="1600" dirty="0">
              <a:latin typeface="Meiryo UI" panose="020B0604030504040204" pitchFamily="34" charset="-128"/>
              <a:ea typeface="Meiryo UI" panose="020B0604030504040204" pitchFamily="34" charset="-128"/>
            </a:endParaRPr>
          </a:p>
        </p:txBody>
      </p:sp>
      <p:sp>
        <p:nvSpPr>
          <p:cNvPr id="17" name="テキスト ボックス 16">
            <a:extLst>
              <a:ext uri="{FF2B5EF4-FFF2-40B4-BE49-F238E27FC236}">
                <a16:creationId xmlns:a16="http://schemas.microsoft.com/office/drawing/2014/main" id="{93DE7E6B-9AD5-9549-B48D-208A1EFE2E3D}"/>
              </a:ext>
            </a:extLst>
          </p:cNvPr>
          <p:cNvSpPr txBox="1"/>
          <p:nvPr/>
        </p:nvSpPr>
        <p:spPr>
          <a:xfrm>
            <a:off x="4799842" y="4235903"/>
            <a:ext cx="2979990" cy="584775"/>
          </a:xfrm>
          <a:prstGeom prst="rect">
            <a:avLst/>
          </a:prstGeom>
          <a:noFill/>
        </p:spPr>
        <p:txBody>
          <a:bodyPr wrap="square" rtlCol="0">
            <a:spAutoFit/>
          </a:bodyPr>
          <a:lstStyle/>
          <a:p>
            <a:r>
              <a:rPr kumimoji="1" lang="en-US" altLang="ja-JP" sz="1600" dirty="0">
                <a:solidFill>
                  <a:schemeClr val="accent2">
                    <a:lumMod val="75000"/>
                  </a:schemeClr>
                </a:solidFill>
                <a:latin typeface="Meiryo UI" panose="020B0604030504040204" pitchFamily="34" charset="-128"/>
                <a:ea typeface="Meiryo UI" panose="020B0604030504040204" pitchFamily="34" charset="-128"/>
              </a:rPr>
              <a:t>Unity</a:t>
            </a:r>
            <a:r>
              <a:rPr kumimoji="1" lang="ja-JP" altLang="en-US" sz="1600" dirty="0">
                <a:latin typeface="Meiryo UI" panose="020B0604030504040204" pitchFamily="34" charset="-128"/>
                <a:ea typeface="Meiryo UI" panose="020B0604030504040204" pitchFamily="34" charset="-128"/>
              </a:rPr>
              <a:t>環境で様々なパラメータをランダムに変更させた環境で学習</a:t>
            </a:r>
            <a:endParaRPr kumimoji="1" lang="en-US" altLang="ja-JP" sz="1600" dirty="0">
              <a:latin typeface="Meiryo UI" panose="020B0604030504040204" pitchFamily="34" charset="-128"/>
              <a:ea typeface="Meiryo UI" panose="020B0604030504040204" pitchFamily="34" charset="-128"/>
            </a:endParaRPr>
          </a:p>
        </p:txBody>
      </p:sp>
      <p:sp>
        <p:nvSpPr>
          <p:cNvPr id="18" name="テキスト ボックス 17">
            <a:extLst>
              <a:ext uri="{FF2B5EF4-FFF2-40B4-BE49-F238E27FC236}">
                <a16:creationId xmlns:a16="http://schemas.microsoft.com/office/drawing/2014/main" id="{93DE7E6B-9AD5-9549-B48D-208A1EFE2E3D}"/>
              </a:ext>
            </a:extLst>
          </p:cNvPr>
          <p:cNvSpPr txBox="1"/>
          <p:nvPr/>
        </p:nvSpPr>
        <p:spPr>
          <a:xfrm>
            <a:off x="4214244" y="5024532"/>
            <a:ext cx="2830827" cy="369332"/>
          </a:xfrm>
          <a:prstGeom prst="rect">
            <a:avLst/>
          </a:prstGeom>
          <a:noFill/>
        </p:spPr>
        <p:txBody>
          <a:bodyPr wrap="square" rtlCol="0">
            <a:spAutoFit/>
          </a:bodyPr>
          <a:lstStyle/>
          <a:p>
            <a:r>
              <a:rPr kumimoji="1" lang="ja-JP" altLang="en-US" dirty="0">
                <a:latin typeface="Meiryo UI" panose="020B0604030504040204" pitchFamily="34" charset="-128"/>
                <a:ea typeface="Meiryo UI" panose="020B0604030504040204" pitchFamily="34" charset="-128"/>
              </a:rPr>
              <a:t>■想定されている利用環境</a:t>
            </a:r>
            <a:endParaRPr kumimoji="1" lang="en-US" altLang="ja-JP" dirty="0">
              <a:latin typeface="Meiryo UI" panose="020B0604030504040204" pitchFamily="34" charset="-128"/>
              <a:ea typeface="Meiryo UI" panose="020B0604030504040204" pitchFamily="34" charset="-128"/>
            </a:endParaRPr>
          </a:p>
        </p:txBody>
      </p:sp>
      <p:sp>
        <p:nvSpPr>
          <p:cNvPr id="19" name="テキスト ボックス 18">
            <a:extLst>
              <a:ext uri="{FF2B5EF4-FFF2-40B4-BE49-F238E27FC236}">
                <a16:creationId xmlns:a16="http://schemas.microsoft.com/office/drawing/2014/main" id="{93DE7E6B-9AD5-9549-B48D-208A1EFE2E3D}"/>
              </a:ext>
            </a:extLst>
          </p:cNvPr>
          <p:cNvSpPr txBox="1"/>
          <p:nvPr/>
        </p:nvSpPr>
        <p:spPr>
          <a:xfrm>
            <a:off x="4554002" y="5445178"/>
            <a:ext cx="4506247" cy="830997"/>
          </a:xfrm>
          <a:prstGeom prst="rect">
            <a:avLst/>
          </a:prstGeom>
          <a:solidFill>
            <a:schemeClr val="bg1"/>
          </a:solidFill>
        </p:spPr>
        <p:txBody>
          <a:bodyPr wrap="square" rtlCol="0">
            <a:spAutoFit/>
          </a:bodyPr>
          <a:lstStyle/>
          <a:p>
            <a:r>
              <a:rPr kumimoji="1" lang="ja-JP" altLang="en-US" sz="1600" dirty="0">
                <a:latin typeface="Meiryo UI" panose="020B0604030504040204" pitchFamily="34" charset="-128"/>
                <a:ea typeface="Meiryo UI" panose="020B0604030504040204" pitchFamily="34" charset="-128"/>
              </a:rPr>
              <a:t>環境：実機</a:t>
            </a:r>
            <a:endParaRPr kumimoji="1" lang="en-US" altLang="ja-JP" sz="1600" dirty="0">
              <a:latin typeface="Meiryo UI" panose="020B0604030504040204" pitchFamily="34" charset="-128"/>
              <a:ea typeface="Meiryo UI" panose="020B0604030504040204" pitchFamily="34" charset="-128"/>
            </a:endParaRPr>
          </a:p>
          <a:p>
            <a:r>
              <a:rPr kumimoji="1" lang="ja-JP" altLang="en-US" sz="1600" dirty="0">
                <a:latin typeface="Meiryo UI" panose="020B0604030504040204" pitchFamily="34" charset="-128"/>
                <a:ea typeface="Meiryo UI" panose="020B0604030504040204" pitchFamily="34" charset="-128"/>
              </a:rPr>
              <a:t>観測値：指先の座標、</a:t>
            </a:r>
            <a:r>
              <a:rPr kumimoji="1" lang="en-US" altLang="ja-JP" sz="1600" dirty="0">
                <a:latin typeface="Meiryo UI" panose="020B0604030504040204" pitchFamily="34" charset="-128"/>
                <a:ea typeface="Meiryo UI" panose="020B0604030504040204" pitchFamily="34" charset="-128"/>
              </a:rPr>
              <a:t>RGB</a:t>
            </a:r>
            <a:r>
              <a:rPr kumimoji="1" lang="ja-JP" altLang="en-US" sz="1600" dirty="0">
                <a:latin typeface="Meiryo UI" panose="020B0604030504040204" pitchFamily="34" charset="-128"/>
                <a:ea typeface="Meiryo UI" panose="020B0604030504040204" pitchFamily="34" charset="-128"/>
              </a:rPr>
              <a:t>カメラ</a:t>
            </a:r>
            <a:r>
              <a:rPr kumimoji="1" lang="en-US" altLang="ja-JP" sz="1600" dirty="0">
                <a:latin typeface="Meiryo UI" panose="020B0604030504040204" pitchFamily="34" charset="-128"/>
                <a:ea typeface="Meiryo UI" panose="020B0604030504040204" pitchFamily="34" charset="-128"/>
              </a:rPr>
              <a:t>3</a:t>
            </a:r>
            <a:r>
              <a:rPr kumimoji="1" lang="ja-JP" altLang="en-US" sz="1600" dirty="0">
                <a:latin typeface="Meiryo UI" panose="020B0604030504040204" pitchFamily="34" charset="-128"/>
                <a:ea typeface="Meiryo UI" panose="020B0604030504040204" pitchFamily="34" charset="-128"/>
              </a:rPr>
              <a:t>台の画像</a:t>
            </a:r>
            <a:endParaRPr kumimoji="1" lang="en-US" altLang="ja-JP" sz="1600" dirty="0">
              <a:latin typeface="Meiryo UI" panose="020B0604030504040204" pitchFamily="34" charset="-128"/>
              <a:ea typeface="Meiryo UI" panose="020B0604030504040204" pitchFamily="34" charset="-128"/>
            </a:endParaRPr>
          </a:p>
          <a:p>
            <a:r>
              <a:rPr kumimoji="1" lang="ja-JP" altLang="en-US" sz="1600" dirty="0">
                <a:latin typeface="Meiryo UI" panose="020B0604030504040204" pitchFamily="34" charset="-128"/>
                <a:ea typeface="Meiryo UI" panose="020B0604030504040204" pitchFamily="34" charset="-128"/>
              </a:rPr>
              <a:t>　　　　　　</a:t>
            </a:r>
            <a:r>
              <a:rPr kumimoji="1" lang="en-US" altLang="ja-JP" sz="1600" dirty="0">
                <a:solidFill>
                  <a:srgbClr val="FF0000"/>
                </a:solidFill>
                <a:latin typeface="Meiryo UI" panose="020B0604030504040204" pitchFamily="34" charset="-128"/>
                <a:ea typeface="Meiryo UI" panose="020B0604030504040204" pitchFamily="34" charset="-128"/>
              </a:rPr>
              <a:t>※</a:t>
            </a:r>
            <a:r>
              <a:rPr kumimoji="1" lang="ja-JP" altLang="en-US" sz="1600" dirty="0">
                <a:solidFill>
                  <a:srgbClr val="FF0000"/>
                </a:solidFill>
                <a:latin typeface="Meiryo UI" panose="020B0604030504040204" pitchFamily="34" charset="-128"/>
                <a:ea typeface="Meiryo UI" panose="020B0604030504040204" pitchFamily="34" charset="-128"/>
              </a:rPr>
              <a:t>ブロックの座標・姿勢は直接測定しない</a:t>
            </a:r>
            <a:endParaRPr kumimoji="1" lang="en-US" altLang="ja-JP" sz="1600" dirty="0">
              <a:solidFill>
                <a:srgbClr val="FF0000"/>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523861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角丸四角形 24"/>
          <p:cNvSpPr/>
          <p:nvPr/>
        </p:nvSpPr>
        <p:spPr>
          <a:xfrm>
            <a:off x="4168849" y="895349"/>
            <a:ext cx="2098601" cy="274710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9801739-3B03-BF49-A293-B1C2062CDACC}"/>
              </a:ext>
            </a:extLst>
          </p:cNvPr>
          <p:cNvSpPr txBox="1"/>
          <p:nvPr/>
        </p:nvSpPr>
        <p:spPr>
          <a:xfrm>
            <a:off x="0" y="0"/>
            <a:ext cx="3857625" cy="461665"/>
          </a:xfrm>
          <a:prstGeom prst="rect">
            <a:avLst/>
          </a:prstGeom>
          <a:noFill/>
        </p:spPr>
        <p:txBody>
          <a:bodyPr wrap="square" rtlCol="0">
            <a:spAutoFit/>
          </a:bodyPr>
          <a:lstStyle/>
          <a:p>
            <a:r>
              <a:rPr kumimoji="1" lang="ja-JP" altLang="en-US" sz="2400" dirty="0">
                <a:latin typeface="Meiryo UI" panose="020B0604030504040204" pitchFamily="34" charset="-128"/>
                <a:ea typeface="Meiryo UI" panose="020B0604030504040204" pitchFamily="34" charset="-128"/>
              </a:rPr>
              <a:t>制御用ネットワークの学習</a:t>
            </a:r>
          </a:p>
        </p:txBody>
      </p:sp>
      <p:cxnSp>
        <p:nvCxnSpPr>
          <p:cNvPr id="6" name="直線コネクタ 5">
            <a:extLst>
              <a:ext uri="{FF2B5EF4-FFF2-40B4-BE49-F238E27FC236}">
                <a16:creationId xmlns:a16="http://schemas.microsoft.com/office/drawing/2014/main" id="{CDD6470C-2EEA-094B-BBB4-F9097E58A64C}"/>
              </a:ext>
            </a:extLst>
          </p:cNvPr>
          <p:cNvCxnSpPr/>
          <p:nvPr/>
        </p:nvCxnSpPr>
        <p:spPr>
          <a:xfrm>
            <a:off x="0" y="461665"/>
            <a:ext cx="4104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2"/>
          <a:stretch>
            <a:fillRect/>
          </a:stretch>
        </p:blipFill>
        <p:spPr>
          <a:xfrm>
            <a:off x="4359349" y="4191000"/>
            <a:ext cx="4784651" cy="2438400"/>
          </a:xfrm>
          <a:prstGeom prst="rect">
            <a:avLst/>
          </a:prstGeom>
        </p:spPr>
      </p:pic>
      <p:pic>
        <p:nvPicPr>
          <p:cNvPr id="11" name="図 10"/>
          <p:cNvPicPr>
            <a:picLocks noChangeAspect="1"/>
          </p:cNvPicPr>
          <p:nvPr/>
        </p:nvPicPr>
        <p:blipFill>
          <a:blip r:embed="rId3"/>
          <a:stretch>
            <a:fillRect/>
          </a:stretch>
        </p:blipFill>
        <p:spPr>
          <a:xfrm>
            <a:off x="47625" y="4039171"/>
            <a:ext cx="4124325" cy="2742058"/>
          </a:xfrm>
          <a:prstGeom prst="rect">
            <a:avLst/>
          </a:prstGeom>
        </p:spPr>
      </p:pic>
      <p:sp>
        <p:nvSpPr>
          <p:cNvPr id="12" name="正方形/長方形 11"/>
          <p:cNvSpPr/>
          <p:nvPr/>
        </p:nvSpPr>
        <p:spPr>
          <a:xfrm>
            <a:off x="4642162" y="1200836"/>
            <a:ext cx="1152525" cy="895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Policy Network</a:t>
            </a:r>
            <a:endParaRPr kumimoji="1" lang="ja-JP" altLang="en-US" dirty="0"/>
          </a:p>
        </p:txBody>
      </p:sp>
      <p:sp>
        <p:nvSpPr>
          <p:cNvPr id="15" name="正方形/長方形 14"/>
          <p:cNvSpPr/>
          <p:nvPr/>
        </p:nvSpPr>
        <p:spPr>
          <a:xfrm>
            <a:off x="4642162" y="2334358"/>
            <a:ext cx="1152525" cy="89535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Value Network</a:t>
            </a:r>
            <a:endParaRPr kumimoji="1" lang="ja-JP" altLang="en-US" dirty="0">
              <a:solidFill>
                <a:schemeClr val="tx1"/>
              </a:solidFill>
            </a:endParaRPr>
          </a:p>
        </p:txBody>
      </p:sp>
      <p:sp>
        <p:nvSpPr>
          <p:cNvPr id="16" name="テキスト ボックス 15">
            <a:extLst>
              <a:ext uri="{FF2B5EF4-FFF2-40B4-BE49-F238E27FC236}">
                <a16:creationId xmlns:a16="http://schemas.microsoft.com/office/drawing/2014/main" id="{93DE7E6B-9AD5-9549-B48D-208A1EFE2E3D}"/>
              </a:ext>
            </a:extLst>
          </p:cNvPr>
          <p:cNvSpPr txBox="1"/>
          <p:nvPr/>
        </p:nvSpPr>
        <p:spPr>
          <a:xfrm>
            <a:off x="1840069" y="1291279"/>
            <a:ext cx="2409825" cy="584775"/>
          </a:xfrm>
          <a:prstGeom prst="rect">
            <a:avLst/>
          </a:prstGeom>
          <a:noFill/>
        </p:spPr>
        <p:txBody>
          <a:bodyPr wrap="square" rtlCol="0">
            <a:spAutoFit/>
          </a:bodyPr>
          <a:lstStyle/>
          <a:p>
            <a:r>
              <a:rPr kumimoji="1" lang="ja-JP" altLang="en-US" sz="1600" dirty="0">
                <a:latin typeface="Meiryo UI" panose="020B0604030504040204" pitchFamily="34" charset="-128"/>
                <a:ea typeface="Meiryo UI" panose="020B0604030504040204" pitchFamily="34" charset="-128"/>
              </a:rPr>
              <a:t>利用時に使用できる観測値のみ入力</a:t>
            </a:r>
            <a:endParaRPr kumimoji="1" lang="en-US" altLang="ja-JP" sz="1600" dirty="0">
              <a:latin typeface="Meiryo UI" panose="020B0604030504040204" pitchFamily="34" charset="-128"/>
              <a:ea typeface="Meiryo UI" panose="020B0604030504040204" pitchFamily="34" charset="-128"/>
            </a:endParaRPr>
          </a:p>
        </p:txBody>
      </p:sp>
      <p:sp>
        <p:nvSpPr>
          <p:cNvPr id="17" name="楕円 16"/>
          <p:cNvSpPr/>
          <p:nvPr/>
        </p:nvSpPr>
        <p:spPr>
          <a:xfrm>
            <a:off x="95887" y="1837268"/>
            <a:ext cx="1642425" cy="74134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chemeClr val="tx1"/>
                </a:solidFill>
              </a:rPr>
              <a:t>Mujoco</a:t>
            </a:r>
            <a:endParaRPr kumimoji="1" lang="ja-JP" altLang="en-US" dirty="0">
              <a:solidFill>
                <a:schemeClr val="tx1"/>
              </a:solidFill>
            </a:endParaRPr>
          </a:p>
        </p:txBody>
      </p:sp>
      <p:cxnSp>
        <p:nvCxnSpPr>
          <p:cNvPr id="19" name="直線矢印コネクタ 18"/>
          <p:cNvCxnSpPr>
            <a:stCxn id="17" idx="6"/>
            <a:endCxn id="12" idx="1"/>
          </p:cNvCxnSpPr>
          <p:nvPr/>
        </p:nvCxnSpPr>
        <p:spPr>
          <a:xfrm flipV="1">
            <a:off x="1738312" y="1648511"/>
            <a:ext cx="2903850" cy="559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17" idx="6"/>
            <a:endCxn id="15" idx="1"/>
          </p:cNvCxnSpPr>
          <p:nvPr/>
        </p:nvCxnSpPr>
        <p:spPr>
          <a:xfrm>
            <a:off x="1738312" y="2207942"/>
            <a:ext cx="2903850" cy="574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93DE7E6B-9AD5-9549-B48D-208A1EFE2E3D}"/>
              </a:ext>
            </a:extLst>
          </p:cNvPr>
          <p:cNvSpPr txBox="1"/>
          <p:nvPr/>
        </p:nvSpPr>
        <p:spPr>
          <a:xfrm>
            <a:off x="2123824" y="2578615"/>
            <a:ext cx="1970651" cy="338554"/>
          </a:xfrm>
          <a:prstGeom prst="rect">
            <a:avLst/>
          </a:prstGeom>
          <a:noFill/>
        </p:spPr>
        <p:txBody>
          <a:bodyPr wrap="square" rtlCol="0">
            <a:spAutoFit/>
          </a:bodyPr>
          <a:lstStyle/>
          <a:p>
            <a:r>
              <a:rPr kumimoji="1" lang="ja-JP" altLang="en-US" sz="1600" dirty="0">
                <a:latin typeface="Meiryo UI" panose="020B0604030504040204" pitchFamily="34" charset="-128"/>
                <a:ea typeface="Meiryo UI" panose="020B0604030504040204" pitchFamily="34" charset="-128"/>
              </a:rPr>
              <a:t>全観測値を入力</a:t>
            </a:r>
            <a:endParaRPr kumimoji="1" lang="en-US" altLang="ja-JP" sz="1600" dirty="0">
              <a:latin typeface="Meiryo UI" panose="020B0604030504040204" pitchFamily="34" charset="-128"/>
              <a:ea typeface="Meiryo UI" panose="020B0604030504040204" pitchFamily="34" charset="-128"/>
            </a:endParaRPr>
          </a:p>
        </p:txBody>
      </p:sp>
      <p:sp>
        <p:nvSpPr>
          <p:cNvPr id="24" name="テキスト ボックス 23">
            <a:extLst>
              <a:ext uri="{FF2B5EF4-FFF2-40B4-BE49-F238E27FC236}">
                <a16:creationId xmlns:a16="http://schemas.microsoft.com/office/drawing/2014/main" id="{93DE7E6B-9AD5-9549-B48D-208A1EFE2E3D}"/>
              </a:ext>
            </a:extLst>
          </p:cNvPr>
          <p:cNvSpPr txBox="1"/>
          <p:nvPr/>
        </p:nvSpPr>
        <p:spPr>
          <a:xfrm>
            <a:off x="4466698" y="3303903"/>
            <a:ext cx="1676927" cy="338554"/>
          </a:xfrm>
          <a:prstGeom prst="rect">
            <a:avLst/>
          </a:prstGeom>
          <a:noFill/>
        </p:spPr>
        <p:txBody>
          <a:bodyPr wrap="square" rtlCol="0">
            <a:spAutoFit/>
          </a:bodyPr>
          <a:lstStyle/>
          <a:p>
            <a:r>
              <a:rPr kumimoji="1" lang="ja-JP" altLang="en-US" sz="1600" dirty="0">
                <a:latin typeface="Meiryo UI" panose="020B0604030504040204" pitchFamily="34" charset="-128"/>
                <a:ea typeface="Meiryo UI" panose="020B0604030504040204" pitchFamily="34" charset="-128"/>
              </a:rPr>
              <a:t>隠れ層は</a:t>
            </a:r>
            <a:r>
              <a:rPr kumimoji="1" lang="en-US" altLang="ja-JP" sz="1600" dirty="0">
                <a:latin typeface="Meiryo UI" panose="020B0604030504040204" pitchFamily="34" charset="-128"/>
                <a:ea typeface="Meiryo UI" panose="020B0604030504040204" pitchFamily="34" charset="-128"/>
              </a:rPr>
              <a:t>LSTM</a:t>
            </a:r>
          </a:p>
        </p:txBody>
      </p:sp>
      <p:sp>
        <p:nvSpPr>
          <p:cNvPr id="26" name="テキスト ボックス 25">
            <a:extLst>
              <a:ext uri="{FF2B5EF4-FFF2-40B4-BE49-F238E27FC236}">
                <a16:creationId xmlns:a16="http://schemas.microsoft.com/office/drawing/2014/main" id="{93DE7E6B-9AD5-9549-B48D-208A1EFE2E3D}"/>
              </a:ext>
            </a:extLst>
          </p:cNvPr>
          <p:cNvSpPr txBox="1"/>
          <p:nvPr/>
        </p:nvSpPr>
        <p:spPr>
          <a:xfrm>
            <a:off x="4765448" y="726071"/>
            <a:ext cx="905402" cy="338554"/>
          </a:xfrm>
          <a:prstGeom prst="rect">
            <a:avLst/>
          </a:prstGeom>
          <a:solidFill>
            <a:schemeClr val="bg1"/>
          </a:solidFill>
        </p:spPr>
        <p:txBody>
          <a:bodyPr wrap="square" rtlCol="0">
            <a:spAutoFit/>
          </a:bodyPr>
          <a:lstStyle/>
          <a:p>
            <a:pPr algn="ctr"/>
            <a:r>
              <a:rPr kumimoji="1" lang="en-US" altLang="ja-JP" sz="1600" dirty="0">
                <a:latin typeface="Meiryo UI" panose="020B0604030504040204" pitchFamily="34" charset="-128"/>
                <a:ea typeface="Meiryo UI" panose="020B0604030504040204" pitchFamily="34" charset="-128"/>
              </a:rPr>
              <a:t>PPO</a:t>
            </a:r>
          </a:p>
        </p:txBody>
      </p:sp>
      <p:sp>
        <p:nvSpPr>
          <p:cNvPr id="27" name="テキスト ボックス 26">
            <a:extLst>
              <a:ext uri="{FF2B5EF4-FFF2-40B4-BE49-F238E27FC236}">
                <a16:creationId xmlns:a16="http://schemas.microsoft.com/office/drawing/2014/main" id="{93DE7E6B-9AD5-9549-B48D-208A1EFE2E3D}"/>
              </a:ext>
            </a:extLst>
          </p:cNvPr>
          <p:cNvSpPr txBox="1"/>
          <p:nvPr/>
        </p:nvSpPr>
        <p:spPr>
          <a:xfrm>
            <a:off x="6578674" y="863681"/>
            <a:ext cx="2555719" cy="1569660"/>
          </a:xfrm>
          <a:prstGeom prst="rect">
            <a:avLst/>
          </a:prstGeom>
          <a:noFill/>
        </p:spPr>
        <p:txBody>
          <a:bodyPr wrap="square" rtlCol="0">
            <a:spAutoFit/>
          </a:bodyPr>
          <a:lstStyle/>
          <a:p>
            <a:r>
              <a:rPr kumimoji="1" lang="ja-JP" altLang="en-US" sz="1600" dirty="0">
                <a:solidFill>
                  <a:srgbClr val="0070C0"/>
                </a:solidFill>
                <a:latin typeface="Meiryo UI" panose="020B0604030504040204" pitchFamily="34" charset="-128"/>
                <a:ea typeface="Meiryo UI" panose="020B0604030504040204" pitchFamily="34" charset="-128"/>
              </a:rPr>
              <a:t>利用時は</a:t>
            </a:r>
            <a:r>
              <a:rPr kumimoji="1" lang="en-US" altLang="ja-JP" sz="1600" dirty="0">
                <a:solidFill>
                  <a:srgbClr val="0070C0"/>
                </a:solidFill>
                <a:latin typeface="Meiryo UI" panose="020B0604030504040204" pitchFamily="34" charset="-128"/>
                <a:ea typeface="Meiryo UI" panose="020B0604030504040204" pitchFamily="34" charset="-128"/>
              </a:rPr>
              <a:t>Policy Network</a:t>
            </a:r>
            <a:r>
              <a:rPr kumimoji="1" lang="ja-JP" altLang="en-US" sz="1600" dirty="0">
                <a:solidFill>
                  <a:srgbClr val="0070C0"/>
                </a:solidFill>
                <a:latin typeface="Meiryo UI" panose="020B0604030504040204" pitchFamily="34" charset="-128"/>
                <a:ea typeface="Meiryo UI" panose="020B0604030504040204" pitchFamily="34" charset="-128"/>
              </a:rPr>
              <a:t>のみ使われる。</a:t>
            </a:r>
            <a:endParaRPr kumimoji="1" lang="en-US" altLang="ja-JP" sz="1600" dirty="0">
              <a:solidFill>
                <a:srgbClr val="0070C0"/>
              </a:solidFill>
              <a:latin typeface="Meiryo UI" panose="020B0604030504040204" pitchFamily="34" charset="-128"/>
              <a:ea typeface="Meiryo UI" panose="020B0604030504040204" pitchFamily="34" charset="-128"/>
            </a:endParaRPr>
          </a:p>
          <a:p>
            <a:r>
              <a:rPr kumimoji="1" lang="ja-JP" altLang="en-US" sz="1600" dirty="0">
                <a:solidFill>
                  <a:srgbClr val="0070C0"/>
                </a:solidFill>
                <a:latin typeface="Meiryo UI" panose="020B0604030504040204" pitchFamily="34" charset="-128"/>
                <a:ea typeface="Meiryo UI" panose="020B0604030504040204" pitchFamily="34" charset="-128"/>
              </a:rPr>
              <a:t>そのため学習時は</a:t>
            </a:r>
            <a:r>
              <a:rPr kumimoji="1" lang="en-US" altLang="ja-JP" sz="1600" dirty="0">
                <a:solidFill>
                  <a:srgbClr val="0070C0"/>
                </a:solidFill>
                <a:latin typeface="Meiryo UI" panose="020B0604030504040204" pitchFamily="34" charset="-128"/>
                <a:ea typeface="Meiryo UI" panose="020B0604030504040204" pitchFamily="34" charset="-128"/>
              </a:rPr>
              <a:t>Value Network</a:t>
            </a:r>
            <a:r>
              <a:rPr kumimoji="1" lang="ja-JP" altLang="en-US" sz="1600" dirty="0">
                <a:solidFill>
                  <a:srgbClr val="0070C0"/>
                </a:solidFill>
                <a:latin typeface="Meiryo UI" panose="020B0604030504040204" pitchFamily="34" charset="-128"/>
                <a:ea typeface="Meiryo UI" panose="020B0604030504040204" pitchFamily="34" charset="-128"/>
              </a:rPr>
              <a:t>に追加の観測値を加えることで性能向上を狙っている。</a:t>
            </a:r>
            <a:endParaRPr kumimoji="1" lang="en-US" altLang="ja-JP" sz="1600" dirty="0">
              <a:solidFill>
                <a:srgbClr val="0070C0"/>
              </a:solidFill>
              <a:latin typeface="Meiryo UI" panose="020B0604030504040204" pitchFamily="34" charset="-128"/>
              <a:ea typeface="Meiryo UI" panose="020B0604030504040204" pitchFamily="34" charset="-128"/>
            </a:endParaRPr>
          </a:p>
        </p:txBody>
      </p:sp>
      <p:sp>
        <p:nvSpPr>
          <p:cNvPr id="28" name="テキスト ボックス 27">
            <a:extLst>
              <a:ext uri="{FF2B5EF4-FFF2-40B4-BE49-F238E27FC236}">
                <a16:creationId xmlns:a16="http://schemas.microsoft.com/office/drawing/2014/main" id="{93DE7E6B-9AD5-9549-B48D-208A1EFE2E3D}"/>
              </a:ext>
            </a:extLst>
          </p:cNvPr>
          <p:cNvSpPr txBox="1"/>
          <p:nvPr/>
        </p:nvSpPr>
        <p:spPr>
          <a:xfrm>
            <a:off x="52949" y="3668498"/>
            <a:ext cx="1875863" cy="338554"/>
          </a:xfrm>
          <a:prstGeom prst="rect">
            <a:avLst/>
          </a:prstGeom>
          <a:solidFill>
            <a:schemeClr val="bg1"/>
          </a:solidFill>
        </p:spPr>
        <p:txBody>
          <a:bodyPr wrap="square" rtlCol="0">
            <a:spAutoFit/>
          </a:bodyPr>
          <a:lstStyle/>
          <a:p>
            <a:r>
              <a:rPr kumimoji="1" lang="ja-JP" altLang="en-US" sz="1600" dirty="0">
                <a:latin typeface="Meiryo UI" panose="020B0604030504040204" pitchFamily="34" charset="-128"/>
                <a:ea typeface="Meiryo UI" panose="020B0604030504040204" pitchFamily="34" charset="-128"/>
              </a:rPr>
              <a:t>■ﾊｲﾊﾟｰﾊﾟﾗﾒｰﾀ</a:t>
            </a:r>
            <a:endParaRPr kumimoji="1" lang="en-US" altLang="ja-JP" sz="1600" dirty="0">
              <a:latin typeface="Meiryo UI" panose="020B0604030504040204" pitchFamily="34" charset="-128"/>
              <a:ea typeface="Meiryo UI" panose="020B0604030504040204" pitchFamily="34" charset="-128"/>
            </a:endParaRPr>
          </a:p>
        </p:txBody>
      </p:sp>
      <p:sp>
        <p:nvSpPr>
          <p:cNvPr id="29" name="テキスト ボックス 28">
            <a:extLst>
              <a:ext uri="{FF2B5EF4-FFF2-40B4-BE49-F238E27FC236}">
                <a16:creationId xmlns:a16="http://schemas.microsoft.com/office/drawing/2014/main" id="{93DE7E6B-9AD5-9549-B48D-208A1EFE2E3D}"/>
              </a:ext>
            </a:extLst>
          </p:cNvPr>
          <p:cNvSpPr txBox="1"/>
          <p:nvPr/>
        </p:nvSpPr>
        <p:spPr>
          <a:xfrm>
            <a:off x="4280217" y="3780360"/>
            <a:ext cx="1875863" cy="338554"/>
          </a:xfrm>
          <a:prstGeom prst="rect">
            <a:avLst/>
          </a:prstGeom>
          <a:solidFill>
            <a:schemeClr val="bg1"/>
          </a:solidFill>
        </p:spPr>
        <p:txBody>
          <a:bodyPr wrap="square" rtlCol="0">
            <a:spAutoFit/>
          </a:bodyPr>
          <a:lstStyle/>
          <a:p>
            <a:r>
              <a:rPr kumimoji="1" lang="ja-JP" altLang="en-US" sz="1600" dirty="0">
                <a:latin typeface="Meiryo UI" panose="020B0604030504040204" pitchFamily="34" charset="-128"/>
                <a:ea typeface="Meiryo UI" panose="020B0604030504040204" pitchFamily="34" charset="-128"/>
              </a:rPr>
              <a:t>■使用する観測値</a:t>
            </a:r>
            <a:endParaRPr kumimoji="1" lang="en-US" altLang="ja-JP" sz="16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511019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a:off x="74686" y="1410567"/>
            <a:ext cx="4876800" cy="2636624"/>
          </a:xfrm>
          <a:prstGeom prst="roundRect">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9801739-3B03-BF49-A293-B1C2062CDACC}"/>
              </a:ext>
            </a:extLst>
          </p:cNvPr>
          <p:cNvSpPr txBox="1"/>
          <p:nvPr/>
        </p:nvSpPr>
        <p:spPr>
          <a:xfrm>
            <a:off x="0" y="0"/>
            <a:ext cx="3857625" cy="461665"/>
          </a:xfrm>
          <a:prstGeom prst="rect">
            <a:avLst/>
          </a:prstGeom>
          <a:noFill/>
        </p:spPr>
        <p:txBody>
          <a:bodyPr wrap="square" rtlCol="0">
            <a:spAutoFit/>
          </a:bodyPr>
          <a:lstStyle/>
          <a:p>
            <a:r>
              <a:rPr kumimoji="1" lang="ja-JP" altLang="en-US" sz="2400" dirty="0">
                <a:latin typeface="Meiryo UI" panose="020B0604030504040204" pitchFamily="34" charset="-128"/>
                <a:ea typeface="Meiryo UI" panose="020B0604030504040204" pitchFamily="34" charset="-128"/>
              </a:rPr>
              <a:t>観測用ネットワークの学習</a:t>
            </a:r>
          </a:p>
        </p:txBody>
      </p:sp>
      <p:cxnSp>
        <p:nvCxnSpPr>
          <p:cNvPr id="6" name="直線コネクタ 5">
            <a:extLst>
              <a:ext uri="{FF2B5EF4-FFF2-40B4-BE49-F238E27FC236}">
                <a16:creationId xmlns:a16="http://schemas.microsoft.com/office/drawing/2014/main" id="{CDD6470C-2EEA-094B-BBB4-F9097E58A64C}"/>
              </a:ext>
            </a:extLst>
          </p:cNvPr>
          <p:cNvCxnSpPr/>
          <p:nvPr/>
        </p:nvCxnSpPr>
        <p:spPr>
          <a:xfrm>
            <a:off x="0" y="461665"/>
            <a:ext cx="4104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図 1"/>
          <p:cNvPicPr>
            <a:picLocks noChangeAspect="1"/>
          </p:cNvPicPr>
          <p:nvPr/>
        </p:nvPicPr>
        <p:blipFill>
          <a:blip r:embed="rId2"/>
          <a:stretch>
            <a:fillRect/>
          </a:stretch>
        </p:blipFill>
        <p:spPr>
          <a:xfrm>
            <a:off x="0" y="4408098"/>
            <a:ext cx="4882791" cy="2449902"/>
          </a:xfrm>
          <a:prstGeom prst="rect">
            <a:avLst/>
          </a:prstGeom>
        </p:spPr>
      </p:pic>
      <p:sp>
        <p:nvSpPr>
          <p:cNvPr id="18" name="テキスト ボックス 17">
            <a:extLst>
              <a:ext uri="{FF2B5EF4-FFF2-40B4-BE49-F238E27FC236}">
                <a16:creationId xmlns:a16="http://schemas.microsoft.com/office/drawing/2014/main" id="{93DE7E6B-9AD5-9549-B48D-208A1EFE2E3D}"/>
              </a:ext>
            </a:extLst>
          </p:cNvPr>
          <p:cNvSpPr txBox="1"/>
          <p:nvPr/>
        </p:nvSpPr>
        <p:spPr>
          <a:xfrm>
            <a:off x="159971" y="517112"/>
            <a:ext cx="7395307" cy="584775"/>
          </a:xfrm>
          <a:prstGeom prst="rect">
            <a:avLst/>
          </a:prstGeom>
          <a:noFill/>
        </p:spPr>
        <p:txBody>
          <a:bodyPr wrap="square" rtlCol="0">
            <a:spAutoFit/>
          </a:bodyPr>
          <a:lstStyle/>
          <a:p>
            <a:r>
              <a:rPr kumimoji="1" lang="ja-JP" altLang="en-US" sz="1600" dirty="0">
                <a:latin typeface="Meiryo UI" panose="020B0604030504040204" pitchFamily="34" charset="-128"/>
                <a:ea typeface="Meiryo UI" panose="020B0604030504040204" pitchFamily="34" charset="-128"/>
              </a:rPr>
              <a:t>オブジェクトにモーションキャプチャを付けない状況を想定して、</a:t>
            </a:r>
            <a:endParaRPr kumimoji="1" lang="en-US" altLang="ja-JP" sz="1600" dirty="0">
              <a:latin typeface="Meiryo UI" panose="020B0604030504040204" pitchFamily="34" charset="-128"/>
              <a:ea typeface="Meiryo UI" panose="020B0604030504040204" pitchFamily="34" charset="-128"/>
            </a:endParaRPr>
          </a:p>
          <a:p>
            <a:r>
              <a:rPr kumimoji="1" lang="ja-JP" altLang="en-US" sz="1600" dirty="0">
                <a:latin typeface="Meiryo UI" panose="020B0604030504040204" pitchFamily="34" charset="-128"/>
                <a:ea typeface="Meiryo UI" panose="020B0604030504040204" pitchFamily="34" charset="-128"/>
              </a:rPr>
              <a:t>オブジェクトの座標と姿勢を</a:t>
            </a:r>
            <a:r>
              <a:rPr kumimoji="1" lang="en-US" altLang="ja-JP" sz="1600" dirty="0">
                <a:latin typeface="Meiryo UI" panose="020B0604030504040204" pitchFamily="34" charset="-128"/>
                <a:ea typeface="Meiryo UI" panose="020B0604030504040204" pitchFamily="34" charset="-128"/>
              </a:rPr>
              <a:t>RGB</a:t>
            </a:r>
            <a:r>
              <a:rPr kumimoji="1" lang="ja-JP" altLang="en-US" sz="1600" dirty="0">
                <a:latin typeface="Meiryo UI" panose="020B0604030504040204" pitchFamily="34" charset="-128"/>
                <a:ea typeface="Meiryo UI" panose="020B0604030504040204" pitchFamily="34" charset="-128"/>
              </a:rPr>
              <a:t>カメラ</a:t>
            </a:r>
            <a:r>
              <a:rPr kumimoji="1" lang="en-US" altLang="ja-JP" sz="1600" dirty="0">
                <a:latin typeface="Meiryo UI" panose="020B0604030504040204" pitchFamily="34" charset="-128"/>
                <a:ea typeface="Meiryo UI" panose="020B0604030504040204" pitchFamily="34" charset="-128"/>
              </a:rPr>
              <a:t>3</a:t>
            </a:r>
            <a:r>
              <a:rPr kumimoji="1" lang="ja-JP" altLang="en-US" sz="1600" dirty="0">
                <a:latin typeface="Meiryo UI" panose="020B0604030504040204" pitchFamily="34" charset="-128"/>
                <a:ea typeface="Meiryo UI" panose="020B0604030504040204" pitchFamily="34" charset="-128"/>
              </a:rPr>
              <a:t>台から推定するネットワークを学習する</a:t>
            </a:r>
            <a:endParaRPr kumimoji="1" lang="en-US" altLang="ja-JP" sz="1600" dirty="0">
              <a:latin typeface="Meiryo UI" panose="020B0604030504040204" pitchFamily="34" charset="-128"/>
              <a:ea typeface="Meiryo UI" panose="020B0604030504040204" pitchFamily="34" charset="-128"/>
            </a:endParaRPr>
          </a:p>
        </p:txBody>
      </p:sp>
      <p:pic>
        <p:nvPicPr>
          <p:cNvPr id="21" name="図 20"/>
          <p:cNvPicPr>
            <a:picLocks noChangeAspect="1"/>
          </p:cNvPicPr>
          <p:nvPr/>
        </p:nvPicPr>
        <p:blipFill rotWithShape="1">
          <a:blip r:embed="rId3"/>
          <a:srcRect l="53224" t="26292" r="4071" b="52026"/>
          <a:stretch/>
        </p:blipFill>
        <p:spPr>
          <a:xfrm>
            <a:off x="331861" y="1485867"/>
            <a:ext cx="4362450" cy="2486025"/>
          </a:xfrm>
          <a:prstGeom prst="rect">
            <a:avLst/>
          </a:prstGeom>
        </p:spPr>
      </p:pic>
      <p:sp>
        <p:nvSpPr>
          <p:cNvPr id="22" name="テキスト ボックス 21">
            <a:extLst>
              <a:ext uri="{FF2B5EF4-FFF2-40B4-BE49-F238E27FC236}">
                <a16:creationId xmlns:a16="http://schemas.microsoft.com/office/drawing/2014/main" id="{93DE7E6B-9AD5-9549-B48D-208A1EFE2E3D}"/>
              </a:ext>
            </a:extLst>
          </p:cNvPr>
          <p:cNvSpPr txBox="1"/>
          <p:nvPr/>
        </p:nvSpPr>
        <p:spPr>
          <a:xfrm>
            <a:off x="547521" y="1217992"/>
            <a:ext cx="1919633" cy="338554"/>
          </a:xfrm>
          <a:prstGeom prst="rect">
            <a:avLst/>
          </a:prstGeom>
          <a:solidFill>
            <a:schemeClr val="bg1"/>
          </a:solidFill>
        </p:spPr>
        <p:txBody>
          <a:bodyPr wrap="square" rtlCol="0">
            <a:spAutoFit/>
          </a:bodyPr>
          <a:lstStyle/>
          <a:p>
            <a:r>
              <a:rPr kumimoji="1" lang="en-US" altLang="ja-JP" sz="1600" dirty="0">
                <a:solidFill>
                  <a:schemeClr val="accent2">
                    <a:lumMod val="75000"/>
                  </a:schemeClr>
                </a:solidFill>
                <a:latin typeface="Meiryo UI" panose="020B0604030504040204" pitchFamily="34" charset="-128"/>
                <a:ea typeface="Meiryo UI" panose="020B0604030504040204" pitchFamily="34" charset="-128"/>
              </a:rPr>
              <a:t>Unity</a:t>
            </a:r>
            <a:r>
              <a:rPr kumimoji="1" lang="ja-JP" altLang="en-US" sz="1600" dirty="0">
                <a:solidFill>
                  <a:schemeClr val="accent2">
                    <a:lumMod val="75000"/>
                  </a:schemeClr>
                </a:solidFill>
                <a:latin typeface="Meiryo UI" panose="020B0604030504040204" pitchFamily="34" charset="-128"/>
                <a:ea typeface="Meiryo UI" panose="020B0604030504040204" pitchFamily="34" charset="-128"/>
              </a:rPr>
              <a:t>環境で学習</a:t>
            </a:r>
            <a:endParaRPr kumimoji="1" lang="en-US" altLang="ja-JP" sz="1600" dirty="0">
              <a:solidFill>
                <a:schemeClr val="accent2">
                  <a:lumMod val="75000"/>
                </a:schemeClr>
              </a:solidFill>
              <a:latin typeface="Meiryo UI" panose="020B0604030504040204" pitchFamily="34" charset="-128"/>
              <a:ea typeface="Meiryo UI" panose="020B0604030504040204" pitchFamily="34" charset="-128"/>
            </a:endParaRPr>
          </a:p>
        </p:txBody>
      </p:sp>
      <p:pic>
        <p:nvPicPr>
          <p:cNvPr id="5" name="図 4"/>
          <p:cNvPicPr>
            <a:picLocks noChangeAspect="1"/>
          </p:cNvPicPr>
          <p:nvPr/>
        </p:nvPicPr>
        <p:blipFill>
          <a:blip r:embed="rId4"/>
          <a:stretch>
            <a:fillRect/>
          </a:stretch>
        </p:blipFill>
        <p:spPr>
          <a:xfrm>
            <a:off x="5369081" y="4615132"/>
            <a:ext cx="3645415" cy="2035834"/>
          </a:xfrm>
          <a:prstGeom prst="rect">
            <a:avLst/>
          </a:prstGeom>
        </p:spPr>
      </p:pic>
      <p:sp>
        <p:nvSpPr>
          <p:cNvPr id="28" name="テキスト ボックス 27">
            <a:extLst>
              <a:ext uri="{FF2B5EF4-FFF2-40B4-BE49-F238E27FC236}">
                <a16:creationId xmlns:a16="http://schemas.microsoft.com/office/drawing/2014/main" id="{93DE7E6B-9AD5-9549-B48D-208A1EFE2E3D}"/>
              </a:ext>
            </a:extLst>
          </p:cNvPr>
          <p:cNvSpPr txBox="1"/>
          <p:nvPr/>
        </p:nvSpPr>
        <p:spPr>
          <a:xfrm>
            <a:off x="5075675" y="1724057"/>
            <a:ext cx="3938821" cy="1569660"/>
          </a:xfrm>
          <a:prstGeom prst="rect">
            <a:avLst/>
          </a:prstGeom>
          <a:noFill/>
        </p:spPr>
        <p:txBody>
          <a:bodyPr wrap="square" rtlCol="0">
            <a:spAutoFit/>
          </a:bodyPr>
          <a:lstStyle/>
          <a:p>
            <a:r>
              <a:rPr kumimoji="1" lang="ja-JP" altLang="en-US" sz="1600" dirty="0">
                <a:latin typeface="Meiryo UI" panose="020B0604030504040204" pitchFamily="34" charset="-128"/>
                <a:ea typeface="Meiryo UI" panose="020B0604030504040204" pitchFamily="34" charset="-128"/>
              </a:rPr>
              <a:t>学習の際は下記条件でデータオーギュメンテーションを行う。</a:t>
            </a:r>
            <a:endParaRPr kumimoji="1" lang="en-US" altLang="ja-JP" sz="1600" dirty="0">
              <a:latin typeface="Meiryo UI" panose="020B0604030504040204" pitchFamily="34" charset="-128"/>
              <a:ea typeface="Meiryo UI" panose="020B0604030504040204" pitchFamily="34" charset="-128"/>
            </a:endParaRPr>
          </a:p>
          <a:p>
            <a:endParaRPr kumimoji="1" lang="en-US" altLang="ja-JP" sz="1600" dirty="0">
              <a:latin typeface="Meiryo UI" panose="020B0604030504040204" pitchFamily="34" charset="-128"/>
              <a:ea typeface="Meiryo UI" panose="020B0604030504040204" pitchFamily="34" charset="-128"/>
            </a:endParaRPr>
          </a:p>
          <a:p>
            <a:r>
              <a:rPr kumimoji="1" lang="en-US" altLang="ja-JP" sz="1600" dirty="0">
                <a:latin typeface="Meiryo UI" panose="020B0604030504040204" pitchFamily="34" charset="-128"/>
                <a:ea typeface="Meiryo UI" panose="020B0604030504040204" pitchFamily="34" charset="-128"/>
              </a:rPr>
              <a:t>20%</a:t>
            </a:r>
            <a:r>
              <a:rPr kumimoji="1" lang="ja-JP" altLang="en-US" sz="1600" dirty="0">
                <a:latin typeface="Meiryo UI" panose="020B0604030504040204" pitchFamily="34" charset="-128"/>
                <a:ea typeface="Meiryo UI" panose="020B0604030504040204" pitchFamily="34" charset="-128"/>
              </a:rPr>
              <a:t>：そのまま</a:t>
            </a:r>
            <a:endParaRPr kumimoji="1" lang="en-US" altLang="ja-JP" sz="1600" dirty="0">
              <a:latin typeface="Meiryo UI" panose="020B0604030504040204" pitchFamily="34" charset="-128"/>
              <a:ea typeface="Meiryo UI" panose="020B0604030504040204" pitchFamily="34" charset="-128"/>
            </a:endParaRPr>
          </a:p>
          <a:p>
            <a:r>
              <a:rPr kumimoji="1" lang="en-US" altLang="ja-JP" sz="1600" dirty="0">
                <a:latin typeface="Meiryo UI" panose="020B0604030504040204" pitchFamily="34" charset="-128"/>
                <a:ea typeface="Meiryo UI" panose="020B0604030504040204" pitchFamily="34" charset="-128"/>
              </a:rPr>
              <a:t>40%</a:t>
            </a:r>
            <a:r>
              <a:rPr kumimoji="1" lang="ja-JP" altLang="en-US" sz="1600" dirty="0">
                <a:latin typeface="Meiryo UI" panose="020B0604030504040204" pitchFamily="34" charset="-128"/>
                <a:ea typeface="Meiryo UI" panose="020B0604030504040204" pitchFamily="34" charset="-128"/>
              </a:rPr>
              <a:t>：オブジェクトを主軸周りに</a:t>
            </a:r>
            <a:r>
              <a:rPr kumimoji="1" lang="en-US" altLang="ja-JP" sz="1600" dirty="0">
                <a:latin typeface="Meiryo UI" panose="020B0604030504040204" pitchFamily="34" charset="-128"/>
                <a:ea typeface="Meiryo UI" panose="020B0604030504040204" pitchFamily="34" charset="-128"/>
              </a:rPr>
              <a:t>90°</a:t>
            </a:r>
            <a:r>
              <a:rPr kumimoji="1" lang="ja-JP" altLang="en-US" sz="1600" dirty="0">
                <a:latin typeface="Meiryo UI" panose="020B0604030504040204" pitchFamily="34" charset="-128"/>
                <a:ea typeface="Meiryo UI" panose="020B0604030504040204" pitchFamily="34" charset="-128"/>
              </a:rPr>
              <a:t>回転</a:t>
            </a:r>
            <a:endParaRPr kumimoji="1" lang="en-US" altLang="ja-JP" sz="1600" dirty="0">
              <a:latin typeface="Meiryo UI" panose="020B0604030504040204" pitchFamily="34" charset="-128"/>
              <a:ea typeface="Meiryo UI" panose="020B0604030504040204" pitchFamily="34" charset="-128"/>
            </a:endParaRPr>
          </a:p>
          <a:p>
            <a:r>
              <a:rPr kumimoji="1" lang="en-US" altLang="ja-JP" sz="1600" dirty="0">
                <a:latin typeface="Meiryo UI" panose="020B0604030504040204" pitchFamily="34" charset="-128"/>
                <a:ea typeface="Meiryo UI" panose="020B0604030504040204" pitchFamily="34" charset="-128"/>
              </a:rPr>
              <a:t>40%</a:t>
            </a:r>
            <a:r>
              <a:rPr kumimoji="1" lang="ja-JP" altLang="en-US" sz="1600" dirty="0">
                <a:latin typeface="Meiryo UI" panose="020B0604030504040204" pitchFamily="34" charset="-128"/>
                <a:ea typeface="Meiryo UI" panose="020B0604030504040204" pitchFamily="34" charset="-128"/>
              </a:rPr>
              <a:t>：位置と回転にガウスノイズを追加</a:t>
            </a:r>
            <a:endParaRPr kumimoji="1" lang="en-US" altLang="ja-JP" sz="1600" dirty="0">
              <a:latin typeface="Meiryo UI" panose="020B0604030504040204" pitchFamily="34" charset="-128"/>
              <a:ea typeface="Meiryo UI" panose="020B0604030504040204" pitchFamily="34" charset="-128"/>
            </a:endParaRPr>
          </a:p>
        </p:txBody>
      </p:sp>
      <p:sp>
        <p:nvSpPr>
          <p:cNvPr id="29" name="テキスト ボックス 28">
            <a:extLst>
              <a:ext uri="{FF2B5EF4-FFF2-40B4-BE49-F238E27FC236}">
                <a16:creationId xmlns:a16="http://schemas.microsoft.com/office/drawing/2014/main" id="{93DE7E6B-9AD5-9549-B48D-208A1EFE2E3D}"/>
              </a:ext>
            </a:extLst>
          </p:cNvPr>
          <p:cNvSpPr txBox="1"/>
          <p:nvPr/>
        </p:nvSpPr>
        <p:spPr>
          <a:xfrm>
            <a:off x="52949" y="4143233"/>
            <a:ext cx="1875863" cy="338554"/>
          </a:xfrm>
          <a:prstGeom prst="rect">
            <a:avLst/>
          </a:prstGeom>
          <a:solidFill>
            <a:schemeClr val="bg1"/>
          </a:solidFill>
        </p:spPr>
        <p:txBody>
          <a:bodyPr wrap="square" rtlCol="0">
            <a:spAutoFit/>
          </a:bodyPr>
          <a:lstStyle/>
          <a:p>
            <a:r>
              <a:rPr kumimoji="1" lang="ja-JP" altLang="en-US" sz="1600" dirty="0">
                <a:latin typeface="Meiryo UI" panose="020B0604030504040204" pitchFamily="34" charset="-128"/>
                <a:ea typeface="Meiryo UI" panose="020B0604030504040204" pitchFamily="34" charset="-128"/>
              </a:rPr>
              <a:t>■アーキテクチャ</a:t>
            </a:r>
            <a:endParaRPr kumimoji="1" lang="en-US" altLang="ja-JP" sz="1600" dirty="0">
              <a:latin typeface="Meiryo UI" panose="020B0604030504040204" pitchFamily="34" charset="-128"/>
              <a:ea typeface="Meiryo UI" panose="020B0604030504040204" pitchFamily="34" charset="-128"/>
            </a:endParaRPr>
          </a:p>
        </p:txBody>
      </p:sp>
      <p:sp>
        <p:nvSpPr>
          <p:cNvPr id="30" name="テキスト ボックス 29">
            <a:extLst>
              <a:ext uri="{FF2B5EF4-FFF2-40B4-BE49-F238E27FC236}">
                <a16:creationId xmlns:a16="http://schemas.microsoft.com/office/drawing/2014/main" id="{93DE7E6B-9AD5-9549-B48D-208A1EFE2E3D}"/>
              </a:ext>
            </a:extLst>
          </p:cNvPr>
          <p:cNvSpPr txBox="1"/>
          <p:nvPr/>
        </p:nvSpPr>
        <p:spPr>
          <a:xfrm>
            <a:off x="5082149" y="4074497"/>
            <a:ext cx="1875863" cy="338554"/>
          </a:xfrm>
          <a:prstGeom prst="rect">
            <a:avLst/>
          </a:prstGeom>
          <a:solidFill>
            <a:schemeClr val="bg1"/>
          </a:solidFill>
        </p:spPr>
        <p:txBody>
          <a:bodyPr wrap="square" rtlCol="0">
            <a:spAutoFit/>
          </a:bodyPr>
          <a:lstStyle/>
          <a:p>
            <a:r>
              <a:rPr kumimoji="1" lang="ja-JP" altLang="en-US" sz="1600" dirty="0">
                <a:latin typeface="Meiryo UI" panose="020B0604030504040204" pitchFamily="34" charset="-128"/>
                <a:ea typeface="Meiryo UI" panose="020B0604030504040204" pitchFamily="34" charset="-128"/>
              </a:rPr>
              <a:t>■ﾊｲﾊﾟｰﾊﾟﾗﾒｰﾀ</a:t>
            </a:r>
            <a:endParaRPr kumimoji="1" lang="en-US" altLang="ja-JP" sz="16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553283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9801739-3B03-BF49-A293-B1C2062CDACC}"/>
              </a:ext>
            </a:extLst>
          </p:cNvPr>
          <p:cNvSpPr txBox="1"/>
          <p:nvPr/>
        </p:nvSpPr>
        <p:spPr>
          <a:xfrm>
            <a:off x="0" y="0"/>
            <a:ext cx="6640830" cy="461665"/>
          </a:xfrm>
          <a:prstGeom prst="rect">
            <a:avLst/>
          </a:prstGeom>
          <a:noFill/>
        </p:spPr>
        <p:txBody>
          <a:bodyPr wrap="square" rtlCol="0">
            <a:spAutoFit/>
          </a:bodyPr>
          <a:lstStyle/>
          <a:p>
            <a:r>
              <a:rPr kumimoji="1" lang="ja-JP" altLang="en-US" sz="2400" dirty="0">
                <a:latin typeface="Meiryo UI" panose="020B0604030504040204" pitchFamily="34" charset="-128"/>
                <a:ea typeface="Meiryo UI" panose="020B0604030504040204" pitchFamily="34" charset="-128"/>
              </a:rPr>
              <a:t>ドメインランダマイゼーション</a:t>
            </a:r>
          </a:p>
        </p:txBody>
      </p:sp>
      <p:cxnSp>
        <p:nvCxnSpPr>
          <p:cNvPr id="6" name="直線コネクタ 5">
            <a:extLst>
              <a:ext uri="{FF2B5EF4-FFF2-40B4-BE49-F238E27FC236}">
                <a16:creationId xmlns:a16="http://schemas.microsoft.com/office/drawing/2014/main" id="{CDD6470C-2EEA-094B-BBB4-F9097E58A64C}"/>
              </a:ext>
            </a:extLst>
          </p:cNvPr>
          <p:cNvCxnSpPr/>
          <p:nvPr/>
        </p:nvCxnSpPr>
        <p:spPr>
          <a:xfrm>
            <a:off x="0" y="461665"/>
            <a:ext cx="3744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93DE7E6B-9AD5-9549-B48D-208A1EFE2E3D}"/>
              </a:ext>
            </a:extLst>
          </p:cNvPr>
          <p:cNvSpPr txBox="1"/>
          <p:nvPr/>
        </p:nvSpPr>
        <p:spPr>
          <a:xfrm>
            <a:off x="89388" y="491076"/>
            <a:ext cx="8629650" cy="369332"/>
          </a:xfrm>
          <a:prstGeom prst="rect">
            <a:avLst/>
          </a:prstGeom>
          <a:noFill/>
        </p:spPr>
        <p:txBody>
          <a:bodyPr wrap="square" rtlCol="0">
            <a:spAutoFit/>
          </a:bodyPr>
          <a:lstStyle/>
          <a:p>
            <a:r>
              <a:rPr kumimoji="1" lang="ja-JP" altLang="en-US" dirty="0">
                <a:latin typeface="Meiryo UI" panose="020B0604030504040204" pitchFamily="34" charset="-128"/>
                <a:ea typeface="Meiryo UI" panose="020B0604030504040204" pitchFamily="34" charset="-128"/>
              </a:rPr>
              <a:t>シミュレーション上で以下の項目をランダムに決定して、学習を行う</a:t>
            </a:r>
            <a:endParaRPr kumimoji="1" lang="en-US" altLang="ja-JP" dirty="0">
              <a:latin typeface="Meiryo UI" panose="020B0604030504040204" pitchFamily="34" charset="-128"/>
              <a:ea typeface="Meiryo UI" panose="020B0604030504040204" pitchFamily="34" charset="-128"/>
            </a:endParaRPr>
          </a:p>
        </p:txBody>
      </p:sp>
      <p:graphicFrame>
        <p:nvGraphicFramePr>
          <p:cNvPr id="8" name="表 7"/>
          <p:cNvGraphicFramePr>
            <a:graphicFrameLocks noGrp="1"/>
          </p:cNvGraphicFramePr>
          <p:nvPr>
            <p:extLst>
              <p:ext uri="{D42A27DB-BD31-4B8C-83A1-F6EECF244321}">
                <p14:modId xmlns:p14="http://schemas.microsoft.com/office/powerpoint/2010/main" val="158389088"/>
              </p:ext>
            </p:extLst>
          </p:nvPr>
        </p:nvGraphicFramePr>
        <p:xfrm>
          <a:off x="257175" y="958730"/>
          <a:ext cx="8368079" cy="3114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70047679"/>
                    </a:ext>
                  </a:extLst>
                </a:gridCol>
                <a:gridCol w="5320079">
                  <a:extLst>
                    <a:ext uri="{9D8B030D-6E8A-4147-A177-3AD203B41FA5}">
                      <a16:colId xmlns:a16="http://schemas.microsoft.com/office/drawing/2014/main" val="222977415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dirty="0">
                          <a:solidFill>
                            <a:schemeClr val="tx1"/>
                          </a:solidFill>
                          <a:latin typeface="Meiryo UI" panose="020B0604030504040204" pitchFamily="34" charset="-128"/>
                          <a:ea typeface="Meiryo UI" panose="020B0604030504040204" pitchFamily="34" charset="-128"/>
                        </a:rPr>
                        <a:t>物理ﾊﾟﾗﾒｰﾀ</a:t>
                      </a:r>
                      <a:endParaRPr kumimoji="1" lang="en-US" altLang="ja-JP" sz="1400" b="0" dirty="0">
                        <a:solidFill>
                          <a:schemeClr val="tx1"/>
                        </a:solidFill>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Table 1</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815585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34" charset="-128"/>
                          <a:ea typeface="Meiryo UI" panose="020B0604030504040204" pitchFamily="34" charset="-128"/>
                        </a:rPr>
                        <a:t>観測ノイズ</a:t>
                      </a:r>
                      <a:endParaRPr kumimoji="1" lang="en-US" altLang="ja-JP" sz="14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Table 7</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04168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34" charset="-128"/>
                          <a:ea typeface="Meiryo UI" panose="020B0604030504040204" pitchFamily="34" charset="-128"/>
                        </a:rPr>
                        <a:t>モーションキャプチャのトラッキングエラー</a:t>
                      </a:r>
                      <a:endParaRPr kumimoji="1" lang="en-US" altLang="ja-JP" sz="14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0.2 /sec</a:t>
                      </a:r>
                      <a:r>
                        <a:rPr kumimoji="1" lang="ja-JP" altLang="en-US" sz="1400" b="0" dirty="0">
                          <a:solidFill>
                            <a:schemeClr val="tx1"/>
                          </a:solidFill>
                          <a:latin typeface="Meiryo UI" panose="020B0604030504040204" pitchFamily="50" charset="-128"/>
                          <a:ea typeface="Meiryo UI" panose="020B0604030504040204" pitchFamily="50" charset="-128"/>
                        </a:rPr>
                        <a:t>の確率で</a:t>
                      </a:r>
                      <a:r>
                        <a:rPr kumimoji="1" lang="en-US" altLang="ja-JP" sz="1400" b="0" dirty="0">
                          <a:solidFill>
                            <a:schemeClr val="tx1"/>
                          </a:solidFill>
                          <a:latin typeface="Meiryo UI" panose="020B0604030504040204" pitchFamily="50" charset="-128"/>
                          <a:ea typeface="Meiryo UI" panose="020B0604030504040204" pitchFamily="50" charset="-128"/>
                        </a:rPr>
                        <a:t>1sec</a:t>
                      </a:r>
                      <a:r>
                        <a:rPr kumimoji="1" lang="ja-JP" altLang="en-US" sz="1400" b="0" dirty="0">
                          <a:solidFill>
                            <a:schemeClr val="tx1"/>
                          </a:solidFill>
                          <a:latin typeface="Meiryo UI" panose="020B0604030504040204" pitchFamily="50" charset="-128"/>
                          <a:ea typeface="Meiryo UI" panose="020B0604030504040204" pitchFamily="50" charset="-128"/>
                        </a:rPr>
                        <a:t>観測不能にする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27141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34" charset="-128"/>
                          <a:ea typeface="Meiryo UI" panose="020B0604030504040204" pitchFamily="34" charset="-128"/>
                        </a:rPr>
                        <a:t>行動のノイズと遅延</a:t>
                      </a:r>
                      <a:endParaRPr kumimoji="1" lang="en-US" altLang="ja-JP" sz="14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Table 8</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351575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34" charset="-128"/>
                          <a:ea typeface="Meiryo UI" panose="020B0604030504040204" pitchFamily="34" charset="-128"/>
                        </a:rPr>
                        <a:t>ステップ時間のランダム化</a:t>
                      </a:r>
                      <a:endParaRPr kumimoji="1" lang="en-US" altLang="ja-JP" sz="14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149856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34" charset="-128"/>
                          <a:ea typeface="Meiryo UI" panose="020B0604030504040204" pitchFamily="34" charset="-128"/>
                        </a:rPr>
                        <a:t>バックラッシュモデルのﾊﾟﾗﾒｰﾀ</a:t>
                      </a:r>
                      <a:endParaRPr kumimoji="1" lang="en-US" altLang="ja-JP" sz="14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76313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34" charset="-128"/>
                          <a:ea typeface="Meiryo UI" panose="020B0604030504040204" pitchFamily="34" charset="-128"/>
                        </a:rPr>
                        <a:t>モデル化されていないダイナミクスを表すために加える力</a:t>
                      </a:r>
                      <a:endParaRPr kumimoji="1" lang="en-US" altLang="ja-JP" sz="14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400" b="0" dirty="0">
                          <a:solidFill>
                            <a:schemeClr val="tx1"/>
                          </a:solidFill>
                          <a:latin typeface="Meiryo UI" panose="020B0604030504040204" pitchFamily="50" charset="-128"/>
                          <a:ea typeface="Meiryo UI" panose="020B0604030504040204" pitchFamily="50" charset="-128"/>
                        </a:rPr>
                        <a:t>エピソード開始時に力を加える確率</a:t>
                      </a:r>
                      <a:r>
                        <a:rPr kumimoji="1" lang="en-US" altLang="ja-JP" sz="1400" b="0" dirty="0">
                          <a:solidFill>
                            <a:schemeClr val="tx1"/>
                          </a:solidFill>
                          <a:latin typeface="Meiryo UI" panose="020B0604030504040204" pitchFamily="50" charset="-128"/>
                          <a:ea typeface="Meiryo UI" panose="020B0604030504040204" pitchFamily="50" charset="-128"/>
                        </a:rPr>
                        <a:t>p</a:t>
                      </a:r>
                      <a:r>
                        <a:rPr kumimoji="1" lang="ja-JP" altLang="en-US" sz="1400" b="0" dirty="0">
                          <a:solidFill>
                            <a:schemeClr val="tx1"/>
                          </a:solidFill>
                          <a:latin typeface="Meiryo UI" panose="020B0604030504040204" pitchFamily="50" charset="-128"/>
                          <a:ea typeface="Meiryo UI" panose="020B0604030504040204" pitchFamily="50" charset="-128"/>
                        </a:rPr>
                        <a:t>を</a:t>
                      </a:r>
                      <a:r>
                        <a:rPr kumimoji="1" lang="en-US" altLang="ja-JP" sz="1400" b="0" dirty="0">
                          <a:solidFill>
                            <a:schemeClr val="tx1"/>
                          </a:solidFill>
                          <a:latin typeface="Meiryo UI" panose="020B0604030504040204" pitchFamily="50" charset="-128"/>
                          <a:ea typeface="Meiryo UI" panose="020B0604030504040204" pitchFamily="50" charset="-128"/>
                        </a:rPr>
                        <a:t>[0.1%,</a:t>
                      </a:r>
                      <a:r>
                        <a:rPr kumimoji="1" lang="en-US" altLang="ja-JP" sz="1400" b="0" baseline="0" dirty="0">
                          <a:solidFill>
                            <a:schemeClr val="tx1"/>
                          </a:solidFill>
                          <a:latin typeface="Meiryo UI" panose="020B0604030504040204" pitchFamily="50" charset="-128"/>
                          <a:ea typeface="Meiryo UI" panose="020B0604030504040204" pitchFamily="50" charset="-128"/>
                        </a:rPr>
                        <a:t> 10%]</a:t>
                      </a:r>
                      <a:r>
                        <a:rPr kumimoji="1" lang="ja-JP" altLang="en-US" sz="1400" b="0" baseline="0" dirty="0">
                          <a:solidFill>
                            <a:schemeClr val="tx1"/>
                          </a:solidFill>
                          <a:latin typeface="Meiryo UI" panose="020B0604030504040204" pitchFamily="50" charset="-128"/>
                          <a:ea typeface="Meiryo UI" panose="020B0604030504040204" pitchFamily="50" charset="-128"/>
                        </a:rPr>
                        <a:t>の</a:t>
                      </a:r>
                      <a:r>
                        <a:rPr kumimoji="1" lang="ja-JP" altLang="en-US" sz="1400" b="0" dirty="0">
                          <a:solidFill>
                            <a:schemeClr val="tx1"/>
                          </a:solidFill>
                          <a:latin typeface="Meiryo UI" panose="020B0604030504040204" pitchFamily="50" charset="-128"/>
                          <a:ea typeface="Meiryo UI" panose="020B0604030504040204" pitchFamily="50" charset="-128"/>
                        </a:rPr>
                        <a:t>対数一様分布からサンプリングし、各ﾀｲﾑｽﾃｯﾌﾟに確率</a:t>
                      </a:r>
                      <a:r>
                        <a:rPr kumimoji="1" lang="en-US" altLang="ja-JP" sz="1400" b="0" dirty="0">
                          <a:solidFill>
                            <a:schemeClr val="tx1"/>
                          </a:solidFill>
                          <a:latin typeface="Meiryo UI" panose="020B0604030504040204" pitchFamily="50" charset="-128"/>
                          <a:ea typeface="Meiryo UI" panose="020B0604030504040204" pitchFamily="50" charset="-128"/>
                        </a:rPr>
                        <a:t>p</a:t>
                      </a:r>
                      <a:r>
                        <a:rPr kumimoji="1" lang="ja-JP" altLang="en-US" sz="1400" b="0" dirty="0">
                          <a:solidFill>
                            <a:schemeClr val="tx1"/>
                          </a:solidFill>
                          <a:latin typeface="Meiryo UI" panose="020B0604030504040204" pitchFamily="50" charset="-128"/>
                          <a:ea typeface="Meiryo UI" panose="020B0604030504040204" pitchFamily="50" charset="-128"/>
                        </a:rPr>
                        <a:t>で力を与える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98450232"/>
                  </a:ext>
                </a:extLst>
              </a:tr>
              <a:tr h="370840">
                <a:tc>
                  <a:txBody>
                    <a:bodyPr/>
                    <a:lstStyle/>
                    <a:p>
                      <a:r>
                        <a:rPr kumimoji="1" lang="ja-JP" altLang="en-US" sz="1400" dirty="0">
                          <a:latin typeface="Meiryo UI" panose="020B0604030504040204" pitchFamily="34" charset="-128"/>
                          <a:ea typeface="Meiryo UI" panose="020B0604030504040204" pitchFamily="34" charset="-128"/>
                        </a:rPr>
                        <a:t>ロボットとオブジェクトの見た目</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400" b="0" dirty="0">
                          <a:solidFill>
                            <a:schemeClr val="tx1"/>
                          </a:solidFill>
                          <a:latin typeface="Meiryo UI" panose="020B0604030504040204" pitchFamily="50" charset="-128"/>
                          <a:ea typeface="Meiryo UI" panose="020B0604030504040204" pitchFamily="50" charset="-128"/>
                        </a:rPr>
                        <a:t>Figure 4</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58749854"/>
                  </a:ext>
                </a:extLst>
              </a:tr>
            </a:tbl>
          </a:graphicData>
        </a:graphic>
      </p:graphicFrame>
      <p:pic>
        <p:nvPicPr>
          <p:cNvPr id="11" name="図 10"/>
          <p:cNvPicPr>
            <a:picLocks noChangeAspect="1"/>
          </p:cNvPicPr>
          <p:nvPr/>
        </p:nvPicPr>
        <p:blipFill>
          <a:blip r:embed="rId2"/>
          <a:stretch>
            <a:fillRect/>
          </a:stretch>
        </p:blipFill>
        <p:spPr>
          <a:xfrm>
            <a:off x="89388" y="4096424"/>
            <a:ext cx="3285975" cy="1413065"/>
          </a:xfrm>
          <a:prstGeom prst="rect">
            <a:avLst/>
          </a:prstGeom>
        </p:spPr>
      </p:pic>
      <p:pic>
        <p:nvPicPr>
          <p:cNvPr id="16" name="図 15"/>
          <p:cNvPicPr>
            <a:picLocks noChangeAspect="1"/>
          </p:cNvPicPr>
          <p:nvPr/>
        </p:nvPicPr>
        <p:blipFill>
          <a:blip r:embed="rId3"/>
          <a:stretch>
            <a:fillRect/>
          </a:stretch>
        </p:blipFill>
        <p:spPr>
          <a:xfrm>
            <a:off x="89388" y="5509489"/>
            <a:ext cx="3123712" cy="1256038"/>
          </a:xfrm>
          <a:prstGeom prst="rect">
            <a:avLst/>
          </a:prstGeom>
        </p:spPr>
      </p:pic>
      <p:pic>
        <p:nvPicPr>
          <p:cNvPr id="17" name="図 16"/>
          <p:cNvPicPr>
            <a:picLocks noChangeAspect="1"/>
          </p:cNvPicPr>
          <p:nvPr/>
        </p:nvPicPr>
        <p:blipFill>
          <a:blip r:embed="rId4"/>
          <a:stretch>
            <a:fillRect/>
          </a:stretch>
        </p:blipFill>
        <p:spPr>
          <a:xfrm>
            <a:off x="3272493" y="4116088"/>
            <a:ext cx="3368337" cy="1197778"/>
          </a:xfrm>
          <a:prstGeom prst="rect">
            <a:avLst/>
          </a:prstGeom>
        </p:spPr>
      </p:pic>
      <p:pic>
        <p:nvPicPr>
          <p:cNvPr id="18" name="図 17"/>
          <p:cNvPicPr>
            <a:picLocks noChangeAspect="1"/>
          </p:cNvPicPr>
          <p:nvPr/>
        </p:nvPicPr>
        <p:blipFill rotWithShape="1">
          <a:blip r:embed="rId5"/>
          <a:srcRect l="-1" t="10365" r="1526" b="11959"/>
          <a:stretch/>
        </p:blipFill>
        <p:spPr>
          <a:xfrm>
            <a:off x="3343434" y="2542761"/>
            <a:ext cx="1572748" cy="202406"/>
          </a:xfrm>
          <a:prstGeom prst="rect">
            <a:avLst/>
          </a:prstGeom>
        </p:spPr>
      </p:pic>
      <p:sp>
        <p:nvSpPr>
          <p:cNvPr id="19" name="テキスト ボックス 18">
            <a:extLst>
              <a:ext uri="{FF2B5EF4-FFF2-40B4-BE49-F238E27FC236}">
                <a16:creationId xmlns:a16="http://schemas.microsoft.com/office/drawing/2014/main" id="{93DE7E6B-9AD5-9549-B48D-208A1EFE2E3D}"/>
              </a:ext>
            </a:extLst>
          </p:cNvPr>
          <p:cNvSpPr txBox="1"/>
          <p:nvPr/>
        </p:nvSpPr>
        <p:spPr>
          <a:xfrm>
            <a:off x="5085744" y="2459298"/>
            <a:ext cx="1914525" cy="307777"/>
          </a:xfrm>
          <a:prstGeom prst="rect">
            <a:avLst/>
          </a:prstGeom>
          <a:noFill/>
        </p:spPr>
        <p:txBody>
          <a:bodyPr wrap="square" rtlCol="0">
            <a:spAutoFit/>
          </a:bodyPr>
          <a:lstStyle/>
          <a:p>
            <a:r>
              <a:rPr kumimoji="1" lang="en-US" altLang="ja-JP" sz="1400" dirty="0">
                <a:latin typeface="Meiryo UI" panose="020B0604030504040204" pitchFamily="34" charset="-128"/>
                <a:ea typeface="Meiryo UI" panose="020B0604030504040204" pitchFamily="34" charset="-128"/>
              </a:rPr>
              <a:t>λ</a:t>
            </a:r>
            <a:r>
              <a:rPr kumimoji="1" lang="ja-JP" altLang="en-US" sz="1400" dirty="0">
                <a:latin typeface="Meiryo UI" panose="020B0604030504040204" pitchFamily="34" charset="-128"/>
                <a:ea typeface="Meiryo UI" panose="020B0604030504040204" pitchFamily="34" charset="-128"/>
              </a:rPr>
              <a:t>：</a:t>
            </a:r>
            <a:r>
              <a:rPr kumimoji="1" lang="en-US" altLang="ja-JP" sz="1400" dirty="0">
                <a:latin typeface="Meiryo UI" panose="020B0604030504040204" pitchFamily="34" charset="-128"/>
                <a:ea typeface="Meiryo UI" panose="020B0604030504040204" pitchFamily="34" charset="-128"/>
              </a:rPr>
              <a:t> [1250, 10000]</a:t>
            </a:r>
          </a:p>
        </p:txBody>
      </p:sp>
      <p:pic>
        <p:nvPicPr>
          <p:cNvPr id="20" name="図 19"/>
          <p:cNvPicPr>
            <a:picLocks noChangeAspect="1"/>
          </p:cNvPicPr>
          <p:nvPr/>
        </p:nvPicPr>
        <p:blipFill>
          <a:blip r:embed="rId6"/>
          <a:stretch>
            <a:fillRect/>
          </a:stretch>
        </p:blipFill>
        <p:spPr>
          <a:xfrm>
            <a:off x="3343434" y="2859007"/>
            <a:ext cx="1918029" cy="270491"/>
          </a:xfrm>
          <a:prstGeom prst="rect">
            <a:avLst/>
          </a:prstGeom>
        </p:spPr>
      </p:pic>
      <p:pic>
        <p:nvPicPr>
          <p:cNvPr id="21" name="図 20"/>
          <p:cNvPicPr>
            <a:picLocks noChangeAspect="1"/>
          </p:cNvPicPr>
          <p:nvPr/>
        </p:nvPicPr>
        <p:blipFill>
          <a:blip r:embed="rId7"/>
          <a:stretch>
            <a:fillRect/>
          </a:stretch>
        </p:blipFill>
        <p:spPr>
          <a:xfrm>
            <a:off x="5583232" y="2901120"/>
            <a:ext cx="723900" cy="266700"/>
          </a:xfrm>
          <a:prstGeom prst="rect">
            <a:avLst/>
          </a:prstGeom>
        </p:spPr>
      </p:pic>
      <p:sp>
        <p:nvSpPr>
          <p:cNvPr id="22" name="テキスト ボックス 21">
            <a:extLst>
              <a:ext uri="{FF2B5EF4-FFF2-40B4-BE49-F238E27FC236}">
                <a16:creationId xmlns:a16="http://schemas.microsoft.com/office/drawing/2014/main" id="{93DE7E6B-9AD5-9549-B48D-208A1EFE2E3D}"/>
              </a:ext>
            </a:extLst>
          </p:cNvPr>
          <p:cNvSpPr txBox="1"/>
          <p:nvPr/>
        </p:nvSpPr>
        <p:spPr>
          <a:xfrm>
            <a:off x="6307132" y="2859007"/>
            <a:ext cx="2230931" cy="307777"/>
          </a:xfrm>
          <a:prstGeom prst="rect">
            <a:avLst/>
          </a:prstGeom>
          <a:noFill/>
        </p:spPr>
        <p:txBody>
          <a:bodyPr wrap="square" rtlCol="0">
            <a:spAutoFit/>
          </a:bodyPr>
          <a:lstStyle/>
          <a:p>
            <a:r>
              <a:rPr kumimoji="1" lang="ja-JP" altLang="en-US" sz="1400" dirty="0">
                <a:latin typeface="Meiryo UI" panose="020B0604030504040204" pitchFamily="34" charset="-128"/>
                <a:ea typeface="Meiryo UI" panose="020B0604030504040204" pitchFamily="34" charset="-128"/>
              </a:rPr>
              <a:t>をガウス分布からサンプリング</a:t>
            </a:r>
            <a:endParaRPr kumimoji="1" lang="en-US" altLang="ja-JP" sz="1400" dirty="0">
              <a:latin typeface="Meiryo UI" panose="020B0604030504040204" pitchFamily="34" charset="-128"/>
              <a:ea typeface="Meiryo UI" panose="020B0604030504040204" pitchFamily="34" charset="-128"/>
            </a:endParaRPr>
          </a:p>
        </p:txBody>
      </p:sp>
      <p:pic>
        <p:nvPicPr>
          <p:cNvPr id="23" name="図 22"/>
          <p:cNvPicPr>
            <a:picLocks noChangeAspect="1"/>
          </p:cNvPicPr>
          <p:nvPr/>
        </p:nvPicPr>
        <p:blipFill>
          <a:blip r:embed="rId8"/>
          <a:stretch>
            <a:fillRect/>
          </a:stretch>
        </p:blipFill>
        <p:spPr>
          <a:xfrm>
            <a:off x="5346485" y="4649240"/>
            <a:ext cx="3654640" cy="2119691"/>
          </a:xfrm>
          <a:prstGeom prst="rect">
            <a:avLst/>
          </a:prstGeom>
        </p:spPr>
      </p:pic>
    </p:spTree>
    <p:extLst>
      <p:ext uri="{BB962C8B-B14F-4D97-AF65-F5344CB8AC3E}">
        <p14:creationId xmlns:p14="http://schemas.microsoft.com/office/powerpoint/2010/main" val="2116114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9801739-3B03-BF49-A293-B1C2062CDACC}"/>
              </a:ext>
            </a:extLst>
          </p:cNvPr>
          <p:cNvSpPr txBox="1"/>
          <p:nvPr/>
        </p:nvSpPr>
        <p:spPr>
          <a:xfrm>
            <a:off x="0" y="0"/>
            <a:ext cx="3857625" cy="461665"/>
          </a:xfrm>
          <a:prstGeom prst="rect">
            <a:avLst/>
          </a:prstGeom>
          <a:noFill/>
        </p:spPr>
        <p:txBody>
          <a:bodyPr wrap="square" rtlCol="0">
            <a:spAutoFit/>
          </a:bodyPr>
          <a:lstStyle/>
          <a:p>
            <a:r>
              <a:rPr kumimoji="1" lang="ja-JP" altLang="en-US" sz="2400" dirty="0">
                <a:latin typeface="Meiryo UI" panose="020B0604030504040204" pitchFamily="34" charset="-128"/>
                <a:ea typeface="Meiryo UI" panose="020B0604030504040204" pitchFamily="34" charset="-128"/>
              </a:rPr>
              <a:t>実験結果の定性的な評価</a:t>
            </a:r>
          </a:p>
        </p:txBody>
      </p:sp>
      <p:cxnSp>
        <p:nvCxnSpPr>
          <p:cNvPr id="6" name="直線コネクタ 5">
            <a:extLst>
              <a:ext uri="{FF2B5EF4-FFF2-40B4-BE49-F238E27FC236}">
                <a16:creationId xmlns:a16="http://schemas.microsoft.com/office/drawing/2014/main" id="{CDD6470C-2EEA-094B-BBB4-F9097E58A64C}"/>
              </a:ext>
            </a:extLst>
          </p:cNvPr>
          <p:cNvCxnSpPr/>
          <p:nvPr/>
        </p:nvCxnSpPr>
        <p:spPr>
          <a:xfrm>
            <a:off x="0" y="461665"/>
            <a:ext cx="4104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図 1"/>
          <p:cNvPicPr>
            <a:picLocks noChangeAspect="1"/>
          </p:cNvPicPr>
          <p:nvPr/>
        </p:nvPicPr>
        <p:blipFill>
          <a:blip r:embed="rId2"/>
          <a:stretch>
            <a:fillRect/>
          </a:stretch>
        </p:blipFill>
        <p:spPr>
          <a:xfrm>
            <a:off x="676275" y="2046127"/>
            <a:ext cx="7829550" cy="4668998"/>
          </a:xfrm>
          <a:prstGeom prst="rect">
            <a:avLst/>
          </a:prstGeom>
        </p:spPr>
      </p:pic>
      <p:sp>
        <p:nvSpPr>
          <p:cNvPr id="18" name="テキスト ボックス 17">
            <a:extLst>
              <a:ext uri="{FF2B5EF4-FFF2-40B4-BE49-F238E27FC236}">
                <a16:creationId xmlns:a16="http://schemas.microsoft.com/office/drawing/2014/main" id="{93DE7E6B-9AD5-9549-B48D-208A1EFE2E3D}"/>
              </a:ext>
            </a:extLst>
          </p:cNvPr>
          <p:cNvSpPr txBox="1"/>
          <p:nvPr/>
        </p:nvSpPr>
        <p:spPr>
          <a:xfrm>
            <a:off x="238125" y="823726"/>
            <a:ext cx="8828237" cy="830997"/>
          </a:xfrm>
          <a:prstGeom prst="rect">
            <a:avLst/>
          </a:prstGeom>
          <a:noFill/>
          <a:ln>
            <a:solidFill>
              <a:srgbClr val="0070C0"/>
            </a:solidFill>
          </a:ln>
        </p:spPr>
        <p:txBody>
          <a:bodyPr wrap="square" rtlCol="0">
            <a:spAutoFit/>
          </a:bodyPr>
          <a:lstStyle/>
          <a:p>
            <a:r>
              <a:rPr kumimoji="1" lang="ja-JP" altLang="en-US" sz="1600" dirty="0">
                <a:latin typeface="Meiryo UI" panose="020B0604030504040204" pitchFamily="34" charset="-128"/>
                <a:ea typeface="Meiryo UI" panose="020B0604030504040204" pitchFamily="34" charset="-128"/>
              </a:rPr>
              <a:t>・先行研究で述べられている器用なハンドリング戦略が獲得されている。</a:t>
            </a:r>
            <a:endParaRPr kumimoji="1" lang="en-US" altLang="ja-JP" sz="1600" dirty="0">
              <a:latin typeface="Meiryo UI" panose="020B0604030504040204" pitchFamily="34" charset="-128"/>
              <a:ea typeface="Meiryo UI" panose="020B0604030504040204" pitchFamily="34" charset="-128"/>
            </a:endParaRPr>
          </a:p>
          <a:p>
            <a:r>
              <a:rPr kumimoji="1" lang="ja-JP" altLang="en-US" sz="1600" dirty="0">
                <a:latin typeface="Meiryo UI" panose="020B0604030504040204" pitchFamily="34" charset="-128"/>
                <a:ea typeface="Meiryo UI" panose="020B0604030504040204" pitchFamily="34" charset="-128"/>
              </a:rPr>
              <a:t>・人と違い小指や中指をよく利用するなど、学習に使用したハンドの機構に適合したポリシーが獲得されている</a:t>
            </a:r>
            <a:endParaRPr kumimoji="1" lang="en-US" altLang="ja-JP" sz="1600" dirty="0">
              <a:latin typeface="Meiryo UI" panose="020B0604030504040204" pitchFamily="34" charset="-128"/>
              <a:ea typeface="Meiryo UI" panose="020B0604030504040204" pitchFamily="34" charset="-128"/>
            </a:endParaRPr>
          </a:p>
          <a:p>
            <a:r>
              <a:rPr kumimoji="1" lang="ja-JP" altLang="en-US" sz="1600" dirty="0">
                <a:latin typeface="Meiryo UI" panose="020B0604030504040204" pitchFamily="34" charset="-128"/>
                <a:ea typeface="Meiryo UI" panose="020B0604030504040204" pitchFamily="34" charset="-128"/>
              </a:rPr>
              <a:t>・手首を下げる回転をするときによく失敗する</a:t>
            </a:r>
            <a:endParaRPr kumimoji="1" lang="en-US" altLang="ja-JP" sz="1600" dirty="0">
              <a:latin typeface="Meiryo UI" panose="020B0604030504040204" pitchFamily="34" charset="-128"/>
              <a:ea typeface="Meiryo UI" panose="020B0604030504040204" pitchFamily="34" charset="-128"/>
            </a:endParaRPr>
          </a:p>
        </p:txBody>
      </p:sp>
      <p:sp>
        <p:nvSpPr>
          <p:cNvPr id="21" name="テキスト ボックス 20">
            <a:extLst>
              <a:ext uri="{FF2B5EF4-FFF2-40B4-BE49-F238E27FC236}">
                <a16:creationId xmlns:a16="http://schemas.microsoft.com/office/drawing/2014/main" id="{93DE7E6B-9AD5-9549-B48D-208A1EFE2E3D}"/>
              </a:ext>
            </a:extLst>
          </p:cNvPr>
          <p:cNvSpPr txBox="1"/>
          <p:nvPr/>
        </p:nvSpPr>
        <p:spPr>
          <a:xfrm>
            <a:off x="458254" y="1892238"/>
            <a:ext cx="636573" cy="307777"/>
          </a:xfrm>
          <a:prstGeom prst="rect">
            <a:avLst/>
          </a:prstGeom>
          <a:solidFill>
            <a:srgbClr val="FFC000"/>
          </a:solidFill>
        </p:spPr>
        <p:txBody>
          <a:bodyPr wrap="square" rtlCol="0">
            <a:spAutoFit/>
          </a:bodyPr>
          <a:lstStyle/>
          <a:p>
            <a:pPr algn="ctr"/>
            <a:r>
              <a:rPr kumimoji="1" lang="ja-JP" altLang="en-US" sz="1400" dirty="0">
                <a:latin typeface="Meiryo UI" panose="020B0604030504040204" pitchFamily="34" charset="-128"/>
                <a:ea typeface="Meiryo UI" panose="020B0604030504040204" pitchFamily="34" charset="-128"/>
              </a:rPr>
              <a:t>実機</a:t>
            </a:r>
            <a:endParaRPr kumimoji="1" lang="en-US" altLang="ja-JP" sz="14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842132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9801739-3B03-BF49-A293-B1C2062CDACC}"/>
              </a:ext>
            </a:extLst>
          </p:cNvPr>
          <p:cNvSpPr txBox="1"/>
          <p:nvPr/>
        </p:nvSpPr>
        <p:spPr>
          <a:xfrm>
            <a:off x="0" y="0"/>
            <a:ext cx="3857625" cy="461665"/>
          </a:xfrm>
          <a:prstGeom prst="rect">
            <a:avLst/>
          </a:prstGeom>
          <a:noFill/>
        </p:spPr>
        <p:txBody>
          <a:bodyPr wrap="square" rtlCol="0">
            <a:spAutoFit/>
          </a:bodyPr>
          <a:lstStyle/>
          <a:p>
            <a:r>
              <a:rPr kumimoji="1" lang="ja-JP" altLang="en-US" sz="2400" dirty="0">
                <a:latin typeface="Meiryo UI" panose="020B0604030504040204" pitchFamily="34" charset="-128"/>
                <a:ea typeface="Meiryo UI" panose="020B0604030504040204" pitchFamily="34" charset="-128"/>
              </a:rPr>
              <a:t>実験結果の定量的な評価</a:t>
            </a:r>
          </a:p>
        </p:txBody>
      </p:sp>
      <p:cxnSp>
        <p:nvCxnSpPr>
          <p:cNvPr id="6" name="直線コネクタ 5">
            <a:extLst>
              <a:ext uri="{FF2B5EF4-FFF2-40B4-BE49-F238E27FC236}">
                <a16:creationId xmlns:a16="http://schemas.microsoft.com/office/drawing/2014/main" id="{CDD6470C-2EEA-094B-BBB4-F9097E58A64C}"/>
              </a:ext>
            </a:extLst>
          </p:cNvPr>
          <p:cNvCxnSpPr/>
          <p:nvPr/>
        </p:nvCxnSpPr>
        <p:spPr>
          <a:xfrm>
            <a:off x="0" y="461665"/>
            <a:ext cx="4104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93DE7E6B-9AD5-9549-B48D-208A1EFE2E3D}"/>
              </a:ext>
            </a:extLst>
          </p:cNvPr>
          <p:cNvSpPr txBox="1"/>
          <p:nvPr/>
        </p:nvSpPr>
        <p:spPr>
          <a:xfrm>
            <a:off x="443093" y="510152"/>
            <a:ext cx="6621942" cy="584775"/>
          </a:xfrm>
          <a:prstGeom prst="rect">
            <a:avLst/>
          </a:prstGeom>
          <a:noFill/>
        </p:spPr>
        <p:txBody>
          <a:bodyPr wrap="square" rtlCol="0">
            <a:spAutoFit/>
          </a:bodyPr>
          <a:lstStyle/>
          <a:p>
            <a:r>
              <a:rPr kumimoji="1" lang="ja-JP" altLang="en-US" sz="1600" dirty="0">
                <a:latin typeface="Meiryo UI" panose="020B0604030504040204" pitchFamily="34" charset="-128"/>
                <a:ea typeface="Meiryo UI" panose="020B0604030504040204" pitchFamily="34" charset="-128"/>
              </a:rPr>
              <a:t>何回連続でオブジェクトを指定の方向にできるかで性能を評価</a:t>
            </a:r>
            <a:endParaRPr kumimoji="1" lang="en-US" altLang="ja-JP" sz="1600" dirty="0">
              <a:latin typeface="Meiryo UI" panose="020B0604030504040204" pitchFamily="34" charset="-128"/>
              <a:ea typeface="Meiryo UI" panose="020B0604030504040204" pitchFamily="34" charset="-128"/>
            </a:endParaRPr>
          </a:p>
          <a:p>
            <a:r>
              <a:rPr kumimoji="1" lang="ja-JP" altLang="en-US" sz="1600" u="sng" dirty="0">
                <a:latin typeface="Meiryo UI" panose="020B0604030504040204" pitchFamily="34" charset="-128"/>
                <a:ea typeface="Meiryo UI" panose="020B0604030504040204" pitchFamily="34" charset="-128"/>
              </a:rPr>
              <a:t>終了条件：</a:t>
            </a:r>
            <a:r>
              <a:rPr kumimoji="1" lang="en-US" altLang="ja-JP" sz="1600" u="sng" dirty="0">
                <a:latin typeface="Meiryo UI" panose="020B0604030504040204" pitchFamily="34" charset="-128"/>
                <a:ea typeface="Meiryo UI" panose="020B0604030504040204" pitchFamily="34" charset="-128"/>
              </a:rPr>
              <a:t>80</a:t>
            </a:r>
            <a:r>
              <a:rPr kumimoji="1" lang="ja-JP" altLang="en-US" sz="1600" u="sng" dirty="0">
                <a:latin typeface="Meiryo UI" panose="020B0604030504040204" pitchFamily="34" charset="-128"/>
                <a:ea typeface="Meiryo UI" panose="020B0604030504040204" pitchFamily="34" charset="-128"/>
              </a:rPr>
              <a:t>秒超過、オブジェクトを落とす、</a:t>
            </a:r>
            <a:r>
              <a:rPr kumimoji="1" lang="en-US" altLang="ja-JP" sz="1600" u="sng" dirty="0">
                <a:latin typeface="Meiryo UI" panose="020B0604030504040204" pitchFamily="34" charset="-128"/>
                <a:ea typeface="Meiryo UI" panose="020B0604030504040204" pitchFamily="34" charset="-128"/>
              </a:rPr>
              <a:t>50</a:t>
            </a:r>
            <a:r>
              <a:rPr kumimoji="1" lang="ja-JP" altLang="en-US" sz="1600" u="sng" dirty="0">
                <a:latin typeface="Meiryo UI" panose="020B0604030504040204" pitchFamily="34" charset="-128"/>
                <a:ea typeface="Meiryo UI" panose="020B0604030504040204" pitchFamily="34" charset="-128"/>
              </a:rPr>
              <a:t>回連続で成功</a:t>
            </a:r>
            <a:endParaRPr kumimoji="1" lang="en-US" altLang="ja-JP" sz="1600" u="sng" dirty="0">
              <a:latin typeface="Meiryo UI" panose="020B0604030504040204" pitchFamily="34" charset="-128"/>
              <a:ea typeface="Meiryo UI" panose="020B0604030504040204" pitchFamily="34" charset="-128"/>
            </a:endParaRPr>
          </a:p>
        </p:txBody>
      </p:sp>
      <p:pic>
        <p:nvPicPr>
          <p:cNvPr id="3" name="図 2"/>
          <p:cNvPicPr>
            <a:picLocks noChangeAspect="1"/>
          </p:cNvPicPr>
          <p:nvPr/>
        </p:nvPicPr>
        <p:blipFill>
          <a:blip r:embed="rId2"/>
          <a:stretch>
            <a:fillRect/>
          </a:stretch>
        </p:blipFill>
        <p:spPr>
          <a:xfrm>
            <a:off x="672861" y="3052853"/>
            <a:ext cx="7303889" cy="3714982"/>
          </a:xfrm>
          <a:prstGeom prst="rect">
            <a:avLst/>
          </a:prstGeom>
        </p:spPr>
      </p:pic>
      <p:sp>
        <p:nvSpPr>
          <p:cNvPr id="7" name="テキスト ボックス 6">
            <a:extLst>
              <a:ext uri="{FF2B5EF4-FFF2-40B4-BE49-F238E27FC236}">
                <a16:creationId xmlns:a16="http://schemas.microsoft.com/office/drawing/2014/main" id="{93DE7E6B-9AD5-9549-B48D-208A1EFE2E3D}"/>
              </a:ext>
            </a:extLst>
          </p:cNvPr>
          <p:cNvSpPr txBox="1"/>
          <p:nvPr/>
        </p:nvSpPr>
        <p:spPr>
          <a:xfrm>
            <a:off x="606994" y="1143413"/>
            <a:ext cx="7786508" cy="1815882"/>
          </a:xfrm>
          <a:prstGeom prst="rect">
            <a:avLst/>
          </a:prstGeom>
          <a:noFill/>
          <a:ln>
            <a:solidFill>
              <a:srgbClr val="0070C0"/>
            </a:solidFill>
          </a:ln>
        </p:spPr>
        <p:txBody>
          <a:bodyPr wrap="square" rtlCol="0">
            <a:spAutoFit/>
          </a:bodyPr>
          <a:lstStyle/>
          <a:p>
            <a:r>
              <a:rPr kumimoji="1" lang="ja-JP" altLang="en-US" sz="1600" dirty="0">
                <a:latin typeface="Meiryo UI" panose="020B0604030504040204" pitchFamily="34" charset="-128"/>
                <a:ea typeface="Meiryo UI" panose="020B0604030504040204" pitchFamily="34" charset="-128"/>
              </a:rPr>
              <a:t>①ﾄﾞﾒｲﾝﾗﾝﾀﾞﾏｲｾﾞｰｼｮﾝによりｼﾐｭﾚｰﾀと実機のギャップは縮んだが、まだ大きい</a:t>
            </a:r>
            <a:r>
              <a:rPr kumimoji="1" lang="en-US" altLang="ja-JP" sz="1600" dirty="0">
                <a:latin typeface="Meiryo UI" panose="020B0604030504040204" pitchFamily="34" charset="-128"/>
                <a:ea typeface="Meiryo UI" panose="020B0604030504040204" pitchFamily="34" charset="-128"/>
              </a:rPr>
              <a:t>(</a:t>
            </a:r>
            <a:r>
              <a:rPr kumimoji="1" lang="ja-JP" altLang="en-US" sz="1600" dirty="0">
                <a:latin typeface="Meiryo UI" panose="020B0604030504040204" pitchFamily="34" charset="-128"/>
                <a:ea typeface="Meiryo UI" panose="020B0604030504040204" pitchFamily="34" charset="-128"/>
              </a:rPr>
              <a:t>詳細は次ページ</a:t>
            </a:r>
            <a:r>
              <a:rPr kumimoji="1" lang="en-US" altLang="ja-JP" sz="1600" dirty="0">
                <a:latin typeface="Meiryo UI" panose="020B0604030504040204" pitchFamily="34" charset="-128"/>
                <a:ea typeface="Meiryo UI" panose="020B0604030504040204" pitchFamily="34" charset="-128"/>
              </a:rPr>
              <a:t>)</a:t>
            </a:r>
          </a:p>
          <a:p>
            <a:endParaRPr kumimoji="1" lang="en-US" altLang="ja-JP" sz="1600" dirty="0">
              <a:latin typeface="Meiryo UI" panose="020B0604030504040204" pitchFamily="34" charset="-128"/>
              <a:ea typeface="Meiryo UI" panose="020B0604030504040204" pitchFamily="34" charset="-128"/>
            </a:endParaRPr>
          </a:p>
          <a:p>
            <a:r>
              <a:rPr kumimoji="1" lang="ja-JP" altLang="en-US" sz="1600" dirty="0">
                <a:latin typeface="Meiryo UI" panose="020B0604030504040204" pitchFamily="34" charset="-128"/>
                <a:ea typeface="Meiryo UI" panose="020B0604030504040204" pitchFamily="34" charset="-128"/>
              </a:rPr>
              <a:t>②状態推定器を使う場合はｼﾐｭﾚｰﾀと実機両方で性能低下がみられる</a:t>
            </a:r>
            <a:endParaRPr kumimoji="1" lang="en-US" altLang="ja-JP" sz="1600" dirty="0">
              <a:latin typeface="Meiryo UI" panose="020B0604030504040204" pitchFamily="34" charset="-128"/>
              <a:ea typeface="Meiryo UI" panose="020B0604030504040204" pitchFamily="34" charset="-128"/>
            </a:endParaRPr>
          </a:p>
          <a:p>
            <a:r>
              <a:rPr kumimoji="1" lang="ja-JP" altLang="en-US" sz="1600" dirty="0">
                <a:latin typeface="Meiryo UI" panose="020B0604030504040204" pitchFamily="34" charset="-128"/>
                <a:ea typeface="Meiryo UI" panose="020B0604030504040204" pitchFamily="34" charset="-128"/>
              </a:rPr>
              <a:t>　→実機での差は小さく、状態推定器がうまく学習できている</a:t>
            </a:r>
            <a:endParaRPr kumimoji="1" lang="en-US" altLang="ja-JP" sz="1600" dirty="0">
              <a:latin typeface="Meiryo UI" panose="020B0604030504040204" pitchFamily="34" charset="-128"/>
              <a:ea typeface="Meiryo UI" panose="020B0604030504040204" pitchFamily="34" charset="-128"/>
            </a:endParaRPr>
          </a:p>
          <a:p>
            <a:endParaRPr kumimoji="1" lang="en-US" altLang="ja-JP" sz="1600" dirty="0">
              <a:latin typeface="Meiryo UI" panose="020B0604030504040204" pitchFamily="34" charset="-128"/>
              <a:ea typeface="Meiryo UI" panose="020B0604030504040204" pitchFamily="34" charset="-128"/>
            </a:endParaRPr>
          </a:p>
          <a:p>
            <a:r>
              <a:rPr kumimoji="1" lang="ja-JP" altLang="en-US" sz="1600" dirty="0">
                <a:latin typeface="Meiryo UI" panose="020B0604030504040204" pitchFamily="34" charset="-128"/>
                <a:ea typeface="Meiryo UI" panose="020B0604030504040204" pitchFamily="34" charset="-128"/>
              </a:rPr>
              <a:t>③ブロック用のﾊﾟﾗﾒｰﾀ分布で八角柱の学習を行うと性能低下がみられた</a:t>
            </a:r>
            <a:endParaRPr kumimoji="1" lang="en-US" altLang="ja-JP" sz="1600" dirty="0">
              <a:latin typeface="Meiryo UI" panose="020B0604030504040204" pitchFamily="34" charset="-128"/>
              <a:ea typeface="Meiryo UI" panose="020B0604030504040204" pitchFamily="34" charset="-128"/>
            </a:endParaRPr>
          </a:p>
          <a:p>
            <a:r>
              <a:rPr kumimoji="1" lang="ja-JP" altLang="en-US" sz="1600" dirty="0">
                <a:latin typeface="Meiryo UI" panose="020B0604030504040204" pitchFamily="34" charset="-128"/>
                <a:ea typeface="Meiryo UI" panose="020B0604030504040204" pitchFamily="34" charset="-128"/>
              </a:rPr>
              <a:t>　→オブジェクトごとにﾊﾟﾗﾒｰﾀ分布のﾁｭｰﾆﾝｸﾞは重要</a:t>
            </a:r>
            <a:endParaRPr kumimoji="1" lang="en-US" altLang="ja-JP" sz="1600" dirty="0">
              <a:latin typeface="Meiryo UI" panose="020B0604030504040204" pitchFamily="34" charset="-128"/>
              <a:ea typeface="Meiryo UI" panose="020B0604030504040204" pitchFamily="34" charset="-128"/>
            </a:endParaRPr>
          </a:p>
        </p:txBody>
      </p:sp>
      <p:grpSp>
        <p:nvGrpSpPr>
          <p:cNvPr id="12" name="グループ化 11"/>
          <p:cNvGrpSpPr/>
          <p:nvPr/>
        </p:nvGrpSpPr>
        <p:grpSpPr>
          <a:xfrm>
            <a:off x="1012439" y="4422952"/>
            <a:ext cx="284671" cy="1552757"/>
            <a:chOff x="0" y="3545457"/>
            <a:chExt cx="284671" cy="1552757"/>
          </a:xfrm>
        </p:grpSpPr>
        <p:sp>
          <p:nvSpPr>
            <p:cNvPr id="5" name="正方形/長方形 4"/>
            <p:cNvSpPr/>
            <p:nvPr/>
          </p:nvSpPr>
          <p:spPr>
            <a:xfrm>
              <a:off x="0" y="3545457"/>
              <a:ext cx="267419" cy="2932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7252" y="4804916"/>
              <a:ext cx="267419" cy="2932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カギ線コネクタ 9"/>
            <p:cNvCxnSpPr>
              <a:stCxn id="5" idx="1"/>
              <a:endCxn id="9" idx="1"/>
            </p:cNvCxnSpPr>
            <p:nvPr/>
          </p:nvCxnSpPr>
          <p:spPr>
            <a:xfrm rot="10800000" flipH="1" flipV="1">
              <a:off x="0" y="3692105"/>
              <a:ext cx="17252" cy="1259459"/>
            </a:xfrm>
            <a:prstGeom prst="bentConnector3">
              <a:avLst>
                <a:gd name="adj1" fmla="val -1325064"/>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p:nvGrpSpPr>
        <p:grpSpPr>
          <a:xfrm>
            <a:off x="415643" y="4910344"/>
            <a:ext cx="596794" cy="1552757"/>
            <a:chOff x="0" y="3545457"/>
            <a:chExt cx="596794" cy="1552757"/>
          </a:xfrm>
        </p:grpSpPr>
        <p:sp>
          <p:nvSpPr>
            <p:cNvPr id="15" name="正方形/長方形 14"/>
            <p:cNvSpPr/>
            <p:nvPr/>
          </p:nvSpPr>
          <p:spPr>
            <a:xfrm>
              <a:off x="0" y="3545457"/>
              <a:ext cx="267419" cy="2932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17252" y="4804916"/>
              <a:ext cx="267419" cy="2932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カギ線コネクタ 16"/>
            <p:cNvCxnSpPr/>
            <p:nvPr/>
          </p:nvCxnSpPr>
          <p:spPr>
            <a:xfrm rot="10800000" flipH="1" flipV="1">
              <a:off x="579542" y="3656606"/>
              <a:ext cx="17252" cy="1259459"/>
            </a:xfrm>
            <a:prstGeom prst="bentConnector3">
              <a:avLst>
                <a:gd name="adj1" fmla="val -2075099"/>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p:cNvGrpSpPr/>
          <p:nvPr/>
        </p:nvGrpSpPr>
        <p:grpSpPr>
          <a:xfrm>
            <a:off x="627773" y="6332617"/>
            <a:ext cx="376038" cy="276216"/>
            <a:chOff x="0" y="3545457"/>
            <a:chExt cx="376037" cy="1552757"/>
          </a:xfrm>
        </p:grpSpPr>
        <p:sp>
          <p:nvSpPr>
            <p:cNvPr id="20" name="正方形/長方形 19"/>
            <p:cNvSpPr/>
            <p:nvPr/>
          </p:nvSpPr>
          <p:spPr>
            <a:xfrm>
              <a:off x="0" y="3545457"/>
              <a:ext cx="267419" cy="2932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17252" y="4804916"/>
              <a:ext cx="267419" cy="2932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カギ線コネクタ 21"/>
            <p:cNvCxnSpPr/>
            <p:nvPr/>
          </p:nvCxnSpPr>
          <p:spPr>
            <a:xfrm rot="10800000" flipH="1" flipV="1">
              <a:off x="358785" y="3692106"/>
              <a:ext cx="17252" cy="1259459"/>
            </a:xfrm>
            <a:prstGeom prst="bentConnector3">
              <a:avLst>
                <a:gd name="adj1" fmla="val -2075099"/>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3" name="テキスト ボックス 22">
            <a:extLst>
              <a:ext uri="{FF2B5EF4-FFF2-40B4-BE49-F238E27FC236}">
                <a16:creationId xmlns:a16="http://schemas.microsoft.com/office/drawing/2014/main" id="{93DE7E6B-9AD5-9549-B48D-208A1EFE2E3D}"/>
              </a:ext>
            </a:extLst>
          </p:cNvPr>
          <p:cNvSpPr txBox="1"/>
          <p:nvPr/>
        </p:nvSpPr>
        <p:spPr>
          <a:xfrm>
            <a:off x="432895" y="4504947"/>
            <a:ext cx="445428" cy="338554"/>
          </a:xfrm>
          <a:prstGeom prst="rect">
            <a:avLst/>
          </a:prstGeom>
          <a:noFill/>
        </p:spPr>
        <p:txBody>
          <a:bodyPr wrap="square" rtlCol="0">
            <a:spAutoFit/>
          </a:bodyPr>
          <a:lstStyle/>
          <a:p>
            <a:r>
              <a:rPr kumimoji="1" lang="ja-JP" altLang="en-US" sz="1600" dirty="0">
                <a:latin typeface="Meiryo UI" panose="020B0604030504040204" pitchFamily="34" charset="-128"/>
                <a:ea typeface="Meiryo UI" panose="020B0604030504040204" pitchFamily="34" charset="-128"/>
              </a:rPr>
              <a:t>①</a:t>
            </a:r>
            <a:endParaRPr kumimoji="1" lang="en-US" altLang="ja-JP" sz="1600" u="sng" dirty="0">
              <a:latin typeface="Meiryo UI" panose="020B0604030504040204" pitchFamily="34" charset="-128"/>
              <a:ea typeface="Meiryo UI" panose="020B0604030504040204" pitchFamily="34" charset="-128"/>
            </a:endParaRPr>
          </a:p>
        </p:txBody>
      </p:sp>
      <p:sp>
        <p:nvSpPr>
          <p:cNvPr id="24" name="テキスト ボックス 23">
            <a:extLst>
              <a:ext uri="{FF2B5EF4-FFF2-40B4-BE49-F238E27FC236}">
                <a16:creationId xmlns:a16="http://schemas.microsoft.com/office/drawing/2014/main" id="{93DE7E6B-9AD5-9549-B48D-208A1EFE2E3D}"/>
              </a:ext>
            </a:extLst>
          </p:cNvPr>
          <p:cNvSpPr txBox="1"/>
          <p:nvPr/>
        </p:nvSpPr>
        <p:spPr>
          <a:xfrm>
            <a:off x="299589" y="5203642"/>
            <a:ext cx="445428" cy="338554"/>
          </a:xfrm>
          <a:prstGeom prst="rect">
            <a:avLst/>
          </a:prstGeom>
          <a:noFill/>
        </p:spPr>
        <p:txBody>
          <a:bodyPr wrap="square" rtlCol="0">
            <a:spAutoFit/>
          </a:bodyPr>
          <a:lstStyle/>
          <a:p>
            <a:r>
              <a:rPr kumimoji="1" lang="ja-JP" altLang="en-US" sz="1600" dirty="0">
                <a:latin typeface="Meiryo UI" panose="020B0604030504040204" pitchFamily="34" charset="-128"/>
                <a:ea typeface="Meiryo UI" panose="020B0604030504040204" pitchFamily="34" charset="-128"/>
              </a:rPr>
              <a:t>②</a:t>
            </a:r>
            <a:endParaRPr kumimoji="1" lang="en-US" altLang="ja-JP" sz="1600" u="sng" dirty="0">
              <a:latin typeface="Meiryo UI" panose="020B0604030504040204" pitchFamily="34" charset="-128"/>
              <a:ea typeface="Meiryo UI" panose="020B0604030504040204" pitchFamily="34" charset="-128"/>
            </a:endParaRPr>
          </a:p>
        </p:txBody>
      </p:sp>
      <p:sp>
        <p:nvSpPr>
          <p:cNvPr id="25" name="テキスト ボックス 24">
            <a:extLst>
              <a:ext uri="{FF2B5EF4-FFF2-40B4-BE49-F238E27FC236}">
                <a16:creationId xmlns:a16="http://schemas.microsoft.com/office/drawing/2014/main" id="{93DE7E6B-9AD5-9549-B48D-208A1EFE2E3D}"/>
              </a:ext>
            </a:extLst>
          </p:cNvPr>
          <p:cNvSpPr txBox="1"/>
          <p:nvPr/>
        </p:nvSpPr>
        <p:spPr>
          <a:xfrm>
            <a:off x="281360" y="6306783"/>
            <a:ext cx="445428" cy="338554"/>
          </a:xfrm>
          <a:prstGeom prst="rect">
            <a:avLst/>
          </a:prstGeom>
          <a:noFill/>
        </p:spPr>
        <p:txBody>
          <a:bodyPr wrap="square" rtlCol="0">
            <a:spAutoFit/>
          </a:bodyPr>
          <a:lstStyle/>
          <a:p>
            <a:r>
              <a:rPr kumimoji="1" lang="ja-JP" altLang="en-US" sz="1600" dirty="0">
                <a:latin typeface="Meiryo UI" panose="020B0604030504040204" pitchFamily="34" charset="-128"/>
                <a:ea typeface="Meiryo UI" panose="020B0604030504040204" pitchFamily="34" charset="-128"/>
              </a:rPr>
              <a:t>③</a:t>
            </a:r>
            <a:endParaRPr kumimoji="1" lang="en-US" altLang="ja-JP" sz="1600" u="sng" dirty="0">
              <a:latin typeface="Meiryo UI" panose="020B0604030504040204" pitchFamily="34" charset="-128"/>
              <a:ea typeface="Meiryo UI" panose="020B0604030504040204" pitchFamily="34" charset="-128"/>
            </a:endParaRPr>
          </a:p>
        </p:txBody>
      </p:sp>
      <p:sp>
        <p:nvSpPr>
          <p:cNvPr id="26" name="テキスト ボックス 25">
            <a:extLst>
              <a:ext uri="{FF2B5EF4-FFF2-40B4-BE49-F238E27FC236}">
                <a16:creationId xmlns:a16="http://schemas.microsoft.com/office/drawing/2014/main" id="{93DE7E6B-9AD5-9549-B48D-208A1EFE2E3D}"/>
              </a:ext>
            </a:extLst>
          </p:cNvPr>
          <p:cNvSpPr txBox="1"/>
          <p:nvPr/>
        </p:nvSpPr>
        <p:spPr>
          <a:xfrm>
            <a:off x="7385265" y="5424600"/>
            <a:ext cx="636573" cy="307777"/>
          </a:xfrm>
          <a:prstGeom prst="rect">
            <a:avLst/>
          </a:prstGeom>
          <a:solidFill>
            <a:srgbClr val="FFC000"/>
          </a:solidFill>
        </p:spPr>
        <p:txBody>
          <a:bodyPr wrap="square" rtlCol="0">
            <a:spAutoFit/>
          </a:bodyPr>
          <a:lstStyle/>
          <a:p>
            <a:pPr algn="ctr"/>
            <a:r>
              <a:rPr kumimoji="1" lang="ja-JP" altLang="en-US" sz="1400" dirty="0">
                <a:latin typeface="Meiryo UI" panose="020B0604030504040204" pitchFamily="34" charset="-128"/>
                <a:ea typeface="Meiryo UI" panose="020B0604030504040204" pitchFamily="34" charset="-128"/>
              </a:rPr>
              <a:t>実機</a:t>
            </a:r>
            <a:endParaRPr kumimoji="1" lang="en-US" altLang="ja-JP" sz="1400" dirty="0">
              <a:latin typeface="Meiryo UI" panose="020B0604030504040204" pitchFamily="34" charset="-128"/>
              <a:ea typeface="Meiryo UI" panose="020B0604030504040204" pitchFamily="34" charset="-128"/>
            </a:endParaRPr>
          </a:p>
        </p:txBody>
      </p:sp>
      <p:sp>
        <p:nvSpPr>
          <p:cNvPr id="27" name="テキスト ボックス 26">
            <a:extLst>
              <a:ext uri="{FF2B5EF4-FFF2-40B4-BE49-F238E27FC236}">
                <a16:creationId xmlns:a16="http://schemas.microsoft.com/office/drawing/2014/main" id="{93DE7E6B-9AD5-9549-B48D-208A1EFE2E3D}"/>
              </a:ext>
            </a:extLst>
          </p:cNvPr>
          <p:cNvSpPr txBox="1"/>
          <p:nvPr/>
        </p:nvSpPr>
        <p:spPr>
          <a:xfrm>
            <a:off x="7350213" y="4115175"/>
            <a:ext cx="774596" cy="307777"/>
          </a:xfrm>
          <a:prstGeom prst="rect">
            <a:avLst/>
          </a:prstGeom>
          <a:solidFill>
            <a:schemeClr val="accent5">
              <a:lumMod val="60000"/>
              <a:lumOff val="40000"/>
            </a:schemeClr>
          </a:solidFill>
        </p:spPr>
        <p:txBody>
          <a:bodyPr wrap="square" rtlCol="0">
            <a:spAutoFit/>
          </a:bodyPr>
          <a:lstStyle/>
          <a:p>
            <a:pPr algn="ctr"/>
            <a:r>
              <a:rPr kumimoji="1" lang="ja-JP" altLang="en-US" sz="1400" dirty="0">
                <a:latin typeface="Meiryo UI" panose="020B0604030504040204" pitchFamily="34" charset="-128"/>
                <a:ea typeface="Meiryo UI" panose="020B0604030504040204" pitchFamily="34" charset="-128"/>
              </a:rPr>
              <a:t>ｼﾐｭﾚｰﾀ</a:t>
            </a:r>
            <a:endParaRPr kumimoji="1" lang="en-US" altLang="ja-JP" sz="14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18887851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2361</TotalTime>
  <Words>1039</Words>
  <Application>Microsoft Macintosh PowerPoint</Application>
  <PresentationFormat>画面に合わせる (4:3)</PresentationFormat>
  <Paragraphs>147</Paragraphs>
  <Slides>13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Meiryo UI</vt:lpstr>
      <vt:lpstr>Arial</vt:lpstr>
      <vt:lpstr>Calibri</vt:lpstr>
      <vt:lpstr>Calibri Light</vt:lpstr>
      <vt:lpstr>Office テーマ</vt:lpstr>
      <vt:lpstr>Learning Dexterous  In-Hand Manipulation</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Dexterous In-Hand Manipulation</dc:title>
  <dc:creator>二宮一史</dc:creator>
  <cp:lastModifiedBy>二宮一史</cp:lastModifiedBy>
  <cp:revision>39</cp:revision>
  <dcterms:created xsi:type="dcterms:W3CDTF">2020-01-18T05:14:37Z</dcterms:created>
  <dcterms:modified xsi:type="dcterms:W3CDTF">2020-04-22T02:39:50Z</dcterms:modified>
</cp:coreProperties>
</file>