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696" r:id="rId2"/>
    <p:sldMasterId id="2147483711" r:id="rId3"/>
    <p:sldMasterId id="2147483738" r:id="rId4"/>
    <p:sldMasterId id="2147483842" r:id="rId5"/>
    <p:sldMasterId id="2147483866" r:id="rId6"/>
  </p:sldMasterIdLst>
  <p:notesMasterIdLst>
    <p:notesMasterId r:id="rId15"/>
  </p:notesMasterIdLst>
  <p:sldIdLst>
    <p:sldId id="1501" r:id="rId7"/>
    <p:sldId id="1502" r:id="rId8"/>
    <p:sldId id="1503" r:id="rId9"/>
    <p:sldId id="1505" r:id="rId10"/>
    <p:sldId id="1504" r:id="rId11"/>
    <p:sldId id="1506" r:id="rId12"/>
    <p:sldId id="1508" r:id="rId13"/>
    <p:sldId id="1507" r:id="rId14"/>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utaka" initials="y" lastIdx="1" clrIdx="0">
    <p:extLst>
      <p:ext uri="{19B8F6BF-5375-455C-9EA6-DF929625EA0E}">
        <p15:presenceInfo xmlns:p15="http://schemas.microsoft.com/office/powerpoint/2012/main" userId="yasut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AFD"/>
    <a:srgbClr val="FF3300"/>
    <a:srgbClr val="FFFFCC"/>
    <a:srgbClr val="CCFFFF"/>
    <a:srgbClr val="FFFF00"/>
    <a:srgbClr val="66FFFF"/>
    <a:srgbClr val="FFFFFF"/>
    <a:srgbClr val="CCFFCC"/>
    <a:srgbClr val="3015F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9" autoAdjust="0"/>
    <p:restoredTop sz="94646" autoAdjust="0"/>
  </p:normalViewPr>
  <p:slideViewPr>
    <p:cSldViewPr snapToGrid="0">
      <p:cViewPr varScale="1">
        <p:scale>
          <a:sx n="120" d="100"/>
          <a:sy n="120" d="100"/>
        </p:scale>
        <p:origin x="536" y="176"/>
      </p:cViewPr>
      <p:guideLst>
        <p:guide orient="horz" pos="2160"/>
        <p:guide pos="2880"/>
      </p:guideLst>
    </p:cSldViewPr>
  </p:slideViewPr>
  <p:outlineViewPr>
    <p:cViewPr>
      <p:scale>
        <a:sx n="33" d="100"/>
        <a:sy n="33" d="100"/>
      </p:scale>
      <p:origin x="0" y="258"/>
    </p:cViewPr>
  </p:outlineViewPr>
  <p:notesTextViewPr>
    <p:cViewPr>
      <p:scale>
        <a:sx n="100" d="100"/>
        <a:sy n="100" d="100"/>
      </p:scale>
      <p:origin x="0" y="0"/>
    </p:cViewPr>
  </p:notesTextViewPr>
  <p:sorterViewPr>
    <p:cViewPr>
      <p:scale>
        <a:sx n="125" d="100"/>
        <a:sy n="125" d="100"/>
      </p:scale>
      <p:origin x="0" y="-49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3208C70-AAA5-4490-97B1-BC26ED1C0CB0}" type="datetimeFigureOut">
              <a:rPr kumimoji="1" lang="ja-JP" altLang="en-US" smtClean="0"/>
              <a:t>2020/4/22</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708EC9E-74D7-4A4E-AAF7-2A0133FE854D}" type="slidenum">
              <a:rPr kumimoji="1" lang="ja-JP" altLang="en-US" smtClean="0"/>
              <a:t>‹#›</a:t>
            </a:fld>
            <a:endParaRPr kumimoji="1" lang="ja-JP" altLang="en-US"/>
          </a:p>
        </p:txBody>
      </p:sp>
    </p:spTree>
    <p:extLst>
      <p:ext uri="{BB962C8B-B14F-4D97-AF65-F5344CB8AC3E}">
        <p14:creationId xmlns:p14="http://schemas.microsoft.com/office/powerpoint/2010/main" val="34253933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08453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26923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40"/>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13441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333826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81624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99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20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94931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0719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8384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8105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92982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6351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88069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8428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07402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693447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5035"/>
            <a:ext cx="82296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457200" y="1600201"/>
            <a:ext cx="8229600" cy="4525566"/>
          </a:xfrm>
        </p:spPr>
        <p:txBody>
          <a:bodyPr/>
          <a:lstStyle/>
          <a:p>
            <a:pPr lvl="0"/>
            <a:endParaRPr lang="ja-JP" altLang="en-US"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283D57D-1B61-4F1B-A63E-289682315048}" type="slidenum">
              <a:rPr lang="en-US" altLang="ja-JP">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4279619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547"/>
            <a:ext cx="7772400" cy="1470025"/>
          </a:xfrm>
          <a:prstGeom prst="rect">
            <a:avLst/>
          </a:prstGeo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982205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94201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4028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6319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857111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12390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日付プレースホルダー 6"/>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91329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544079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82970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52132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638783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5696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38767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245225"/>
            <a:ext cx="2133600" cy="476250"/>
          </a:xfrm>
          <a:prstGeom prst="rect">
            <a:avLst/>
          </a:prstGeom>
        </p:spPr>
        <p:txBody>
          <a:bodyPr/>
          <a:lstStyle/>
          <a:p>
            <a:fld id="{7A5E399D-7B11-4E52-9B3B-4F20C1B74568}" type="datetime1">
              <a:rPr lang="ja-JP" altLang="en-US" smtClean="0">
                <a:solidFill>
                  <a:prstClr val="black">
                    <a:tint val="75000"/>
                  </a:prstClr>
                </a:solidFill>
              </a:rPr>
              <a:pPr/>
              <a:t>2020/4/22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245225"/>
            <a:ext cx="2895600" cy="476250"/>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24698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7A5E399D-7B11-4E52-9B3B-4F20C1B74568}" type="datetime1">
              <a:rPr lang="ja-JP" altLang="en-US" smtClean="0">
                <a:solidFill>
                  <a:prstClr val="black">
                    <a:tint val="75000"/>
                  </a:prstClr>
                </a:solidFill>
              </a:rPr>
              <a:pPr/>
              <a:t>2020/4/22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6774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1988441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329568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57200" y="1600200"/>
            <a:ext cx="8229600" cy="452596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532047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666432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567371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8" name="フッター プレースホルダー 7"/>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9" name="スライド番号プレースホルダー 8"/>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77777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478397"/>
          </a:xfrm>
        </p:spPr>
        <p:txBody>
          <a:bodyPr lIns="36000" tIns="18000" rIns="36000" bIns="18000"/>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4" name="フッター プレースホルダー 3"/>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5" name="スライド番号プレースホルダー 4"/>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2625004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4" name="スライド番号プレースホルダー 3"/>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445511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8856954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2329511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41060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dirty="0">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346492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2020/4/22</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097426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実験報告書">
    <p:spTree>
      <p:nvGrpSpPr>
        <p:cNvPr id="1" name=""/>
        <p:cNvGrpSpPr/>
        <p:nvPr/>
      </p:nvGrpSpPr>
      <p:grpSpPr>
        <a:xfrm>
          <a:off x="0" y="0"/>
          <a:ext cx="0" cy="0"/>
          <a:chOff x="0" y="0"/>
          <a:chExt cx="0" cy="0"/>
        </a:xfrm>
      </p:grpSpPr>
      <p:graphicFrame>
        <p:nvGraphicFramePr>
          <p:cNvPr id="5" name="Group 155"/>
          <p:cNvGraphicFramePr>
            <a:graphicFrameLocks noGrp="1"/>
          </p:cNvGraphicFramePr>
          <p:nvPr userDrawn="1"/>
        </p:nvGraphicFramePr>
        <p:xfrm>
          <a:off x="107950" y="476096"/>
          <a:ext cx="8940800" cy="6301276"/>
        </p:xfrm>
        <a:graphic>
          <a:graphicData uri="http://schemas.openxmlformats.org/drawingml/2006/table">
            <a:tbl>
              <a:tblPr/>
              <a:tblGrid>
                <a:gridCol w="2592065">
                  <a:extLst>
                    <a:ext uri="{9D8B030D-6E8A-4147-A177-3AD203B41FA5}">
                      <a16:colId xmlns:a16="http://schemas.microsoft.com/office/drawing/2014/main" val="20000"/>
                    </a:ext>
                  </a:extLst>
                </a:gridCol>
                <a:gridCol w="97400">
                  <a:extLst>
                    <a:ext uri="{9D8B030D-6E8A-4147-A177-3AD203B41FA5}">
                      <a16:colId xmlns:a16="http://schemas.microsoft.com/office/drawing/2014/main" val="20001"/>
                    </a:ext>
                  </a:extLst>
                </a:gridCol>
                <a:gridCol w="1990609">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gridCol w="529447">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562927">
                  <a:extLst>
                    <a:ext uri="{9D8B030D-6E8A-4147-A177-3AD203B41FA5}">
                      <a16:colId xmlns:a16="http://schemas.microsoft.com/office/drawing/2014/main" val="20006"/>
                    </a:ext>
                  </a:extLst>
                </a:gridCol>
              </a:tblGrid>
              <a:tr h="188400">
                <a:tc rowSpan="2"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表題</a:t>
                      </a: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テーマ名</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次元</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起票日</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作成</a:t>
                      </a:r>
                    </a:p>
                  </a:txBody>
                  <a:tcPr marL="72000" marR="72000" marT="18000" marB="180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4244">
                <a:tc gridSpan="3" vMerge="1">
                  <a:txBody>
                    <a:bodyPr/>
                    <a:lstStyle/>
                    <a:p>
                      <a:endParaRPr kumimoji="1" lang="ja-JP" altLang="en-US"/>
                    </a:p>
                  </a:txBody>
                  <a:tcPr/>
                </a:tc>
                <a:tc hMerge="1" vMerge="1">
                  <a:txBody>
                    <a:bodyPr/>
                    <a:lstStyle/>
                    <a:p>
                      <a:pPr algn="l"/>
                      <a:endParaRPr kumimoji="1" lang="ja-JP" altLang="en-US" dirty="0">
                        <a:latin typeface="Meiryo UI" pitchFamily="50" charset="-128"/>
                        <a:ea typeface="Meiryo UI" pitchFamily="50" charset="-128"/>
                        <a:cs typeface="Meiryo UI" pitchFamily="50" charset="-128"/>
                      </a:endParaRPr>
                    </a:p>
                  </a:txBody>
                  <a:tcPr marT="45725" marB="45725" anchor="ctr" horzOverflow="overflow">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endParaRPr kumimoji="1" lang="ja-JP" altLang="en-US"/>
                    </a:p>
                  </a:txBody>
                  <a:tcPr/>
                </a:tc>
                <a:tc>
                  <a:txBody>
                    <a:bodyPr/>
                    <a:lstStyle/>
                    <a:p>
                      <a:pPr algn="l"/>
                      <a:endParaRPr kumimoji="1" lang="ja-JP" altLang="en-US" sz="1800" dirty="0">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目的</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結論</a:t>
                      </a:r>
                      <a:endParaRPr kumimoji="1" lang="en-US" altLang="ja-JP"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2"/>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目標／達成基準</a:t>
                      </a: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結果</a:t>
                      </a:r>
                      <a:endParaRPr kumimoji="1" lang="en-US" altLang="ja-JP" sz="1100" b="1" i="0" u="sng" strike="noStrike" kern="1200"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extLst>
                  <a:ext uri="{0D108BD9-81ED-4DB2-BD59-A6C34878D82A}">
                    <a16:rowId xmlns:a16="http://schemas.microsoft.com/office/drawing/2014/main" val="10003"/>
                  </a:ext>
                </a:extLst>
              </a:tr>
              <a:tr h="3575526">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方法／条件</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6"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extLst>
                  <a:ext uri="{0D108BD9-81ED-4DB2-BD59-A6C34878D82A}">
                    <a16:rowId xmlns:a16="http://schemas.microsoft.com/office/drawing/2014/main" val="10004"/>
                  </a:ext>
                </a:extLst>
              </a:tr>
              <a:tr h="468052">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5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0" marR="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指示</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7" name="Text Box 44"/>
          <p:cNvSpPr txBox="1">
            <a:spLocks noChangeArrowheads="1"/>
          </p:cNvSpPr>
          <p:nvPr userDrawn="1"/>
        </p:nvSpPr>
        <p:spPr bwMode="auto">
          <a:xfrm>
            <a:off x="5642559" y="24879"/>
            <a:ext cx="2359025" cy="31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3" tIns="45685" rIns="91363" bIns="45685">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defTabSz="913630" eaLnBrk="1" hangingPunct="1"/>
            <a:r>
              <a:rPr lang="ja-JP" altLang="en-US" sz="1400" dirty="0">
                <a:solidFill>
                  <a:srgbClr val="000000"/>
                </a:solidFill>
                <a:latin typeface="Meiryo UI" pitchFamily="50" charset="-128"/>
                <a:ea typeface="Meiryo UI" pitchFamily="50" charset="-128"/>
                <a:cs typeface="Meiryo UI" pitchFamily="50" charset="-128"/>
              </a:rPr>
              <a:t>報告書管理</a:t>
            </a:r>
            <a:r>
              <a:rPr lang="en-US" altLang="ja-JP" sz="1400" dirty="0">
                <a:solidFill>
                  <a:srgbClr val="000000"/>
                </a:solidFill>
                <a:latin typeface="Meiryo UI" pitchFamily="50" charset="-128"/>
                <a:ea typeface="Meiryo UI" pitchFamily="50" charset="-128"/>
                <a:cs typeface="Meiryo UI" pitchFamily="50" charset="-128"/>
              </a:rPr>
              <a:t>No</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R-</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a:t>
            </a:r>
            <a:endParaRPr lang="en-US" altLang="ja-JP" sz="1400" dirty="0">
              <a:solidFill>
                <a:srgbClr val="0066FF"/>
              </a:solidFill>
              <a:latin typeface="Meiryo UI" pitchFamily="50" charset="-128"/>
              <a:ea typeface="Meiryo UI" pitchFamily="50" charset="-128"/>
              <a:cs typeface="Meiryo UI" pitchFamily="50" charset="-128"/>
            </a:endParaRPr>
          </a:p>
        </p:txBody>
      </p:sp>
      <p:sp>
        <p:nvSpPr>
          <p:cNvPr id="17" name="テキスト プレースホルダー 16"/>
          <p:cNvSpPr>
            <a:spLocks noGrp="1"/>
          </p:cNvSpPr>
          <p:nvPr>
            <p:ph type="body" sz="quarter" idx="10"/>
          </p:nvPr>
        </p:nvSpPr>
        <p:spPr>
          <a:xfrm>
            <a:off x="143508" y="692696"/>
            <a:ext cx="4608512" cy="360040"/>
          </a:xfrm>
        </p:spPr>
        <p:txBody>
          <a:bodyPr/>
          <a:lstStyle>
            <a:lvl1pPr marL="0" indent="0">
              <a:buNone/>
              <a:defRPr sz="18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8" name="テキスト プレースホルダー 16"/>
          <p:cNvSpPr>
            <a:spLocks noGrp="1"/>
          </p:cNvSpPr>
          <p:nvPr>
            <p:ph type="body" sz="quarter" idx="11"/>
          </p:nvPr>
        </p:nvSpPr>
        <p:spPr>
          <a:xfrm>
            <a:off x="143508" y="1304764"/>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9" name="テキスト プレースホルダー 16"/>
          <p:cNvSpPr>
            <a:spLocks noGrp="1"/>
          </p:cNvSpPr>
          <p:nvPr>
            <p:ph type="body" sz="quarter" idx="12"/>
          </p:nvPr>
        </p:nvSpPr>
        <p:spPr>
          <a:xfrm>
            <a:off x="143508" y="2132856"/>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0" name="テキスト プレースホルダー 16"/>
          <p:cNvSpPr>
            <a:spLocks noGrp="1"/>
          </p:cNvSpPr>
          <p:nvPr>
            <p:ph type="body" sz="quarter" idx="13"/>
          </p:nvPr>
        </p:nvSpPr>
        <p:spPr>
          <a:xfrm>
            <a:off x="143508" y="2960947"/>
            <a:ext cx="2520280" cy="3754177"/>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1" name="テキスト プレースホルダー 16"/>
          <p:cNvSpPr>
            <a:spLocks noGrp="1"/>
          </p:cNvSpPr>
          <p:nvPr>
            <p:ph type="body" sz="quarter" idx="14"/>
          </p:nvPr>
        </p:nvSpPr>
        <p:spPr>
          <a:xfrm>
            <a:off x="2744891" y="1293465"/>
            <a:ext cx="6103833" cy="563910"/>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3" name="テキスト プレースホルダー 16"/>
          <p:cNvSpPr>
            <a:spLocks noGrp="1"/>
          </p:cNvSpPr>
          <p:nvPr>
            <p:ph type="body" sz="quarter" idx="16"/>
          </p:nvPr>
        </p:nvSpPr>
        <p:spPr>
          <a:xfrm>
            <a:off x="4824028" y="692696"/>
            <a:ext cx="2160240"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4" name="テキスト プレースホルダー 16"/>
          <p:cNvSpPr>
            <a:spLocks noGrp="1"/>
          </p:cNvSpPr>
          <p:nvPr>
            <p:ph type="body" sz="quarter" idx="17" hasCustomPrompt="1"/>
          </p:nvPr>
        </p:nvSpPr>
        <p:spPr>
          <a:xfrm>
            <a:off x="7056276" y="692696"/>
            <a:ext cx="468052"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25" name="テキスト プレースホルダー 16"/>
          <p:cNvSpPr>
            <a:spLocks noGrp="1"/>
          </p:cNvSpPr>
          <p:nvPr>
            <p:ph type="body" sz="quarter" idx="18" hasCustomPrompt="1"/>
          </p:nvPr>
        </p:nvSpPr>
        <p:spPr>
          <a:xfrm>
            <a:off x="7584548" y="692696"/>
            <a:ext cx="875891"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a:t>
            </a:r>
            <a:endParaRPr kumimoji="1" lang="ja-JP" altLang="en-US" dirty="0"/>
          </a:p>
        </p:txBody>
      </p:sp>
      <p:sp>
        <p:nvSpPr>
          <p:cNvPr id="26" name="テキスト プレースホルダー 16"/>
          <p:cNvSpPr>
            <a:spLocks noGrp="1"/>
          </p:cNvSpPr>
          <p:nvPr>
            <p:ph type="body" sz="quarter" idx="19" hasCustomPrompt="1"/>
          </p:nvPr>
        </p:nvSpPr>
        <p:spPr>
          <a:xfrm>
            <a:off x="8496436" y="692696"/>
            <a:ext cx="504056"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2" name="正方形/長方形 31"/>
          <p:cNvSpPr/>
          <p:nvPr userDrawn="1"/>
        </p:nvSpPr>
        <p:spPr>
          <a:xfrm>
            <a:off x="1206008" y="106924"/>
            <a:ext cx="1538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ctr" defTabSz="913630" fontAlgn="base">
              <a:spcBef>
                <a:spcPct val="0"/>
              </a:spcBef>
              <a:spcAft>
                <a:spcPct val="0"/>
              </a:spcAft>
            </a:pPr>
            <a:r>
              <a:rPr lang="ja-JP" altLang="en-US" sz="2400" b="1" dirty="0">
                <a:solidFill>
                  <a:prstClr val="black"/>
                </a:solidFill>
                <a:latin typeface="Meiryo UI" pitchFamily="50" charset="-128"/>
                <a:ea typeface="Meiryo UI" pitchFamily="50" charset="-128"/>
                <a:cs typeface="Meiryo UI" pitchFamily="50" charset="-128"/>
              </a:rPr>
              <a:t>技術報告書</a:t>
            </a:r>
          </a:p>
        </p:txBody>
      </p:sp>
      <p:sp>
        <p:nvSpPr>
          <p:cNvPr id="34" name="テキスト プレースホルダー 16"/>
          <p:cNvSpPr>
            <a:spLocks noGrp="1"/>
          </p:cNvSpPr>
          <p:nvPr>
            <p:ph type="body" sz="quarter" idx="25" hasCustomPrompt="1"/>
          </p:nvPr>
        </p:nvSpPr>
        <p:spPr>
          <a:xfrm>
            <a:off x="7297546" y="32844"/>
            <a:ext cx="504056"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5" name="テキスト プレースホルダー 16"/>
          <p:cNvSpPr>
            <a:spLocks noGrp="1"/>
          </p:cNvSpPr>
          <p:nvPr>
            <p:ph type="body" sz="quarter" idx="26" hasCustomPrompt="1"/>
          </p:nvPr>
        </p:nvSpPr>
        <p:spPr>
          <a:xfrm>
            <a:off x="7920372" y="32844"/>
            <a:ext cx="1104920"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YYMMDDXX</a:t>
            </a:r>
            <a:endParaRPr kumimoji="1" lang="ja-JP" altLang="en-US" dirty="0"/>
          </a:p>
        </p:txBody>
      </p:sp>
      <p:cxnSp>
        <p:nvCxnSpPr>
          <p:cNvPr id="3" name="直線コネクタ 2"/>
          <p:cNvCxnSpPr/>
          <p:nvPr userDrawn="1"/>
        </p:nvCxnSpPr>
        <p:spPr>
          <a:xfrm>
            <a:off x="7811084"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a:off x="8430209"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userDrawn="1"/>
        </p:nvSpPr>
        <p:spPr>
          <a:xfrm>
            <a:off x="8373059"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確認</a:t>
            </a:r>
          </a:p>
        </p:txBody>
      </p:sp>
      <p:sp>
        <p:nvSpPr>
          <p:cNvPr id="36" name="テキスト ボックス 35"/>
          <p:cNvSpPr txBox="1"/>
          <p:nvPr userDrawn="1"/>
        </p:nvSpPr>
        <p:spPr>
          <a:xfrm>
            <a:off x="7752436"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承認</a:t>
            </a:r>
          </a:p>
        </p:txBody>
      </p:sp>
    </p:spTree>
    <p:extLst>
      <p:ext uri="{BB962C8B-B14F-4D97-AF65-F5344CB8AC3E}">
        <p14:creationId xmlns:p14="http://schemas.microsoft.com/office/powerpoint/2010/main" val="18200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41039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dirty="0">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36557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22268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7647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111892960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2020/4/22</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748455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AutoShape 2"/>
          <p:cNvSpPr>
            <a:spLocks noChangeArrowheads="1"/>
          </p:cNvSpPr>
          <p:nvPr/>
        </p:nvSpPr>
        <p:spPr bwMode="auto">
          <a:xfrm>
            <a:off x="139560" y="204851"/>
            <a:ext cx="395087" cy="396000"/>
          </a:xfrm>
          <a:prstGeom prst="parallelogram">
            <a:avLst>
              <a:gd name="adj" fmla="val 63063"/>
            </a:avLst>
          </a:prstGeom>
          <a:solidFill>
            <a:srgbClr val="0000FF"/>
          </a:solidFill>
          <a:ln>
            <a:noFill/>
          </a:ln>
          <a:effectLst>
            <a:prstShdw prst="shdw13" dist="53882"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
        <p:nvSpPr>
          <p:cNvPr id="9219" name="Line 3"/>
          <p:cNvSpPr>
            <a:spLocks noChangeShapeType="1"/>
          </p:cNvSpPr>
          <p:nvPr/>
        </p:nvSpPr>
        <p:spPr bwMode="auto">
          <a:xfrm>
            <a:off x="152400" y="661672"/>
            <a:ext cx="8839200" cy="0"/>
          </a:xfrm>
          <a:prstGeom prst="line">
            <a:avLst/>
          </a:prstGeom>
          <a:noFill/>
          <a:ln w="63500" cmpd="thickThin">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Tree>
    <p:extLst>
      <p:ext uri="{BB962C8B-B14F-4D97-AF65-F5344CB8AC3E}">
        <p14:creationId xmlns:p14="http://schemas.microsoft.com/office/powerpoint/2010/main" val="3923356381"/>
      </p:ext>
    </p:extLst>
  </p:cSld>
  <p:clrMap bg1="lt1" tx1="dk1" bg2="lt2" tx2="dk2" accent1="accent1" accent2="accent2" accent3="accent3" accent4="accent4" accent5="accent5" accent6="accent6" hlink="hlink" folHlink="folHlink"/>
  <p:sldLayoutIdLst>
    <p:sldLayoutId id="2147483712" r:id="rId1"/>
  </p:sldLayoutIdLst>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2pPr>
      <a:lvl3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3pPr>
      <a:lvl4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4pPr>
      <a:lvl5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5pPr>
      <a:lvl6pPr marL="4572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6pPr>
      <a:lvl7pPr marL="9144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7pPr>
      <a:lvl8pPr marL="13716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8pPr>
      <a:lvl9pPr marL="18288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D25B4-C9CB-4122-80E8-0E608E8CF1F2}" type="datetimeFigureOut">
              <a:rPr lang="ja-JP" altLang="en-US" smtClean="0">
                <a:solidFill>
                  <a:prstClr val="black">
                    <a:tint val="75000"/>
                  </a:prstClr>
                </a:solidFill>
              </a:rPr>
              <a:pPr/>
              <a:t>2020/4/22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grpSp>
        <p:nvGrpSpPr>
          <p:cNvPr id="7" name="グループ化 6"/>
          <p:cNvGrpSpPr/>
          <p:nvPr userDrawn="1"/>
        </p:nvGrpSpPr>
        <p:grpSpPr bwMode="gray">
          <a:xfrm>
            <a:off x="0" y="33477"/>
            <a:ext cx="9144000" cy="488059"/>
            <a:chOff x="0" y="33474"/>
            <a:chExt cx="9144000" cy="488059"/>
          </a:xfrm>
        </p:grpSpPr>
        <p:cxnSp>
          <p:nvCxnSpPr>
            <p:cNvPr id="8" name="直線コネクタ 7"/>
            <p:cNvCxnSpPr/>
            <p:nvPr/>
          </p:nvCxnSpPr>
          <p:spPr bwMode="gray">
            <a:xfrm>
              <a:off x="0" y="489972"/>
              <a:ext cx="9144000" cy="0"/>
            </a:xfrm>
            <a:prstGeom prst="line">
              <a:avLst/>
            </a:prstGeom>
            <a:ln w="101600">
              <a:gradFill flip="none" rotWithShape="1">
                <a:gsLst>
                  <a:gs pos="0">
                    <a:schemeClr val="bg1">
                      <a:lumMod val="50000"/>
                    </a:schemeClr>
                  </a:gs>
                  <a:gs pos="48000">
                    <a:srgbClr val="EFEFEF"/>
                  </a:gs>
                  <a:gs pos="98750">
                    <a:schemeClr val="bg1"/>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9" name="グループ化 8"/>
            <p:cNvGrpSpPr/>
            <p:nvPr/>
          </p:nvGrpSpPr>
          <p:grpSpPr bwMode="gray">
            <a:xfrm>
              <a:off x="35496" y="33474"/>
              <a:ext cx="698480" cy="462177"/>
              <a:chOff x="35496" y="44625"/>
              <a:chExt cx="698480" cy="462177"/>
            </a:xfrm>
          </p:grpSpPr>
          <p:sp>
            <p:nvSpPr>
              <p:cNvPr id="11" name="タイトル 1"/>
              <p:cNvSpPr txBox="1">
                <a:spLocks/>
              </p:cNvSpPr>
              <p:nvPr/>
            </p:nvSpPr>
            <p:spPr bwMode="gray">
              <a:xfrm>
                <a:off x="35496"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R</a:t>
                </a:r>
                <a:endParaRPr lang="ja-JP" altLang="en-US" sz="3300" b="1" dirty="0">
                  <a:solidFill>
                    <a:srgbClr val="FFFFFF">
                      <a:lumMod val="50000"/>
                    </a:srgbClr>
                  </a:solidFill>
                  <a:latin typeface="Arial Black" panose="020B0A04020102020204" pitchFamily="34" charset="0"/>
                </a:endParaRPr>
              </a:p>
            </p:txBody>
          </p:sp>
          <p:sp>
            <p:nvSpPr>
              <p:cNvPr id="12" name="タイトル 1"/>
              <p:cNvSpPr txBox="1">
                <a:spLocks/>
              </p:cNvSpPr>
              <p:nvPr/>
            </p:nvSpPr>
            <p:spPr bwMode="gray">
              <a:xfrm>
                <a:off x="405360"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D</a:t>
                </a:r>
                <a:endParaRPr lang="ja-JP" altLang="en-US" sz="3300" b="1" dirty="0">
                  <a:solidFill>
                    <a:srgbClr val="FFFFFF">
                      <a:lumMod val="50000"/>
                    </a:srgbClr>
                  </a:solidFill>
                  <a:latin typeface="Arial Black" panose="020B0A04020102020204" pitchFamily="34" charset="0"/>
                </a:endParaRPr>
              </a:p>
            </p:txBody>
          </p:sp>
          <p:sp>
            <p:nvSpPr>
              <p:cNvPr id="13" name="タイトル 1"/>
              <p:cNvSpPr txBox="1">
                <a:spLocks/>
              </p:cNvSpPr>
              <p:nvPr/>
            </p:nvSpPr>
            <p:spPr bwMode="gray">
              <a:xfrm>
                <a:off x="296916" y="149813"/>
                <a:ext cx="211596" cy="258626"/>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rPr>
                  <a:t>&amp;</a:t>
                </a:r>
                <a:endParaRPr lang="ja-JP" altLang="en-US"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endParaRPr>
              </a:p>
            </p:txBody>
          </p:sp>
          <p:sp>
            <p:nvSpPr>
              <p:cNvPr id="14" name="タイトル 1"/>
              <p:cNvSpPr txBox="1">
                <a:spLocks/>
              </p:cNvSpPr>
              <p:nvPr/>
            </p:nvSpPr>
            <p:spPr bwMode="gray">
              <a:xfrm>
                <a:off x="56580" y="372503"/>
                <a:ext cx="668453" cy="134299"/>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200" b="1" dirty="0">
                    <a:solidFill>
                      <a:srgbClr val="FFFFFF">
                        <a:lumMod val="50000"/>
                      </a:srgbClr>
                    </a:solidFill>
                    <a:latin typeface="Arial Black" panose="020B0A04020102020204" pitchFamily="34" charset="0"/>
                  </a:rPr>
                  <a:t>Division</a:t>
                </a:r>
                <a:endParaRPr lang="ja-JP" altLang="en-US" sz="1200" b="1" dirty="0">
                  <a:solidFill>
                    <a:srgbClr val="FFFFFF">
                      <a:lumMod val="50000"/>
                    </a:srgbClr>
                  </a:solidFill>
                  <a:latin typeface="Arial Black" panose="020B0A04020102020204" pitchFamily="34" charset="0"/>
                </a:endParaRPr>
              </a:p>
            </p:txBody>
          </p:sp>
        </p:grpSp>
        <p:sp>
          <p:nvSpPr>
            <p:cNvPr id="10" name="テキスト ボックス 9"/>
            <p:cNvSpPr txBox="1"/>
            <p:nvPr/>
          </p:nvSpPr>
          <p:spPr bwMode="gray">
            <a:xfrm>
              <a:off x="6796874" y="361353"/>
              <a:ext cx="2339349" cy="160180"/>
            </a:xfrm>
            <a:prstGeom prst="rect">
              <a:avLst/>
            </a:prstGeom>
            <a:noFill/>
            <a:ln w="9525">
              <a:noFill/>
              <a:miter lim="800000"/>
              <a:headEnd/>
              <a:tailEnd/>
            </a:ln>
          </p:spPr>
          <p:txBody>
            <a:bodyPr wrap="none" lIns="0" tIns="0" rIns="72000" bIns="0" anchor="t" anchorCtr="0">
              <a:noAutofit/>
            </a:bodyPr>
            <a:lstStyle>
              <a:defPPr>
                <a:defRPr lang="ja-JP"/>
              </a:defPPr>
              <a:lvl1pPr>
                <a:defRPr i="1">
                  <a:latin typeface="Berlin Sans FB" pitchFamily="34" charset="0"/>
                </a:defRPr>
              </a:lvl1pPr>
            </a:lstStyle>
            <a:p>
              <a:pPr algn="r"/>
              <a:r>
                <a:rPr lang="en-US" altLang="ja-JP" sz="1200" dirty="0">
                  <a:solidFill>
                    <a:srgbClr val="000000">
                      <a:lumMod val="50000"/>
                      <a:lumOff val="50000"/>
                    </a:srgbClr>
                  </a:solidFill>
                </a:rPr>
                <a:t>Our Technology changes</a:t>
              </a:r>
              <a:r>
                <a:rPr lang="ja-JP" altLang="en-US" sz="1200" dirty="0">
                  <a:solidFill>
                    <a:srgbClr val="000000">
                      <a:lumMod val="50000"/>
                      <a:lumOff val="50000"/>
                    </a:srgbClr>
                  </a:solidFill>
                </a:rPr>
                <a:t> </a:t>
              </a:r>
              <a:r>
                <a:rPr lang="en-US" altLang="ja-JP" sz="1200" dirty="0">
                  <a:solidFill>
                    <a:srgbClr val="000000">
                      <a:lumMod val="50000"/>
                      <a:lumOff val="50000"/>
                    </a:srgbClr>
                  </a:solidFill>
                </a:rPr>
                <a:t>the Future</a:t>
              </a:r>
              <a:endParaRPr lang="ja-JP" altLang="en-US" sz="1200" dirty="0">
                <a:solidFill>
                  <a:srgbClr val="000000">
                    <a:lumMod val="50000"/>
                    <a:lumOff val="50000"/>
                  </a:srgbClr>
                </a:solidFill>
              </a:endParaRPr>
            </a:p>
          </p:txBody>
        </p:sp>
      </p:grpSp>
    </p:spTree>
    <p:extLst>
      <p:ext uri="{BB962C8B-B14F-4D97-AF65-F5344CB8AC3E}">
        <p14:creationId xmlns:p14="http://schemas.microsoft.com/office/powerpoint/2010/main" val="21177427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1"/>
            <a:ext cx="9144000" cy="450937"/>
          </a:xfrm>
          <a:prstGeom prst="rect">
            <a:avLst/>
          </a:prstGeom>
          <a:solidFill>
            <a:srgbClr val="25008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プレースホルダー 1"/>
          <p:cNvSpPr>
            <a:spLocks noGrp="1"/>
          </p:cNvSpPr>
          <p:nvPr>
            <p:ph type="title"/>
          </p:nvPr>
        </p:nvSpPr>
        <p:spPr>
          <a:xfrm>
            <a:off x="457200" y="7653"/>
            <a:ext cx="8229600" cy="478397"/>
          </a:xfrm>
          <a:prstGeom prst="rect">
            <a:avLst/>
          </a:prstGeom>
        </p:spPr>
        <p:txBody>
          <a:bodyPr vert="horz" lIns="91440" tIns="45720" rIns="91440" bIns="4572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1046493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defTabSz="914400" rtl="0" eaLnBrk="1" latinLnBrk="0" hangingPunct="1">
        <a:spcBef>
          <a:spcPct val="0"/>
        </a:spcBef>
        <a:buNone/>
        <a:defRPr kumimoji="1" sz="2400" b="1" kern="1200">
          <a:solidFill>
            <a:schemeClr val="bg1"/>
          </a:solidFill>
          <a:latin typeface="Meiryo UI" pitchFamily="50" charset="-128"/>
          <a:ea typeface="Meiryo UI" pitchFamily="50" charset="-128"/>
          <a:cs typeface="Meiryo UI"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363" tIns="45685" rIns="91363" bIns="45685"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363" tIns="45685" rIns="91363" bIns="45685"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7"/>
            <a:ext cx="2133600" cy="365125"/>
          </a:xfrm>
          <a:prstGeom prst="rect">
            <a:avLst/>
          </a:prstGeom>
        </p:spPr>
        <p:txBody>
          <a:bodyPr vert="horz" lIns="91363" tIns="45685" rIns="91363" bIns="45685" rtlCol="0" anchor="ctr"/>
          <a:lstStyle>
            <a:lvl1pPr algn="l">
              <a:defRPr sz="1200">
                <a:solidFill>
                  <a:schemeClr val="tx1">
                    <a:tint val="75000"/>
                  </a:schemeClr>
                </a:solidFill>
              </a:defRPr>
            </a:lvl1pPr>
          </a:lstStyle>
          <a:p>
            <a:pPr defTabSz="913630"/>
            <a:fld id="{9F59D713-9F77-45CD-BEAA-93763FAAD55A}" type="datetimeFigureOut">
              <a:rPr lang="ja-JP" altLang="en-US" smtClean="0">
                <a:solidFill>
                  <a:prstClr val="black">
                    <a:tint val="75000"/>
                  </a:prstClr>
                </a:solidFill>
              </a:rPr>
              <a:pPr defTabSz="913630"/>
              <a:t>2020/4/22</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7"/>
            <a:ext cx="2895600" cy="365125"/>
          </a:xfrm>
          <a:prstGeom prst="rect">
            <a:avLst/>
          </a:prstGeom>
        </p:spPr>
        <p:txBody>
          <a:bodyPr vert="horz" lIns="91363" tIns="45685" rIns="91363" bIns="45685" rtlCol="0" anchor="ctr"/>
          <a:lstStyle>
            <a:lvl1pPr algn="ctr">
              <a:defRPr sz="1200">
                <a:solidFill>
                  <a:schemeClr val="tx1">
                    <a:tint val="75000"/>
                  </a:schemeClr>
                </a:solidFill>
              </a:defRPr>
            </a:lvl1pPr>
          </a:lstStyle>
          <a:p>
            <a:pPr defTabSz="91363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7"/>
            <a:ext cx="2133600" cy="365125"/>
          </a:xfrm>
          <a:prstGeom prst="rect">
            <a:avLst/>
          </a:prstGeom>
        </p:spPr>
        <p:txBody>
          <a:bodyPr vert="horz" lIns="91363" tIns="45685" rIns="91363" bIns="45685" rtlCol="0" anchor="ctr"/>
          <a:lstStyle>
            <a:lvl1pPr algn="r">
              <a:defRPr sz="1200">
                <a:solidFill>
                  <a:schemeClr val="tx1">
                    <a:tint val="75000"/>
                  </a:schemeClr>
                </a:solidFill>
              </a:defRPr>
            </a:lvl1pPr>
          </a:lstStyle>
          <a:p>
            <a:pPr defTabSz="913630"/>
            <a:fld id="{FE43535A-D48F-427F-9DEE-C03B102733F2}" type="slidenum">
              <a:rPr lang="ja-JP" altLang="en-US" smtClean="0">
                <a:solidFill>
                  <a:prstClr val="black">
                    <a:tint val="75000"/>
                  </a:prstClr>
                </a:solidFill>
              </a:rPr>
              <a:pPr defTabSz="913630"/>
              <a:t>‹#›</a:t>
            </a:fld>
            <a:endParaRPr lang="ja-JP" altLang="en-US">
              <a:solidFill>
                <a:prstClr val="black">
                  <a:tint val="75000"/>
                </a:prstClr>
              </a:solidFill>
            </a:endParaRPr>
          </a:p>
        </p:txBody>
      </p:sp>
    </p:spTree>
    <p:extLst>
      <p:ext uri="{BB962C8B-B14F-4D97-AF65-F5344CB8AC3E}">
        <p14:creationId xmlns:p14="http://schemas.microsoft.com/office/powerpoint/2010/main" val="2569551420"/>
      </p:ext>
    </p:extLst>
  </p:cSld>
  <p:clrMap bg1="lt1" tx1="dk1" bg2="lt2" tx2="dk2" accent1="accent1" accent2="accent2" accent3="accent3" accent4="accent4" accent5="accent5" accent6="accent6" hlink="hlink" folHlink="folHlink"/>
  <p:sldLayoutIdLst>
    <p:sldLayoutId id="2147483867" r:id="rId1"/>
  </p:sldLayoutIdLst>
  <p:txStyles>
    <p:titleStyle>
      <a:lvl1pPr algn="ctr" defTabSz="913630" rtl="0" eaLnBrk="1" latinLnBrk="0" hangingPunct="1">
        <a:spcBef>
          <a:spcPct val="0"/>
        </a:spcBef>
        <a:buNone/>
        <a:defRPr kumimoji="1" sz="4400" kern="1200">
          <a:solidFill>
            <a:schemeClr val="tx1"/>
          </a:solidFill>
          <a:latin typeface="+mj-lt"/>
          <a:ea typeface="+mj-ea"/>
          <a:cs typeface="+mj-cs"/>
        </a:defRPr>
      </a:lvl1pPr>
    </p:titleStyle>
    <p:bodyStyle>
      <a:lvl1pPr marL="342613" indent="-342613" algn="l" defTabSz="91363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327" indent="-285506" algn="l" defTabSz="91363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2041" indent="-228408" algn="l" defTabSz="91363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598856"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567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248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69303"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612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293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3630" rtl="0" eaLnBrk="1" latinLnBrk="0" hangingPunct="1">
        <a:defRPr kumimoji="1" sz="1800" kern="1200">
          <a:solidFill>
            <a:schemeClr val="tx1"/>
          </a:solidFill>
          <a:latin typeface="+mn-lt"/>
          <a:ea typeface="+mn-ea"/>
          <a:cs typeface="+mn-cs"/>
        </a:defRPr>
      </a:lvl1pPr>
      <a:lvl2pPr marL="456815" algn="l" defTabSz="913630" rtl="0" eaLnBrk="1" latinLnBrk="0" hangingPunct="1">
        <a:defRPr kumimoji="1" sz="1800" kern="1200">
          <a:solidFill>
            <a:schemeClr val="tx1"/>
          </a:solidFill>
          <a:latin typeface="+mn-lt"/>
          <a:ea typeface="+mn-ea"/>
          <a:cs typeface="+mn-cs"/>
        </a:defRPr>
      </a:lvl2pPr>
      <a:lvl3pPr marL="913630" algn="l" defTabSz="913630" rtl="0" eaLnBrk="1" latinLnBrk="0" hangingPunct="1">
        <a:defRPr kumimoji="1" sz="1800" kern="1200">
          <a:solidFill>
            <a:schemeClr val="tx1"/>
          </a:solidFill>
          <a:latin typeface="+mn-lt"/>
          <a:ea typeface="+mn-ea"/>
          <a:cs typeface="+mn-cs"/>
        </a:defRPr>
      </a:lvl3pPr>
      <a:lvl4pPr marL="1370446" algn="l" defTabSz="913630" rtl="0" eaLnBrk="1" latinLnBrk="0" hangingPunct="1">
        <a:defRPr kumimoji="1" sz="1800" kern="1200">
          <a:solidFill>
            <a:schemeClr val="tx1"/>
          </a:solidFill>
          <a:latin typeface="+mn-lt"/>
          <a:ea typeface="+mn-ea"/>
          <a:cs typeface="+mn-cs"/>
        </a:defRPr>
      </a:lvl4pPr>
      <a:lvl5pPr marL="1827261" algn="l" defTabSz="913630" rtl="0" eaLnBrk="1" latinLnBrk="0" hangingPunct="1">
        <a:defRPr kumimoji="1" sz="1800" kern="1200">
          <a:solidFill>
            <a:schemeClr val="tx1"/>
          </a:solidFill>
          <a:latin typeface="+mn-lt"/>
          <a:ea typeface="+mn-ea"/>
          <a:cs typeface="+mn-cs"/>
        </a:defRPr>
      </a:lvl5pPr>
      <a:lvl6pPr marL="2284079" algn="l" defTabSz="913630" rtl="0" eaLnBrk="1" latinLnBrk="0" hangingPunct="1">
        <a:defRPr kumimoji="1" sz="1800" kern="1200">
          <a:solidFill>
            <a:schemeClr val="tx1"/>
          </a:solidFill>
          <a:latin typeface="+mn-lt"/>
          <a:ea typeface="+mn-ea"/>
          <a:cs typeface="+mn-cs"/>
        </a:defRPr>
      </a:lvl6pPr>
      <a:lvl7pPr marL="2740897" algn="l" defTabSz="913630" rtl="0" eaLnBrk="1" latinLnBrk="0" hangingPunct="1">
        <a:defRPr kumimoji="1" sz="1800" kern="1200">
          <a:solidFill>
            <a:schemeClr val="tx1"/>
          </a:solidFill>
          <a:latin typeface="+mn-lt"/>
          <a:ea typeface="+mn-ea"/>
          <a:cs typeface="+mn-cs"/>
        </a:defRPr>
      </a:lvl7pPr>
      <a:lvl8pPr marL="3197712" algn="l" defTabSz="913630" rtl="0" eaLnBrk="1" latinLnBrk="0" hangingPunct="1">
        <a:defRPr kumimoji="1" sz="1800" kern="1200">
          <a:solidFill>
            <a:schemeClr val="tx1"/>
          </a:solidFill>
          <a:latin typeface="+mn-lt"/>
          <a:ea typeface="+mn-ea"/>
          <a:cs typeface="+mn-cs"/>
        </a:defRPr>
      </a:lvl8pPr>
      <a:lvl9pPr marL="3654529" algn="l" defTabSz="91363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f"/><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5.xml"/><Relationship Id="rId6" Type="http://schemas.openxmlformats.org/officeDocument/2006/relationships/image" Target="../media/image9.png"/><Relationship Id="rId5" Type="http://schemas.openxmlformats.org/officeDocument/2006/relationships/image" Target="../media/image8.tiff"/><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iff"/><Relationship Id="rId1" Type="http://schemas.openxmlformats.org/officeDocument/2006/relationships/slideLayout" Target="../slideLayouts/slideLayout45.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5.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5.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369332"/>
          </a:xfrm>
          <a:prstGeom prst="rect">
            <a:avLst/>
          </a:prstGeom>
          <a:noFill/>
        </p:spPr>
        <p:txBody>
          <a:bodyPr wrap="square" lIns="0" tIns="0" rIns="0" bIns="0" rtlCol="0">
            <a:spAutoFit/>
          </a:bodyPr>
          <a:lstStyle/>
          <a:p>
            <a:r>
              <a:rPr lang="ja-JP" altLang="en-US" sz="2400" b="1">
                <a:solidFill>
                  <a:schemeClr val="bg1"/>
                </a:solidFill>
              </a:rPr>
              <a:t>そもそも逆強化学習</a:t>
            </a:r>
            <a:r>
              <a:rPr lang="en-US" altLang="ja-JP" sz="2400" b="1" dirty="0">
                <a:solidFill>
                  <a:schemeClr val="bg1"/>
                </a:solidFill>
              </a:rPr>
              <a:t>(</a:t>
            </a:r>
            <a:r>
              <a:rPr lang="en" altLang="ja-JP" sz="2400" b="1" dirty="0">
                <a:solidFill>
                  <a:schemeClr val="bg1"/>
                </a:solidFill>
              </a:rPr>
              <a:t>IRL)</a:t>
            </a:r>
            <a:r>
              <a:rPr lang="ja-JP" altLang="en-US" sz="2400" b="1">
                <a:solidFill>
                  <a:schemeClr val="bg1"/>
                </a:solidFill>
              </a:rPr>
              <a:t>とは</a:t>
            </a:r>
          </a:p>
        </p:txBody>
      </p:sp>
      <p:pic>
        <p:nvPicPr>
          <p:cNvPr id="2" name="図 1">
            <a:extLst>
              <a:ext uri="{FF2B5EF4-FFF2-40B4-BE49-F238E27FC236}">
                <a16:creationId xmlns:a16="http://schemas.microsoft.com/office/drawing/2014/main" id="{2D3F5536-F291-284F-94B0-758E36F037F7}"/>
              </a:ext>
            </a:extLst>
          </p:cNvPr>
          <p:cNvPicPr>
            <a:picLocks noChangeAspect="1"/>
          </p:cNvPicPr>
          <p:nvPr/>
        </p:nvPicPr>
        <p:blipFill>
          <a:blip r:embed="rId2"/>
          <a:stretch>
            <a:fillRect/>
          </a:stretch>
        </p:blipFill>
        <p:spPr>
          <a:xfrm>
            <a:off x="5232400" y="682813"/>
            <a:ext cx="3911600" cy="1917700"/>
          </a:xfrm>
          <a:prstGeom prst="rect">
            <a:avLst/>
          </a:prstGeom>
        </p:spPr>
      </p:pic>
      <p:pic>
        <p:nvPicPr>
          <p:cNvPr id="4" name="図 3" descr="文字の書かれた紙&#10;&#10;自動的に生成された説明">
            <a:extLst>
              <a:ext uri="{FF2B5EF4-FFF2-40B4-BE49-F238E27FC236}">
                <a16:creationId xmlns:a16="http://schemas.microsoft.com/office/drawing/2014/main" id="{713B54B2-9908-0041-834B-AAC8F5B06970}"/>
              </a:ext>
            </a:extLst>
          </p:cNvPr>
          <p:cNvPicPr>
            <a:picLocks noChangeAspect="1"/>
          </p:cNvPicPr>
          <p:nvPr/>
        </p:nvPicPr>
        <p:blipFill rotWithShape="1">
          <a:blip r:embed="rId3">
            <a:extLst>
              <a:ext uri="{28A0092B-C50C-407E-A947-70E740481C1C}">
                <a14:useLocalDpi xmlns:a14="http://schemas.microsoft.com/office/drawing/2010/main" val="0"/>
              </a:ext>
            </a:extLst>
          </a:blip>
          <a:srcRect t="27853"/>
          <a:stretch/>
        </p:blipFill>
        <p:spPr>
          <a:xfrm>
            <a:off x="239084" y="1098549"/>
            <a:ext cx="4646078" cy="1194243"/>
          </a:xfrm>
          <a:prstGeom prst="rect">
            <a:avLst/>
          </a:prstGeom>
        </p:spPr>
      </p:pic>
      <p:sp>
        <p:nvSpPr>
          <p:cNvPr id="5" name="テキスト ボックス 4">
            <a:extLst>
              <a:ext uri="{FF2B5EF4-FFF2-40B4-BE49-F238E27FC236}">
                <a16:creationId xmlns:a16="http://schemas.microsoft.com/office/drawing/2014/main" id="{ACBDB6FA-E246-F04D-B38E-EBDA81146852}"/>
              </a:ext>
            </a:extLst>
          </p:cNvPr>
          <p:cNvSpPr txBox="1"/>
          <p:nvPr/>
        </p:nvSpPr>
        <p:spPr>
          <a:xfrm>
            <a:off x="132759" y="595441"/>
            <a:ext cx="3211033" cy="276999"/>
          </a:xfrm>
          <a:prstGeom prst="rect">
            <a:avLst/>
          </a:prstGeom>
          <a:noFill/>
        </p:spPr>
        <p:txBody>
          <a:bodyPr wrap="square" lIns="0" tIns="0" rIns="0" bIns="0" rtlCol="0">
            <a:spAutoFit/>
          </a:bodyPr>
          <a:lstStyle/>
          <a:p>
            <a:r>
              <a:rPr kumimoji="1" lang="ja-JP" altLang="en-US">
                <a:latin typeface="Meiryo UI" pitchFamily="50" charset="-128"/>
                <a:ea typeface="Meiryo UI" pitchFamily="50" charset="-128"/>
                <a:cs typeface="Meiryo UI" pitchFamily="50" charset="-128"/>
              </a:rPr>
              <a:t>■一般的な強化学習の場合</a:t>
            </a:r>
            <a:endParaRPr kumimoji="1" lang="ja-JP" altLang="en-US" dirty="0">
              <a:latin typeface="Meiryo UI" pitchFamily="50" charset="-128"/>
              <a:ea typeface="Meiryo UI" pitchFamily="50" charset="-128"/>
              <a:cs typeface="Meiryo UI" pitchFamily="50" charset="-128"/>
            </a:endParaRPr>
          </a:p>
        </p:txBody>
      </p:sp>
      <p:sp>
        <p:nvSpPr>
          <p:cNvPr id="20" name="テキスト ボックス 19">
            <a:extLst>
              <a:ext uri="{FF2B5EF4-FFF2-40B4-BE49-F238E27FC236}">
                <a16:creationId xmlns:a16="http://schemas.microsoft.com/office/drawing/2014/main" id="{633624FD-BC86-6246-90CD-C166C3332455}"/>
              </a:ext>
            </a:extLst>
          </p:cNvPr>
          <p:cNvSpPr txBox="1"/>
          <p:nvPr/>
        </p:nvSpPr>
        <p:spPr>
          <a:xfrm>
            <a:off x="242232" y="2477403"/>
            <a:ext cx="5488717" cy="246221"/>
          </a:xfrm>
          <a:prstGeom prst="rect">
            <a:avLst/>
          </a:prstGeom>
          <a:noFill/>
        </p:spPr>
        <p:txBody>
          <a:bodyPr wrap="square" lIns="0" tIns="0" rIns="0" bIns="0" rtlCol="0">
            <a:spAutoFit/>
          </a:bodyPr>
          <a:lstStyle/>
          <a:p>
            <a:r>
              <a:rPr lang="ja-JP" altLang="en-US" sz="1600">
                <a:latin typeface="Meiryo UI" pitchFamily="50" charset="-128"/>
                <a:ea typeface="Meiryo UI" pitchFamily="50" charset="-128"/>
                <a:cs typeface="Meiryo UI" pitchFamily="50" charset="-128"/>
              </a:rPr>
              <a:t>この手続きを繰り返すことで報酬を最大化する方策を獲得する</a:t>
            </a:r>
            <a:endParaRPr kumimoji="1" lang="ja-JP" altLang="en-US" sz="1600" dirty="0">
              <a:latin typeface="Meiryo UI" pitchFamily="50" charset="-128"/>
              <a:ea typeface="Meiryo UI" pitchFamily="50" charset="-128"/>
              <a:cs typeface="Meiryo UI" pitchFamily="50" charset="-128"/>
            </a:endParaRPr>
          </a:p>
        </p:txBody>
      </p:sp>
      <p:sp>
        <p:nvSpPr>
          <p:cNvPr id="21" name="テキスト ボックス 20">
            <a:extLst>
              <a:ext uri="{FF2B5EF4-FFF2-40B4-BE49-F238E27FC236}">
                <a16:creationId xmlns:a16="http://schemas.microsoft.com/office/drawing/2014/main" id="{9C72273A-29B4-DE46-895B-5A22A5F4E0A0}"/>
              </a:ext>
            </a:extLst>
          </p:cNvPr>
          <p:cNvSpPr txBox="1"/>
          <p:nvPr/>
        </p:nvSpPr>
        <p:spPr>
          <a:xfrm>
            <a:off x="1120427" y="3025420"/>
            <a:ext cx="6194773" cy="276999"/>
          </a:xfrm>
          <a:prstGeom prst="rect">
            <a:avLst/>
          </a:prstGeom>
          <a:noFill/>
        </p:spPr>
        <p:txBody>
          <a:bodyPr wrap="square" lIns="0" tIns="0" rIns="0" bIns="0" rtlCol="0">
            <a:spAutoFit/>
          </a:bodyPr>
          <a:lstStyle/>
          <a:p>
            <a:r>
              <a:rPr kumimoji="1" lang="ja-JP" altLang="en-US">
                <a:solidFill>
                  <a:srgbClr val="FF0000"/>
                </a:solidFill>
                <a:latin typeface="Meiryo UI" pitchFamily="50" charset="-128"/>
                <a:ea typeface="Meiryo UI" pitchFamily="50" charset="-128"/>
                <a:cs typeface="Meiryo UI" pitchFamily="50" charset="-128"/>
              </a:rPr>
              <a:t>このアプローチの問題として報酬を適切に設定することが難しい！！</a:t>
            </a:r>
            <a:endParaRPr kumimoji="1" lang="ja-JP" altLang="en-US" dirty="0">
              <a:solidFill>
                <a:srgbClr val="FF0000"/>
              </a:solidFill>
              <a:latin typeface="Meiryo UI" pitchFamily="50" charset="-128"/>
              <a:ea typeface="Meiryo UI" pitchFamily="50" charset="-128"/>
              <a:cs typeface="Meiryo UI" pitchFamily="50" charset="-128"/>
            </a:endParaRPr>
          </a:p>
        </p:txBody>
      </p:sp>
      <p:sp>
        <p:nvSpPr>
          <p:cNvPr id="6" name="下矢印 5">
            <a:extLst>
              <a:ext uri="{FF2B5EF4-FFF2-40B4-BE49-F238E27FC236}">
                <a16:creationId xmlns:a16="http://schemas.microsoft.com/office/drawing/2014/main" id="{BF1F6527-DB4B-EB4E-A82E-8FCAF445CE1D}"/>
              </a:ext>
            </a:extLst>
          </p:cNvPr>
          <p:cNvSpPr/>
          <p:nvPr/>
        </p:nvSpPr>
        <p:spPr bwMode="auto">
          <a:xfrm>
            <a:off x="3343792" y="3530009"/>
            <a:ext cx="930496" cy="510363"/>
          </a:xfrm>
          <a:prstGeom prst="downArrow">
            <a:avLst/>
          </a:prstGeom>
          <a:solidFill>
            <a:schemeClr val="tx2"/>
          </a:solidFill>
          <a:ln w="9525">
            <a:solidFill>
              <a:schemeClr val="accent1"/>
            </a:solidFill>
            <a:round/>
            <a:headEnd/>
            <a:tailEnd type="none" w="sm" len="sm"/>
          </a:ln>
          <a:effectLst>
            <a:glow rad="25400">
              <a:schemeClr val="bg1">
                <a:alpha val="97000"/>
              </a:schemeClr>
            </a:glow>
          </a:effectLst>
        </p:spPr>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2793E5D6-B4C6-7D42-BC4F-4BB9ACAA05B8}"/>
              </a:ext>
            </a:extLst>
          </p:cNvPr>
          <p:cNvSpPr txBox="1"/>
          <p:nvPr/>
        </p:nvSpPr>
        <p:spPr>
          <a:xfrm>
            <a:off x="1120427" y="4379714"/>
            <a:ext cx="6577544" cy="276999"/>
          </a:xfrm>
          <a:prstGeom prst="rect">
            <a:avLst/>
          </a:prstGeom>
          <a:noFill/>
        </p:spPr>
        <p:txBody>
          <a:bodyPr wrap="square" lIns="0" tIns="0" rIns="0" bIns="0" rtlCol="0">
            <a:spAutoFit/>
          </a:bodyPr>
          <a:lstStyle/>
          <a:p>
            <a:r>
              <a:rPr lang="ja-JP" altLang="en-US">
                <a:solidFill>
                  <a:srgbClr val="0F1AFD"/>
                </a:solidFill>
                <a:latin typeface="Meiryo UI" pitchFamily="50" charset="-128"/>
                <a:ea typeface="Meiryo UI" pitchFamily="50" charset="-128"/>
                <a:cs typeface="Meiryo UI" pitchFamily="50" charset="-128"/>
              </a:rPr>
              <a:t>望ましい軌跡のデータ</a:t>
            </a:r>
            <a:r>
              <a:rPr lang="en-US" altLang="ja-JP" dirty="0">
                <a:solidFill>
                  <a:srgbClr val="0F1AFD"/>
                </a:solidFill>
                <a:latin typeface="Meiryo UI" pitchFamily="50" charset="-128"/>
                <a:ea typeface="Meiryo UI" pitchFamily="50" charset="-128"/>
                <a:cs typeface="Meiryo UI" pitchFamily="50" charset="-128"/>
              </a:rPr>
              <a:t>(</a:t>
            </a:r>
            <a:r>
              <a:rPr lang="ja-JP" altLang="en-US">
                <a:solidFill>
                  <a:srgbClr val="0F1AFD"/>
                </a:solidFill>
                <a:latin typeface="Meiryo UI" pitchFamily="50" charset="-128"/>
                <a:ea typeface="Meiryo UI" pitchFamily="50" charset="-128"/>
                <a:cs typeface="Meiryo UI" pitchFamily="50" charset="-128"/>
              </a:rPr>
              <a:t>エキスパートデータ</a:t>
            </a:r>
            <a:r>
              <a:rPr lang="en-US" altLang="ja-JP" dirty="0">
                <a:solidFill>
                  <a:srgbClr val="0F1AFD"/>
                </a:solidFill>
                <a:latin typeface="Meiryo UI" pitchFamily="50" charset="-128"/>
                <a:ea typeface="Meiryo UI" pitchFamily="50" charset="-128"/>
                <a:cs typeface="Meiryo UI" pitchFamily="50" charset="-128"/>
              </a:rPr>
              <a:t>)</a:t>
            </a:r>
            <a:r>
              <a:rPr kumimoji="1" lang="ja-JP" altLang="en-US">
                <a:solidFill>
                  <a:srgbClr val="0F1AFD"/>
                </a:solidFill>
                <a:latin typeface="Meiryo UI" pitchFamily="50" charset="-128"/>
                <a:ea typeface="Meiryo UI" pitchFamily="50" charset="-128"/>
                <a:cs typeface="Meiryo UI" pitchFamily="50" charset="-128"/>
              </a:rPr>
              <a:t>から報酬関数を獲得する</a:t>
            </a:r>
            <a:endParaRPr kumimoji="1" lang="ja-JP" altLang="en-US" dirty="0">
              <a:solidFill>
                <a:srgbClr val="0F1AFD"/>
              </a:solidFill>
              <a:latin typeface="Meiryo UI" pitchFamily="50" charset="-128"/>
              <a:ea typeface="Meiryo UI" pitchFamily="50" charset="-128"/>
              <a:cs typeface="Meiryo UI" pitchFamily="50" charset="-128"/>
            </a:endParaRPr>
          </a:p>
        </p:txBody>
      </p:sp>
      <p:pic>
        <p:nvPicPr>
          <p:cNvPr id="26" name="図 25">
            <a:extLst>
              <a:ext uri="{FF2B5EF4-FFF2-40B4-BE49-F238E27FC236}">
                <a16:creationId xmlns:a16="http://schemas.microsoft.com/office/drawing/2014/main" id="{BDC4E0F3-120F-A24F-81E7-90EE5E8F43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402" y="4913652"/>
            <a:ext cx="3432244" cy="408029"/>
          </a:xfrm>
          <a:prstGeom prst="rect">
            <a:avLst/>
          </a:prstGeom>
        </p:spPr>
      </p:pic>
      <p:sp>
        <p:nvSpPr>
          <p:cNvPr id="28" name="テキスト ボックス 27">
            <a:extLst>
              <a:ext uri="{FF2B5EF4-FFF2-40B4-BE49-F238E27FC236}">
                <a16:creationId xmlns:a16="http://schemas.microsoft.com/office/drawing/2014/main" id="{C4B898EF-740A-5F47-860A-35F220DCD4C4}"/>
              </a:ext>
            </a:extLst>
          </p:cNvPr>
          <p:cNvSpPr txBox="1"/>
          <p:nvPr/>
        </p:nvSpPr>
        <p:spPr>
          <a:xfrm>
            <a:off x="1580211" y="4985652"/>
            <a:ext cx="2228829" cy="276999"/>
          </a:xfrm>
          <a:prstGeom prst="rect">
            <a:avLst/>
          </a:prstGeom>
          <a:noFill/>
        </p:spPr>
        <p:txBody>
          <a:bodyPr wrap="square" lIns="0" tIns="0" rIns="0" bIns="0" rtlCol="0">
            <a:spAutoFit/>
          </a:bodyPr>
          <a:lstStyle/>
          <a:p>
            <a:r>
              <a:rPr kumimoji="1" lang="ja-JP" altLang="en-US">
                <a:latin typeface="Meiryo UI" pitchFamily="50" charset="-128"/>
                <a:ea typeface="Meiryo UI" pitchFamily="50" charset="-128"/>
                <a:cs typeface="Meiryo UI" pitchFamily="50" charset="-128"/>
              </a:rPr>
              <a:t>エキスパートデータ：</a:t>
            </a:r>
            <a:endParaRPr kumimoji="1" lang="ja-JP" altLang="en-US" dirty="0">
              <a:latin typeface="Meiryo UI" pitchFamily="50" charset="-128"/>
              <a:ea typeface="Meiryo UI" pitchFamily="50" charset="-128"/>
              <a:cs typeface="Meiryo UI" pitchFamily="50" charset="-128"/>
            </a:endParaRPr>
          </a:p>
        </p:txBody>
      </p:sp>
      <p:sp>
        <p:nvSpPr>
          <p:cNvPr id="29" name="テキスト ボックス 28">
            <a:extLst>
              <a:ext uri="{FF2B5EF4-FFF2-40B4-BE49-F238E27FC236}">
                <a16:creationId xmlns:a16="http://schemas.microsoft.com/office/drawing/2014/main" id="{0AC65890-F938-794E-AD9A-08F4AC0ACE40}"/>
              </a:ext>
            </a:extLst>
          </p:cNvPr>
          <p:cNvSpPr txBox="1"/>
          <p:nvPr/>
        </p:nvSpPr>
        <p:spPr>
          <a:xfrm>
            <a:off x="6851646" y="5621685"/>
            <a:ext cx="2060565" cy="276999"/>
          </a:xfrm>
          <a:prstGeom prst="rect">
            <a:avLst/>
          </a:prstGeom>
          <a:noFill/>
        </p:spPr>
        <p:txBody>
          <a:bodyPr wrap="square" lIns="0" tIns="0" rIns="0" bIns="0" rtlCol="0">
            <a:spAutoFit/>
          </a:bodyPr>
          <a:lstStyle/>
          <a:p>
            <a:r>
              <a:rPr lang="ja-JP" altLang="en-US">
                <a:solidFill>
                  <a:srgbClr val="0F1AFD"/>
                </a:solidFill>
                <a:latin typeface="Meiryo UI" pitchFamily="50" charset="-128"/>
                <a:ea typeface="Meiryo UI" pitchFamily="50" charset="-128"/>
                <a:cs typeface="Meiryo UI" pitchFamily="50" charset="-128"/>
              </a:rPr>
              <a:t>これが逆強化学習</a:t>
            </a:r>
            <a:endParaRPr kumimoji="1" lang="ja-JP" altLang="en-US" dirty="0">
              <a:solidFill>
                <a:srgbClr val="0F1AFD"/>
              </a:solidFill>
              <a:latin typeface="Meiryo UI" pitchFamily="50" charset="-128"/>
              <a:ea typeface="Meiryo UI" pitchFamily="50" charset="-128"/>
              <a:cs typeface="Meiryo UI" pitchFamily="50" charset="-128"/>
            </a:endParaRPr>
          </a:p>
        </p:txBody>
      </p:sp>
      <p:sp>
        <p:nvSpPr>
          <p:cNvPr id="27" name="正方形/長方形 26">
            <a:extLst>
              <a:ext uri="{FF2B5EF4-FFF2-40B4-BE49-F238E27FC236}">
                <a16:creationId xmlns:a16="http://schemas.microsoft.com/office/drawing/2014/main" id="{5FC031B3-F0C5-9648-844B-D0AE680CE271}"/>
              </a:ext>
            </a:extLst>
          </p:cNvPr>
          <p:cNvSpPr/>
          <p:nvPr/>
        </p:nvSpPr>
        <p:spPr bwMode="auto">
          <a:xfrm>
            <a:off x="1041991" y="4122775"/>
            <a:ext cx="6273209" cy="1321095"/>
          </a:xfrm>
          <a:prstGeom prst="rect">
            <a:avLst/>
          </a:prstGeom>
          <a:noFill/>
          <a:ln w="9525">
            <a:solidFill>
              <a:srgbClr val="0066FF"/>
            </a:solidFill>
            <a:round/>
            <a:headEnd/>
            <a:tailEnd type="none" w="sm" len="sm"/>
          </a:ln>
          <a:effectLst>
            <a:glow rad="25400">
              <a:schemeClr val="bg1">
                <a:alpha val="97000"/>
              </a:schemeClr>
            </a:glow>
          </a:effectLst>
        </p:spPr>
        <p:txBody>
          <a:bodyPr rtlCol="0" anchor="ctr"/>
          <a:lstStyle/>
          <a:p>
            <a:pPr algn="ctr"/>
            <a:endParaRPr kumimoji="1" lang="ja-JP" altLang="en-US"/>
          </a:p>
        </p:txBody>
      </p:sp>
    </p:spTree>
    <p:extLst>
      <p:ext uri="{BB962C8B-B14F-4D97-AF65-F5344CB8AC3E}">
        <p14:creationId xmlns:p14="http://schemas.microsoft.com/office/powerpoint/2010/main" val="351033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369332"/>
          </a:xfrm>
          <a:prstGeom prst="rect">
            <a:avLst/>
          </a:prstGeom>
          <a:noFill/>
        </p:spPr>
        <p:txBody>
          <a:bodyPr wrap="square" lIns="0" tIns="0" rIns="0" bIns="0" rtlCol="0">
            <a:spAutoFit/>
          </a:bodyPr>
          <a:lstStyle/>
          <a:p>
            <a:r>
              <a:rPr lang="en" altLang="ja-JP" sz="2400" b="1" dirty="0">
                <a:solidFill>
                  <a:schemeClr val="bg1"/>
                </a:solidFill>
              </a:rPr>
              <a:t>Maximum Entropy IRL</a:t>
            </a:r>
            <a:r>
              <a:rPr lang="ja-JP" altLang="en-US" sz="2400" b="1">
                <a:solidFill>
                  <a:schemeClr val="bg1"/>
                </a:solidFill>
              </a:rPr>
              <a:t>の理論</a:t>
            </a:r>
          </a:p>
        </p:txBody>
      </p:sp>
      <p:sp>
        <p:nvSpPr>
          <p:cNvPr id="5" name="テキスト ボックス 4">
            <a:extLst>
              <a:ext uri="{FF2B5EF4-FFF2-40B4-BE49-F238E27FC236}">
                <a16:creationId xmlns:a16="http://schemas.microsoft.com/office/drawing/2014/main" id="{ACBDB6FA-E246-F04D-B38E-EBDA81146852}"/>
              </a:ext>
            </a:extLst>
          </p:cNvPr>
          <p:cNvSpPr txBox="1"/>
          <p:nvPr/>
        </p:nvSpPr>
        <p:spPr>
          <a:xfrm>
            <a:off x="132759" y="595441"/>
            <a:ext cx="3211033" cy="276999"/>
          </a:xfrm>
          <a:prstGeom prst="rect">
            <a:avLst/>
          </a:prstGeom>
          <a:noFill/>
        </p:spPr>
        <p:txBody>
          <a:bodyPr wrap="square" lIns="0" tIns="0" rIns="0" bIns="0" rtlCol="0">
            <a:spAutoFit/>
          </a:bodyPr>
          <a:lstStyle/>
          <a:p>
            <a:r>
              <a:rPr kumimoji="1" lang="ja-JP" altLang="en-US">
                <a:latin typeface="Meiryo UI" pitchFamily="50" charset="-128"/>
                <a:ea typeface="Meiryo UI" pitchFamily="50" charset="-128"/>
                <a:cs typeface="Meiryo UI" pitchFamily="50" charset="-128"/>
              </a:rPr>
              <a:t>■報酬関数をパラメータで表現</a:t>
            </a:r>
            <a:endParaRPr kumimoji="1" lang="ja-JP" altLang="en-US" dirty="0">
              <a:latin typeface="Meiryo UI" pitchFamily="50" charset="-128"/>
              <a:ea typeface="Meiryo UI" pitchFamily="50" charset="-128"/>
              <a:cs typeface="Meiryo UI" pitchFamily="50" charset="-128"/>
            </a:endParaRPr>
          </a:p>
        </p:txBody>
      </p:sp>
      <p:pic>
        <p:nvPicPr>
          <p:cNvPr id="26" name="図 25">
            <a:extLst>
              <a:ext uri="{FF2B5EF4-FFF2-40B4-BE49-F238E27FC236}">
                <a16:creationId xmlns:a16="http://schemas.microsoft.com/office/drawing/2014/main" id="{BDC4E0F3-120F-A24F-81E7-90EE5E8F4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546" y="2905909"/>
            <a:ext cx="3432244" cy="408029"/>
          </a:xfrm>
          <a:prstGeom prst="rect">
            <a:avLst/>
          </a:prstGeom>
        </p:spPr>
      </p:pic>
      <p:sp>
        <p:nvSpPr>
          <p:cNvPr id="28" name="テキスト ボックス 27">
            <a:extLst>
              <a:ext uri="{FF2B5EF4-FFF2-40B4-BE49-F238E27FC236}">
                <a16:creationId xmlns:a16="http://schemas.microsoft.com/office/drawing/2014/main" id="{C4B898EF-740A-5F47-860A-35F220DCD4C4}"/>
              </a:ext>
            </a:extLst>
          </p:cNvPr>
          <p:cNvSpPr txBox="1"/>
          <p:nvPr/>
        </p:nvSpPr>
        <p:spPr>
          <a:xfrm>
            <a:off x="3972536" y="2998677"/>
            <a:ext cx="1839191" cy="222491"/>
          </a:xfrm>
          <a:prstGeom prst="rect">
            <a:avLst/>
          </a:prstGeom>
          <a:noFill/>
        </p:spPr>
        <p:txBody>
          <a:bodyPr wrap="square" lIns="0" tIns="0" rIns="0" bIns="0" rtlCol="0">
            <a:spAutoFit/>
          </a:bodyPr>
          <a:lstStyle/>
          <a:p>
            <a:r>
              <a:rPr kumimoji="1" lang="en-US" altLang="ja-JP" sz="1400" dirty="0">
                <a:latin typeface="Meiryo UI" pitchFamily="50" charset="-128"/>
                <a:ea typeface="Meiryo UI" pitchFamily="50" charset="-128"/>
                <a:cs typeface="Meiryo UI" pitchFamily="50" charset="-128"/>
              </a:rPr>
              <a:t>※</a:t>
            </a:r>
            <a:r>
              <a:rPr kumimoji="1" lang="ja-JP" altLang="en-US" sz="1400">
                <a:latin typeface="Meiryo UI" pitchFamily="50" charset="-128"/>
                <a:ea typeface="Meiryo UI" pitchFamily="50" charset="-128"/>
                <a:cs typeface="Meiryo UI" pitchFamily="50" charset="-128"/>
              </a:rPr>
              <a:t>エキスパートデータ：</a:t>
            </a:r>
            <a:endParaRPr kumimoji="1" lang="ja-JP" altLang="en-US" sz="1400" dirty="0">
              <a:latin typeface="Meiryo UI" pitchFamily="50" charset="-128"/>
              <a:ea typeface="Meiryo UI" pitchFamily="50" charset="-128"/>
              <a:cs typeface="Meiryo UI" pitchFamily="50" charset="-128"/>
            </a:endParaRPr>
          </a:p>
        </p:txBody>
      </p:sp>
      <p:pic>
        <p:nvPicPr>
          <p:cNvPr id="7" name="図 6">
            <a:extLst>
              <a:ext uri="{FF2B5EF4-FFF2-40B4-BE49-F238E27FC236}">
                <a16:creationId xmlns:a16="http://schemas.microsoft.com/office/drawing/2014/main" id="{39179685-4D29-7A48-8148-A0A57AD07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523" y="938904"/>
            <a:ext cx="3276000" cy="1020393"/>
          </a:xfrm>
          <a:prstGeom prst="rect">
            <a:avLst/>
          </a:prstGeom>
        </p:spPr>
      </p:pic>
      <p:pic>
        <p:nvPicPr>
          <p:cNvPr id="9" name="図 8">
            <a:extLst>
              <a:ext uri="{FF2B5EF4-FFF2-40B4-BE49-F238E27FC236}">
                <a16:creationId xmlns:a16="http://schemas.microsoft.com/office/drawing/2014/main" id="{8E286128-8161-0040-9E3D-38956541A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757" y="2023067"/>
            <a:ext cx="7894884" cy="828000"/>
          </a:xfrm>
          <a:prstGeom prst="rect">
            <a:avLst/>
          </a:prstGeom>
        </p:spPr>
      </p:pic>
      <p:sp>
        <p:nvSpPr>
          <p:cNvPr id="16" name="テキスト ボックス 15">
            <a:extLst>
              <a:ext uri="{FF2B5EF4-FFF2-40B4-BE49-F238E27FC236}">
                <a16:creationId xmlns:a16="http://schemas.microsoft.com/office/drawing/2014/main" id="{87F3B6BF-620B-1043-A890-B62567E61AC9}"/>
              </a:ext>
            </a:extLst>
          </p:cNvPr>
          <p:cNvSpPr txBox="1"/>
          <p:nvPr/>
        </p:nvSpPr>
        <p:spPr>
          <a:xfrm>
            <a:off x="132759" y="3392435"/>
            <a:ext cx="3211033" cy="276999"/>
          </a:xfrm>
          <a:prstGeom prst="rect">
            <a:avLst/>
          </a:prstGeom>
          <a:noFill/>
        </p:spPr>
        <p:txBody>
          <a:bodyPr wrap="square" lIns="0" tIns="0" rIns="0" bIns="0" rtlCol="0">
            <a:spAutoFit/>
          </a:bodyPr>
          <a:lstStyle/>
          <a:p>
            <a:r>
              <a:rPr kumimoji="1" lang="ja-JP" altLang="en-US">
                <a:latin typeface="Meiryo UI" pitchFamily="50" charset="-128"/>
                <a:ea typeface="Meiryo UI" pitchFamily="50" charset="-128"/>
                <a:cs typeface="Meiryo UI" pitchFamily="50" charset="-128"/>
              </a:rPr>
              <a:t>■特徴ベクトルとは？</a:t>
            </a:r>
            <a:endParaRPr kumimoji="1" lang="ja-JP" altLang="en-US" dirty="0">
              <a:latin typeface="Meiryo UI" pitchFamily="50" charset="-128"/>
              <a:ea typeface="Meiryo UI" pitchFamily="50" charset="-128"/>
              <a:cs typeface="Meiryo UI" pitchFamily="50" charset="-128"/>
            </a:endParaRPr>
          </a:p>
        </p:txBody>
      </p:sp>
      <p:pic>
        <p:nvPicPr>
          <p:cNvPr id="10" name="図 9">
            <a:extLst>
              <a:ext uri="{FF2B5EF4-FFF2-40B4-BE49-F238E27FC236}">
                <a16:creationId xmlns:a16="http://schemas.microsoft.com/office/drawing/2014/main" id="{D0757BE7-8D82-CC4D-BB17-629BAAF4F3A2}"/>
              </a:ext>
            </a:extLst>
          </p:cNvPr>
          <p:cNvPicPr>
            <a:picLocks noChangeAspect="1"/>
          </p:cNvPicPr>
          <p:nvPr/>
        </p:nvPicPr>
        <p:blipFill>
          <a:blip r:embed="rId5"/>
          <a:stretch>
            <a:fillRect/>
          </a:stretch>
        </p:blipFill>
        <p:spPr>
          <a:xfrm>
            <a:off x="461757" y="3916129"/>
            <a:ext cx="2273300" cy="2273300"/>
          </a:xfrm>
          <a:prstGeom prst="rect">
            <a:avLst/>
          </a:prstGeom>
        </p:spPr>
      </p:pic>
      <p:sp>
        <p:nvSpPr>
          <p:cNvPr id="18" name="テキスト ボックス 17">
            <a:extLst>
              <a:ext uri="{FF2B5EF4-FFF2-40B4-BE49-F238E27FC236}">
                <a16:creationId xmlns:a16="http://schemas.microsoft.com/office/drawing/2014/main" id="{BFFF911A-03C9-8A4D-8847-3AA1B4FFC51E}"/>
              </a:ext>
            </a:extLst>
          </p:cNvPr>
          <p:cNvSpPr txBox="1"/>
          <p:nvPr/>
        </p:nvSpPr>
        <p:spPr>
          <a:xfrm>
            <a:off x="461757" y="6268411"/>
            <a:ext cx="2727399" cy="246221"/>
          </a:xfrm>
          <a:prstGeom prst="rect">
            <a:avLst/>
          </a:prstGeom>
          <a:noFill/>
        </p:spPr>
        <p:txBody>
          <a:bodyPr wrap="square" lIns="0" tIns="0" rIns="0" bIns="0" rtlCol="0">
            <a:spAutoFit/>
          </a:bodyPr>
          <a:lstStyle/>
          <a:p>
            <a:r>
              <a:rPr kumimoji="1" lang="ja-JP" altLang="en-US" sz="1600">
                <a:latin typeface="Meiryo UI" pitchFamily="50" charset="-128"/>
                <a:ea typeface="Meiryo UI" pitchFamily="50" charset="-128"/>
                <a:cs typeface="Meiryo UI" pitchFamily="50" charset="-128"/>
              </a:rPr>
              <a:t>グリッドワールドの状態空間</a:t>
            </a:r>
            <a:endParaRPr kumimoji="1" lang="ja-JP" altLang="en-US" sz="1600" dirty="0">
              <a:latin typeface="Meiryo UI" pitchFamily="50" charset="-128"/>
              <a:ea typeface="Meiryo UI" pitchFamily="50" charset="-128"/>
              <a:cs typeface="Meiryo UI" pitchFamily="50" charset="-128"/>
            </a:endParaRPr>
          </a:p>
        </p:txBody>
      </p:sp>
      <p:pic>
        <p:nvPicPr>
          <p:cNvPr id="12" name="図 11">
            <a:extLst>
              <a:ext uri="{FF2B5EF4-FFF2-40B4-BE49-F238E27FC236}">
                <a16:creationId xmlns:a16="http://schemas.microsoft.com/office/drawing/2014/main" id="{BB8F4606-BBE7-4B48-AA54-D49AAB28E7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9881" y="5292206"/>
            <a:ext cx="5258584" cy="369332"/>
          </a:xfrm>
          <a:prstGeom prst="rect">
            <a:avLst/>
          </a:prstGeom>
        </p:spPr>
      </p:pic>
      <p:pic>
        <p:nvPicPr>
          <p:cNvPr id="14" name="図 13">
            <a:extLst>
              <a:ext uri="{FF2B5EF4-FFF2-40B4-BE49-F238E27FC236}">
                <a16:creationId xmlns:a16="http://schemas.microsoft.com/office/drawing/2014/main" id="{B4D9893F-1FA8-AA47-8734-C7887912B3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9881" y="4102893"/>
            <a:ext cx="3552603" cy="390787"/>
          </a:xfrm>
          <a:prstGeom prst="rect">
            <a:avLst/>
          </a:prstGeom>
        </p:spPr>
      </p:pic>
      <p:pic>
        <p:nvPicPr>
          <p:cNvPr id="22" name="図 21">
            <a:extLst>
              <a:ext uri="{FF2B5EF4-FFF2-40B4-BE49-F238E27FC236}">
                <a16:creationId xmlns:a16="http://schemas.microsoft.com/office/drawing/2014/main" id="{4BE12CD6-ACE9-8C43-9A26-5E81925C77F5}"/>
              </a:ext>
            </a:extLst>
          </p:cNvPr>
          <p:cNvPicPr>
            <a:picLocks noChangeAspect="1"/>
          </p:cNvPicPr>
          <p:nvPr/>
        </p:nvPicPr>
        <p:blipFill rotWithShape="1">
          <a:blip r:embed="rId8">
            <a:extLst>
              <a:ext uri="{28A0092B-C50C-407E-A947-70E740481C1C}">
                <a14:useLocalDpi xmlns:a14="http://schemas.microsoft.com/office/drawing/2010/main" val="0"/>
              </a:ext>
            </a:extLst>
          </a:blip>
          <a:srcRect l="7426" t="1" r="4919" b="49276"/>
          <a:stretch/>
        </p:blipFill>
        <p:spPr>
          <a:xfrm>
            <a:off x="3475368" y="4726619"/>
            <a:ext cx="5441120" cy="237932"/>
          </a:xfrm>
          <a:prstGeom prst="rect">
            <a:avLst/>
          </a:prstGeom>
        </p:spPr>
      </p:pic>
      <p:sp>
        <p:nvSpPr>
          <p:cNvPr id="27" name="テキスト ボックス 26">
            <a:extLst>
              <a:ext uri="{FF2B5EF4-FFF2-40B4-BE49-F238E27FC236}">
                <a16:creationId xmlns:a16="http://schemas.microsoft.com/office/drawing/2014/main" id="{95B583D5-1F6C-A64F-AF59-B7F790D96D96}"/>
              </a:ext>
            </a:extLst>
          </p:cNvPr>
          <p:cNvSpPr txBox="1"/>
          <p:nvPr/>
        </p:nvSpPr>
        <p:spPr>
          <a:xfrm>
            <a:off x="2979240" y="3748416"/>
            <a:ext cx="2198816" cy="215444"/>
          </a:xfrm>
          <a:prstGeom prst="rect">
            <a:avLst/>
          </a:prstGeom>
          <a:noFill/>
        </p:spPr>
        <p:txBody>
          <a:bodyPr wrap="square" lIns="0" tIns="0" rIns="0" bIns="0" rtlCol="0">
            <a:spAutoFit/>
          </a:bodyPr>
          <a:lstStyle/>
          <a:p>
            <a:r>
              <a:rPr lang="ja-JP" altLang="en-US" sz="1400">
                <a:latin typeface="Meiryo UI" pitchFamily="50" charset="-128"/>
                <a:ea typeface="Meiryo UI" pitchFamily="50" charset="-128"/>
                <a:cs typeface="Meiryo UI" pitchFamily="50" charset="-128"/>
              </a:rPr>
              <a:t>例えば状態</a:t>
            </a:r>
            <a:r>
              <a:rPr lang="en-US" altLang="ja-JP" sz="1400" dirty="0">
                <a:latin typeface="Meiryo UI" pitchFamily="50" charset="-128"/>
                <a:ea typeface="Meiryo UI" pitchFamily="50" charset="-128"/>
                <a:cs typeface="Meiryo UI" pitchFamily="50" charset="-128"/>
              </a:rPr>
              <a:t>6</a:t>
            </a:r>
            <a:r>
              <a:rPr lang="ja-JP" altLang="en-US" sz="1400">
                <a:latin typeface="Meiryo UI" pitchFamily="50" charset="-128"/>
                <a:ea typeface="Meiryo UI" pitchFamily="50" charset="-128"/>
                <a:cs typeface="Meiryo UI" pitchFamily="50" charset="-128"/>
              </a:rPr>
              <a:t>の特徴ベクトルは</a:t>
            </a:r>
            <a:endParaRPr kumimoji="1" lang="ja-JP" altLang="en-US" sz="1400" dirty="0">
              <a:latin typeface="Meiryo UI" pitchFamily="50" charset="-128"/>
              <a:ea typeface="Meiryo UI" pitchFamily="50" charset="-128"/>
              <a:cs typeface="Meiryo UI" pitchFamily="50" charset="-128"/>
            </a:endParaRPr>
          </a:p>
        </p:txBody>
      </p:sp>
      <p:sp>
        <p:nvSpPr>
          <p:cNvPr id="29" name="テキスト ボックス 28">
            <a:extLst>
              <a:ext uri="{FF2B5EF4-FFF2-40B4-BE49-F238E27FC236}">
                <a16:creationId xmlns:a16="http://schemas.microsoft.com/office/drawing/2014/main" id="{58F65272-CDC5-9D4E-8042-4EE5893FF606}"/>
              </a:ext>
            </a:extLst>
          </p:cNvPr>
          <p:cNvSpPr txBox="1"/>
          <p:nvPr/>
        </p:nvSpPr>
        <p:spPr>
          <a:xfrm>
            <a:off x="2968608" y="4728706"/>
            <a:ext cx="646072" cy="215444"/>
          </a:xfrm>
          <a:prstGeom prst="rect">
            <a:avLst/>
          </a:prstGeom>
          <a:noFill/>
        </p:spPr>
        <p:txBody>
          <a:bodyPr wrap="square" lIns="0" tIns="0" rIns="0" bIns="0" rtlCol="0">
            <a:spAutoFit/>
          </a:bodyPr>
          <a:lstStyle/>
          <a:p>
            <a:r>
              <a:rPr lang="ja-JP" altLang="en-US" sz="1400">
                <a:latin typeface="Meiryo UI" pitchFamily="50" charset="-128"/>
                <a:ea typeface="Meiryo UI" pitchFamily="50" charset="-128"/>
                <a:cs typeface="Meiryo UI" pitchFamily="50" charset="-128"/>
              </a:rPr>
              <a:t>例えば</a:t>
            </a:r>
            <a:endParaRPr kumimoji="1" lang="ja-JP" altLang="en-US" sz="1400" dirty="0">
              <a:latin typeface="Meiryo UI" pitchFamily="50" charset="-128"/>
              <a:ea typeface="Meiryo UI" pitchFamily="50" charset="-128"/>
              <a:cs typeface="Meiryo UI" pitchFamily="50" charset="-128"/>
            </a:endParaRPr>
          </a:p>
        </p:txBody>
      </p:sp>
      <p:sp>
        <p:nvSpPr>
          <p:cNvPr id="30" name="テキスト ボックス 29">
            <a:extLst>
              <a:ext uri="{FF2B5EF4-FFF2-40B4-BE49-F238E27FC236}">
                <a16:creationId xmlns:a16="http://schemas.microsoft.com/office/drawing/2014/main" id="{1BDE9842-3ABB-F141-9460-B34018CEA212}"/>
              </a:ext>
            </a:extLst>
          </p:cNvPr>
          <p:cNvSpPr txBox="1"/>
          <p:nvPr/>
        </p:nvSpPr>
        <p:spPr>
          <a:xfrm>
            <a:off x="2957478" y="4997780"/>
            <a:ext cx="1263648" cy="215444"/>
          </a:xfrm>
          <a:prstGeom prst="rect">
            <a:avLst/>
          </a:prstGeom>
          <a:noFill/>
        </p:spPr>
        <p:txBody>
          <a:bodyPr wrap="square" lIns="0" tIns="0" rIns="0" bIns="0" rtlCol="0">
            <a:spAutoFit/>
          </a:bodyPr>
          <a:lstStyle/>
          <a:p>
            <a:r>
              <a:rPr lang="ja-JP" altLang="en-US" sz="1400">
                <a:latin typeface="Meiryo UI" pitchFamily="50" charset="-128"/>
                <a:ea typeface="Meiryo UI" pitchFamily="50" charset="-128"/>
                <a:cs typeface="Meiryo UI" pitchFamily="50" charset="-128"/>
              </a:rPr>
              <a:t>の特徴ベクトルは</a:t>
            </a:r>
            <a:endParaRPr kumimoji="1" lang="ja-JP" altLang="en-US" sz="1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82762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369332"/>
          </a:xfrm>
          <a:prstGeom prst="rect">
            <a:avLst/>
          </a:prstGeom>
          <a:noFill/>
        </p:spPr>
        <p:txBody>
          <a:bodyPr wrap="square" lIns="0" tIns="0" rIns="0" bIns="0" rtlCol="0">
            <a:spAutoFit/>
          </a:bodyPr>
          <a:lstStyle/>
          <a:p>
            <a:r>
              <a:rPr lang="ja-JP" altLang="en-US" sz="2400" b="1">
                <a:solidFill>
                  <a:schemeClr val="bg1"/>
                </a:solidFill>
              </a:rPr>
              <a:t>何を基準にパラメータ推定を行うか？</a:t>
            </a:r>
          </a:p>
        </p:txBody>
      </p:sp>
      <p:pic>
        <p:nvPicPr>
          <p:cNvPr id="2" name="図 1">
            <a:extLst>
              <a:ext uri="{FF2B5EF4-FFF2-40B4-BE49-F238E27FC236}">
                <a16:creationId xmlns:a16="http://schemas.microsoft.com/office/drawing/2014/main" id="{F309136A-B30F-4744-B48D-3391C5964106}"/>
              </a:ext>
            </a:extLst>
          </p:cNvPr>
          <p:cNvPicPr>
            <a:picLocks noChangeAspect="1"/>
          </p:cNvPicPr>
          <p:nvPr/>
        </p:nvPicPr>
        <p:blipFill>
          <a:blip r:embed="rId2"/>
          <a:stretch>
            <a:fillRect/>
          </a:stretch>
        </p:blipFill>
        <p:spPr>
          <a:xfrm>
            <a:off x="3923414" y="1359107"/>
            <a:ext cx="5054600" cy="3060700"/>
          </a:xfrm>
          <a:prstGeom prst="rect">
            <a:avLst/>
          </a:prstGeom>
        </p:spPr>
      </p:pic>
      <p:sp>
        <p:nvSpPr>
          <p:cNvPr id="3" name="正方形/長方形 2">
            <a:extLst>
              <a:ext uri="{FF2B5EF4-FFF2-40B4-BE49-F238E27FC236}">
                <a16:creationId xmlns:a16="http://schemas.microsoft.com/office/drawing/2014/main" id="{94C37F18-3DDA-AB4B-9D40-E178F8A0692D}"/>
              </a:ext>
            </a:extLst>
          </p:cNvPr>
          <p:cNvSpPr/>
          <p:nvPr/>
        </p:nvSpPr>
        <p:spPr>
          <a:xfrm>
            <a:off x="354122" y="682127"/>
            <a:ext cx="8524063" cy="584775"/>
          </a:xfrm>
          <a:prstGeom prst="rect">
            <a:avLst/>
          </a:prstGeom>
        </p:spPr>
        <p:txBody>
          <a:bodyPr wrap="square">
            <a:spAutoFit/>
          </a:bodyPr>
          <a:lstStyle/>
          <a:p>
            <a:r>
              <a:rPr lang="ja-JP" altLang="en-US" sz="1600">
                <a:solidFill>
                  <a:srgbClr val="333333"/>
                </a:solidFill>
                <a:latin typeface="-apple-system"/>
              </a:rPr>
              <a:t>報酬関数のパラメータを推定するにあたっての方針としては、推定された報酬関数から獲得した方策による軌跡の特徴ベクトルとエキスパート軌跡の特徴ベクトルを出来るだけ近づくようにすること</a:t>
            </a:r>
            <a:endParaRPr lang="ja-JP" altLang="en-US" sz="1600"/>
          </a:p>
        </p:txBody>
      </p:sp>
      <p:pic>
        <p:nvPicPr>
          <p:cNvPr id="6" name="図 5">
            <a:extLst>
              <a:ext uri="{FF2B5EF4-FFF2-40B4-BE49-F238E27FC236}">
                <a16:creationId xmlns:a16="http://schemas.microsoft.com/office/drawing/2014/main" id="{086F4A8D-5502-294D-A4DA-0809D6BEA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98" y="3360500"/>
            <a:ext cx="2747630" cy="785037"/>
          </a:xfrm>
          <a:prstGeom prst="rect">
            <a:avLst/>
          </a:prstGeom>
        </p:spPr>
      </p:pic>
      <p:sp>
        <p:nvSpPr>
          <p:cNvPr id="21" name="正方形/長方形 20">
            <a:extLst>
              <a:ext uri="{FF2B5EF4-FFF2-40B4-BE49-F238E27FC236}">
                <a16:creationId xmlns:a16="http://schemas.microsoft.com/office/drawing/2014/main" id="{5DD7895E-0D01-9E4B-8716-810AF68EF2BF}"/>
              </a:ext>
            </a:extLst>
          </p:cNvPr>
          <p:cNvSpPr/>
          <p:nvPr/>
        </p:nvSpPr>
        <p:spPr>
          <a:xfrm>
            <a:off x="465172" y="2698647"/>
            <a:ext cx="3048296" cy="584775"/>
          </a:xfrm>
          <a:prstGeom prst="rect">
            <a:avLst/>
          </a:prstGeom>
        </p:spPr>
        <p:txBody>
          <a:bodyPr wrap="square">
            <a:spAutoFit/>
          </a:bodyPr>
          <a:lstStyle/>
          <a:p>
            <a:r>
              <a:rPr lang="ja-JP" altLang="en-US" sz="1600">
                <a:solidFill>
                  <a:srgbClr val="333333"/>
                </a:solidFill>
                <a:latin typeface="-apple-system"/>
              </a:rPr>
              <a:t>数式で表現すると、</a:t>
            </a:r>
            <a:endParaRPr lang="en-US" altLang="ja-JP" sz="1600" dirty="0">
              <a:solidFill>
                <a:srgbClr val="333333"/>
              </a:solidFill>
              <a:latin typeface="-apple-system"/>
            </a:endParaRPr>
          </a:p>
          <a:p>
            <a:r>
              <a:rPr lang="ja-JP" altLang="en-US" sz="1600">
                <a:solidFill>
                  <a:srgbClr val="333333"/>
                </a:solidFill>
                <a:latin typeface="-apple-system"/>
              </a:rPr>
              <a:t>軌跡の期待値を一致させること</a:t>
            </a:r>
            <a:endParaRPr lang="ja-JP" altLang="en-US" sz="1600"/>
          </a:p>
        </p:txBody>
      </p:sp>
      <p:sp>
        <p:nvSpPr>
          <p:cNvPr id="8" name="正方形/長方形 7">
            <a:extLst>
              <a:ext uri="{FF2B5EF4-FFF2-40B4-BE49-F238E27FC236}">
                <a16:creationId xmlns:a16="http://schemas.microsoft.com/office/drawing/2014/main" id="{A176A0C9-C44F-C449-9244-BD54AFEC5524}"/>
              </a:ext>
            </a:extLst>
          </p:cNvPr>
          <p:cNvSpPr/>
          <p:nvPr/>
        </p:nvSpPr>
        <p:spPr bwMode="auto">
          <a:xfrm>
            <a:off x="354122" y="2602947"/>
            <a:ext cx="3009013" cy="1542590"/>
          </a:xfrm>
          <a:prstGeom prst="rect">
            <a:avLst/>
          </a:prstGeom>
          <a:noFill/>
          <a:ln w="9525">
            <a:solidFill>
              <a:srgbClr val="0066FF"/>
            </a:solidFill>
            <a:round/>
            <a:headEnd/>
            <a:tailEnd type="none" w="sm" len="sm"/>
          </a:ln>
          <a:effectLst>
            <a:glow rad="25400">
              <a:schemeClr val="bg1">
                <a:alpha val="97000"/>
              </a:schemeClr>
            </a:glow>
          </a:effectLst>
        </p:spPr>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7584B8B-8330-8A4D-AF0A-DD0D3A2F861E}"/>
              </a:ext>
            </a:extLst>
          </p:cNvPr>
          <p:cNvCxnSpPr/>
          <p:nvPr/>
        </p:nvCxnSpPr>
        <p:spPr>
          <a:xfrm flipH="1" flipV="1">
            <a:off x="4981328" y="4418156"/>
            <a:ext cx="106325" cy="548315"/>
          </a:xfrm>
          <a:prstGeom prst="straightConnector1">
            <a:avLst/>
          </a:prstGeom>
          <a:ln>
            <a:solidFill>
              <a:srgbClr val="0000FF"/>
            </a:solidFill>
            <a:prstDash val="solid"/>
            <a:headEnd type="none" w="med" len="med"/>
            <a:tailEnd type="triangle"/>
          </a:ln>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62AB337C-ADCD-5748-9863-570C837C94B2}"/>
                  </a:ext>
                </a:extLst>
              </p:cNvPr>
              <p:cNvSpPr txBox="1"/>
              <p:nvPr/>
            </p:nvSpPr>
            <p:spPr>
              <a:xfrm>
                <a:off x="5675091" y="5414957"/>
                <a:ext cx="99681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UI" pitchFamily="50" charset="-128"/>
                          <a:cs typeface="Meiryo UI" pitchFamily="50" charset="-128"/>
                        </a:rPr>
                        <m:t>𝑃</m:t>
                      </m:r>
                      <m:r>
                        <a:rPr kumimoji="1" lang="en-US" altLang="ja-JP" sz="2400" b="0" i="1" smtClean="0">
                          <a:latin typeface="Cambria Math" panose="02040503050406030204" pitchFamily="18" charset="0"/>
                          <a:ea typeface="Meiryo UI" pitchFamily="50" charset="-128"/>
                          <a:cs typeface="Meiryo UI" pitchFamily="50" charset="-128"/>
                        </a:rPr>
                        <m:t>(</m:t>
                      </m:r>
                      <m:r>
                        <a:rPr kumimoji="1" lang="en-US" altLang="ja-JP" sz="2400" b="0" i="1" smtClean="0">
                          <a:latin typeface="Cambria Math" panose="02040503050406030204" pitchFamily="18" charset="0"/>
                          <a:ea typeface="Cambria Math" panose="02040503050406030204" pitchFamily="18" charset="0"/>
                          <a:cs typeface="Meiryo UI" pitchFamily="50" charset="-128"/>
                        </a:rPr>
                        <m:t>𝜁</m:t>
                      </m:r>
                      <m:r>
                        <a:rPr kumimoji="1" lang="en-US" altLang="ja-JP" sz="2400" b="0" i="1" smtClean="0">
                          <a:latin typeface="Cambria Math" panose="02040503050406030204" pitchFamily="18" charset="0"/>
                          <a:ea typeface="Cambria Math" panose="02040503050406030204" pitchFamily="18" charset="0"/>
                          <a:cs typeface="Meiryo UI" pitchFamily="50" charset="-128"/>
                        </a:rPr>
                        <m:t>|</m:t>
                      </m:r>
                      <m:r>
                        <a:rPr kumimoji="1" lang="en-US" altLang="ja-JP" sz="2400" b="0" i="1" smtClean="0">
                          <a:latin typeface="Cambria Math" panose="02040503050406030204" pitchFamily="18" charset="0"/>
                          <a:ea typeface="Cambria Math" panose="02040503050406030204" pitchFamily="18" charset="0"/>
                          <a:cs typeface="Meiryo UI" pitchFamily="50" charset="-128"/>
                        </a:rPr>
                        <m:t>𝜃</m:t>
                      </m:r>
                      <m:r>
                        <a:rPr kumimoji="1" lang="en-US" altLang="ja-JP" sz="2400" b="0" i="1" smtClean="0">
                          <a:latin typeface="Cambria Math" panose="02040503050406030204" pitchFamily="18" charset="0"/>
                          <a:ea typeface="Meiryo UI" pitchFamily="50" charset="-128"/>
                          <a:cs typeface="Meiryo UI" pitchFamily="50" charset="-128"/>
                        </a:rPr>
                        <m:t>)</m:t>
                      </m:r>
                    </m:oMath>
                  </m:oMathPara>
                </a14:m>
                <a:endParaRPr kumimoji="1" lang="ja-JP" altLang="en-US" sz="2400" dirty="0">
                  <a:latin typeface="Meiryo UI" pitchFamily="50" charset="-128"/>
                  <a:ea typeface="Meiryo UI" pitchFamily="50" charset="-128"/>
                  <a:cs typeface="Meiryo UI" pitchFamily="50" charset="-128"/>
                </a:endParaRPr>
              </a:p>
            </p:txBody>
          </p:sp>
        </mc:Choice>
        <mc:Fallback>
          <p:sp>
            <p:nvSpPr>
              <p:cNvPr id="17" name="テキスト ボックス 16">
                <a:extLst>
                  <a:ext uri="{FF2B5EF4-FFF2-40B4-BE49-F238E27FC236}">
                    <a16:creationId xmlns:a16="http://schemas.microsoft.com/office/drawing/2014/main" id="{62AB337C-ADCD-5748-9863-570C837C94B2}"/>
                  </a:ext>
                </a:extLst>
              </p:cNvPr>
              <p:cNvSpPr txBox="1">
                <a:spLocks noRot="1" noChangeAspect="1" noMove="1" noResize="1" noEditPoints="1" noAdjustHandles="1" noChangeArrowheads="1" noChangeShapeType="1" noTextEdit="1"/>
              </p:cNvSpPr>
              <p:nvPr/>
            </p:nvSpPr>
            <p:spPr>
              <a:xfrm>
                <a:off x="5675091" y="5414957"/>
                <a:ext cx="996811" cy="369332"/>
              </a:xfrm>
              <a:prstGeom prst="rect">
                <a:avLst/>
              </a:prstGeom>
              <a:blipFill>
                <a:blip r:embed="rId4"/>
                <a:stretch>
                  <a:fillRect l="-3797" r="-8861" b="-36667"/>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131BE29E-A73F-654F-B87F-60D97B77C35C}"/>
              </a:ext>
            </a:extLst>
          </p:cNvPr>
          <p:cNvSpPr/>
          <p:nvPr/>
        </p:nvSpPr>
        <p:spPr>
          <a:xfrm>
            <a:off x="4130722" y="4966471"/>
            <a:ext cx="4572000" cy="523220"/>
          </a:xfrm>
          <a:prstGeom prst="rect">
            <a:avLst/>
          </a:prstGeom>
        </p:spPr>
        <p:txBody>
          <a:bodyPr>
            <a:spAutoFit/>
          </a:bodyPr>
          <a:lstStyle/>
          <a:p>
            <a:r>
              <a:rPr lang="ja-JP" altLang="en-US" sz="1400">
                <a:solidFill>
                  <a:srgbClr val="333333"/>
                </a:solidFill>
                <a:latin typeface="-apple-system"/>
              </a:rPr>
              <a:t>期待値を計算するために推定した報酬関数を用いて獲得した方策によって取得できる軌跡の分布を以下の様に導入</a:t>
            </a:r>
            <a:endParaRPr lang="ja-JP" altLang="en-US" sz="1400"/>
          </a:p>
        </p:txBody>
      </p:sp>
      <p:pic>
        <p:nvPicPr>
          <p:cNvPr id="35" name="図 34">
            <a:extLst>
              <a:ext uri="{FF2B5EF4-FFF2-40B4-BE49-F238E27FC236}">
                <a16:creationId xmlns:a16="http://schemas.microsoft.com/office/drawing/2014/main" id="{2E414BC8-E17C-9148-9DE0-B8D97ED5B110}"/>
              </a:ext>
            </a:extLst>
          </p:cNvPr>
          <p:cNvPicPr>
            <a:picLocks noChangeAspect="1"/>
          </p:cNvPicPr>
          <p:nvPr/>
        </p:nvPicPr>
        <p:blipFill rotWithShape="1">
          <a:blip r:embed="rId5">
            <a:duotone>
              <a:prstClr val="black"/>
              <a:schemeClr val="accent1">
                <a:tint val="45000"/>
                <a:satMod val="400000"/>
              </a:schemeClr>
            </a:duotone>
            <a:extLst>
              <a:ext uri="{28A0092B-C50C-407E-A947-70E740481C1C}">
                <a14:useLocalDpi xmlns:a14="http://schemas.microsoft.com/office/drawing/2010/main" val="0"/>
              </a:ext>
            </a:extLst>
          </a:blip>
          <a:srcRect r="951" b="8031"/>
          <a:stretch/>
        </p:blipFill>
        <p:spPr>
          <a:xfrm>
            <a:off x="932331" y="6218227"/>
            <a:ext cx="6988925" cy="369332"/>
          </a:xfrm>
          <a:prstGeom prst="rect">
            <a:avLst/>
          </a:prstGeom>
        </p:spPr>
      </p:pic>
    </p:spTree>
    <p:extLst>
      <p:ext uri="{BB962C8B-B14F-4D97-AF65-F5344CB8AC3E}">
        <p14:creationId xmlns:p14="http://schemas.microsoft.com/office/powerpoint/2010/main" val="138517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369332"/>
          </a:xfrm>
          <a:prstGeom prst="rect">
            <a:avLst/>
          </a:prstGeom>
          <a:noFill/>
        </p:spPr>
        <p:txBody>
          <a:bodyPr wrap="square" lIns="0" tIns="0" rIns="0" bIns="0" rtlCol="0">
            <a:spAutoFit/>
          </a:bodyPr>
          <a:lstStyle/>
          <a:p>
            <a:r>
              <a:rPr lang="ja-JP" altLang="en-US" sz="2400" b="1">
                <a:solidFill>
                  <a:schemeClr val="bg1"/>
                </a:solidFill>
              </a:rPr>
              <a:t>軌跡の発生確率分布の定式化</a:t>
            </a:r>
          </a:p>
        </p:txBody>
      </p:sp>
      <p:pic>
        <p:nvPicPr>
          <p:cNvPr id="5" name="図 4" descr="鳥 が含まれている画像&#10;&#10;自動的に生成された説明">
            <a:extLst>
              <a:ext uri="{FF2B5EF4-FFF2-40B4-BE49-F238E27FC236}">
                <a16:creationId xmlns:a16="http://schemas.microsoft.com/office/drawing/2014/main" id="{7721400B-4F1F-AC4C-A49A-8E1A5476D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794351"/>
            <a:ext cx="6770131" cy="3952504"/>
          </a:xfrm>
          <a:prstGeom prst="rect">
            <a:avLst/>
          </a:prstGeom>
        </p:spPr>
      </p:pic>
      <p:sp>
        <p:nvSpPr>
          <p:cNvPr id="14" name="正方形/長方形 13">
            <a:extLst>
              <a:ext uri="{FF2B5EF4-FFF2-40B4-BE49-F238E27FC236}">
                <a16:creationId xmlns:a16="http://schemas.microsoft.com/office/drawing/2014/main" id="{EDFD564E-BD92-E54E-B6C4-940032B1FE1D}"/>
              </a:ext>
            </a:extLst>
          </p:cNvPr>
          <p:cNvSpPr/>
          <p:nvPr/>
        </p:nvSpPr>
        <p:spPr>
          <a:xfrm>
            <a:off x="354122" y="682127"/>
            <a:ext cx="8524063" cy="584775"/>
          </a:xfrm>
          <a:prstGeom prst="rect">
            <a:avLst/>
          </a:prstGeom>
        </p:spPr>
        <p:txBody>
          <a:bodyPr wrap="square">
            <a:spAutoFit/>
          </a:bodyPr>
          <a:lstStyle/>
          <a:p>
            <a:r>
              <a:rPr lang="ja-JP" altLang="en-US" sz="1600"/>
              <a:t>エキスパートデータの存在しない状態の発生確率についてはどう考えるべきなのか？</a:t>
            </a:r>
            <a:endParaRPr lang="en-US" altLang="ja-JP" sz="1600" dirty="0"/>
          </a:p>
          <a:p>
            <a:r>
              <a:rPr lang="ja-JP" altLang="en-US" sz="1600"/>
              <a:t>情報がないため均等な発生確率として扱ったほうが良い</a:t>
            </a:r>
          </a:p>
        </p:txBody>
      </p:sp>
      <p:sp>
        <p:nvSpPr>
          <p:cNvPr id="7" name="右矢印 6">
            <a:extLst>
              <a:ext uri="{FF2B5EF4-FFF2-40B4-BE49-F238E27FC236}">
                <a16:creationId xmlns:a16="http://schemas.microsoft.com/office/drawing/2014/main" id="{26556B49-2CC2-4A49-AF4C-1C3897C6D336}"/>
              </a:ext>
            </a:extLst>
          </p:cNvPr>
          <p:cNvSpPr/>
          <p:nvPr/>
        </p:nvSpPr>
        <p:spPr bwMode="auto">
          <a:xfrm>
            <a:off x="914399" y="1303298"/>
            <a:ext cx="637953" cy="264186"/>
          </a:xfrm>
          <a:prstGeom prst="rightArrow">
            <a:avLst/>
          </a:prstGeom>
          <a:noFill/>
          <a:ln w="9525">
            <a:solidFill>
              <a:srgbClr val="0066FF"/>
            </a:solidFill>
            <a:round/>
            <a:headEnd/>
            <a:tailEnd type="none" w="sm" len="sm"/>
          </a:ln>
          <a:effectLst>
            <a:glow rad="25400">
              <a:schemeClr val="bg1">
                <a:alpha val="97000"/>
              </a:schemeClr>
            </a:glow>
          </a:effectLst>
        </p:spPr>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77ACA9D-D5A8-814E-BAF7-3847D65A7FB5}"/>
              </a:ext>
            </a:extLst>
          </p:cNvPr>
          <p:cNvSpPr/>
          <p:nvPr/>
        </p:nvSpPr>
        <p:spPr>
          <a:xfrm>
            <a:off x="1620060" y="1282032"/>
            <a:ext cx="5358809" cy="338554"/>
          </a:xfrm>
          <a:prstGeom prst="rect">
            <a:avLst/>
          </a:prstGeom>
        </p:spPr>
        <p:txBody>
          <a:bodyPr wrap="square">
            <a:spAutoFit/>
          </a:bodyPr>
          <a:lstStyle/>
          <a:p>
            <a:r>
              <a:rPr lang="ja-JP" altLang="en-US" sz="1600"/>
              <a:t>情報のない状態のエントロピーを最大化すべき</a:t>
            </a:r>
          </a:p>
        </p:txBody>
      </p:sp>
      <p:pic>
        <p:nvPicPr>
          <p:cNvPr id="10" name="図 9">
            <a:extLst>
              <a:ext uri="{FF2B5EF4-FFF2-40B4-BE49-F238E27FC236}">
                <a16:creationId xmlns:a16="http://schemas.microsoft.com/office/drawing/2014/main" id="{F17BE53E-2773-8943-A240-4E6197E8B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599" y="1641852"/>
            <a:ext cx="2531730" cy="754650"/>
          </a:xfrm>
          <a:prstGeom prst="rect">
            <a:avLst/>
          </a:prstGeom>
        </p:spPr>
      </p:pic>
      <p:sp>
        <p:nvSpPr>
          <p:cNvPr id="20" name="正方形/長方形 19">
            <a:extLst>
              <a:ext uri="{FF2B5EF4-FFF2-40B4-BE49-F238E27FC236}">
                <a16:creationId xmlns:a16="http://schemas.microsoft.com/office/drawing/2014/main" id="{2A34F875-0A6A-EB45-A2BD-8A6EA06E821A}"/>
              </a:ext>
            </a:extLst>
          </p:cNvPr>
          <p:cNvSpPr/>
          <p:nvPr/>
        </p:nvSpPr>
        <p:spPr>
          <a:xfrm>
            <a:off x="1620061" y="1804156"/>
            <a:ext cx="1265866" cy="338554"/>
          </a:xfrm>
          <a:prstGeom prst="rect">
            <a:avLst/>
          </a:prstGeom>
        </p:spPr>
        <p:txBody>
          <a:bodyPr wrap="square">
            <a:spAutoFit/>
          </a:bodyPr>
          <a:lstStyle/>
          <a:p>
            <a:r>
              <a:rPr lang="ja-JP" altLang="en-US" sz="1600"/>
              <a:t>数式では</a:t>
            </a:r>
          </a:p>
        </p:txBody>
      </p:sp>
      <p:sp>
        <p:nvSpPr>
          <p:cNvPr id="22" name="正方形/長方形 21">
            <a:extLst>
              <a:ext uri="{FF2B5EF4-FFF2-40B4-BE49-F238E27FC236}">
                <a16:creationId xmlns:a16="http://schemas.microsoft.com/office/drawing/2014/main" id="{6B5E5FD8-CD12-7F4E-B8DA-298C6B79EA70}"/>
              </a:ext>
            </a:extLst>
          </p:cNvPr>
          <p:cNvSpPr/>
          <p:nvPr/>
        </p:nvSpPr>
        <p:spPr>
          <a:xfrm>
            <a:off x="914399" y="2504064"/>
            <a:ext cx="3657601" cy="307777"/>
          </a:xfrm>
          <a:prstGeom prst="rect">
            <a:avLst/>
          </a:prstGeom>
        </p:spPr>
        <p:txBody>
          <a:bodyPr wrap="square">
            <a:spAutoFit/>
          </a:bodyPr>
          <a:lstStyle/>
          <a:p>
            <a:r>
              <a:rPr lang="ja-JP" altLang="en-US" sz="1400"/>
              <a:t>これを制約条件①②のもとで計算する</a:t>
            </a:r>
          </a:p>
        </p:txBody>
      </p:sp>
      <p:pic>
        <p:nvPicPr>
          <p:cNvPr id="12" name="図 11">
            <a:extLst>
              <a:ext uri="{FF2B5EF4-FFF2-40B4-BE49-F238E27FC236}">
                <a16:creationId xmlns:a16="http://schemas.microsoft.com/office/drawing/2014/main" id="{0C7D08B9-E2A3-1D4A-98D8-02F6C5D5F8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5430" y="1850828"/>
            <a:ext cx="1605351" cy="291882"/>
          </a:xfrm>
          <a:prstGeom prst="rect">
            <a:avLst/>
          </a:prstGeom>
        </p:spPr>
      </p:pic>
      <p:sp>
        <p:nvSpPr>
          <p:cNvPr id="23" name="正方形/長方形 22">
            <a:extLst>
              <a:ext uri="{FF2B5EF4-FFF2-40B4-BE49-F238E27FC236}">
                <a16:creationId xmlns:a16="http://schemas.microsoft.com/office/drawing/2014/main" id="{5E2AED0E-80E6-A747-8CE0-DB84BE8F814F}"/>
              </a:ext>
            </a:extLst>
          </p:cNvPr>
          <p:cNvSpPr/>
          <p:nvPr/>
        </p:nvSpPr>
        <p:spPr>
          <a:xfrm>
            <a:off x="6550207" y="1797018"/>
            <a:ext cx="857324" cy="338554"/>
          </a:xfrm>
          <a:prstGeom prst="rect">
            <a:avLst/>
          </a:prstGeom>
        </p:spPr>
        <p:txBody>
          <a:bodyPr wrap="square">
            <a:spAutoFit/>
          </a:bodyPr>
          <a:lstStyle/>
          <a:p>
            <a:r>
              <a:rPr lang="ja-JP" altLang="en-US" sz="1600"/>
              <a:t>ただし</a:t>
            </a:r>
          </a:p>
        </p:txBody>
      </p:sp>
    </p:spTree>
    <p:extLst>
      <p:ext uri="{BB962C8B-B14F-4D97-AF65-F5344CB8AC3E}">
        <p14:creationId xmlns:p14="http://schemas.microsoft.com/office/powerpoint/2010/main" val="343019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369332"/>
          </a:xfrm>
          <a:prstGeom prst="rect">
            <a:avLst/>
          </a:prstGeom>
          <a:noFill/>
        </p:spPr>
        <p:txBody>
          <a:bodyPr wrap="square" lIns="0" tIns="0" rIns="0" bIns="0" rtlCol="0">
            <a:spAutoFit/>
          </a:bodyPr>
          <a:lstStyle/>
          <a:p>
            <a:r>
              <a:rPr lang="ja-JP" altLang="en-US" sz="2400" b="1">
                <a:solidFill>
                  <a:schemeClr val="bg1"/>
                </a:solidFill>
              </a:rPr>
              <a:t>パラメータの推定</a:t>
            </a:r>
          </a:p>
        </p:txBody>
      </p:sp>
      <p:pic>
        <p:nvPicPr>
          <p:cNvPr id="5" name="図 4" descr="テキスト が含まれている画像&#10;&#10;自動的に生成された説明">
            <a:extLst>
              <a:ext uri="{FF2B5EF4-FFF2-40B4-BE49-F238E27FC236}">
                <a16:creationId xmlns:a16="http://schemas.microsoft.com/office/drawing/2014/main" id="{24372931-3119-E442-B26B-999763C5C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490" y="1373369"/>
            <a:ext cx="5480064" cy="4801340"/>
          </a:xfrm>
          <a:prstGeom prst="rect">
            <a:avLst/>
          </a:prstGeom>
        </p:spPr>
      </p:pic>
      <p:sp>
        <p:nvSpPr>
          <p:cNvPr id="7" name="正方形/長方形 6">
            <a:extLst>
              <a:ext uri="{FF2B5EF4-FFF2-40B4-BE49-F238E27FC236}">
                <a16:creationId xmlns:a16="http://schemas.microsoft.com/office/drawing/2014/main" id="{A0AF6181-0702-C642-A13B-8D01A476C97C}"/>
              </a:ext>
            </a:extLst>
          </p:cNvPr>
          <p:cNvSpPr/>
          <p:nvPr/>
        </p:nvSpPr>
        <p:spPr>
          <a:xfrm>
            <a:off x="393421" y="683291"/>
            <a:ext cx="6421951" cy="369332"/>
          </a:xfrm>
          <a:prstGeom prst="rect">
            <a:avLst/>
          </a:prstGeom>
        </p:spPr>
        <p:txBody>
          <a:bodyPr wrap="none">
            <a:spAutoFit/>
          </a:bodyPr>
          <a:lstStyle/>
          <a:p>
            <a:r>
              <a:rPr lang="ja-JP" altLang="en-US">
                <a:solidFill>
                  <a:srgbClr val="333333"/>
                </a:solidFill>
                <a:latin typeface="-apple-system"/>
              </a:rPr>
              <a:t>最尤推定法を用いてパラメータを推定（エキスパート軌跡は</a:t>
            </a:r>
            <a:r>
              <a:rPr lang="en-US" altLang="ja-JP" dirty="0">
                <a:solidFill>
                  <a:srgbClr val="333333"/>
                </a:solidFill>
                <a:latin typeface="-apple-system"/>
              </a:rPr>
              <a:t>M</a:t>
            </a:r>
            <a:r>
              <a:rPr lang="ja-JP" altLang="en-US">
                <a:solidFill>
                  <a:srgbClr val="333333"/>
                </a:solidFill>
                <a:latin typeface="-apple-system"/>
              </a:rPr>
              <a:t>個）</a:t>
            </a:r>
            <a:endParaRPr lang="ja-JP" altLang="en-US"/>
          </a:p>
        </p:txBody>
      </p:sp>
      <p:sp>
        <p:nvSpPr>
          <p:cNvPr id="15" name="正方形/長方形 14">
            <a:extLst>
              <a:ext uri="{FF2B5EF4-FFF2-40B4-BE49-F238E27FC236}">
                <a16:creationId xmlns:a16="http://schemas.microsoft.com/office/drawing/2014/main" id="{8F4A13A0-1C27-B14C-969E-1712100743CD}"/>
              </a:ext>
            </a:extLst>
          </p:cNvPr>
          <p:cNvSpPr/>
          <p:nvPr/>
        </p:nvSpPr>
        <p:spPr>
          <a:xfrm>
            <a:off x="1047946" y="6174709"/>
            <a:ext cx="5918608" cy="369332"/>
          </a:xfrm>
          <a:prstGeom prst="rect">
            <a:avLst/>
          </a:prstGeom>
        </p:spPr>
        <p:txBody>
          <a:bodyPr wrap="none">
            <a:spAutoFit/>
          </a:bodyPr>
          <a:lstStyle/>
          <a:p>
            <a:r>
              <a:rPr lang="en-US" altLang="ja-JP" dirty="0">
                <a:solidFill>
                  <a:srgbClr val="333333"/>
                </a:solidFill>
                <a:latin typeface="-apple-system"/>
              </a:rPr>
              <a:t>L(</a:t>
            </a:r>
            <a:r>
              <a:rPr lang="en-US" altLang="ja-JP" dirty="0" err="1">
                <a:solidFill>
                  <a:srgbClr val="333333"/>
                </a:solidFill>
                <a:latin typeface="-apple-system"/>
              </a:rPr>
              <a:t>θ</a:t>
            </a:r>
            <a:r>
              <a:rPr lang="en-US" altLang="ja-JP" dirty="0">
                <a:solidFill>
                  <a:srgbClr val="333333"/>
                </a:solidFill>
                <a:latin typeface="-apple-system"/>
              </a:rPr>
              <a:t>)</a:t>
            </a:r>
            <a:r>
              <a:rPr lang="ja-JP" altLang="en-US">
                <a:solidFill>
                  <a:srgbClr val="333333"/>
                </a:solidFill>
                <a:latin typeface="-apple-system"/>
              </a:rPr>
              <a:t>を解析的に求めるのが難しいため、勾配方により推定</a:t>
            </a:r>
            <a:endParaRPr lang="ja-JP" altLang="en-US"/>
          </a:p>
        </p:txBody>
      </p:sp>
    </p:spTree>
    <p:extLst>
      <p:ext uri="{BB962C8B-B14F-4D97-AF65-F5344CB8AC3E}">
        <p14:creationId xmlns:p14="http://schemas.microsoft.com/office/powerpoint/2010/main" val="417173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369332"/>
          </a:xfrm>
          <a:prstGeom prst="rect">
            <a:avLst/>
          </a:prstGeom>
          <a:noFill/>
        </p:spPr>
        <p:txBody>
          <a:bodyPr wrap="square" lIns="0" tIns="0" rIns="0" bIns="0" rtlCol="0">
            <a:spAutoFit/>
          </a:bodyPr>
          <a:lstStyle/>
          <a:p>
            <a:r>
              <a:rPr lang="ja-JP" altLang="en-US" sz="2400" b="1">
                <a:solidFill>
                  <a:schemeClr val="bg1"/>
                </a:solidFill>
              </a:rPr>
              <a:t>パラメータの推定</a:t>
            </a:r>
          </a:p>
        </p:txBody>
      </p:sp>
      <p:pic>
        <p:nvPicPr>
          <p:cNvPr id="3" name="図 2" descr="テキスト が含まれている画像&#10;&#10;自動的に生成された説明">
            <a:extLst>
              <a:ext uri="{FF2B5EF4-FFF2-40B4-BE49-F238E27FC236}">
                <a16:creationId xmlns:a16="http://schemas.microsoft.com/office/drawing/2014/main" id="{420BA070-99C7-1F45-897F-E0C14227D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536" y="562302"/>
            <a:ext cx="4683003" cy="2866698"/>
          </a:xfrm>
          <a:prstGeom prst="rect">
            <a:avLst/>
          </a:prstGeom>
        </p:spPr>
      </p:pic>
      <p:pic>
        <p:nvPicPr>
          <p:cNvPr id="6" name="図 5" descr="時計 が含まれている画像&#10;&#10;自動的に生成された説明">
            <a:extLst>
              <a:ext uri="{FF2B5EF4-FFF2-40B4-BE49-F238E27FC236}">
                <a16:creationId xmlns:a16="http://schemas.microsoft.com/office/drawing/2014/main" id="{38DB26EF-B175-FD43-8B9E-C4BED8EED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562" y="4460186"/>
            <a:ext cx="3407468" cy="771033"/>
          </a:xfrm>
          <a:prstGeom prst="rect">
            <a:avLst/>
          </a:prstGeom>
        </p:spPr>
      </p:pic>
      <p:pic>
        <p:nvPicPr>
          <p:cNvPr id="9" name="図 8">
            <a:extLst>
              <a:ext uri="{FF2B5EF4-FFF2-40B4-BE49-F238E27FC236}">
                <a16:creationId xmlns:a16="http://schemas.microsoft.com/office/drawing/2014/main" id="{01F65991-8E2D-8F4D-B720-9B38DB3702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067" y="3878548"/>
            <a:ext cx="7848000" cy="297432"/>
          </a:xfrm>
          <a:prstGeom prst="rect">
            <a:avLst/>
          </a:prstGeom>
        </p:spPr>
      </p:pic>
      <p:sp>
        <p:nvSpPr>
          <p:cNvPr id="10" name="正方形/長方形 9">
            <a:extLst>
              <a:ext uri="{FF2B5EF4-FFF2-40B4-BE49-F238E27FC236}">
                <a16:creationId xmlns:a16="http://schemas.microsoft.com/office/drawing/2014/main" id="{F0294BD5-C1A1-F243-9158-6AE66D49A76B}"/>
              </a:ext>
            </a:extLst>
          </p:cNvPr>
          <p:cNvSpPr/>
          <p:nvPr/>
        </p:nvSpPr>
        <p:spPr>
          <a:xfrm>
            <a:off x="276298" y="5390334"/>
            <a:ext cx="8591403" cy="954107"/>
          </a:xfrm>
          <a:prstGeom prst="rect">
            <a:avLst/>
          </a:prstGeom>
        </p:spPr>
        <p:txBody>
          <a:bodyPr wrap="square">
            <a:spAutoFit/>
          </a:bodyPr>
          <a:lstStyle/>
          <a:p>
            <a:r>
              <a:rPr lang="ja-JP" altLang="en-US" sz="1400">
                <a:solidFill>
                  <a:srgbClr val="333333"/>
                </a:solidFill>
                <a:latin typeface="-apple-system"/>
              </a:rPr>
              <a:t>この式はエキスパート軌跡の特徴ベクトルの平均値と推定した軌跡発生確率の期待値を近づけることでパラメータが最適化されることを意味している</a:t>
            </a:r>
            <a:endParaRPr lang="en-US" altLang="ja-JP" sz="1400" dirty="0">
              <a:solidFill>
                <a:srgbClr val="333333"/>
              </a:solidFill>
              <a:latin typeface="-apple-system"/>
            </a:endParaRPr>
          </a:p>
          <a:p>
            <a:endParaRPr lang="en-US" altLang="ja-JP" sz="1400" dirty="0">
              <a:solidFill>
                <a:srgbClr val="333333"/>
              </a:solidFill>
              <a:latin typeface="-apple-system"/>
            </a:endParaRPr>
          </a:p>
          <a:p>
            <a:r>
              <a:rPr lang="ja-JP" altLang="en-US" sz="1400">
                <a:solidFill>
                  <a:srgbClr val="333333"/>
                </a:solidFill>
                <a:latin typeface="-apple-system"/>
              </a:rPr>
              <a:t>→</a:t>
            </a:r>
            <a:r>
              <a:rPr lang="ja-JP" altLang="en-US" sz="1400" u="sng">
                <a:solidFill>
                  <a:srgbClr val="333333"/>
                </a:solidFill>
                <a:latin typeface="-apple-system"/>
              </a:rPr>
              <a:t>言い換えるとエキスパートが各状態を訪れる確率と推定した各状態を訪れる確率の差を計算すれば良い</a:t>
            </a:r>
            <a:endParaRPr lang="ja-JP" altLang="en-US" sz="1400" u="sng"/>
          </a:p>
        </p:txBody>
      </p:sp>
    </p:spTree>
    <p:extLst>
      <p:ext uri="{BB962C8B-B14F-4D97-AF65-F5344CB8AC3E}">
        <p14:creationId xmlns:p14="http://schemas.microsoft.com/office/powerpoint/2010/main" val="408939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369332"/>
          </a:xfrm>
          <a:prstGeom prst="rect">
            <a:avLst/>
          </a:prstGeom>
          <a:noFill/>
        </p:spPr>
        <p:txBody>
          <a:bodyPr wrap="square" lIns="0" tIns="0" rIns="0" bIns="0" rtlCol="0">
            <a:spAutoFit/>
          </a:bodyPr>
          <a:lstStyle/>
          <a:p>
            <a:r>
              <a:rPr lang="ja-JP" altLang="en-US" sz="2400" b="1">
                <a:solidFill>
                  <a:schemeClr val="bg1"/>
                </a:solidFill>
              </a:rPr>
              <a:t>各状態を訪れる確率の計算</a:t>
            </a:r>
          </a:p>
        </p:txBody>
      </p:sp>
      <p:pic>
        <p:nvPicPr>
          <p:cNvPr id="6" name="図 5" descr="時計 が含まれている画像&#10;&#10;自動的に生成された説明">
            <a:extLst>
              <a:ext uri="{FF2B5EF4-FFF2-40B4-BE49-F238E27FC236}">
                <a16:creationId xmlns:a16="http://schemas.microsoft.com/office/drawing/2014/main" id="{38DB26EF-B175-FD43-8B9E-C4BED8EED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43" y="928821"/>
            <a:ext cx="2822160" cy="638591"/>
          </a:xfrm>
          <a:prstGeom prst="rect">
            <a:avLst/>
          </a:prstGeom>
        </p:spPr>
      </p:pic>
      <p:sp>
        <p:nvSpPr>
          <p:cNvPr id="10" name="正方形/長方形 9">
            <a:extLst>
              <a:ext uri="{FF2B5EF4-FFF2-40B4-BE49-F238E27FC236}">
                <a16:creationId xmlns:a16="http://schemas.microsoft.com/office/drawing/2014/main" id="{F0294BD5-C1A1-F243-9158-6AE66D49A76B}"/>
              </a:ext>
            </a:extLst>
          </p:cNvPr>
          <p:cNvSpPr/>
          <p:nvPr/>
        </p:nvSpPr>
        <p:spPr>
          <a:xfrm>
            <a:off x="159341" y="546616"/>
            <a:ext cx="6315888" cy="307777"/>
          </a:xfrm>
          <a:prstGeom prst="rect">
            <a:avLst/>
          </a:prstGeom>
        </p:spPr>
        <p:txBody>
          <a:bodyPr wrap="square">
            <a:spAutoFit/>
          </a:bodyPr>
          <a:lstStyle/>
          <a:p>
            <a:r>
              <a:rPr lang="ja-JP" altLang="en-US" sz="1400" u="sng">
                <a:solidFill>
                  <a:srgbClr val="333333"/>
                </a:solidFill>
                <a:latin typeface="-apple-system"/>
              </a:rPr>
              <a:t>エキスパートが各状態を訪れる確率と推定した各状態を訪れる確率の差の計算</a:t>
            </a:r>
            <a:endParaRPr lang="ja-JP" altLang="en-US" sz="1400" u="sng"/>
          </a:p>
        </p:txBody>
      </p:sp>
      <p:pic>
        <p:nvPicPr>
          <p:cNvPr id="17" name="図 16" descr="文字と写真のスクリーンショット&#10;&#10;自動的に生成された説明">
            <a:extLst>
              <a:ext uri="{FF2B5EF4-FFF2-40B4-BE49-F238E27FC236}">
                <a16:creationId xmlns:a16="http://schemas.microsoft.com/office/drawing/2014/main" id="{071B3FAA-162D-AD4A-B2C9-138476A90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773" y="2877990"/>
            <a:ext cx="7102453" cy="1948958"/>
          </a:xfrm>
          <a:prstGeom prst="rect">
            <a:avLst/>
          </a:prstGeom>
        </p:spPr>
      </p:pic>
      <p:sp>
        <p:nvSpPr>
          <p:cNvPr id="8" name="正方形/長方形 7">
            <a:extLst>
              <a:ext uri="{FF2B5EF4-FFF2-40B4-BE49-F238E27FC236}">
                <a16:creationId xmlns:a16="http://schemas.microsoft.com/office/drawing/2014/main" id="{0DF2E8A8-8D70-9747-9A1B-D6E179BD6A43}"/>
              </a:ext>
            </a:extLst>
          </p:cNvPr>
          <p:cNvSpPr/>
          <p:nvPr/>
        </p:nvSpPr>
        <p:spPr>
          <a:xfrm>
            <a:off x="2310316" y="1838695"/>
            <a:ext cx="5090242" cy="307777"/>
          </a:xfrm>
          <a:prstGeom prst="rect">
            <a:avLst/>
          </a:prstGeom>
        </p:spPr>
        <p:txBody>
          <a:bodyPr wrap="square">
            <a:spAutoFit/>
          </a:bodyPr>
          <a:lstStyle/>
          <a:p>
            <a:r>
              <a:rPr lang="ja-JP" altLang="en-US" sz="1400">
                <a:solidFill>
                  <a:srgbClr val="333333"/>
                </a:solidFill>
                <a:latin typeface="-apple-system"/>
              </a:rPr>
              <a:t>各状態を訪れる確率をモデルの状態遷移確率と方策で表現</a:t>
            </a:r>
            <a:endParaRPr lang="ja-JP" altLang="en-US" sz="1400"/>
          </a:p>
        </p:txBody>
      </p:sp>
      <p:sp>
        <p:nvSpPr>
          <p:cNvPr id="2" name="下矢印 1">
            <a:extLst>
              <a:ext uri="{FF2B5EF4-FFF2-40B4-BE49-F238E27FC236}">
                <a16:creationId xmlns:a16="http://schemas.microsoft.com/office/drawing/2014/main" id="{E57ED049-3D3C-3147-8A26-C736056FFB98}"/>
              </a:ext>
            </a:extLst>
          </p:cNvPr>
          <p:cNvSpPr/>
          <p:nvPr/>
        </p:nvSpPr>
        <p:spPr bwMode="auto">
          <a:xfrm>
            <a:off x="1442336" y="1736307"/>
            <a:ext cx="652278" cy="612786"/>
          </a:xfrm>
          <a:prstGeom prst="downArrow">
            <a:avLst/>
          </a:prstGeom>
          <a:noFill/>
          <a:ln w="9525">
            <a:solidFill>
              <a:srgbClr val="0066FF"/>
            </a:solidFill>
            <a:round/>
            <a:headEnd/>
            <a:tailEnd type="none" w="sm" len="sm"/>
          </a:ln>
          <a:effectLst>
            <a:glow rad="25400">
              <a:schemeClr val="bg1">
                <a:alpha val="97000"/>
              </a:schemeClr>
            </a:glow>
          </a:effectLst>
        </p:spPr>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A85EF19-01A3-944F-AB8E-EDAF88033AF7}"/>
              </a:ext>
            </a:extLst>
          </p:cNvPr>
          <p:cNvSpPr/>
          <p:nvPr/>
        </p:nvSpPr>
        <p:spPr>
          <a:xfrm>
            <a:off x="1080582" y="2526377"/>
            <a:ext cx="5090242" cy="307777"/>
          </a:xfrm>
          <a:prstGeom prst="rect">
            <a:avLst/>
          </a:prstGeom>
        </p:spPr>
        <p:txBody>
          <a:bodyPr wrap="square">
            <a:spAutoFit/>
          </a:bodyPr>
          <a:lstStyle/>
          <a:p>
            <a:r>
              <a:rPr lang="ja-JP" altLang="en-US" sz="1400">
                <a:solidFill>
                  <a:srgbClr val="333333"/>
                </a:solidFill>
                <a:latin typeface="-apple-system"/>
              </a:rPr>
              <a:t>各例えば各状態にいる頻度を</a:t>
            </a:r>
            <a:r>
              <a:rPr lang="en-US" altLang="ja-JP" sz="1400" dirty="0">
                <a:solidFill>
                  <a:srgbClr val="333333"/>
                </a:solidFill>
                <a:latin typeface="-apple-system"/>
              </a:rPr>
              <a:t>16</a:t>
            </a:r>
            <a:r>
              <a:rPr lang="ja-JP" altLang="en-US" sz="1400">
                <a:solidFill>
                  <a:srgbClr val="333333"/>
                </a:solidFill>
                <a:latin typeface="-apple-system"/>
              </a:rPr>
              <a:t>次元の列ベクトル</a:t>
            </a:r>
            <a:r>
              <a:rPr lang="en-US" altLang="ja-JP" sz="1400" dirty="0" err="1">
                <a:solidFill>
                  <a:srgbClr val="333333"/>
                </a:solidFill>
                <a:latin typeface="-apple-system"/>
              </a:rPr>
              <a:t>μ</a:t>
            </a:r>
            <a:r>
              <a:rPr lang="ja-JP" altLang="en-US" sz="1400">
                <a:solidFill>
                  <a:srgbClr val="333333"/>
                </a:solidFill>
                <a:latin typeface="-apple-system"/>
              </a:rPr>
              <a:t>とすると</a:t>
            </a:r>
            <a:endParaRPr lang="ja-JP" altLang="en-US" sz="1400"/>
          </a:p>
        </p:txBody>
      </p:sp>
      <p:sp>
        <p:nvSpPr>
          <p:cNvPr id="12" name="正方形/長方形 11">
            <a:extLst>
              <a:ext uri="{FF2B5EF4-FFF2-40B4-BE49-F238E27FC236}">
                <a16:creationId xmlns:a16="http://schemas.microsoft.com/office/drawing/2014/main" id="{AAB85791-FF83-6641-BDEF-AE34E7694081}"/>
              </a:ext>
            </a:extLst>
          </p:cNvPr>
          <p:cNvSpPr/>
          <p:nvPr/>
        </p:nvSpPr>
        <p:spPr>
          <a:xfrm>
            <a:off x="662268" y="5342812"/>
            <a:ext cx="7819462" cy="338554"/>
          </a:xfrm>
          <a:prstGeom prst="rect">
            <a:avLst/>
          </a:prstGeom>
        </p:spPr>
        <p:txBody>
          <a:bodyPr wrap="square">
            <a:spAutoFit/>
          </a:bodyPr>
          <a:lstStyle/>
          <a:p>
            <a:r>
              <a:rPr lang="ja-JP" altLang="en-US" sz="1600">
                <a:solidFill>
                  <a:srgbClr val="333333"/>
                </a:solidFill>
                <a:latin typeface="-apple-system"/>
              </a:rPr>
              <a:t>この値を用いてパラメータを更新するとエキスパートデータに基づいた報酬を設計できる</a:t>
            </a:r>
            <a:endParaRPr lang="ja-JP" altLang="en-US" sz="1600"/>
          </a:p>
        </p:txBody>
      </p:sp>
    </p:spTree>
    <p:extLst>
      <p:ext uri="{BB962C8B-B14F-4D97-AF65-F5344CB8AC3E}">
        <p14:creationId xmlns:p14="http://schemas.microsoft.com/office/powerpoint/2010/main" val="240075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369332"/>
          </a:xfrm>
          <a:prstGeom prst="rect">
            <a:avLst/>
          </a:prstGeom>
          <a:noFill/>
        </p:spPr>
        <p:txBody>
          <a:bodyPr wrap="square" lIns="0" tIns="0" rIns="0" bIns="0" rtlCol="0">
            <a:spAutoFit/>
          </a:bodyPr>
          <a:lstStyle/>
          <a:p>
            <a:r>
              <a:rPr lang="en" altLang="ja-JP" sz="2400" b="1" dirty="0">
                <a:solidFill>
                  <a:schemeClr val="bg1"/>
                </a:solidFill>
              </a:rPr>
              <a:t>Maximum Entropy IRL</a:t>
            </a:r>
            <a:r>
              <a:rPr lang="ja-JP" altLang="en-US" sz="2400" b="1">
                <a:solidFill>
                  <a:schemeClr val="bg1"/>
                </a:solidFill>
              </a:rPr>
              <a:t>の注意点</a:t>
            </a:r>
          </a:p>
        </p:txBody>
      </p:sp>
      <p:sp>
        <p:nvSpPr>
          <p:cNvPr id="2" name="正方形/長方形 1">
            <a:extLst>
              <a:ext uri="{FF2B5EF4-FFF2-40B4-BE49-F238E27FC236}">
                <a16:creationId xmlns:a16="http://schemas.microsoft.com/office/drawing/2014/main" id="{BC2F7258-4D60-0240-9F74-943E55066E90}"/>
              </a:ext>
            </a:extLst>
          </p:cNvPr>
          <p:cNvSpPr/>
          <p:nvPr/>
        </p:nvSpPr>
        <p:spPr>
          <a:xfrm>
            <a:off x="324292" y="1232848"/>
            <a:ext cx="8495414" cy="2585323"/>
          </a:xfrm>
          <a:prstGeom prst="rect">
            <a:avLst/>
          </a:prstGeom>
        </p:spPr>
        <p:txBody>
          <a:bodyPr wrap="square">
            <a:spAutoFit/>
          </a:bodyPr>
          <a:lstStyle/>
          <a:p>
            <a:r>
              <a:rPr lang="ja-JP" altLang="en-US">
                <a:solidFill>
                  <a:srgbClr val="333333"/>
                </a:solidFill>
                <a:latin typeface="-apple-system"/>
              </a:rPr>
              <a:t>・</a:t>
            </a:r>
            <a:r>
              <a:rPr lang="en-US" altLang="ja-JP" dirty="0">
                <a:solidFill>
                  <a:srgbClr val="333333"/>
                </a:solidFill>
                <a:latin typeface="-apple-system"/>
              </a:rPr>
              <a:t> </a:t>
            </a:r>
            <a:r>
              <a:rPr lang="ja-JP" altLang="en-US">
                <a:solidFill>
                  <a:srgbClr val="333333"/>
                </a:solidFill>
                <a:latin typeface="-apple-system"/>
              </a:rPr>
              <a:t>離散状態の必要がある</a:t>
            </a:r>
          </a:p>
          <a:p>
            <a:pPr marL="179388"/>
            <a:endParaRPr lang="en-US" altLang="ja-JP" dirty="0">
              <a:solidFill>
                <a:srgbClr val="333333"/>
              </a:solidFill>
              <a:latin typeface="-apple-system"/>
            </a:endParaRPr>
          </a:p>
          <a:p>
            <a:pPr marL="179388"/>
            <a:r>
              <a:rPr lang="ja-JP" altLang="en-US">
                <a:solidFill>
                  <a:srgbClr val="333333"/>
                </a:solidFill>
                <a:latin typeface="-apple-system"/>
              </a:rPr>
              <a:t>状態を訪れる頻度から特徴ベクトルを計算する為、基本的には離散状態を前提としています</a:t>
            </a:r>
            <a:endParaRPr lang="en-US" altLang="ja-JP" dirty="0">
              <a:solidFill>
                <a:srgbClr val="333333"/>
              </a:solidFill>
              <a:latin typeface="-apple-system"/>
            </a:endParaRPr>
          </a:p>
          <a:p>
            <a:endParaRPr lang="ja-JP" altLang="en-US">
              <a:solidFill>
                <a:srgbClr val="333333"/>
              </a:solidFill>
              <a:latin typeface="-apple-system"/>
            </a:endParaRPr>
          </a:p>
          <a:p>
            <a:r>
              <a:rPr lang="ja-JP" altLang="en-US">
                <a:solidFill>
                  <a:srgbClr val="333333"/>
                </a:solidFill>
                <a:latin typeface="-apple-system"/>
              </a:rPr>
              <a:t>・</a:t>
            </a:r>
            <a:r>
              <a:rPr lang="en-US" altLang="ja-JP" dirty="0">
                <a:solidFill>
                  <a:srgbClr val="333333"/>
                </a:solidFill>
                <a:latin typeface="-apple-system"/>
              </a:rPr>
              <a:t> </a:t>
            </a:r>
            <a:r>
              <a:rPr lang="ja-JP" altLang="en-US">
                <a:solidFill>
                  <a:srgbClr val="333333"/>
                </a:solidFill>
                <a:latin typeface="-apple-system"/>
              </a:rPr>
              <a:t>モデルベースの手法</a:t>
            </a:r>
            <a:r>
              <a:rPr lang="en-US" altLang="ja-JP" dirty="0">
                <a:solidFill>
                  <a:srgbClr val="333333"/>
                </a:solidFill>
                <a:latin typeface="-apple-system"/>
              </a:rPr>
              <a:t>(</a:t>
            </a:r>
            <a:r>
              <a:rPr lang="ja-JP" altLang="en-US">
                <a:solidFill>
                  <a:srgbClr val="333333"/>
                </a:solidFill>
                <a:latin typeface="-apple-system"/>
              </a:rPr>
              <a:t>状態遷移確率が必要</a:t>
            </a:r>
            <a:r>
              <a:rPr lang="en-US" altLang="ja-JP" dirty="0">
                <a:solidFill>
                  <a:srgbClr val="333333"/>
                </a:solidFill>
                <a:latin typeface="-apple-system"/>
              </a:rPr>
              <a:t>)</a:t>
            </a:r>
          </a:p>
          <a:p>
            <a:pPr marL="179388"/>
            <a:endParaRPr lang="en-US" altLang="ja-JP" dirty="0">
              <a:solidFill>
                <a:srgbClr val="333333"/>
              </a:solidFill>
              <a:latin typeface="-apple-system"/>
            </a:endParaRPr>
          </a:p>
          <a:p>
            <a:pPr marL="179388"/>
            <a:r>
              <a:rPr lang="ja-JP" altLang="en-US">
                <a:solidFill>
                  <a:srgbClr val="333333"/>
                </a:solidFill>
                <a:latin typeface="-apple-system"/>
              </a:rPr>
              <a:t>状態を訪れる頻度</a:t>
            </a:r>
            <a:r>
              <a:rPr lang="el-GR" altLang="ja-JP" dirty="0" err="1">
                <a:solidFill>
                  <a:srgbClr val="333333"/>
                </a:solidFill>
                <a:latin typeface="STIXGeneral-Italic" pitchFamily="2" charset="2"/>
              </a:rPr>
              <a:t>μ</a:t>
            </a:r>
            <a:r>
              <a:rPr lang="el-GR" altLang="ja-JP" dirty="0" err="1">
                <a:solidFill>
                  <a:srgbClr val="333333"/>
                </a:solidFill>
                <a:latin typeface="-apple-system"/>
              </a:rPr>
              <a:t>μ</a:t>
            </a:r>
            <a:r>
              <a:rPr lang="ja-JP" altLang="en-US">
                <a:solidFill>
                  <a:srgbClr val="333333"/>
                </a:solidFill>
                <a:latin typeface="-apple-system"/>
              </a:rPr>
              <a:t>を計算する際に状態遷移確率が必要な為、基本的にはモデルベースの手法となります。</a:t>
            </a:r>
            <a:endParaRPr lang="ja-JP" altLang="en-US" b="0" i="0">
              <a:solidFill>
                <a:srgbClr val="333333"/>
              </a:solidFill>
              <a:effectLst/>
              <a:latin typeface="-apple-system"/>
            </a:endParaRPr>
          </a:p>
        </p:txBody>
      </p:sp>
    </p:spTree>
    <p:extLst>
      <p:ext uri="{BB962C8B-B14F-4D97-AF65-F5344CB8AC3E}">
        <p14:creationId xmlns:p14="http://schemas.microsoft.com/office/powerpoint/2010/main" val="3724281835"/>
      </p:ext>
    </p:extLst>
  </p:cSld>
  <p:clrMapOvr>
    <a:masterClrMapping/>
  </p:clrMapOvr>
</p:sld>
</file>

<file path=ppt/theme/theme1.xml><?xml version="1.0" encoding="utf-8"?>
<a:theme xmlns:a="http://schemas.openxmlformats.org/drawingml/2006/main" name="10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29_NMC_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MC_001">
      <a:majorFont>
        <a:latin typeface="HGPｺﾞｼｯｸE"/>
        <a:ea typeface="ＭＳ Ｐゴシック"/>
        <a:cs typeface=""/>
      </a:majorFont>
      <a:minorFont>
        <a:latin typeface="HGPｺﾞｼｯｸ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rtlCol="0" anchor="ctr" anchorCtr="0" compatLnSpc="1">
        <a:prstTxWarp prst="textNoShape">
          <a:avLst/>
        </a:prstTxWarp>
        <a:no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Arial" charset="0"/>
            <a:ea typeface="HGPｺﾞｼｯｸE" pitchFamily="50"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HGPｺﾞｼｯｸE" pitchFamily="50" charset="-128"/>
          </a:defRPr>
        </a:defPPr>
      </a:lstStyle>
    </a:lnDef>
  </a:objectDefaults>
  <a:extraClrSchemeLst>
    <a:extraClrScheme>
      <a:clrScheme name="NMC_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MC_0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MC_0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MC_0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MC_0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MC_0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MC_0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rtlCol="0" anchor="ctr"/>
      <a:lstStyle>
        <a:defPPr algn="ctr">
          <a:defRPr kumimoji="1" b="1" dirty="0" smtClean="0">
            <a:solidFill>
              <a:schemeClr val="tx1"/>
            </a:solidFill>
            <a:latin typeface="Meiryo UI" pitchFamily="50" charset="-128"/>
            <a:ea typeface="Meiryo UI" pitchFamily="50" charset="-128"/>
            <a:cs typeface="Meiryo UI" pitchFamily="50" charset="-128"/>
          </a:defRPr>
        </a:defPPr>
      </a:lstStyle>
      <a:style>
        <a:lnRef idx="2">
          <a:schemeClr val="dk1"/>
        </a:lnRef>
        <a:fillRef idx="1">
          <a:schemeClr val="lt1"/>
        </a:fillRef>
        <a:effectRef idx="0">
          <a:schemeClr val="dk1"/>
        </a:effectRef>
        <a:fontRef idx="minor">
          <a:schemeClr val="dk1"/>
        </a:fontRef>
      </a:style>
    </a:spDef>
    <a:txDef>
      <a:spPr>
        <a:noFill/>
      </a:spPr>
      <a:bodyPr wrap="none" rtlCol="0">
        <a:spAutoFit/>
      </a:bodyPr>
      <a:lstStyle>
        <a:defPPr>
          <a:defRPr kumimoji="1" sz="1400" dirty="0" smtClean="0">
            <a:latin typeface="Meiryo UI" pitchFamily="50" charset="-128"/>
            <a:ea typeface="Meiryo UI" pitchFamily="50" charset="-128"/>
          </a:defRPr>
        </a:defPPr>
      </a:lstStyle>
    </a:txDef>
  </a:objectDefaults>
  <a:extraClrSchemeLst/>
</a:theme>
</file>

<file path=ppt/theme/theme5.xml><?xml version="1.0" encoding="utf-8"?>
<a:theme xmlns:a="http://schemas.openxmlformats.org/drawingml/2006/main" name="2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rgbClr val="0066FF"/>
          </a:solidFill>
          <a:round/>
          <a:headEnd/>
          <a:tailEnd type="none" w="sm" len="sm"/>
        </a:ln>
        <a:effectLst>
          <a:glow rad="25400">
            <a:schemeClr val="bg1">
              <a:alpha val="97000"/>
            </a:schemeClr>
          </a:glow>
        </a:effectLst>
      </a:spPr>
      <a:bodyPr rtlCol="0" anchor="ctr"/>
      <a:lstStyle>
        <a:defPPr algn="ctr">
          <a:defRPr kumimoji="1"/>
        </a:defPPr>
      </a:lstStyle>
    </a:spDef>
    <a:lnDef>
      <a:spPr>
        <a:ln>
          <a:solidFill>
            <a:srgbClr val="0000FF"/>
          </a:solidFill>
          <a:prstDash val="solid"/>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kumimoji="1" dirty="0" smtClean="0">
            <a:latin typeface="Meiryo UI" pitchFamily="50" charset="-128"/>
            <a:ea typeface="Meiryo UI" pitchFamily="50" charset="-128"/>
            <a:cs typeface="Meiryo UI" pitchFamily="50" charset="-128"/>
          </a:defRPr>
        </a:defPPr>
      </a:lstStyle>
    </a:txDef>
  </a:objectDefaults>
  <a:extraClrSchemeLst/>
</a:theme>
</file>

<file path=ppt/theme/theme6.xml><?xml version="1.0" encoding="utf-8"?>
<a:theme xmlns:a="http://schemas.openxmlformats.org/drawingml/2006/main" name="62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45341</TotalTime>
  <Words>497</Words>
  <Application>Microsoft Macintosh PowerPoint</Application>
  <PresentationFormat>画面に合わせる (4:3)</PresentationFormat>
  <Paragraphs>48</Paragraphs>
  <Slides>8</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6</vt:i4>
      </vt:variant>
      <vt:variant>
        <vt:lpstr>スライド タイトル</vt:lpstr>
      </vt:variant>
      <vt:variant>
        <vt:i4>8</vt:i4>
      </vt:variant>
    </vt:vector>
  </HeadingPairs>
  <TitlesOfParts>
    <vt:vector size="24" baseType="lpstr">
      <vt:lpstr>-apple-system</vt:lpstr>
      <vt:lpstr>Estrangelo Edessa</vt:lpstr>
      <vt:lpstr>HGPｺﾞｼｯｸE</vt:lpstr>
      <vt:lpstr>Meiryo UI</vt:lpstr>
      <vt:lpstr>Arial</vt:lpstr>
      <vt:lpstr>Arial Black</vt:lpstr>
      <vt:lpstr>Berlin Sans FB</vt:lpstr>
      <vt:lpstr>Calibri</vt:lpstr>
      <vt:lpstr>Cambria Math</vt:lpstr>
      <vt:lpstr>STIXGeneral-Italic</vt:lpstr>
      <vt:lpstr>10_Office ​​テーマ</vt:lpstr>
      <vt:lpstr>11_Office ​​テーマ</vt:lpstr>
      <vt:lpstr>29_NMC_001</vt:lpstr>
      <vt:lpstr>10_デザインの設定</vt:lpstr>
      <vt:lpstr>21_Office ​​テーマ</vt:lpstr>
      <vt:lpstr>62_デザインの設定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ホンダエンジニアリング株式会社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j0314393(NLS253)</dc:creator>
  <cp:lastModifiedBy>二宮一史</cp:lastModifiedBy>
  <cp:revision>2264</cp:revision>
  <cp:lastPrinted>2017-12-19T11:01:02Z</cp:lastPrinted>
  <dcterms:created xsi:type="dcterms:W3CDTF">2017-05-24T04:07:26Z</dcterms:created>
  <dcterms:modified xsi:type="dcterms:W3CDTF">2020-04-22T02:37:41Z</dcterms:modified>
</cp:coreProperties>
</file>