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4" r:id="rId14"/>
    <p:sldId id="275" r:id="rId15"/>
    <p:sldId id="266" r:id="rId16"/>
    <p:sldId id="267" r:id="rId17"/>
    <p:sldId id="27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bwUrlfVi0i1veMwXSphMNEN8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8A9C9-8C28-4842-BF61-02D4DADAF450}">
  <a:tblStyle styleId="{34D8A9C9-8C28-4842-BF61-02D4DADAF4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8" autoAdjust="0"/>
  </p:normalViewPr>
  <p:slideViewPr>
    <p:cSldViewPr snapToGrid="0">
      <p:cViewPr varScale="1">
        <p:scale>
          <a:sx n="79" d="100"/>
          <a:sy n="79" d="100"/>
        </p:scale>
        <p:origin x="96" y="30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utility/pai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564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73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(a) Write a program to start with an initially empty binary search tree and make n random insertions. Use a uniform random number generator to obtain the values to be inserted. Measure the height of the resulting binary search tree and divide this height by log2n. Do this for n = 100, 500, 1000, 2000,3000, ., 10,000. Plot the ratio height/log2n as a function of n. The ratio should be approximately constant (around 2).  Verify that this is SO.</a:t>
            </a:r>
          </a:p>
          <a:p>
            <a:r>
              <a:rPr lang="en-US" altLang="zh-TW"/>
              <a:t>(b) Write a C++ function to delete the pair with key k from a binary search tree. What is the time complexity of your function?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861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b="0" i="0" u="none" strike="noStrike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3"/>
              </a:rPr>
              <a:t>std::pair - cppreference.com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184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70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35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91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87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zh-TW" dirty="0"/>
              <a:t>Write a C++ abstract class similar to ADT 5.2 for the ADT </a:t>
            </a:r>
            <a:r>
              <a:rPr lang="en-US" altLang="zh-TW" dirty="0" err="1"/>
              <a:t>MinPQ</a:t>
            </a:r>
            <a:r>
              <a:rPr lang="en-US" altLang="zh-TW" dirty="0"/>
              <a:t>, which defines a min priority queue. Now write a C++ class </a:t>
            </a:r>
            <a:r>
              <a:rPr lang="en-US" altLang="zh-TW" dirty="0" err="1"/>
              <a:t>MinHeap</a:t>
            </a:r>
            <a:r>
              <a:rPr lang="en-US" altLang="zh-TW" dirty="0"/>
              <a:t> that derives from this abstract class and implements all the virtual functions of </a:t>
            </a:r>
            <a:r>
              <a:rPr lang="en-US" altLang="zh-TW" dirty="0" err="1"/>
              <a:t>MinPQ</a:t>
            </a:r>
            <a:r>
              <a:rPr lang="en-US" altLang="zh-TW" dirty="0"/>
              <a:t>. The complexity of each function should be the same as that for the corresponding function of </a:t>
            </a:r>
            <a:r>
              <a:rPr lang="en-US" altLang="zh-TW" dirty="0" err="1"/>
              <a:t>MaxHeap</a:t>
            </a:r>
            <a:r>
              <a:rPr lang="en-US" altLang="zh-TW" dirty="0"/>
              <a:t>.</a:t>
            </a:r>
          </a:p>
          <a:p>
            <a:pPr>
              <a:buAutoNum type="arabicPeriod"/>
            </a:pPr>
            <a:endParaRPr lang="en-US" altLang="zh-TW" dirty="0"/>
          </a:p>
          <a:p>
            <a:pPr marL="228600" indent="0">
              <a:buNone/>
            </a:pPr>
            <a:r>
              <a:rPr lang="zh-TW" altLang="en-US" dirty="0"/>
              <a:t>虛擬繼承 </a:t>
            </a:r>
            <a:r>
              <a:rPr lang="en-US" altLang="zh-TW" dirty="0"/>
              <a:t>(Virtual inheritance)</a:t>
            </a:r>
            <a:r>
              <a:rPr lang="zh-TW" altLang="en-US" dirty="0"/>
              <a:t> 教學：</a:t>
            </a:r>
            <a:br>
              <a:rPr lang="en-US" altLang="zh-TW" dirty="0"/>
            </a:br>
            <a:r>
              <a:rPr lang="en-US" altLang="zh-TW" dirty="0"/>
              <a:t>https://openhome.cc/Gossip/CppGossip/virtualInheritance.html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657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54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68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801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91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149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l="1" r="65277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65239" t="-233" r="35" b="231"/>
          <a:stretch/>
        </p:blipFill>
        <p:spPr>
          <a:xfrm>
            <a:off x="6096000" y="-16042"/>
            <a:ext cx="6096000" cy="6874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內容">
  <p:cSld name="1_標題及內容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-3" y="360000"/>
            <a:ext cx="12192000" cy="720000"/>
          </a:xfrm>
          <a:prstGeom prst="rect">
            <a:avLst/>
          </a:prstGeom>
          <a:gradFill>
            <a:gsLst>
              <a:gs pos="0">
                <a:srgbClr val="E2E2E2"/>
              </a:gs>
              <a:gs pos="23000">
                <a:srgbClr val="F1F1F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Google Shape;20;p9"/>
          <p:cNvCxnSpPr/>
          <p:nvPr/>
        </p:nvCxnSpPr>
        <p:spPr>
          <a:xfrm>
            <a:off x="575999" y="6356351"/>
            <a:ext cx="1103999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576003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  <a:defRPr sz="3600" b="1">
                <a:solidFill>
                  <a:srgbClr val="FF5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575999" y="1260000"/>
            <a:ext cx="11039999" cy="500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104C"/>
              </a:buClr>
              <a:buSzPts val="2800"/>
              <a:buFont typeface="Noto Sans"/>
              <a:buChar char="◆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A9DF"/>
              </a:buClr>
              <a:buSzPts val="2400"/>
              <a:buFont typeface="Noto Sans"/>
              <a:buChar char="◆"/>
              <a:defRPr sz="2400">
                <a:solidFill>
                  <a:srgbClr val="262626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9966"/>
              </a:buClr>
              <a:buSzPts val="2000"/>
              <a:buFont typeface="Noto Sans"/>
              <a:buChar char="◆"/>
              <a:defRPr sz="20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77B5"/>
              </a:buClr>
              <a:buSzPts val="1800"/>
              <a:buFont typeface="Noto Sans"/>
              <a:buChar char="◆"/>
              <a:defRPr sz="1800">
                <a:solidFill>
                  <a:srgbClr val="595959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19693"/>
              </a:buClr>
              <a:buSzPts val="1800"/>
              <a:buFont typeface="Noto Sans"/>
              <a:buChar char="◆"/>
              <a:defRPr sz="18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cpp-random-number-generator-and-probability-distribution-tutoria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plusplus.com/reference/rand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50329582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engyu7697.github.io/vscode-c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"/>
          <p:cNvGrpSpPr/>
          <p:nvPr/>
        </p:nvGrpSpPr>
        <p:grpSpPr>
          <a:xfrm>
            <a:off x="1509495" y="2178269"/>
            <a:ext cx="9421586" cy="2077718"/>
            <a:chOff x="1385207" y="2820853"/>
            <a:chExt cx="9421586" cy="2077718"/>
          </a:xfrm>
        </p:grpSpPr>
        <p:sp>
          <p:nvSpPr>
            <p:cNvPr id="101" name="Google Shape;101;p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21991" b="-3198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85207" y="2820853"/>
              <a:ext cx="9421586" cy="2077718"/>
            </a:xfrm>
            <a:prstGeom prst="rect">
              <a:avLst/>
            </a:prstGeom>
            <a:gradFill>
              <a:gsLst>
                <a:gs pos="0">
                  <a:srgbClr val="000000">
                    <a:alpha val="72156"/>
                  </a:srgbClr>
                </a:gs>
                <a:gs pos="100000">
                  <a:schemeClr val="dk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" name="Google Shape;103;p1"/>
          <p:cNvCxnSpPr/>
          <p:nvPr/>
        </p:nvCxnSpPr>
        <p:spPr>
          <a:xfrm flipH="1">
            <a:off x="9473456" y="1066691"/>
            <a:ext cx="840606" cy="391982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/>
          <p:nvPr/>
        </p:nvCxnSpPr>
        <p:spPr>
          <a:xfrm flipH="1">
            <a:off x="8632850" y="1261096"/>
            <a:ext cx="840606" cy="391982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/>
          <p:nvPr/>
        </p:nvCxnSpPr>
        <p:spPr>
          <a:xfrm flipH="1">
            <a:off x="2910545" y="5347172"/>
            <a:ext cx="840606" cy="391982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/>
          <p:nvPr/>
        </p:nvCxnSpPr>
        <p:spPr>
          <a:xfrm flipH="1">
            <a:off x="2069939" y="5541577"/>
            <a:ext cx="840606" cy="391982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7" name="Google Shape;107;p1"/>
          <p:cNvGrpSpPr/>
          <p:nvPr/>
        </p:nvGrpSpPr>
        <p:grpSpPr>
          <a:xfrm>
            <a:off x="4816378" y="1190281"/>
            <a:ext cx="2558322" cy="925594"/>
            <a:chOff x="5178000" y="1248360"/>
            <a:chExt cx="1835083" cy="645459"/>
          </a:xfrm>
        </p:grpSpPr>
        <p:cxnSp>
          <p:nvCxnSpPr>
            <p:cNvPr id="108" name="Google Shape;108;p1"/>
            <p:cNvCxnSpPr/>
            <p:nvPr/>
          </p:nvCxnSpPr>
          <p:spPr>
            <a:xfrm>
              <a:off x="5178000" y="1267408"/>
              <a:ext cx="1835083" cy="0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5178000" y="1248360"/>
              <a:ext cx="0" cy="645459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7013083" y="1248360"/>
              <a:ext cx="0" cy="645459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" name="Google Shape;111;p1"/>
          <p:cNvSpPr txBox="1"/>
          <p:nvPr/>
        </p:nvSpPr>
        <p:spPr>
          <a:xfrm>
            <a:off x="3665369" y="2229979"/>
            <a:ext cx="4860343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 料 結 構</a:t>
            </a:r>
            <a:endParaRPr sz="66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</a:t>
            </a:r>
            <a:endParaRPr sz="6600" b="1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268000" y="4458298"/>
            <a:ext cx="165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202</a:t>
            </a:r>
            <a:r>
              <a:rPr lang="en-US" sz="1600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r>
              <a:rPr lang="en-US" sz="1600" b="0" i="0" u="none" strike="noStrike" cap="none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en-US" altLang="zh-TW" sz="1600" b="0" i="0" u="none" strike="noStrike" cap="none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r>
              <a:rPr lang="en-US" sz="1600" b="0" i="0" u="none" strike="noStrike" cap="none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en-US" sz="1600" dirty="0">
                <a:solidFill>
                  <a:srgbClr val="06080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11</a:t>
            </a:r>
            <a:endParaRPr sz="1600" b="0" i="0" u="none" strike="noStrike" cap="none" dirty="0">
              <a:solidFill>
                <a:srgbClr val="06080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 rot="10800000">
            <a:off x="4816378" y="4332472"/>
            <a:ext cx="2558322" cy="884187"/>
            <a:chOff x="5178000" y="1248360"/>
            <a:chExt cx="1835083" cy="645459"/>
          </a:xfrm>
        </p:grpSpPr>
        <p:cxnSp>
          <p:nvCxnSpPr>
            <p:cNvPr id="114" name="Google Shape;114;p1"/>
            <p:cNvCxnSpPr/>
            <p:nvPr/>
          </p:nvCxnSpPr>
          <p:spPr>
            <a:xfrm>
              <a:off x="5178000" y="1248360"/>
              <a:ext cx="1835083" cy="0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5178000" y="1248360"/>
              <a:ext cx="0" cy="645459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7013083" y="1248360"/>
              <a:ext cx="0" cy="645459"/>
            </a:xfrm>
            <a:prstGeom prst="straightConnector1">
              <a:avLst/>
            </a:prstGeom>
            <a:noFill/>
            <a:ln w="381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17" name="Google Shape;117;p1"/>
          <p:cNvCxnSpPr/>
          <p:nvPr/>
        </p:nvCxnSpPr>
        <p:spPr>
          <a:xfrm rot="10800000">
            <a:off x="2258055" y="4430122"/>
            <a:ext cx="2558322" cy="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1"/>
          <p:cNvCxnSpPr/>
          <p:nvPr/>
        </p:nvCxnSpPr>
        <p:spPr>
          <a:xfrm rot="10800000">
            <a:off x="7374699" y="4441780"/>
            <a:ext cx="2558322" cy="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</a:pPr>
            <a:r>
              <a:rPr lang="en-US"/>
              <a:t>Max Heap - Print Heap Memory (For Debug)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132" y="2292327"/>
            <a:ext cx="6340652" cy="322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 descr="Data Structures: Heaps. This post is the fifth in a series on… | by Mariam  Jaludi | The Startup | Medium"/>
          <p:cNvPicPr preferRelativeResize="0"/>
          <p:nvPr/>
        </p:nvPicPr>
        <p:blipFill rotWithShape="1">
          <a:blip r:embed="rId4">
            <a:alphaModFix/>
          </a:blip>
          <a:srcRect r="52411"/>
          <a:stretch/>
        </p:blipFill>
        <p:spPr>
          <a:xfrm>
            <a:off x="1350132" y="1713861"/>
            <a:ext cx="3664409" cy="31086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1350132" y="5002491"/>
          <a:ext cx="3888000" cy="720000"/>
        </p:xfrm>
        <a:graphic>
          <a:graphicData uri="http://schemas.openxmlformats.org/drawingml/2006/table">
            <a:tbl>
              <a:tblPr firstRow="1" bandRow="1">
                <a:noFill/>
                <a:tableStyleId>{34D8A9C9-8C28-4842-BF61-02D4DADAF450}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" name="Google Shape;188;p29"/>
          <p:cNvSpPr txBox="1"/>
          <p:nvPr/>
        </p:nvSpPr>
        <p:spPr>
          <a:xfrm>
            <a:off x="5798448" y="5211489"/>
            <a:ext cx="29706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Output: 100 70 80 20 30 20 50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24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</a:pPr>
            <a:r>
              <a:rPr lang="en-US"/>
              <a:t>Max Heap - In descending order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132" y="2407384"/>
            <a:ext cx="6340652" cy="2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 descr="Data Structures: Heaps. This post is the fifth in a series on… | by Mariam  Jaludi | The Startup | Medium"/>
          <p:cNvPicPr preferRelativeResize="0"/>
          <p:nvPr/>
        </p:nvPicPr>
        <p:blipFill rotWithShape="1">
          <a:blip r:embed="rId4">
            <a:alphaModFix/>
          </a:blip>
          <a:srcRect r="52411"/>
          <a:stretch/>
        </p:blipFill>
        <p:spPr>
          <a:xfrm>
            <a:off x="1350132" y="1713861"/>
            <a:ext cx="3664409" cy="31086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31"/>
          <p:cNvGraphicFramePr/>
          <p:nvPr/>
        </p:nvGraphicFramePr>
        <p:xfrm>
          <a:off x="1350132" y="5002491"/>
          <a:ext cx="3888000" cy="720000"/>
        </p:xfrm>
        <a:graphic>
          <a:graphicData uri="http://schemas.openxmlformats.org/drawingml/2006/table">
            <a:tbl>
              <a:tblPr firstRow="1" bandRow="1">
                <a:noFill/>
                <a:tableStyleId>{34D8A9C9-8C28-4842-BF61-02D4DADAF450}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8" name="Google Shape;198;p31"/>
          <p:cNvSpPr txBox="1"/>
          <p:nvPr/>
        </p:nvSpPr>
        <p:spPr>
          <a:xfrm>
            <a:off x="5798448" y="5211489"/>
            <a:ext cx="29706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Output: 100 80 70 50 30 20 20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27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11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Tree </a:t>
            </a:r>
            <a:r>
              <a:rPr lang="en-US" altLang="zh-TW" baseline="-25000"/>
              <a:t>(pages. 287-296)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標楷體" panose="03000509000000000000" pitchFamily="65" charset="-120"/>
              </a:rPr>
              <a:t>0</a:t>
            </a:r>
          </a:p>
          <a:p>
            <a:endParaRPr lang="en-US" altLang="zh-TW">
              <a:ea typeface="標楷體" panose="03000509000000000000" pitchFamily="65" charset="-120"/>
            </a:endParaRPr>
          </a:p>
          <a:p>
            <a:endParaRPr lang="en-US" altLang="zh-TW">
              <a:ea typeface="標楷體" panose="03000509000000000000" pitchFamily="65" charset="-120"/>
            </a:endParaRPr>
          </a:p>
          <a:p>
            <a:endParaRPr lang="en-US" altLang="zh-TW">
              <a:ea typeface="標楷體" panose="03000509000000000000" pitchFamily="65" charset="-120"/>
            </a:endParaRPr>
          </a:p>
          <a:p>
            <a:endParaRPr lang="en-US" altLang="zh-TW">
              <a:ea typeface="標楷體" panose="03000509000000000000" pitchFamily="65" charset="-120"/>
            </a:endParaRPr>
          </a:p>
          <a:p>
            <a:endParaRPr lang="en-US" altLang="zh-TW">
              <a:ea typeface="標楷體" panose="03000509000000000000" pitchFamily="65" charset="-120"/>
            </a:endParaRPr>
          </a:p>
          <a:p>
            <a:r>
              <a:rPr lang="en-US" altLang="zh-TW">
                <a:ea typeface="標楷體" panose="03000509000000000000" pitchFamily="65" charset="-120"/>
              </a:rPr>
              <a:t> </a:t>
            </a: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7B406D-6E6E-B8D7-F08A-68EEAF6A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92" y="1485696"/>
            <a:ext cx="10722429" cy="26063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80DB03-F398-3B1B-E49E-0F6746982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92" y="4482887"/>
            <a:ext cx="10225819" cy="7889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DFF7147-0BBD-EA1A-369E-973FF9455BC2}"/>
              </a:ext>
            </a:extLst>
          </p:cNvPr>
          <p:cNvSpPr/>
          <p:nvPr/>
        </p:nvSpPr>
        <p:spPr>
          <a:xfrm>
            <a:off x="6095999" y="1858945"/>
            <a:ext cx="5037575" cy="321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12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Tree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ADT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9BB8E-F85F-5A95-DFCB-520427D0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30" y="1584161"/>
            <a:ext cx="8959735" cy="40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6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13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Tree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</a:t>
            </a:r>
            <a:r>
              <a:rPr lang="en-US" altLang="zh-TW"/>
              <a:t>Definition</a:t>
            </a:r>
            <a:r>
              <a:rPr lang="en-US" altLang="zh-TW" baseline="-25000"/>
              <a:t> (page. 288)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標楷體" panose="03000509000000000000" pitchFamily="65" charset="-120"/>
              </a:rPr>
              <a:t>A</a:t>
            </a:r>
            <a:r>
              <a:rPr lang="zh-TW" altLang="en-US">
                <a:ea typeface="標楷體" panose="03000509000000000000" pitchFamily="65" charset="-120"/>
              </a:rPr>
              <a:t> </a:t>
            </a:r>
            <a:r>
              <a:rPr lang="en-US" altLang="zh-TW">
                <a:ea typeface="標楷體" panose="03000509000000000000" pitchFamily="65" charset="-120"/>
              </a:rPr>
              <a:t>binary search tree is a binary tree. It may be empty. If may be empty. If it is not empty then it satisfies the following properties: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altLang="zh-TW">
                <a:ea typeface="標楷體" panose="03000509000000000000" pitchFamily="65" charset="-120"/>
              </a:rPr>
              <a:t>Every element has a key and no two elements have the same key (i.e., the keys are distinct).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altLang="zh-TW">
                <a:ea typeface="標楷體" panose="03000509000000000000" pitchFamily="65" charset="-120"/>
              </a:rPr>
              <a:t>The keys (if any) in the left subtree are smaller than the key in the root.</a:t>
            </a:r>
          </a:p>
          <a:p>
            <a:pPr marL="990600" lvl="1" indent="-457200">
              <a:buFont typeface="+mj-lt"/>
              <a:buAutoNum type="arabicPeriod"/>
            </a:pPr>
            <a:r>
              <a:rPr lang="en-US" altLang="zh-TW">
                <a:ea typeface="標楷體" panose="03000509000000000000" pitchFamily="65" charset="-120"/>
              </a:rPr>
              <a:t>The keys (if any) in the right subtree are larger than the key in the root.</a:t>
            </a:r>
            <a:endParaRPr lang="zh-TW" altLang="en-US">
              <a:ea typeface="標楷體" panose="03000509000000000000" pitchFamily="65" charset="-120"/>
            </a:endParaRPr>
          </a:p>
          <a:p>
            <a:pPr marL="990600" lvl="1" indent="-457200">
              <a:buFont typeface="+mj-lt"/>
              <a:buAutoNum type="arabicPeriod"/>
            </a:pPr>
            <a:r>
              <a:rPr lang="en-US" altLang="zh-TW">
                <a:ea typeface="標楷體" panose="03000509000000000000" pitchFamily="65" charset="-120"/>
              </a:rPr>
              <a:t>The left and right subtrees are also binary search trees.</a:t>
            </a: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1026" name="Picture 2" descr="Binary search tree - Wikipedia">
            <a:extLst>
              <a:ext uri="{FF2B5EF4-FFF2-40B4-BE49-F238E27FC236}">
                <a16:creationId xmlns:a16="http://schemas.microsoft.com/office/drawing/2014/main" id="{5C953FDC-E703-5294-4909-B1A3A69D4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06" y="3698713"/>
            <a:ext cx="3135163" cy="261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5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Uniform Random Number Generator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使用 </a:t>
            </a:r>
            <a:r>
              <a:rPr lang="en-US" altLang="zh-TW">
                <a:ea typeface="標楷體" panose="03000509000000000000" pitchFamily="65" charset="-120"/>
              </a:rPr>
              <a:t>C++11 </a:t>
            </a:r>
            <a:r>
              <a:rPr lang="zh-TW" altLang="en-US">
                <a:ea typeface="標楷體" panose="03000509000000000000" pitchFamily="65" charset="-120"/>
              </a:rPr>
              <a:t>內建亂數函式庫產生離散型均勻分布的亂數。</a:t>
            </a:r>
            <a:endParaRPr lang="en-US" altLang="zh-TW">
              <a:ea typeface="標楷體" panose="03000509000000000000" pitchFamily="65" charset="-120"/>
            </a:endParaRPr>
          </a:p>
          <a:p>
            <a:pPr lvl="1"/>
            <a:r>
              <a:rPr lang="en-US" altLang="zh-TW">
                <a:ea typeface="標楷體" panose="03000509000000000000" pitchFamily="65" charset="-120"/>
                <a:hlinkClick r:id="rId3"/>
              </a:rPr>
              <a:t>C++11 </a:t>
            </a:r>
            <a:r>
              <a:rPr lang="zh-TW" altLang="en-US">
                <a:ea typeface="標楷體" panose="03000509000000000000" pitchFamily="65" charset="-120"/>
                <a:hlinkClick r:id="rId3"/>
              </a:rPr>
              <a:t>內建亂數函式庫使用教學：隨機亂數產生器與機率分布</a:t>
            </a:r>
            <a:endParaRPr lang="en-US" altLang="zh-TW">
              <a:ea typeface="標楷體" panose="03000509000000000000" pitchFamily="65" charset="-120"/>
            </a:endParaRPr>
          </a:p>
          <a:p>
            <a:pPr lvl="1"/>
            <a:r>
              <a:rPr lang="en-US" altLang="zh-TW" b="0" i="0" u="none" strike="noStrike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4"/>
              </a:rPr>
              <a:t>Random - C++</a:t>
            </a:r>
          </a:p>
          <a:p>
            <a:pPr lvl="2"/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3F8500-4A9E-05AB-7CC2-BB7A2B3F089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19204" y="1897347"/>
            <a:ext cx="7459433" cy="4751854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39B5023-1447-33C0-4330-FBE1C49E5091}"/>
              </a:ext>
            </a:extLst>
          </p:cNvPr>
          <p:cNvCxnSpPr/>
          <p:nvPr/>
        </p:nvCxnSpPr>
        <p:spPr>
          <a:xfrm flipH="1">
            <a:off x="6219930" y="5406013"/>
            <a:ext cx="15675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C121791-F156-42AC-42AC-8514B1582731}"/>
              </a:ext>
            </a:extLst>
          </p:cNvPr>
          <p:cNvCxnSpPr>
            <a:cxnSpLocks/>
          </p:cNvCxnSpPr>
          <p:nvPr/>
        </p:nvCxnSpPr>
        <p:spPr>
          <a:xfrm flipH="1">
            <a:off x="4652387" y="3749710"/>
            <a:ext cx="35487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5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15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to compile with C++11?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  <a:hlinkClick r:id="rId3"/>
              </a:rPr>
              <a:t>讓</a:t>
            </a:r>
            <a:r>
              <a:rPr lang="en-US" altLang="zh-TW">
                <a:ea typeface="標楷體" panose="03000509000000000000" pitchFamily="65" charset="-120"/>
                <a:hlinkClick r:id="rId3"/>
              </a:rPr>
              <a:t>Dev C++</a:t>
            </a:r>
            <a:r>
              <a:rPr lang="zh-TW" altLang="en-US">
                <a:ea typeface="標楷體" panose="03000509000000000000" pitchFamily="65" charset="-120"/>
                <a:hlinkClick r:id="rId3"/>
              </a:rPr>
              <a:t>支援</a:t>
            </a:r>
            <a:r>
              <a:rPr lang="en-US" altLang="zh-TW">
                <a:ea typeface="標楷體" panose="03000509000000000000" pitchFamily="65" charset="-120"/>
                <a:hlinkClick r:id="rId3"/>
              </a:rPr>
              <a:t>C++11 - </a:t>
            </a:r>
            <a:r>
              <a:rPr lang="zh-TW" altLang="en-US">
                <a:ea typeface="標楷體" panose="03000509000000000000" pitchFamily="65" charset="-120"/>
                <a:hlinkClick r:id="rId3"/>
              </a:rPr>
              <a:t>程式人生</a:t>
            </a:r>
            <a:endParaRPr lang="en-US" altLang="zh-TW">
              <a:ea typeface="標楷體" panose="03000509000000000000" pitchFamily="65" charset="-120"/>
              <a:hlinkClick r:id="rId4"/>
            </a:endParaRPr>
          </a:p>
          <a:p>
            <a:r>
              <a:rPr lang="en-US" altLang="zh-TW">
                <a:ea typeface="標楷體" panose="03000509000000000000" pitchFamily="65" charset="-120"/>
                <a:hlinkClick r:id="rId4"/>
              </a:rPr>
              <a:t>Visual Studio Code </a:t>
            </a:r>
            <a:r>
              <a:rPr lang="zh-TW" altLang="en-US">
                <a:ea typeface="標楷體" panose="03000509000000000000" pitchFamily="65" charset="-120"/>
                <a:hlinkClick r:id="rId4"/>
              </a:rPr>
              <a:t>安裝 </a:t>
            </a:r>
            <a:r>
              <a:rPr lang="en-US" altLang="zh-TW">
                <a:ea typeface="標楷體" panose="03000509000000000000" pitchFamily="65" charset="-120"/>
                <a:hlinkClick r:id="rId4"/>
              </a:rPr>
              <a:t>C/C++11 </a:t>
            </a:r>
            <a:r>
              <a:rPr lang="zh-TW" altLang="en-US">
                <a:ea typeface="標楷體" panose="03000509000000000000" pitchFamily="65" charset="-120"/>
                <a:hlinkClick r:id="rId4"/>
              </a:rPr>
              <a:t>環境教學</a:t>
            </a:r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723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16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CEB8A5-907C-E92F-CF6B-1DB89427D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F9AB75-D025-2D34-2BE0-0CA316F18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080000"/>
            <a:ext cx="6120417" cy="25089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904A57-AB6A-6705-2B57-5BBD6A982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66" y="636659"/>
            <a:ext cx="4969931" cy="567469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1697FCF-9EF5-081C-0075-4FAE2A07A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816" y="3846198"/>
            <a:ext cx="4558775" cy="28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大綱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575999" y="1260000"/>
            <a:ext cx="11039999" cy="500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104C"/>
              </a:buClr>
              <a:buSzPts val="2800"/>
              <a:buFont typeface="Noto Sans"/>
              <a:buChar char="◆"/>
            </a:pPr>
            <a:r>
              <a:rPr lang="en-US" dirty="0"/>
              <a:t>03/11 </a:t>
            </a:r>
            <a:r>
              <a:rPr lang="en-US" dirty="0" err="1">
                <a:latin typeface="DFKai-SB"/>
                <a:ea typeface="DFKai-SB"/>
                <a:cs typeface="DFKai-SB"/>
                <a:sym typeface="DFKai-SB"/>
              </a:rPr>
              <a:t>課程</a:t>
            </a:r>
            <a:endParaRPr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◆"/>
            </a:pPr>
            <a:r>
              <a:rPr lang="en-US" altLang="zh-TW" dirty="0"/>
              <a:t>Homework 1</a:t>
            </a:r>
            <a:r>
              <a:rPr lang="zh-TW" altLang="en-US" dirty="0"/>
              <a:t>（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Due date: 3/17(</a:t>
            </a:r>
            <a:r>
              <a:rPr lang="zh-TW" altLang="en-US" dirty="0">
                <a:solidFill>
                  <a:srgbClr val="FF0000"/>
                </a:solidFill>
              </a:rPr>
              <a:t>日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zh-TW" altLang="en-US" dirty="0"/>
              <a:t>）</a:t>
            </a:r>
            <a:endParaRPr lang="en-US" altLang="zh-TW" dirty="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◆"/>
            </a:pPr>
            <a:r>
              <a:rPr lang="zh-TW" altLang="en-US" dirty="0"/>
              <a:t>練習題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6BA4CDC-682C-3527-45BC-25E2076E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7" y="4951780"/>
            <a:ext cx="8900509" cy="175492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94F930-B2BD-1B5F-9719-F5146241D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D61DC76-A3EC-2D2A-EE2D-23A6EC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MaxPQ - ADT</a:t>
            </a:r>
            <a:endParaRPr lang="zh-TW" alt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4803C87-1F3E-87F0-926B-BC80491D6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2146"/>
              </p:ext>
            </p:extLst>
          </p:nvPr>
        </p:nvGraphicFramePr>
        <p:xfrm>
          <a:off x="6566649" y="2025830"/>
          <a:ext cx="4612296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9424">
                  <a:extLst>
                    <a:ext uri="{9D8B030D-6E8A-4147-A177-3AD203B41FA5}">
                      <a16:colId xmlns:a16="http://schemas.microsoft.com/office/drawing/2014/main" val="180502769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2806803370"/>
                    </a:ext>
                  </a:extLst>
                </a:gridCol>
                <a:gridCol w="1265381">
                  <a:extLst>
                    <a:ext uri="{9D8B030D-6E8A-4147-A177-3AD203B41FA5}">
                      <a16:colId xmlns:a16="http://schemas.microsoft.com/office/drawing/2014/main" val="2176195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chemeClr val="bg1"/>
                          </a:solidFill>
                        </a:rPr>
                        <a:t>Unordered linear list</a:t>
                      </a:r>
                      <a:endParaRPr lang="zh-TW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chemeClr val="bg1"/>
                          </a:solidFill>
                        </a:rPr>
                        <a:t>Max heap</a:t>
                      </a:r>
                      <a:endParaRPr lang="zh-TW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5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/>
                        <a:t>IsEmpty</a:t>
                      </a:r>
                      <a:endParaRPr lang="zh-TW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O(1)</a:t>
                      </a:r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TW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358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/>
                        <a:t>Top</a:t>
                      </a:r>
                      <a:endParaRPr lang="zh-TW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600"/>
                        <a:t>Θ</a:t>
                      </a:r>
                      <a:r>
                        <a:rPr lang="en-US" altLang="zh-TW" sz="1600"/>
                        <a:t>(n)</a:t>
                      </a:r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TW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93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/>
                        <a:t>Push</a:t>
                      </a:r>
                      <a:endParaRPr lang="zh-TW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/>
                        <a:t>O(1)</a:t>
                      </a:r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rgbClr val="FF0000"/>
                          </a:solidFill>
                        </a:rPr>
                        <a:t>O(log n)</a:t>
                      </a:r>
                      <a:endParaRPr lang="zh-TW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3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/>
                        <a:t>Pop</a:t>
                      </a:r>
                      <a:endParaRPr lang="zh-TW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600"/>
                        <a:t>Θ</a:t>
                      </a:r>
                      <a:r>
                        <a:rPr lang="en-US" altLang="zh-TW" sz="1600"/>
                        <a:t>(n)</a:t>
                      </a:r>
                      <a:endParaRPr lang="zh-TW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solidFill>
                            <a:srgbClr val="FF0000"/>
                          </a:solidFill>
                        </a:rPr>
                        <a:t>O(log n)</a:t>
                      </a:r>
                      <a:endParaRPr lang="zh-TW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1670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4191E95-D1EF-63D6-7ABD-3F5C8CED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6731" y="837113"/>
            <a:ext cx="6347854" cy="45341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A60455D-4660-13AE-240B-A51C06919EF9}"/>
              </a:ext>
            </a:extLst>
          </p:cNvPr>
          <p:cNvSpPr txBox="1"/>
          <p:nvPr/>
        </p:nvSpPr>
        <p:spPr>
          <a:xfrm>
            <a:off x="6566649" y="1718053"/>
            <a:ext cx="3643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/>
              <a:t>Time complexity analysis (See page 281)</a:t>
            </a:r>
            <a:endParaRPr lang="zh-TW" altLang="en-US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F270E6-A803-565D-4B25-2E6E55292F0C}"/>
              </a:ext>
            </a:extLst>
          </p:cNvPr>
          <p:cNvSpPr/>
          <p:nvPr/>
        </p:nvSpPr>
        <p:spPr>
          <a:xfrm>
            <a:off x="576000" y="6012874"/>
            <a:ext cx="8891276" cy="693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8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Min Heap &amp; Max Heap</a:t>
            </a:r>
            <a:endParaRPr/>
          </a:p>
        </p:txBody>
      </p:sp>
      <p:pic>
        <p:nvPicPr>
          <p:cNvPr id="132" name="Google Shape;132;p22" descr="Data Structures: Heaps. This post is the fifth in a series on… | by Mariam  Jaludi | The Startup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055" y="1745963"/>
            <a:ext cx="7700203" cy="31086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22"/>
          <p:cNvGraphicFramePr/>
          <p:nvPr/>
        </p:nvGraphicFramePr>
        <p:xfrm>
          <a:off x="1926134" y="4970389"/>
          <a:ext cx="3888000" cy="720000"/>
        </p:xfrm>
        <a:graphic>
          <a:graphicData uri="http://schemas.openxmlformats.org/drawingml/2006/table">
            <a:tbl>
              <a:tblPr firstRow="1" bandRow="1">
                <a:noFill/>
                <a:tableStyleId>{34D8A9C9-8C28-4842-BF61-02D4DADAF450}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4" name="Google Shape;134;p22"/>
          <p:cNvGraphicFramePr/>
          <p:nvPr/>
        </p:nvGraphicFramePr>
        <p:xfrm>
          <a:off x="6007222" y="4970389"/>
          <a:ext cx="3888000" cy="720000"/>
        </p:xfrm>
        <a:graphic>
          <a:graphicData uri="http://schemas.openxmlformats.org/drawingml/2006/table">
            <a:tbl>
              <a:tblPr firstRow="1" bandRow="1">
                <a:noFill/>
                <a:tableStyleId>{34D8A9C9-8C28-4842-BF61-02D4DADAF450}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17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44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</a:pPr>
            <a:r>
              <a:rPr lang="en-US"/>
              <a:t>Max Heap - ADT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944" y="586581"/>
            <a:ext cx="7359630" cy="6214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36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999" y="3484965"/>
            <a:ext cx="6965358" cy="301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Times New Roman"/>
              <a:buNone/>
            </a:pPr>
            <a:r>
              <a:rPr lang="en-US"/>
              <a:t>Max Heap - Constructor、Destructor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575999" y="1260000"/>
            <a:ext cx="11039999" cy="500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104C"/>
              </a:buClr>
              <a:buSzPts val="2800"/>
              <a:buFont typeface="Noto Sans"/>
              <a:buChar char="◆"/>
            </a:pPr>
            <a:r>
              <a:rPr lang="en-US">
                <a:ea typeface="標楷體" panose="03000509000000000000" pitchFamily="65" charset="-120"/>
              </a:rPr>
              <a:t>Note: </a:t>
            </a:r>
            <a:endParaRPr>
              <a:ea typeface="標楷體" panose="03000509000000000000" pitchFamily="65" charset="-120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◆"/>
            </a:pPr>
            <a:r>
              <a:rPr lang="en-US">
                <a:ea typeface="標楷體" panose="03000509000000000000" pitchFamily="65" charset="-120"/>
              </a:rPr>
              <a:t>heapSize: heap 已存放多少元素</a:t>
            </a:r>
            <a:endParaRPr>
              <a:ea typeface="標楷體" panose="03000509000000000000" pitchFamily="65" charset="-120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◆"/>
            </a:pPr>
            <a:r>
              <a:rPr lang="en-US">
                <a:ea typeface="標楷體" panose="03000509000000000000" pitchFamily="65" charset="-120"/>
              </a:rPr>
              <a:t>capacity:  heap 最多可存多少元素</a:t>
            </a:r>
            <a:endParaRPr>
              <a:ea typeface="標楷體" panose="03000509000000000000" pitchFamily="65" charset="-120"/>
            </a:endParaRPr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◆"/>
            </a:pPr>
            <a:r>
              <a:rPr lang="en-US">
                <a:ea typeface="標楷體" panose="03000509000000000000" pitchFamily="65" charset="-120"/>
              </a:rPr>
              <a:t>實際需花費記憶體: capacity+1 的空間 (heap[0] 不使用)</a:t>
            </a:r>
            <a:endParaRPr>
              <a:ea typeface="標楷體" panose="03000509000000000000" pitchFamily="65" charset="-120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2967250" y="5335186"/>
            <a:ext cx="1561617" cy="2450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4660731" y="5334707"/>
            <a:ext cx="2154659" cy="24505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2951" y="3704715"/>
            <a:ext cx="4496912" cy="2573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84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Max Heap - Push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587" y="2305127"/>
            <a:ext cx="8141349" cy="441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363" y="16843"/>
            <a:ext cx="8149901" cy="292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6383046" y="1660124"/>
            <a:ext cx="275207" cy="1929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6757388" y="1284738"/>
            <a:ext cx="275207" cy="1929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1846555" y="3870664"/>
            <a:ext cx="3879542" cy="18643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5"/>
          <p:cNvCxnSpPr/>
          <p:nvPr/>
        </p:nvCxnSpPr>
        <p:spPr>
          <a:xfrm rot="10800000" flipH="1">
            <a:off x="3860363" y="2565647"/>
            <a:ext cx="1590526" cy="130501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6610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Max Heap - Pop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5569" y="54667"/>
            <a:ext cx="7655860" cy="6640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57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8872797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576000" y="360000"/>
            <a:ext cx="1104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Max Heap - Top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890" y="1778685"/>
            <a:ext cx="10348219" cy="364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44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662</Words>
  <Application>Microsoft Office PowerPoint</Application>
  <PresentationFormat>寬螢幕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Microsoft Yahei</vt:lpstr>
      <vt:lpstr>DFKai-SB</vt:lpstr>
      <vt:lpstr>DFKai-SB</vt:lpstr>
      <vt:lpstr>Arial</vt:lpstr>
      <vt:lpstr>Arial</vt:lpstr>
      <vt:lpstr>Calibri</vt:lpstr>
      <vt:lpstr>Noto Sans</vt:lpstr>
      <vt:lpstr>Times New Roman</vt:lpstr>
      <vt:lpstr>Office 佈景主題</vt:lpstr>
      <vt:lpstr>PowerPoint 簡報</vt:lpstr>
      <vt:lpstr>大綱</vt:lpstr>
      <vt:lpstr>MaxPQ - ADT</vt:lpstr>
      <vt:lpstr>Min Heap &amp; Max Heap</vt:lpstr>
      <vt:lpstr>Max Heap - ADT</vt:lpstr>
      <vt:lpstr>Max Heap - Constructor、Destructor</vt:lpstr>
      <vt:lpstr>Max Heap - Push</vt:lpstr>
      <vt:lpstr>Max Heap - Pop</vt:lpstr>
      <vt:lpstr>Max Heap - Top</vt:lpstr>
      <vt:lpstr>Max Heap - Print Heap Memory (For Debug)</vt:lpstr>
      <vt:lpstr>Max Heap - In descending order</vt:lpstr>
      <vt:lpstr>Binary Search Tree (pages. 287-296)</vt:lpstr>
      <vt:lpstr>Binary Search Tree - ADT</vt:lpstr>
      <vt:lpstr>Binary Search Tree - Definition (page. 288)</vt:lpstr>
      <vt:lpstr>Uniform Random Number Generator</vt:lpstr>
      <vt:lpstr>How to compile with C++11?</vt:lpstr>
      <vt:lpstr>練習題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彥均 賴</dc:creator>
  <cp:lastModifiedBy>MaseLab</cp:lastModifiedBy>
  <cp:revision>36</cp:revision>
  <dcterms:created xsi:type="dcterms:W3CDTF">2022-08-23T16:44:51Z</dcterms:created>
  <dcterms:modified xsi:type="dcterms:W3CDTF">2024-03-11T05:43:31Z</dcterms:modified>
</cp:coreProperties>
</file>