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264" r:id="rId3"/>
    <p:sldId id="270" r:id="rId4"/>
    <p:sldId id="265" r:id="rId5"/>
    <p:sldId id="267" r:id="rId6"/>
    <p:sldId id="268" r:id="rId7"/>
    <p:sldId id="269" r:id="rId8"/>
    <p:sldId id="284" r:id="rId9"/>
    <p:sldId id="283" r:id="rId10"/>
    <p:sldId id="272" r:id="rId11"/>
    <p:sldId id="285" r:id="rId12"/>
    <p:sldId id="286" r:id="rId13"/>
    <p:sldId id="287" r:id="rId14"/>
    <p:sldId id="282" r:id="rId15"/>
    <p:sldId id="273" r:id="rId16"/>
    <p:sldId id="274" r:id="rId17"/>
    <p:sldId id="288" r:id="rId18"/>
    <p:sldId id="276" r:id="rId19"/>
    <p:sldId id="277" r:id="rId20"/>
    <p:sldId id="278" r:id="rId21"/>
    <p:sldId id="295" r:id="rId22"/>
    <p:sldId id="289" r:id="rId23"/>
    <p:sldId id="290" r:id="rId24"/>
    <p:sldId id="291" r:id="rId25"/>
    <p:sldId id="293" r:id="rId26"/>
    <p:sldId id="292" r:id="rId27"/>
    <p:sldId id="294" r:id="rId28"/>
    <p:sldId id="296" r:id="rId29"/>
    <p:sldId id="297" r:id="rId30"/>
    <p:sldId id="279" r:id="rId31"/>
    <p:sldId id="280" r:id="rId32"/>
    <p:sldId id="281" r:id="rId33"/>
    <p:sldId id="298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69B5-EF60-48F4-9659-BF0EDB74BC2E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1C69B-DB9E-4CF1-A2E6-71B9FF5CF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1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아두이노와</a:t>
            </a:r>
            <a:r>
              <a:rPr lang="ko-KR" altLang="en-US" dirty="0"/>
              <a:t> 파이썬 강의 진행을 맡게 된 </a:t>
            </a:r>
            <a:r>
              <a:rPr lang="ko-KR" altLang="en-US" dirty="0" err="1"/>
              <a:t>허종태입니다</a:t>
            </a:r>
            <a:r>
              <a:rPr lang="en-US" altLang="ko-KR" dirty="0"/>
              <a:t>. </a:t>
            </a:r>
            <a:r>
              <a:rPr lang="ko-KR" altLang="en-US" dirty="0"/>
              <a:t>다른 분들께 강의를 받은 적은 있었지만 상대방에게 그리고 이렇게 </a:t>
            </a:r>
            <a:r>
              <a:rPr lang="ko-KR" altLang="en-US" dirty="0" err="1"/>
              <a:t>오픈된</a:t>
            </a:r>
            <a:r>
              <a:rPr lang="ko-KR" altLang="en-US" dirty="0"/>
              <a:t> 장소에서 농민분들을</a:t>
            </a:r>
            <a:endParaRPr lang="en-US" altLang="ko-KR" dirty="0"/>
          </a:p>
          <a:p>
            <a:r>
              <a:rPr lang="ko-KR" altLang="en-US" dirty="0"/>
              <a:t>대상으로 강의한다는 것이 떨리지만</a:t>
            </a:r>
            <a:r>
              <a:rPr lang="en-US" altLang="ko-KR" dirty="0"/>
              <a:t>, </a:t>
            </a:r>
            <a:r>
              <a:rPr lang="ko-KR" altLang="en-US" dirty="0"/>
              <a:t>짧은 시간동안 최선을 다해 강의를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8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3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1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2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2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1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교수 </a:t>
            </a:r>
            <a:r>
              <a:rPr lang="ko-KR" altLang="en-US" dirty="0" err="1"/>
              <a:t>마시모</a:t>
            </a:r>
            <a:r>
              <a:rPr lang="ko-KR" altLang="en-US" dirty="0"/>
              <a:t> 반지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8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교수 </a:t>
            </a:r>
            <a:r>
              <a:rPr lang="ko-KR" altLang="en-US" dirty="0" err="1"/>
              <a:t>마시모</a:t>
            </a:r>
            <a:r>
              <a:rPr lang="ko-KR" altLang="en-US" dirty="0"/>
              <a:t> 반지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5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0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0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9E6F-D4E6-4D83-8B2D-19D80295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1A0E2-8C4E-4293-8B50-3C5D2936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5BB9-86B1-413C-9FC5-5A0969C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C2B09-FE79-44AE-9D58-4F764D39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D0D3-458C-4AAA-9E90-8A79955E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1C9B2-A9B3-490A-A2B3-6F20653F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3E498-3596-4695-96BF-E54DB835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777F2-9121-408A-B003-9B04CDF9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3742-94CE-41C3-8F80-B4CFE73B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757D-9872-49BC-8F92-5B220BBB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36B2E-6525-4B24-9FBB-7E6035FE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86019-9EC9-4AA6-B8EF-41C46CA4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2BAB-5BF7-409B-98FD-B8C0F4D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E25DC-0685-4441-88EF-55ED08A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28E95-0646-40C2-BDC2-981BB48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F080-B099-4D38-AA0C-F50C5BE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8A36A-DB6D-423A-B654-FF05E3CA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F006B-DE79-4C63-B946-10A1CFA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09E3-364A-4B75-98B4-127CD27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BAE34-800B-4CEF-9739-39FE2153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8EA13-BB2B-4A14-B06A-B7F0F069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65E9-6387-43D0-B12A-F394F39D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214BC-5F0F-4EB6-823E-686BB9F0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30FAD-3C47-4455-B8C2-B8DF07F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632D9-D6A7-4523-A27B-73FB9332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CD16-93F4-433A-BAD8-818D8FD6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75B2A-E4D2-4324-A293-834D1FAC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19425-3110-42FC-AD9A-3515B9A4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BB949-1298-4BBD-AE72-82BA885D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CB3BA-B0CE-4879-B24C-12210F4A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91945-AC73-4C29-A91A-7C944F6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B14-CD41-455A-9A40-2D35381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E2FBD-732D-4D64-A2BF-7C495C1D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EB2B-36A6-4C23-98BA-1BABA478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359B7-5B6C-459B-9C58-B2F8109D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1BF79-5D3A-450B-BCB6-52CF79948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9D8A9-2D84-4DEC-B3A8-3499F23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1078F-0952-4617-9F06-1A60726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E3493-782A-4311-8DE9-2CFE77F7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6EC4-C0B3-48A7-8CC7-C4ED9D8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C5005-A014-4CDC-BCA1-BE2F7C7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02468-FACA-4611-880F-12F0F430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FB3F8-ADE6-490C-BFB9-0ECB0BC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85252-72BE-4C1E-B454-7D1411E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5DDF6-8F0F-4DA2-AB9E-E0EE1D3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131C3-5861-4256-968F-8A8C0AF4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B7DC-8733-4E1B-B8A6-C2AF519C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5935B-9772-402F-B9C7-F59A730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AB97F-77DB-4EEA-A158-763A7B7E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C75E9-8661-4A49-92FA-3C7A9EDF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4DF7E-2342-4CB7-A002-9BC6F657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BB96-9949-4D68-BCF2-ED86EB1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5850-8BBE-4F72-9BE6-D7AC5C21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F1515-8ACB-41F7-858C-882464B8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C713-2A84-4D47-AD99-8B9A897C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B37BC-16DD-4BF8-8682-F17C1B19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3B7C4-3E75-4D20-A825-5B6D176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59F86-3D54-4AA6-B0C6-D0F50DE9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1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4C6DB-5C8F-4C57-8145-62A9CE8D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91FDB-903C-4299-8F86-F34AD293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4348-6B62-4DEA-9D0D-5CDA26D1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A9B-A68B-4AAA-ADD3-F096D4BD939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7AB8-CF34-4036-8095-40AF38A1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A64BB-E7AB-44A3-AA2D-8DD8D93A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EC86-151C-4323-A3B2-7425ED70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250"/>
            <a:ext cx="9144000" cy="1141335"/>
          </a:xfrm>
        </p:spPr>
        <p:txBody>
          <a:bodyPr/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파이썬 기본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D6C999-AC14-42A0-8744-6A5572AB3B7B}"/>
              </a:ext>
            </a:extLst>
          </p:cNvPr>
          <p:cNvSpPr txBox="1">
            <a:spLocks/>
          </p:cNvSpPr>
          <p:nvPr/>
        </p:nvSpPr>
        <p:spPr>
          <a:xfrm>
            <a:off x="1642947" y="3956824"/>
            <a:ext cx="9144000" cy="94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허종태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jongtae@greenoid.co.kr</a:t>
            </a:r>
            <a:endParaRPr lang="ko-KR" altLang="en-US" sz="24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8FC2A58D-5736-409B-88BE-E93D1942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96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보드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B76A3-BA72-44A7-B144-79302ED2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76" y="1754318"/>
            <a:ext cx="7538188" cy="45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(4)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프로세서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57133-85E6-47CC-853F-46BF4E584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7" y="1705299"/>
            <a:ext cx="8214993" cy="49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(5)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포트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7B0A9-7DEE-4F8D-98BC-E89923B44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7" y="1219201"/>
            <a:ext cx="9227484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(6)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B75AE30-E6A8-4160-B24B-4A2347D9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 코드 입력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F35C1-CE86-49CD-8AA8-B2E02BAF15BE}"/>
              </a:ext>
            </a:extLst>
          </p:cNvPr>
          <p:cNvSpPr/>
          <p:nvPr/>
        </p:nvSpPr>
        <p:spPr>
          <a:xfrm>
            <a:off x="2672862" y="1797844"/>
            <a:ext cx="6435970" cy="258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43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(7)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BD73F0-10DB-4E56-B670-31AB854C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53" y="964197"/>
            <a:ext cx="4810518" cy="579448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939AC5-DC94-4585-97BD-B0C5FA0EC594}"/>
              </a:ext>
            </a:extLst>
          </p:cNvPr>
          <p:cNvCxnSpPr>
            <a:cxnSpLocks/>
          </p:cNvCxnSpPr>
          <p:nvPr/>
        </p:nvCxnSpPr>
        <p:spPr>
          <a:xfrm flipV="1">
            <a:off x="2743200" y="1735015"/>
            <a:ext cx="1078523" cy="16939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0430F4-34D0-4287-97DD-E743D0D99594}"/>
              </a:ext>
            </a:extLst>
          </p:cNvPr>
          <p:cNvSpPr txBox="1"/>
          <p:nvPr/>
        </p:nvSpPr>
        <p:spPr>
          <a:xfrm>
            <a:off x="2186354" y="3429000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업로드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668CA1A-6F9F-4293-80E3-F4AC04EA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업로드 버튼 클릭</a:t>
            </a:r>
            <a:endParaRPr lang="en-US" altLang="ko-KR" sz="1800" dirty="0"/>
          </a:p>
          <a:p>
            <a:r>
              <a:rPr lang="ko-KR" altLang="en-US" sz="1800" dirty="0"/>
              <a:t>업로드 완료 확인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804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(8)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시리얼 모니터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3927C-BAAE-47EB-A861-50BA97D3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20" y="1359877"/>
            <a:ext cx="4441571" cy="53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(8)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업로드된</a:t>
            </a:r>
            <a:r>
              <a:rPr lang="ko-KR" altLang="en-US" sz="1800" dirty="0"/>
              <a:t> 프로그램 실행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3E4CD-4594-460E-8248-7AEBC084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6" y="1594656"/>
            <a:ext cx="8790788" cy="41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(9)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출력이 안되거나 이상한 경우 </a:t>
            </a:r>
            <a:endParaRPr lang="en-US" altLang="ko-KR" sz="1800" dirty="0"/>
          </a:p>
          <a:p>
            <a:pPr lvl="1"/>
            <a:r>
              <a:rPr lang="ko-KR" altLang="en-US" sz="1600" dirty="0"/>
              <a:t>코드에 </a:t>
            </a:r>
            <a:r>
              <a:rPr lang="ko-KR" altLang="en-US" sz="1600" dirty="0" err="1"/>
              <a:t>설정되어있는</a:t>
            </a:r>
            <a:r>
              <a:rPr lang="ko-KR" altLang="en-US" sz="1600" dirty="0"/>
              <a:t> 값과 시리얼 모니터의 </a:t>
            </a:r>
            <a:r>
              <a:rPr lang="ko-KR" altLang="en-US" sz="1600" dirty="0" err="1"/>
              <a:t>보드레이트</a:t>
            </a:r>
            <a:r>
              <a:rPr lang="ko-KR" altLang="en-US" sz="1600" dirty="0"/>
              <a:t> 값이 일치한지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A8054-47EE-4CB0-AF0A-D0A119C29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2" y="1611579"/>
            <a:ext cx="11148647" cy="52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변수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4197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값을 저장하는 공간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변수를 이용하여 값을 조작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BA487-F764-4437-B778-D49245610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84" y="2670425"/>
            <a:ext cx="3603231" cy="7585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40DEDF-D52C-4E40-B3F0-8A7C0E7517A9}"/>
              </a:ext>
            </a:extLst>
          </p:cNvPr>
          <p:cNvCxnSpPr/>
          <p:nvPr/>
        </p:nvCxnSpPr>
        <p:spPr>
          <a:xfrm flipV="1">
            <a:off x="3439916" y="3141324"/>
            <a:ext cx="1514475" cy="120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F2E3A8-B9BE-47E2-AC81-82CEC2B8F528}"/>
              </a:ext>
            </a:extLst>
          </p:cNvPr>
          <p:cNvSpPr txBox="1"/>
          <p:nvPr/>
        </p:nvSpPr>
        <p:spPr>
          <a:xfrm>
            <a:off x="2873178" y="430920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B370D3-D3EF-45F8-A309-736C53ADCB2F}"/>
              </a:ext>
            </a:extLst>
          </p:cNvPr>
          <p:cNvCxnSpPr>
            <a:cxnSpLocks/>
          </p:cNvCxnSpPr>
          <p:nvPr/>
        </p:nvCxnSpPr>
        <p:spPr>
          <a:xfrm flipH="1" flipV="1">
            <a:off x="5925244" y="3141324"/>
            <a:ext cx="1324" cy="1167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5CA4AE-0D08-4A36-942B-799723711FA4}"/>
              </a:ext>
            </a:extLst>
          </p:cNvPr>
          <p:cNvSpPr txBox="1"/>
          <p:nvPr/>
        </p:nvSpPr>
        <p:spPr>
          <a:xfrm>
            <a:off x="5521129" y="434725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변수명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8E9F56-3DBF-44A5-A674-E2D9A101D8C9}"/>
              </a:ext>
            </a:extLst>
          </p:cNvPr>
          <p:cNvCxnSpPr>
            <a:cxnSpLocks/>
          </p:cNvCxnSpPr>
          <p:nvPr/>
        </p:nvCxnSpPr>
        <p:spPr>
          <a:xfrm flipH="1" flipV="1">
            <a:off x="7897615" y="3141324"/>
            <a:ext cx="982468" cy="1167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5E44A9-4D29-45B6-8385-59A8B6E311FA}"/>
              </a:ext>
            </a:extLst>
          </p:cNvPr>
          <p:cNvSpPr txBox="1"/>
          <p:nvPr/>
        </p:nvSpPr>
        <p:spPr>
          <a:xfrm>
            <a:off x="8880083" y="430920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80473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변수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ECD446-A8CC-4B26-889E-956BD0FDFCD7}"/>
              </a:ext>
            </a:extLst>
          </p:cNvPr>
          <p:cNvSpPr/>
          <p:nvPr/>
        </p:nvSpPr>
        <p:spPr>
          <a:xfrm>
            <a:off x="3048000" y="1417616"/>
            <a:ext cx="6096000" cy="438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(a);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(b);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delay(3000);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en-US" altLang="ko-KR" sz="2400" b="1" dirty="0"/>
              <a:t>(Arduino)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63D83-47B8-47AC-988F-751346E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오픈소스 하드웨어 </a:t>
            </a:r>
            <a:endParaRPr lang="en-US" altLang="ko-KR" sz="2000" dirty="0"/>
          </a:p>
          <a:p>
            <a:pPr lvl="1"/>
            <a:r>
              <a:rPr lang="ko-KR" altLang="en-US" sz="1800" dirty="0"/>
              <a:t>회로도와 기판도 공개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방대한 자료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024C0-0B95-4E02-92E8-77E2E44C75D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99200" y="3161885"/>
            <a:ext cx="2262928" cy="226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6FDB5-EC56-4036-8DA6-2ED21E2A15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37724" y="3080168"/>
            <a:ext cx="2262928" cy="226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E8346D-D402-4AFC-98B3-656D3A79F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84" y="3161885"/>
            <a:ext cx="3308293" cy="20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2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산술연산자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+ </a:t>
            </a:r>
            <a:r>
              <a:rPr lang="ko-KR" altLang="en-US" sz="1800" dirty="0"/>
              <a:t>더하기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빼기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*  </a:t>
            </a:r>
            <a:r>
              <a:rPr lang="ko-KR" altLang="en-US" sz="1800" dirty="0"/>
              <a:t>곱하기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/  </a:t>
            </a:r>
            <a:r>
              <a:rPr lang="ko-KR" altLang="en-US" sz="1800" dirty="0"/>
              <a:t>나누기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% </a:t>
            </a:r>
            <a:r>
              <a:rPr lang="ko-KR" altLang="en-US" sz="1800" dirty="0"/>
              <a:t>나머지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84F55-B6CD-4C5A-A9D3-37EEDFD82FC1}"/>
              </a:ext>
            </a:extLst>
          </p:cNvPr>
          <p:cNvSpPr/>
          <p:nvPr/>
        </p:nvSpPr>
        <p:spPr>
          <a:xfrm>
            <a:off x="3339101" y="1056332"/>
            <a:ext cx="8106310" cy="557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sz="1100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result, a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, b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3A35C"/>
                </a:solidFill>
                <a:latin typeface="Consolas" panose="020B0609020204030204" pitchFamily="49" charset="0"/>
              </a:rPr>
              <a:t>"**************************************************************"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result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b;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result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b;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result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b;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result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b;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result </a:t>
            </a:r>
            <a:r>
              <a:rPr lang="en-US" altLang="ko-KR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a % b;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3A35C"/>
                </a:solidFill>
                <a:latin typeface="Consolas" panose="020B0609020204030204" pitchFamily="49" charset="0"/>
              </a:rPr>
              <a:t>"**************************************************************"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   delay(</a:t>
            </a:r>
            <a:r>
              <a:rPr lang="en-US" altLang="ko-KR" sz="1100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43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조건연산자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&gt; </a:t>
            </a:r>
            <a:r>
              <a:rPr lang="ko-KR" altLang="en-US" sz="1800" dirty="0"/>
              <a:t>크다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 </a:t>
            </a:r>
            <a:r>
              <a:rPr lang="ko-KR" altLang="en-US" sz="1800" dirty="0"/>
              <a:t>작다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&gt;= </a:t>
            </a:r>
            <a:r>
              <a:rPr lang="ko-KR" altLang="en-US" sz="1800" dirty="0"/>
              <a:t>크거나 같다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&lt;= </a:t>
            </a:r>
            <a:r>
              <a:rPr lang="ko-KR" altLang="en-US" sz="1800" dirty="0"/>
              <a:t>작거나 같다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== </a:t>
            </a:r>
            <a:r>
              <a:rPr lang="ko-KR" altLang="en-US" sz="1800" dirty="0"/>
              <a:t>같다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BA74F-6F2B-473F-8CBB-162C68C89A48}"/>
              </a:ext>
            </a:extLst>
          </p:cNvPr>
          <p:cNvSpPr/>
          <p:nvPr/>
        </p:nvSpPr>
        <p:spPr>
          <a:xfrm>
            <a:off x="3845168" y="873812"/>
            <a:ext cx="8944708" cy="454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sz="1600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, b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"***************************************"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84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논리연산자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&amp;&amp;</a:t>
            </a:r>
            <a:r>
              <a:rPr lang="ko-KR" altLang="en-US" sz="1800" dirty="0"/>
              <a:t>  </a:t>
            </a:r>
            <a:r>
              <a:rPr lang="en-US" altLang="ko-KR" sz="1800" dirty="0"/>
              <a:t>‘</a:t>
            </a:r>
            <a:r>
              <a:rPr lang="ko-KR" altLang="en-US" sz="1800" dirty="0"/>
              <a:t>그리고</a:t>
            </a:r>
            <a:r>
              <a:rPr lang="en-US" altLang="ko-KR" sz="1800" dirty="0"/>
              <a:t>(AND)’</a:t>
            </a:r>
            <a:r>
              <a:rPr lang="ko-KR" altLang="en-US" sz="1800" dirty="0"/>
              <a:t>를 나타냄</a:t>
            </a:r>
            <a:endParaRPr lang="en-US" altLang="ko-KR" sz="1800" dirty="0"/>
          </a:p>
          <a:p>
            <a:pPr lvl="1"/>
            <a:r>
              <a:rPr lang="en-US" altLang="ko-KR" sz="1600" dirty="0"/>
              <a:t>‘ 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&amp;&amp; </a:t>
            </a:r>
            <a:r>
              <a:rPr lang="ko-KR" altLang="en-US" sz="1600" dirty="0"/>
              <a:t>조건식</a:t>
            </a:r>
            <a:r>
              <a:rPr lang="en-US" altLang="ko-KR" sz="1600" dirty="0"/>
              <a:t> ‘ </a:t>
            </a:r>
            <a:r>
              <a:rPr lang="ko-KR" altLang="en-US" sz="1600" dirty="0"/>
              <a:t>형태로 표현 두 조건을 모두 만족해야 참</a:t>
            </a:r>
            <a:endParaRPr lang="en-US" altLang="ko-KR" sz="1600" dirty="0"/>
          </a:p>
          <a:p>
            <a:r>
              <a:rPr lang="en-US" altLang="ko-KR" sz="1800" dirty="0"/>
              <a:t>||  ‘</a:t>
            </a:r>
            <a:r>
              <a:rPr lang="ko-KR" altLang="en-US" sz="1800" dirty="0"/>
              <a:t>또는</a:t>
            </a:r>
            <a:r>
              <a:rPr lang="en-US" altLang="ko-KR" sz="1800" dirty="0"/>
              <a:t>(OR)’</a:t>
            </a:r>
            <a:r>
              <a:rPr lang="ko-KR" altLang="en-US" sz="1800" dirty="0"/>
              <a:t>를 나타냄</a:t>
            </a:r>
            <a:endParaRPr lang="en-US" altLang="ko-KR" sz="1800" dirty="0"/>
          </a:p>
          <a:p>
            <a:pPr lvl="1"/>
            <a:r>
              <a:rPr lang="en-US" altLang="ko-KR" sz="1600" dirty="0"/>
              <a:t>‘ 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|| </a:t>
            </a:r>
            <a:r>
              <a:rPr lang="ko-KR" altLang="en-US" sz="1600" dirty="0"/>
              <a:t>조건식</a:t>
            </a:r>
            <a:r>
              <a:rPr lang="en-US" altLang="ko-KR" sz="1600" dirty="0"/>
              <a:t> ‘ </a:t>
            </a:r>
            <a:r>
              <a:rPr lang="ko-KR" altLang="en-US" sz="1600" dirty="0"/>
              <a:t>형태로 표현 두 조건 중 하나만 만족해도 참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3BE383-191C-4DDB-B4C2-D9665ADDFE78}"/>
              </a:ext>
            </a:extLst>
          </p:cNvPr>
          <p:cNvSpPr/>
          <p:nvPr/>
        </p:nvSpPr>
        <p:spPr>
          <a:xfrm>
            <a:off x="1034265" y="2633846"/>
            <a:ext cx="6096000" cy="34327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sz="1200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, b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, c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3A35C"/>
                </a:solidFill>
                <a:latin typeface="Consolas" panose="020B0609020204030204" pitchFamily="49" charset="0"/>
              </a:rPr>
              <a:t>"********************************************"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( c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( c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sz="1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3A35C"/>
                </a:solidFill>
                <a:latin typeface="Consolas" panose="020B0609020204030204" pitchFamily="49" charset="0"/>
              </a:rPr>
              <a:t>"********************************************"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15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if </a:t>
            </a:r>
            <a:r>
              <a:rPr lang="ko-KR" altLang="en-US" sz="2400" b="1" dirty="0"/>
              <a:t>문</a:t>
            </a:r>
            <a:r>
              <a:rPr lang="en-US" altLang="ko-KR" sz="2400" b="1" dirty="0"/>
              <a:t>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 조건식 </a:t>
            </a:r>
            <a:r>
              <a:rPr lang="en-US" altLang="ko-KR" sz="1800" dirty="0"/>
              <a:t>)</a:t>
            </a:r>
            <a:r>
              <a:rPr lang="ko-KR" altLang="en-US" sz="1800" dirty="0"/>
              <a:t>의 조건식이 참이면 </a:t>
            </a:r>
            <a:r>
              <a:rPr lang="en-US" altLang="ko-KR" sz="1800" dirty="0"/>
              <a:t>if</a:t>
            </a:r>
            <a:r>
              <a:rPr lang="ko-KR" altLang="en-US" sz="1800" dirty="0"/>
              <a:t>의 코드 실행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B0D7A-D064-446B-81DF-EEDB42E943B3}"/>
              </a:ext>
            </a:extLst>
          </p:cNvPr>
          <p:cNvSpPr/>
          <p:nvPr/>
        </p:nvSpPr>
        <p:spPr>
          <a:xfrm>
            <a:off x="910974" y="1538736"/>
            <a:ext cx="6096000" cy="4022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참입니다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98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if else </a:t>
            </a:r>
            <a:r>
              <a:rPr lang="ko-KR" altLang="en-US" sz="2400" b="1" dirty="0"/>
              <a:t>문</a:t>
            </a:r>
            <a:r>
              <a:rPr lang="en-US" altLang="ko-KR" sz="2400" b="1" dirty="0"/>
              <a:t>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 조건식 </a:t>
            </a:r>
            <a:r>
              <a:rPr lang="en-US" altLang="ko-KR" sz="1800" dirty="0"/>
              <a:t>)</a:t>
            </a:r>
            <a:r>
              <a:rPr lang="ko-KR" altLang="en-US" sz="1800" dirty="0"/>
              <a:t>의 조건식이 참이면 </a:t>
            </a:r>
            <a:r>
              <a:rPr lang="en-US" altLang="ko-KR" sz="1800" dirty="0"/>
              <a:t>if </a:t>
            </a:r>
            <a:r>
              <a:rPr lang="ko-KR" altLang="en-US" sz="1800" dirty="0"/>
              <a:t>문의 코드 실행</a:t>
            </a:r>
            <a:endParaRPr lang="en-US" altLang="ko-KR" sz="1800" dirty="0"/>
          </a:p>
          <a:p>
            <a:r>
              <a:rPr lang="en-US" altLang="ko-KR" sz="1800" dirty="0"/>
              <a:t>if (</a:t>
            </a:r>
            <a:r>
              <a:rPr lang="ko-KR" altLang="en-US" sz="1800" dirty="0"/>
              <a:t> 조건식 </a:t>
            </a:r>
            <a:r>
              <a:rPr lang="en-US" altLang="ko-KR" sz="1800" dirty="0"/>
              <a:t>)</a:t>
            </a:r>
            <a:r>
              <a:rPr lang="ko-KR" altLang="en-US" sz="1800" dirty="0"/>
              <a:t>의 조건식이 거짓이면 </a:t>
            </a:r>
            <a:r>
              <a:rPr lang="en-US" altLang="ko-KR" sz="1800" dirty="0"/>
              <a:t>else</a:t>
            </a:r>
            <a:r>
              <a:rPr lang="ko-KR" altLang="en-US" sz="1800" dirty="0"/>
              <a:t>의 코드 실행 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0764E8-A261-4568-95B5-CE62EA7A5860}"/>
              </a:ext>
            </a:extLst>
          </p:cNvPr>
          <p:cNvSpPr/>
          <p:nvPr/>
        </p:nvSpPr>
        <p:spPr>
          <a:xfrm>
            <a:off x="838200" y="1653419"/>
            <a:ext cx="6096000" cy="47429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참입니다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}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거짓입니다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 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15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반복문</a:t>
            </a:r>
            <a:r>
              <a:rPr lang="en-US" altLang="ko-KR" sz="2400" b="1" dirty="0"/>
              <a:t> while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while( </a:t>
            </a:r>
            <a:r>
              <a:rPr lang="ko-KR" altLang="en-US" sz="1800" dirty="0"/>
              <a:t>조건식</a:t>
            </a:r>
            <a:r>
              <a:rPr lang="en-US" altLang="ko-KR" sz="1800" dirty="0"/>
              <a:t> )</a:t>
            </a:r>
            <a:r>
              <a:rPr lang="ko-KR" altLang="en-US" sz="1800" dirty="0"/>
              <a:t>의 조건식이 거짓이 될 때까지 반복적으로 코드 실행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A479C-50C9-4580-B817-02EE1436F38E}"/>
              </a:ext>
            </a:extLst>
          </p:cNvPr>
          <p:cNvSpPr/>
          <p:nvPr/>
        </p:nvSpPr>
        <p:spPr>
          <a:xfrm>
            <a:off x="838200" y="1432776"/>
            <a:ext cx="6096000" cy="438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(a);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a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//1</a:t>
            </a:r>
            <a:r>
              <a:rPr lang="ko-KR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씩 증가</a:t>
            </a:r>
            <a:endParaRPr lang="ko-KR" altLang="en-US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47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반복문</a:t>
            </a:r>
            <a:r>
              <a:rPr lang="en-US" altLang="ko-KR" sz="2400" b="1" dirty="0"/>
              <a:t> for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 ( </a:t>
            </a:r>
            <a:r>
              <a:rPr lang="ko-KR" altLang="en-US" sz="1800" dirty="0" err="1"/>
              <a:t>변수값</a:t>
            </a:r>
            <a:r>
              <a:rPr lang="en-US" altLang="ko-KR" sz="1800" dirty="0"/>
              <a:t>;</a:t>
            </a:r>
            <a:r>
              <a:rPr lang="ko-KR" altLang="en-US" sz="1800" dirty="0"/>
              <a:t> 조건식</a:t>
            </a:r>
            <a:r>
              <a:rPr lang="en-US" altLang="ko-KR" sz="1800" dirty="0"/>
              <a:t>; </a:t>
            </a:r>
            <a:r>
              <a:rPr lang="ko-KR" altLang="en-US" sz="1800" dirty="0"/>
              <a:t>변화량</a:t>
            </a:r>
            <a:r>
              <a:rPr lang="en-US" altLang="ko-KR" sz="1800" dirty="0"/>
              <a:t>)</a:t>
            </a:r>
            <a:r>
              <a:rPr lang="ko-KR" altLang="en-US" sz="1800" dirty="0"/>
              <a:t>의 구조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변수값이</a:t>
            </a:r>
            <a:r>
              <a:rPr lang="ko-KR" altLang="en-US" sz="1600" dirty="0"/>
              <a:t> 조건식에 대하여 참일 경우 </a:t>
            </a:r>
            <a:r>
              <a:rPr lang="en-US" altLang="ko-KR" sz="1600" dirty="0"/>
              <a:t>for</a:t>
            </a:r>
            <a:r>
              <a:rPr lang="ko-KR" altLang="en-US" sz="1600" dirty="0"/>
              <a:t>문 실행 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변수값은</a:t>
            </a:r>
            <a:r>
              <a:rPr lang="ko-KR" altLang="en-US" sz="1600" dirty="0"/>
              <a:t> 변화량 만큼 증가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변수값은</a:t>
            </a:r>
            <a:r>
              <a:rPr lang="ko-KR" altLang="en-US" sz="1600" dirty="0"/>
              <a:t> 조건식에 거짓이 </a:t>
            </a:r>
            <a:r>
              <a:rPr lang="ko-KR" altLang="en-US" sz="1600" dirty="0" err="1"/>
              <a:t>될때까지</a:t>
            </a:r>
            <a:r>
              <a:rPr lang="ko-KR" altLang="en-US" sz="1600" dirty="0"/>
              <a:t> 위 두 과정을 반복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67E99A-A90D-4974-8794-2BB359AA6D52}"/>
              </a:ext>
            </a:extLst>
          </p:cNvPr>
          <p:cNvSpPr/>
          <p:nvPr/>
        </p:nvSpPr>
        <p:spPr>
          <a:xfrm>
            <a:off x="838200" y="2470106"/>
            <a:ext cx="6096000" cy="4022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 a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(a);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478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구구단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단 값 출력해보기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9E6376-1CFA-4899-B0AC-129ABDDDF03C}"/>
              </a:ext>
            </a:extLst>
          </p:cNvPr>
          <p:cNvSpPr/>
          <p:nvPr/>
        </p:nvSpPr>
        <p:spPr>
          <a:xfrm>
            <a:off x="1031630" y="1209918"/>
            <a:ext cx="8065477" cy="510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two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result;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   ;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  ;    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two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  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FB031-383A-4164-B27C-EE617639E793}"/>
              </a:ext>
            </a:extLst>
          </p:cNvPr>
          <p:cNvSpPr/>
          <p:nvPr/>
        </p:nvSpPr>
        <p:spPr>
          <a:xfrm>
            <a:off x="2637693" y="4214443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4F72C-270E-4016-84F3-AB630DFC7E40}"/>
              </a:ext>
            </a:extLst>
          </p:cNvPr>
          <p:cNvSpPr/>
          <p:nvPr/>
        </p:nvSpPr>
        <p:spPr>
          <a:xfrm>
            <a:off x="3645878" y="4196858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4DA31-2606-403F-A9CA-F399E35CB1A6}"/>
              </a:ext>
            </a:extLst>
          </p:cNvPr>
          <p:cNvSpPr/>
          <p:nvPr/>
        </p:nvSpPr>
        <p:spPr>
          <a:xfrm>
            <a:off x="3475894" y="4575291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73C-89A3-4BBE-B279-ED88462C3D77}"/>
              </a:ext>
            </a:extLst>
          </p:cNvPr>
          <p:cNvSpPr/>
          <p:nvPr/>
        </p:nvSpPr>
        <p:spPr>
          <a:xfrm>
            <a:off x="4355125" y="4208581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9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함수는 다음과 같은 구조를 지님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168F8B-0EF0-493B-BE01-F866798A2E0B}"/>
              </a:ext>
            </a:extLst>
          </p:cNvPr>
          <p:cNvSpPr/>
          <p:nvPr/>
        </p:nvSpPr>
        <p:spPr>
          <a:xfrm>
            <a:off x="1441939" y="1521580"/>
            <a:ext cx="6658708" cy="114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반환타입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함수명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함수입력값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1, 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함수입력값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2…)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반환값</a:t>
            </a:r>
            <a:endParaRPr lang="ko-KR" altLang="en-US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18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51759-E9C0-45E5-AFC0-79803C2A043D}"/>
              </a:ext>
            </a:extLst>
          </p:cNvPr>
          <p:cNvSpPr/>
          <p:nvPr/>
        </p:nvSpPr>
        <p:spPr>
          <a:xfrm>
            <a:off x="1148860" y="1388413"/>
            <a:ext cx="9038493" cy="454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sz="1600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add(</a:t>
            </a: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a, </a:t>
            </a: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b) {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b;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result;  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sz="16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add(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함수호출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(a);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라즈베리파이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63D83-47B8-47AC-988F-751346E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영국에서 만든 초소형 컴퓨터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리눅스에서 동작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F7D1B0-89EB-4991-ADCF-E546FDC02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312669"/>
            <a:ext cx="4699000" cy="30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개발환경 설정 </a:t>
            </a:r>
            <a:r>
              <a:rPr lang="en-US" altLang="ko-KR" sz="2400" b="1" dirty="0"/>
              <a:t>-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3"/>
              </a:rPr>
              <a:t>https://www.python.org/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파일 다운로드 후 설치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09393C-D2B8-40D1-A143-F7A92B6A7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8" y="1655570"/>
            <a:ext cx="965714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5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개발환경 설정 </a:t>
            </a:r>
            <a:r>
              <a:rPr lang="en-US" altLang="ko-KR" sz="2400" b="1" dirty="0"/>
              <a:t>-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폴더 옵션에서 알려진 파일 형식의 파일 확장명 숨기기 체크 해제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E88855-C344-428F-A031-58398247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34" y="1267857"/>
            <a:ext cx="4423106" cy="53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5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helloworld.py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메모장을 열고 다음과 같이 코드 작성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코드 작성 후 </a:t>
            </a:r>
            <a:r>
              <a:rPr lang="en-US" altLang="ko-KR" sz="1800" dirty="0"/>
              <a:t>helloworld.py </a:t>
            </a:r>
            <a:r>
              <a:rPr lang="ko-KR" altLang="en-US" sz="1800" dirty="0"/>
              <a:t>파일명으로 파일저장</a:t>
            </a:r>
            <a:endParaRPr lang="en-US" altLang="ko-KR" sz="1800" dirty="0"/>
          </a:p>
          <a:p>
            <a:r>
              <a:rPr lang="ko-KR" altLang="en-US" sz="1800" dirty="0" err="1"/>
              <a:t>명령프롬프트</a:t>
            </a:r>
            <a:r>
              <a:rPr lang="ko-KR" altLang="en-US" sz="1800" dirty="0"/>
              <a:t> 실행</a:t>
            </a:r>
            <a:endParaRPr lang="en-US" altLang="ko-KR" sz="1800" dirty="0"/>
          </a:p>
          <a:p>
            <a:r>
              <a:rPr lang="en-US" altLang="ko-KR" sz="1800" dirty="0"/>
              <a:t>helloworld.py</a:t>
            </a:r>
            <a:r>
              <a:rPr lang="ko-KR" altLang="en-US" sz="1800" dirty="0"/>
              <a:t>가 있는 경로로 이동</a:t>
            </a:r>
            <a:endParaRPr lang="en-US" altLang="ko-KR" sz="1800" dirty="0"/>
          </a:p>
          <a:p>
            <a:r>
              <a:rPr lang="en-US" altLang="ko-KR" sz="1800" dirty="0"/>
              <a:t>python</a:t>
            </a:r>
            <a:r>
              <a:rPr lang="ko-KR" altLang="en-US" sz="1800" dirty="0"/>
              <a:t> </a:t>
            </a:r>
            <a:r>
              <a:rPr lang="en-US" altLang="ko-KR" sz="1800" dirty="0"/>
              <a:t>helloworld.py</a:t>
            </a:r>
            <a:r>
              <a:rPr lang="ko-KR" altLang="en-US" sz="1800" dirty="0"/>
              <a:t> 실행</a:t>
            </a:r>
            <a:endParaRPr lang="en-US" altLang="ko-KR" sz="1800" dirty="0"/>
          </a:p>
          <a:p>
            <a:r>
              <a:rPr lang="ko-KR" altLang="en-US" sz="1800" dirty="0"/>
              <a:t>결과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D9219-ABE5-4A44-AF36-1B504FF64CCE}"/>
              </a:ext>
            </a:extLst>
          </p:cNvPr>
          <p:cNvSpPr/>
          <p:nvPr/>
        </p:nvSpPr>
        <p:spPr>
          <a:xfrm>
            <a:off x="1328195" y="1424478"/>
            <a:ext cx="2970685" cy="421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"Hello World!!!)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4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변수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3AB4CCE-2B25-479A-AA17-6C1E4085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변수명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값 형태로 변수에 값을 할당</a:t>
            </a: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6A49B-923C-49FF-B2EF-7626A78A0C1D}"/>
              </a:ext>
            </a:extLst>
          </p:cNvPr>
          <p:cNvSpPr/>
          <p:nvPr/>
        </p:nvSpPr>
        <p:spPr>
          <a:xfrm>
            <a:off x="973015" y="1687944"/>
            <a:ext cx="6096000" cy="18621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(a)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b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"Hello"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58664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산술연산자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+ </a:t>
            </a:r>
            <a:r>
              <a:rPr lang="ko-KR" altLang="en-US" sz="1800" dirty="0"/>
              <a:t>더하기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빼기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*  </a:t>
            </a:r>
            <a:r>
              <a:rPr lang="ko-KR" altLang="en-US" sz="1800" dirty="0"/>
              <a:t>곱하기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/  </a:t>
            </a:r>
            <a:r>
              <a:rPr lang="ko-KR" altLang="en-US" sz="1800" dirty="0"/>
              <a:t>나누기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% </a:t>
            </a:r>
            <a:r>
              <a:rPr lang="ko-KR" altLang="en-US" sz="1800" dirty="0"/>
              <a:t>나머지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B30BFC-A3CC-414B-94A5-D2E86D784C37}"/>
              </a:ext>
            </a:extLst>
          </p:cNvPr>
          <p:cNvSpPr/>
          <p:nvPr/>
        </p:nvSpPr>
        <p:spPr>
          <a:xfrm>
            <a:off x="5536385" y="669526"/>
            <a:ext cx="6096000" cy="65434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b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 % b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(result)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971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조건연산자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&gt; </a:t>
            </a:r>
            <a:r>
              <a:rPr lang="ko-KR" altLang="en-US" sz="1800" dirty="0"/>
              <a:t>크다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 </a:t>
            </a:r>
            <a:r>
              <a:rPr lang="ko-KR" altLang="en-US" sz="1800" dirty="0"/>
              <a:t>작다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&gt;= </a:t>
            </a:r>
            <a:r>
              <a:rPr lang="ko-KR" altLang="en-US" sz="1800" dirty="0"/>
              <a:t>크거나 같다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&lt;= </a:t>
            </a:r>
            <a:r>
              <a:rPr lang="ko-KR" altLang="en-US" sz="1800" dirty="0"/>
              <a:t>작거나 같다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== </a:t>
            </a:r>
            <a:r>
              <a:rPr lang="ko-KR" altLang="en-US" sz="1800" dirty="0"/>
              <a:t>같다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FB5D55-AA62-4C4C-B5C3-EA432B9B5D4F}"/>
              </a:ext>
            </a:extLst>
          </p:cNvPr>
          <p:cNvSpPr/>
          <p:nvPr/>
        </p:nvSpPr>
        <p:spPr>
          <a:xfrm>
            <a:off x="4876800" y="923278"/>
            <a:ext cx="6096000" cy="29424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b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 a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b )</a:t>
            </a:r>
          </a:p>
        </p:txBody>
      </p:sp>
    </p:spTree>
    <p:extLst>
      <p:ext uri="{BB962C8B-B14F-4D97-AF65-F5344CB8AC3E}">
        <p14:creationId xmlns:p14="http://schemas.microsoft.com/office/powerpoint/2010/main" val="4072435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논리연산자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and</a:t>
            </a:r>
            <a:r>
              <a:rPr lang="ko-KR" altLang="en-US" sz="1800" dirty="0"/>
              <a:t>  </a:t>
            </a:r>
            <a:r>
              <a:rPr lang="en-US" altLang="ko-KR" sz="1800" dirty="0"/>
              <a:t>‘</a:t>
            </a:r>
            <a:r>
              <a:rPr lang="ko-KR" altLang="en-US" sz="1800" dirty="0"/>
              <a:t>그리고</a:t>
            </a:r>
            <a:r>
              <a:rPr lang="en-US" altLang="ko-KR" sz="1800" dirty="0"/>
              <a:t>(AND)’</a:t>
            </a:r>
            <a:r>
              <a:rPr lang="ko-KR" altLang="en-US" sz="1800" dirty="0"/>
              <a:t>를 나타냄</a:t>
            </a:r>
            <a:endParaRPr lang="en-US" altLang="ko-KR" sz="1800" dirty="0"/>
          </a:p>
          <a:p>
            <a:pPr lvl="1"/>
            <a:r>
              <a:rPr lang="en-US" altLang="ko-KR" sz="1600" dirty="0"/>
              <a:t>‘ 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and </a:t>
            </a:r>
            <a:r>
              <a:rPr lang="ko-KR" altLang="en-US" sz="1600" dirty="0"/>
              <a:t>조건식</a:t>
            </a:r>
            <a:r>
              <a:rPr lang="en-US" altLang="ko-KR" sz="1600" dirty="0"/>
              <a:t> ‘ </a:t>
            </a:r>
            <a:r>
              <a:rPr lang="ko-KR" altLang="en-US" sz="1600" dirty="0"/>
              <a:t>형태로 표현 두 조건을 모두 만족해야 참</a:t>
            </a:r>
            <a:endParaRPr lang="en-US" altLang="ko-KR" sz="1600" dirty="0"/>
          </a:p>
          <a:p>
            <a:r>
              <a:rPr lang="en-US" altLang="ko-KR" sz="1800" dirty="0"/>
              <a:t>or  ‘</a:t>
            </a:r>
            <a:r>
              <a:rPr lang="ko-KR" altLang="en-US" sz="1800" dirty="0"/>
              <a:t>또는</a:t>
            </a:r>
            <a:r>
              <a:rPr lang="en-US" altLang="ko-KR" sz="1800" dirty="0"/>
              <a:t>(OR)’</a:t>
            </a:r>
            <a:r>
              <a:rPr lang="ko-KR" altLang="en-US" sz="1800" dirty="0"/>
              <a:t>를 나타냄</a:t>
            </a:r>
            <a:endParaRPr lang="en-US" altLang="ko-KR" sz="1800" dirty="0"/>
          </a:p>
          <a:p>
            <a:pPr lvl="1"/>
            <a:r>
              <a:rPr lang="en-US" altLang="ko-KR" sz="1600" dirty="0"/>
              <a:t>‘ 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or </a:t>
            </a:r>
            <a:r>
              <a:rPr lang="ko-KR" altLang="en-US" sz="1600" dirty="0"/>
              <a:t>조건식</a:t>
            </a:r>
            <a:r>
              <a:rPr lang="en-US" altLang="ko-KR" sz="1600" dirty="0"/>
              <a:t> ‘ </a:t>
            </a:r>
            <a:r>
              <a:rPr lang="ko-KR" altLang="en-US" sz="1600" dirty="0"/>
              <a:t>형태로 표현 두 조건 중 하나만 만족해도 참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AE88C-4D37-4384-9910-46918EB5F520}"/>
              </a:ext>
            </a:extLst>
          </p:cNvPr>
          <p:cNvSpPr/>
          <p:nvPr/>
        </p:nvSpPr>
        <p:spPr>
          <a:xfrm>
            <a:off x="973016" y="2478668"/>
            <a:ext cx="6412522" cy="150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6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if </a:t>
            </a:r>
            <a:r>
              <a:rPr lang="ko-KR" altLang="en-US" sz="2400" b="1" dirty="0"/>
              <a:t>문</a:t>
            </a:r>
            <a:r>
              <a:rPr lang="en-US" altLang="ko-KR" sz="2400" b="1" dirty="0"/>
              <a:t>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</a:t>
            </a:r>
            <a:r>
              <a:rPr lang="ko-KR" altLang="en-US" sz="1800" dirty="0"/>
              <a:t> 조건식</a:t>
            </a:r>
            <a:r>
              <a:rPr lang="en-US" altLang="ko-KR" sz="1800" dirty="0"/>
              <a:t>: </a:t>
            </a:r>
            <a:r>
              <a:rPr lang="ko-KR" altLang="en-US" sz="1800" dirty="0"/>
              <a:t>의 조건식이 참이면 </a:t>
            </a:r>
            <a:r>
              <a:rPr lang="en-US" altLang="ko-KR" sz="1800" dirty="0"/>
              <a:t>if</a:t>
            </a:r>
            <a:r>
              <a:rPr lang="ko-KR" altLang="en-US" sz="1800" dirty="0"/>
              <a:t>의 코드 실행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92479A-17E3-4958-B49D-EF8CC6028E75}"/>
              </a:ext>
            </a:extLst>
          </p:cNvPr>
          <p:cNvSpPr/>
          <p:nvPr/>
        </p:nvSpPr>
        <p:spPr>
          <a:xfrm>
            <a:off x="1043354" y="1658983"/>
            <a:ext cx="6096000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참입니다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750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if else </a:t>
            </a:r>
            <a:r>
              <a:rPr lang="ko-KR" altLang="en-US" sz="2400" b="1" dirty="0"/>
              <a:t>문</a:t>
            </a:r>
            <a:r>
              <a:rPr lang="en-US" altLang="ko-KR" sz="2400" b="1" dirty="0"/>
              <a:t>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</a:t>
            </a:r>
            <a:r>
              <a:rPr lang="ko-KR" altLang="en-US" sz="1800" dirty="0"/>
              <a:t> 조건식</a:t>
            </a:r>
            <a:r>
              <a:rPr lang="en-US" altLang="ko-KR" sz="1800" dirty="0"/>
              <a:t>: </a:t>
            </a:r>
            <a:r>
              <a:rPr lang="ko-KR" altLang="en-US" sz="1800" dirty="0"/>
              <a:t>의 조건식이 참이면 </a:t>
            </a:r>
            <a:r>
              <a:rPr lang="en-US" altLang="ko-KR" sz="1800" dirty="0"/>
              <a:t>if </a:t>
            </a:r>
            <a:r>
              <a:rPr lang="ko-KR" altLang="en-US" sz="1800" dirty="0"/>
              <a:t>문의 코드 실행</a:t>
            </a:r>
            <a:endParaRPr lang="en-US" altLang="ko-KR" sz="1800" dirty="0"/>
          </a:p>
          <a:p>
            <a:r>
              <a:rPr lang="en-US" altLang="ko-KR" sz="1800" dirty="0"/>
              <a:t>if </a:t>
            </a:r>
            <a:r>
              <a:rPr lang="ko-KR" altLang="en-US" sz="1800" dirty="0"/>
              <a:t>조건식</a:t>
            </a:r>
            <a:r>
              <a:rPr lang="en-US" altLang="ko-KR" sz="1800" dirty="0"/>
              <a:t>: </a:t>
            </a:r>
            <a:r>
              <a:rPr lang="ko-KR" altLang="en-US" sz="1800" dirty="0"/>
              <a:t>의 조건식이 거짓이면 </a:t>
            </a:r>
            <a:r>
              <a:rPr lang="en-US" altLang="ko-KR" sz="1800" dirty="0"/>
              <a:t>else</a:t>
            </a:r>
            <a:r>
              <a:rPr lang="ko-KR" altLang="en-US" sz="1800" dirty="0"/>
              <a:t>의 코드 실행 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0764E8-A261-4568-95B5-CE62EA7A5860}"/>
              </a:ext>
            </a:extLst>
          </p:cNvPr>
          <p:cNvSpPr/>
          <p:nvPr/>
        </p:nvSpPr>
        <p:spPr>
          <a:xfrm>
            <a:off x="838200" y="1653419"/>
            <a:ext cx="6096000" cy="4217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AF7618-E0CA-4ACC-A8E4-351BD8B01C82}"/>
              </a:ext>
            </a:extLst>
          </p:cNvPr>
          <p:cNvSpPr/>
          <p:nvPr/>
        </p:nvSpPr>
        <p:spPr>
          <a:xfrm>
            <a:off x="1078523" y="2075201"/>
            <a:ext cx="6096000" cy="22204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"3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보다 작습니다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"3</a:t>
            </a:r>
            <a:r>
              <a:rPr lang="ko-KR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보다 큽니다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6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반복문</a:t>
            </a:r>
            <a:r>
              <a:rPr lang="en-US" altLang="ko-KR" sz="2400" b="1" dirty="0"/>
              <a:t> while 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while </a:t>
            </a:r>
            <a:r>
              <a:rPr lang="ko-KR" altLang="en-US" sz="1800" dirty="0"/>
              <a:t>조건식</a:t>
            </a:r>
            <a:r>
              <a:rPr lang="en-US" altLang="ko-KR" sz="1800" dirty="0"/>
              <a:t>: </a:t>
            </a:r>
            <a:r>
              <a:rPr lang="ko-KR" altLang="en-US" sz="1800" dirty="0"/>
              <a:t>의 조건식이 거짓이 될 때까지 반복적으로 코드 실행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411FF-8399-448E-9567-C6AEE2FA7211}"/>
              </a:ext>
            </a:extLst>
          </p:cNvPr>
          <p:cNvSpPr/>
          <p:nvPr/>
        </p:nvSpPr>
        <p:spPr>
          <a:xfrm>
            <a:off x="961292" y="1431112"/>
            <a:ext cx="6096000" cy="18621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준비물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63948-67CD-480C-93EB-7588579F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277"/>
            <a:ext cx="3203257" cy="2402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72473-853D-4405-9F51-5D4220704059}"/>
              </a:ext>
            </a:extLst>
          </p:cNvPr>
          <p:cNvSpPr txBox="1"/>
          <p:nvPr/>
        </p:nvSpPr>
        <p:spPr>
          <a:xfrm>
            <a:off x="1397000" y="436972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메가</a:t>
            </a:r>
            <a:r>
              <a:rPr lang="en-US" altLang="ko-KR" dirty="0"/>
              <a:t>2560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5C108B-FB20-4D47-8861-13B43E56C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59" y="1731923"/>
            <a:ext cx="3388041" cy="2440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E3BE1A-CB34-4D3A-AA74-0BFDCF82F089}"/>
              </a:ext>
            </a:extLst>
          </p:cNvPr>
          <p:cNvSpPr txBox="1"/>
          <p:nvPr/>
        </p:nvSpPr>
        <p:spPr>
          <a:xfrm>
            <a:off x="4864099" y="4369720"/>
            <a:ext cx="338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USB </a:t>
            </a:r>
            <a:r>
              <a:rPr lang="ko-KR" altLang="en-US" dirty="0"/>
              <a:t>케이블 </a:t>
            </a:r>
            <a:r>
              <a:rPr lang="en-US" altLang="ko-KR" dirty="0"/>
              <a:t>(A</a:t>
            </a:r>
            <a:r>
              <a:rPr lang="ko-KR" altLang="en-US" dirty="0"/>
              <a:t>타입 </a:t>
            </a:r>
            <a:r>
              <a:rPr lang="en-US" altLang="ko-KR" dirty="0"/>
              <a:t>- B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6F83B-F641-42EB-9BDA-F1A0A5A2AB71}"/>
              </a:ext>
            </a:extLst>
          </p:cNvPr>
          <p:cNvSpPr txBox="1"/>
          <p:nvPr/>
        </p:nvSpPr>
        <p:spPr>
          <a:xfrm>
            <a:off x="8925239" y="4369720"/>
            <a:ext cx="338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</a:t>
            </a:r>
            <a:r>
              <a:rPr lang="en-US" altLang="ko-KR" dirty="0"/>
              <a:t>PC </a:t>
            </a:r>
            <a:r>
              <a:rPr lang="ko-KR" altLang="en-US" dirty="0"/>
              <a:t>또는 노트북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F098F5-2CDA-4A1C-932B-65FB106E5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239" y="2079114"/>
            <a:ext cx="2582419" cy="22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9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 err="1"/>
              <a:t>반복문</a:t>
            </a:r>
            <a:r>
              <a:rPr lang="en-US" altLang="ko-KR" sz="2400" b="1" dirty="0"/>
              <a:t> for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</a:t>
            </a:r>
            <a:r>
              <a:rPr lang="ko-KR" altLang="en-US" sz="1800" dirty="0"/>
              <a:t> 변수 </a:t>
            </a:r>
            <a:r>
              <a:rPr lang="en-US" altLang="ko-KR" sz="1800" dirty="0"/>
              <a:t>in range(</a:t>
            </a:r>
            <a:r>
              <a:rPr lang="ko-KR" altLang="en-US" sz="1800" dirty="0" err="1"/>
              <a:t>시작값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끝값</a:t>
            </a:r>
            <a:r>
              <a:rPr lang="en-US" altLang="ko-KR" sz="1800" dirty="0"/>
              <a:t>):</a:t>
            </a:r>
            <a:r>
              <a:rPr lang="ko-KR" altLang="en-US" sz="1800" dirty="0"/>
              <a:t>의 형태</a:t>
            </a:r>
            <a:endParaRPr lang="en-US" altLang="ko-KR" sz="1800" dirty="0"/>
          </a:p>
          <a:p>
            <a:r>
              <a:rPr lang="ko-KR" altLang="en-US" sz="1800" dirty="0" err="1"/>
              <a:t>시작값이</a:t>
            </a:r>
            <a:r>
              <a:rPr lang="ko-KR" altLang="en-US" sz="1800" dirty="0"/>
              <a:t> 하나씩 증가하면서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끝값</a:t>
            </a:r>
            <a:r>
              <a:rPr lang="ko-KR" altLang="en-US" sz="1800" dirty="0"/>
              <a:t> </a:t>
            </a:r>
            <a:r>
              <a:rPr lang="en-US" altLang="ko-KR" sz="1800" dirty="0"/>
              <a:t>– 1’</a:t>
            </a:r>
            <a:r>
              <a:rPr lang="ko-KR" altLang="en-US" sz="1800" dirty="0"/>
              <a:t>까지 증가</a:t>
            </a:r>
            <a:endParaRPr lang="en-US" altLang="ko-KR" sz="1800" dirty="0"/>
          </a:p>
          <a:p>
            <a:r>
              <a:rPr lang="ko-KR" altLang="en-US" sz="1800" dirty="0"/>
              <a:t>변수는 현재 증가하는 값을 참조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ACC09-188A-408F-843E-E91B90360516}"/>
              </a:ext>
            </a:extLst>
          </p:cNvPr>
          <p:cNvSpPr/>
          <p:nvPr/>
        </p:nvSpPr>
        <p:spPr>
          <a:xfrm>
            <a:off x="1488831" y="2381568"/>
            <a:ext cx="6096000" cy="781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4920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 </a:t>
            </a:r>
            <a:r>
              <a:rPr lang="ko-KR" altLang="en-US" sz="2400" b="1" dirty="0"/>
              <a:t>구구단 출력하기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3F94D4-8EC2-4610-9A50-ABB114F24F9F}"/>
              </a:ext>
            </a:extLst>
          </p:cNvPr>
          <p:cNvSpPr/>
          <p:nvPr/>
        </p:nvSpPr>
        <p:spPr>
          <a:xfrm>
            <a:off x="949569" y="1271190"/>
            <a:ext cx="6787661" cy="150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(2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 ):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y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  ):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x    y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(x,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 * 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,y,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 = 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,result)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428067-5CF1-47FB-B658-7369D0BD86AE}"/>
              </a:ext>
            </a:extLst>
          </p:cNvPr>
          <p:cNvSpPr/>
          <p:nvPr/>
        </p:nvSpPr>
        <p:spPr>
          <a:xfrm>
            <a:off x="3341078" y="1365736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A76C5-8BC7-453E-826B-4316E6B42F10}"/>
              </a:ext>
            </a:extLst>
          </p:cNvPr>
          <p:cNvSpPr/>
          <p:nvPr/>
        </p:nvSpPr>
        <p:spPr>
          <a:xfrm>
            <a:off x="3727939" y="1758457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5A29E8-7F78-48D8-AA2D-05489B409245}"/>
              </a:ext>
            </a:extLst>
          </p:cNvPr>
          <p:cNvSpPr/>
          <p:nvPr/>
        </p:nvSpPr>
        <p:spPr>
          <a:xfrm>
            <a:off x="3446587" y="2069211"/>
            <a:ext cx="222739" cy="2579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55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함수는 다음과 같은 구조를 지님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168F8B-0EF0-493B-BE01-F866798A2E0B}"/>
              </a:ext>
            </a:extLst>
          </p:cNvPr>
          <p:cNvSpPr/>
          <p:nvPr/>
        </p:nvSpPr>
        <p:spPr>
          <a:xfrm>
            <a:off x="1441939" y="1521580"/>
            <a:ext cx="6658708" cy="114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def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함수명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함수입력값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1, 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함수입력값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2…)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solidFill>
                  <a:srgbClr val="010101"/>
                </a:solidFill>
                <a:latin typeface="Consolas" panose="020B0609020204030204" pitchFamily="49" charset="0"/>
              </a:rPr>
              <a:t>반환값</a:t>
            </a:r>
            <a:endParaRPr lang="ko-KR" altLang="en-US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10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파이썬 프로그래밍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762EA-FE6F-42CA-8C26-A1A47B535BB2}"/>
              </a:ext>
            </a:extLst>
          </p:cNvPr>
          <p:cNvSpPr/>
          <p:nvPr/>
        </p:nvSpPr>
        <p:spPr>
          <a:xfrm>
            <a:off x="1172308" y="998588"/>
            <a:ext cx="6096000" cy="5103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add(x, y):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y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result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minus(x, y):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result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x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y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result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num1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add(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(num1)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num2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minus(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(num2)</a:t>
            </a:r>
          </a:p>
        </p:txBody>
      </p:sp>
    </p:spTree>
    <p:extLst>
      <p:ext uri="{BB962C8B-B14F-4D97-AF65-F5344CB8AC3E}">
        <p14:creationId xmlns:p14="http://schemas.microsoft.com/office/powerpoint/2010/main" val="2938422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프로그래밍에 더 관심이 있다면</a:t>
            </a:r>
            <a:r>
              <a:rPr lang="en-US" altLang="ko-KR" sz="2400" b="1" dirty="0"/>
              <a:t>...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8896EC-621F-4ACB-B566-F13DE03C27ED}"/>
              </a:ext>
            </a:extLst>
          </p:cNvPr>
          <p:cNvSpPr txBox="1">
            <a:spLocks/>
          </p:cNvSpPr>
          <p:nvPr/>
        </p:nvSpPr>
        <p:spPr>
          <a:xfrm>
            <a:off x="838200" y="1020933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파이썬 코딩 도장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https://dojang.io/course/view.php?id=7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</a:t>
            </a:r>
            <a:r>
              <a:rPr lang="ko-KR" altLang="en-US" sz="1800" dirty="0"/>
              <a:t>언어 코딩 도장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https://dojang.io/course/view.php?id=2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1014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, 4</a:t>
            </a:r>
            <a:r>
              <a:rPr lang="ko-KR" altLang="en-US" sz="2400" b="1" dirty="0"/>
              <a:t>주차 준비물</a:t>
            </a:r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8896EC-621F-4ACB-B566-F13DE03C27ED}"/>
              </a:ext>
            </a:extLst>
          </p:cNvPr>
          <p:cNvSpPr txBox="1">
            <a:spLocks/>
          </p:cNvSpPr>
          <p:nvPr/>
        </p:nvSpPr>
        <p:spPr>
          <a:xfrm>
            <a:off x="838200" y="1020933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온습도</a:t>
            </a:r>
            <a:r>
              <a:rPr lang="ko-KR" altLang="en-US" sz="1800" dirty="0"/>
              <a:t> 센서</a:t>
            </a:r>
            <a:endParaRPr lang="en-US" altLang="ko-KR" sz="1800" dirty="0"/>
          </a:p>
          <a:p>
            <a:r>
              <a:rPr lang="ko-KR" altLang="en-US" sz="1800" dirty="0"/>
              <a:t>브래드보드</a:t>
            </a:r>
            <a:endParaRPr lang="en-US" altLang="ko-KR" sz="1800" dirty="0"/>
          </a:p>
          <a:p>
            <a:r>
              <a:rPr lang="ko-KR" altLang="en-US" sz="1800" dirty="0"/>
              <a:t>가변저항 </a:t>
            </a:r>
            <a:r>
              <a:rPr lang="en-US" altLang="ko-KR" sz="1800" dirty="0"/>
              <a:t>16mm – 10k</a:t>
            </a:r>
          </a:p>
          <a:p>
            <a:r>
              <a:rPr lang="ko-KR" altLang="en-US" sz="1800" dirty="0"/>
              <a:t>조도센서</a:t>
            </a:r>
            <a:endParaRPr lang="en-US" altLang="ko-KR" sz="1800" dirty="0"/>
          </a:p>
          <a:p>
            <a:r>
              <a:rPr lang="en-US" altLang="ko-KR" sz="1800" dirty="0"/>
              <a:t>LED</a:t>
            </a:r>
          </a:p>
          <a:p>
            <a:r>
              <a:rPr lang="ko-KR" altLang="en-US" sz="1800" dirty="0"/>
              <a:t>점퍼케이블</a:t>
            </a:r>
            <a:endParaRPr lang="en-US" altLang="ko-KR" sz="1800" dirty="0"/>
          </a:p>
          <a:p>
            <a:r>
              <a:rPr lang="ko-KR" altLang="en-US" sz="1800" dirty="0"/>
              <a:t>노키아 </a:t>
            </a:r>
            <a:r>
              <a:rPr lang="en-US" altLang="ko-KR" sz="1800" dirty="0"/>
              <a:t>5110 LCD</a:t>
            </a:r>
          </a:p>
          <a:p>
            <a:r>
              <a:rPr lang="ko-KR" altLang="en-US" sz="1800" dirty="0" err="1"/>
              <a:t>아두이노</a:t>
            </a:r>
            <a:r>
              <a:rPr lang="ko-KR" altLang="en-US" sz="1800" dirty="0"/>
              <a:t> 메가</a:t>
            </a:r>
            <a:endParaRPr lang="en-US" altLang="ko-KR" sz="1800" dirty="0"/>
          </a:p>
          <a:p>
            <a:r>
              <a:rPr lang="ko-KR" altLang="en-US" sz="1800" dirty="0" err="1"/>
              <a:t>아두이노</a:t>
            </a:r>
            <a:r>
              <a:rPr lang="ko-KR" altLang="en-US" sz="1800" dirty="0"/>
              <a:t> 케이블</a:t>
            </a:r>
          </a:p>
        </p:txBody>
      </p:sp>
    </p:spTree>
    <p:extLst>
      <p:ext uri="{BB962C8B-B14F-4D97-AF65-F5344CB8AC3E}">
        <p14:creationId xmlns:p14="http://schemas.microsoft.com/office/powerpoint/2010/main" val="13747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63D83-47B8-47AC-988F-751346E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https://www.arduino.cc/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상단 </a:t>
            </a:r>
            <a:r>
              <a:rPr lang="ko-KR" altLang="en-US" sz="2000" dirty="0" err="1"/>
              <a:t>메뉴바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Software </a:t>
            </a:r>
          </a:p>
          <a:p>
            <a:pPr lvl="1"/>
            <a:r>
              <a:rPr lang="en-US" altLang="ko-KR" sz="1800" dirty="0"/>
              <a:t>Downloads</a:t>
            </a:r>
            <a:endParaRPr lang="ko-KR" altLang="en-US" sz="18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D508A6-04A6-454C-8692-9856CE5CD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9" y="3550120"/>
            <a:ext cx="7620622" cy="1195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7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-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75096E-F307-4D69-9E0A-B363DDFCA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7" y="1555971"/>
            <a:ext cx="9155062" cy="3701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76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- 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다운로드 후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D3A18-5196-4E70-9F51-A24EFC5CF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90" y="1502398"/>
            <a:ext cx="9047619" cy="4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57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BA42AE3-CACB-4081-8E67-86E88A6C8F83}"/>
              </a:ext>
            </a:extLst>
          </p:cNvPr>
          <p:cNvSpPr txBox="1">
            <a:spLocks/>
          </p:cNvSpPr>
          <p:nvPr/>
        </p:nvSpPr>
        <p:spPr>
          <a:xfrm>
            <a:off x="838200" y="923278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아두이노와</a:t>
            </a:r>
            <a:r>
              <a:rPr lang="ko-KR" altLang="en-US" sz="1800" dirty="0"/>
              <a:t> </a:t>
            </a:r>
            <a:r>
              <a:rPr lang="en-US" altLang="ko-KR" sz="1800" dirty="0"/>
              <a:t>PC</a:t>
            </a:r>
            <a:r>
              <a:rPr lang="ko-KR" altLang="en-US" sz="1800" dirty="0"/>
              <a:t>를 </a:t>
            </a:r>
            <a:r>
              <a:rPr lang="en-US" altLang="ko-KR" sz="1800" dirty="0"/>
              <a:t>USB </a:t>
            </a:r>
            <a:r>
              <a:rPr lang="ko-KR" altLang="en-US" sz="1800" dirty="0"/>
              <a:t>케이블을 이용해서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9A14A5-898A-4673-BE50-1AB9B375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00" y="1650578"/>
            <a:ext cx="5257169" cy="45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BA42AE3-CACB-4081-8E67-86E88A6C8F83}"/>
              </a:ext>
            </a:extLst>
          </p:cNvPr>
          <p:cNvSpPr txBox="1">
            <a:spLocks/>
          </p:cNvSpPr>
          <p:nvPr/>
        </p:nvSpPr>
        <p:spPr>
          <a:xfrm>
            <a:off x="838200" y="923278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아두이노</a:t>
            </a:r>
            <a:r>
              <a:rPr lang="ko-KR" altLang="en-US" sz="1800" dirty="0"/>
              <a:t> 개발 프로그램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3A0E66-6415-4559-B2F4-3E2D2F36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67" y="2039815"/>
            <a:ext cx="3048733" cy="32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856</Words>
  <Application>Microsoft Office PowerPoint</Application>
  <PresentationFormat>와이드스크린</PresentationFormat>
  <Paragraphs>431</Paragraphs>
  <Slides>45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Consolas</vt:lpstr>
      <vt:lpstr>Office 테마</vt:lpstr>
      <vt:lpstr>아두이노와 파이썬 기본</vt:lpstr>
      <vt:lpstr>아두이노(Arduino)</vt:lpstr>
      <vt:lpstr>라즈베리파이</vt:lpstr>
      <vt:lpstr>준비물</vt:lpstr>
      <vt:lpstr>아두이노 개발 프로그램 설치 (1)</vt:lpstr>
      <vt:lpstr>아두이노 개발 프로그램 설치 - (2)</vt:lpstr>
      <vt:lpstr>아두이노 개발 프로그램 설치 - (3)</vt:lpstr>
      <vt:lpstr>아두이노 개발시작 - (1)</vt:lpstr>
      <vt:lpstr>아두이노 개발시작 - (2)</vt:lpstr>
      <vt:lpstr>아두이노 개발시작 - (3)</vt:lpstr>
      <vt:lpstr>아두이노 개발시작 - (4)</vt:lpstr>
      <vt:lpstr>아두이노 개발시작 - (5)</vt:lpstr>
      <vt:lpstr>아두이노 개발시작 - (6)</vt:lpstr>
      <vt:lpstr>아두이노 개발시작 - (7)</vt:lpstr>
      <vt:lpstr>아두이노 개발시작 - (8)</vt:lpstr>
      <vt:lpstr>아두이노 개발시작 - (8)</vt:lpstr>
      <vt:lpstr>아두이노 개발시작 - (9)</vt:lpstr>
      <vt:lpstr>아두이노 프로그래밍 – 변수(1)</vt:lpstr>
      <vt:lpstr>아두이노 프로그래밍 – 변수(2)</vt:lpstr>
      <vt:lpstr>아두이노 프로그래밍 - 산술연산자</vt:lpstr>
      <vt:lpstr>아두이노 프로그래밍 - 조건연산자</vt:lpstr>
      <vt:lpstr>아두이노 프로그래밍 - 논리연산자</vt:lpstr>
      <vt:lpstr>아두이노 프로그래밍 – if 문 (1)</vt:lpstr>
      <vt:lpstr>아두이노 프로그래밍 – if else 문 (2)</vt:lpstr>
      <vt:lpstr>아두이노 프로그래밍 – 반복문 while (1)</vt:lpstr>
      <vt:lpstr>아두이노 프로그래밍 – 반복문 for (2)</vt:lpstr>
      <vt:lpstr>아두이노 프로그래밍 – 구구단 2단 값 출력해보기</vt:lpstr>
      <vt:lpstr>아두이노 프로그래밍 – 함수(1)</vt:lpstr>
      <vt:lpstr>아두이노 프로그래밍 – 함수(2)</vt:lpstr>
      <vt:lpstr>파이썬 개발환경 설정 - (1)</vt:lpstr>
      <vt:lpstr>파이썬 개발환경 설정 - (2)</vt:lpstr>
      <vt:lpstr>helloworld.py</vt:lpstr>
      <vt:lpstr>파이썬 프로그래밍 - 변수</vt:lpstr>
      <vt:lpstr>파이썬 프로그래밍 - 산술연산자</vt:lpstr>
      <vt:lpstr>파이썬 프로그래밍 - 조건연산자</vt:lpstr>
      <vt:lpstr>파이썬 프로그래밍 - 논리연산자</vt:lpstr>
      <vt:lpstr>파이썬 프로그래밍 – if 문 (1)</vt:lpstr>
      <vt:lpstr>파이썬 프로그래밍 – if else 문 (2)</vt:lpstr>
      <vt:lpstr>파이썬 프로그래밍 – 반복문 while (1)</vt:lpstr>
      <vt:lpstr>파이썬 프로그래밍 – 반복문 for (2)</vt:lpstr>
      <vt:lpstr>파이썬 프로그래밍 –  구구단 출력하기</vt:lpstr>
      <vt:lpstr>파이썬 프로그래밍 – 함수(1)</vt:lpstr>
      <vt:lpstr>파이썬 프로그래밍 – 함수(2)</vt:lpstr>
      <vt:lpstr>프로그래밍에 더 관심이 있다면...</vt:lpstr>
      <vt:lpstr>3주차, 4주차 준비물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종태 허</dc:creator>
  <cp:lastModifiedBy>종태 허</cp:lastModifiedBy>
  <cp:revision>259</cp:revision>
  <dcterms:created xsi:type="dcterms:W3CDTF">2018-10-17T08:00:58Z</dcterms:created>
  <dcterms:modified xsi:type="dcterms:W3CDTF">2019-03-25T02:04:40Z</dcterms:modified>
</cp:coreProperties>
</file>