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63" r:id="rId2"/>
    <p:sldId id="267" r:id="rId3"/>
    <p:sldId id="268" r:id="rId4"/>
    <p:sldId id="269" r:id="rId5"/>
    <p:sldId id="284" r:id="rId6"/>
    <p:sldId id="283" r:id="rId7"/>
    <p:sldId id="272" r:id="rId8"/>
    <p:sldId id="285" r:id="rId9"/>
    <p:sldId id="286" r:id="rId10"/>
    <p:sldId id="287" r:id="rId11"/>
    <p:sldId id="282" r:id="rId12"/>
    <p:sldId id="273" r:id="rId13"/>
    <p:sldId id="274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2" r:id="rId28"/>
    <p:sldId id="305" r:id="rId29"/>
    <p:sldId id="304" r:id="rId30"/>
    <p:sldId id="306" r:id="rId31"/>
    <p:sldId id="307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00" autoAdjust="0"/>
  </p:normalViewPr>
  <p:slideViewPr>
    <p:cSldViewPr snapToGrid="0">
      <p:cViewPr varScale="1">
        <p:scale>
          <a:sx n="93" d="100"/>
          <a:sy n="93" d="100"/>
        </p:scale>
        <p:origin x="12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D69B5-EF60-48F4-9659-BF0EDB74BC2E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1C69B-DB9E-4CF1-A2E6-71B9FF5CF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415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ko-KR" altLang="en-US" dirty="0" err="1"/>
              <a:t>아두이노와</a:t>
            </a:r>
            <a:r>
              <a:rPr lang="ko-KR" altLang="en-US" dirty="0"/>
              <a:t> 파이썬 강의 진행을 맡게 된 </a:t>
            </a:r>
            <a:r>
              <a:rPr lang="ko-KR" altLang="en-US" dirty="0" err="1"/>
              <a:t>허종태입니다</a:t>
            </a:r>
            <a:r>
              <a:rPr lang="en-US" altLang="ko-KR" dirty="0"/>
              <a:t>. </a:t>
            </a:r>
            <a:r>
              <a:rPr lang="ko-KR" altLang="en-US" dirty="0"/>
              <a:t>다른 분들께 강의를 받은 적은 있었지만 상대방에게 그리고 이렇게 </a:t>
            </a:r>
            <a:r>
              <a:rPr lang="ko-KR" altLang="en-US" dirty="0" err="1"/>
              <a:t>오픈된</a:t>
            </a:r>
            <a:r>
              <a:rPr lang="ko-KR" altLang="en-US" dirty="0"/>
              <a:t> 장소에서 농민분들을</a:t>
            </a:r>
            <a:endParaRPr lang="en-US" altLang="ko-KR" dirty="0"/>
          </a:p>
          <a:p>
            <a:r>
              <a:rPr lang="ko-KR" altLang="en-US" dirty="0"/>
              <a:t>대상으로 강의한다는 것이 떨리지만</a:t>
            </a:r>
            <a:r>
              <a:rPr lang="en-US" altLang="ko-KR" dirty="0"/>
              <a:t>, </a:t>
            </a:r>
            <a:r>
              <a:rPr lang="ko-KR" altLang="en-US" dirty="0"/>
              <a:t>짧은 시간동안 최선을 다해 강의를 진행하겠습니다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1C69B-DB9E-4CF1-A2E6-71B9FF5CF4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983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1C69B-DB9E-4CF1-A2E6-71B9FF5CF49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800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1C69B-DB9E-4CF1-A2E6-71B9FF5CF49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841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1C69B-DB9E-4CF1-A2E6-71B9FF5CF49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008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1C69B-DB9E-4CF1-A2E6-71B9FF5CF49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781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1C69B-DB9E-4CF1-A2E6-71B9FF5CF49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44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1C69B-DB9E-4CF1-A2E6-71B9FF5CF49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136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1C69B-DB9E-4CF1-A2E6-71B9FF5CF49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030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1C69B-DB9E-4CF1-A2E6-71B9FF5CF49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183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1C69B-DB9E-4CF1-A2E6-71B9FF5CF49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84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1C69B-DB9E-4CF1-A2E6-71B9FF5CF49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064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1C69B-DB9E-4CF1-A2E6-71B9FF5CF49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793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1C69B-DB9E-4CF1-A2E6-71B9FF5CF49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901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1C69B-DB9E-4CF1-A2E6-71B9FF5CF49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001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1C69B-DB9E-4CF1-A2E6-71B9FF5CF49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09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1C69B-DB9E-4CF1-A2E6-71B9FF5CF49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183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1C69B-DB9E-4CF1-A2E6-71B9FF5CF49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555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1C69B-DB9E-4CF1-A2E6-71B9FF5CF49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223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1C69B-DB9E-4CF1-A2E6-71B9FF5CF49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21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49E6F-D4E6-4D83-8B2D-19D802957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F1A0E2-8C4E-4293-8B50-3C5D2936F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2E5BB9-86B1-413C-9FC5-5A0969C55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BA9B-A68B-4AAA-ADD3-F096D4BD9399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CC2B09-FE79-44AE-9D58-4F764D39E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4FD0D3-458C-4AAA-9E90-8A79955E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806F-0E6C-4037-8F84-76D5D8FC4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5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1C9B2-A9B3-490A-A2B3-6F20653F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03E498-3596-4695-96BF-E54DB8355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B777F2-9121-408A-B003-9B04CDF93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BA9B-A68B-4AAA-ADD3-F096D4BD9399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43742-94CE-41C3-8F80-B4CFE73BC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79757D-9872-49BC-8F92-5B220BBB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806F-0E6C-4037-8F84-76D5D8FC4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17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336B2E-6525-4B24-9FBB-7E6035FEB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86019-9EC9-4AA6-B8EF-41C46CA46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02BAB-5BF7-409B-98FD-B8C0F4D9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BA9B-A68B-4AAA-ADD3-F096D4BD9399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1E25DC-0685-4441-88EF-55ED08A8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28E95-0646-40C2-BDC2-981BB484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806F-0E6C-4037-8F84-76D5D8FC4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47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AF080-B099-4D38-AA0C-F50C5BEA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8A36A-DB6D-423A-B654-FF05E3CA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0F006B-DE79-4C63-B946-10A1CFA63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BA9B-A68B-4AAA-ADD3-F096D4BD9399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4709E3-364A-4B75-98B4-127CD277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BAE34-800B-4CEF-9739-39FE2153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806F-0E6C-4037-8F84-76D5D8FC4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8EA13-BB2B-4A14-B06A-B7F0F0696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565E9-6387-43D0-B12A-F394F39D3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214BC-5F0F-4EB6-823E-686BB9F04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BA9B-A68B-4AAA-ADD3-F096D4BD9399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030FAD-3C47-4455-B8C2-B8DF07FD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632D9-D6A7-4523-A27B-73FB9332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806F-0E6C-4037-8F84-76D5D8FC4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20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ACD16-93F4-433A-BAD8-818D8FD62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775B2A-E4D2-4324-A293-834D1FAC7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F19425-3110-42FC-AD9A-3515B9A4A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4BB949-1298-4BBD-AE72-82BA885D2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BA9B-A68B-4AAA-ADD3-F096D4BD9399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DCB3BA-B0CE-4879-B24C-12210F4A9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791945-AC73-4C29-A91A-7C944F65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806F-0E6C-4037-8F84-76D5D8FC4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55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BCB14-CD41-455A-9A40-2D3538160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DE2FBD-732D-4D64-A2BF-7C495C1D8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4DEB2B-36A6-4C23-98BA-1BABA4780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F359B7-5B6C-459B-9C58-B2F8109D3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91BF79-5D3A-450B-BCB6-52CF79948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99D8A9-2D84-4DEC-B3A8-3499F234D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BA9B-A68B-4AAA-ADD3-F096D4BD9399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F1078F-0952-4617-9F06-1A607265D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EE3493-782A-4311-8DE9-2CFE77F7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806F-0E6C-4037-8F84-76D5D8FC4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71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D6EC4-C0B3-48A7-8CC7-C4ED9D81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2C5005-A014-4CDC-BCA1-BE2F7C7A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BA9B-A68B-4AAA-ADD3-F096D4BD9399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902468-FACA-4611-880F-12F0F4304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DFB3F8-ADE6-490C-BFB9-0ECB0BC4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806F-0E6C-4037-8F84-76D5D8FC4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4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485252-72BE-4C1E-B454-7D1411E3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BA9B-A68B-4AAA-ADD3-F096D4BD9399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35DDF6-8F0F-4DA2-AB9E-E0EE1D3C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B131C3-5861-4256-968F-8A8C0AF4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806F-0E6C-4037-8F84-76D5D8FC4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25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DB7DC-8733-4E1B-B8A6-C2AF519C1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85935B-9772-402F-B9C7-F59A730FD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2AB97F-77DB-4EEA-A158-763A7B7EC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EC75E9-8661-4A49-92FA-3C7A9EDF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BA9B-A68B-4AAA-ADD3-F096D4BD9399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14DF7E-2342-4CB7-A002-9BC6F6579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99BB96-9949-4D68-BCF2-ED86EB14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806F-0E6C-4037-8F84-76D5D8FC4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63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85850-8BBE-4F72-9BE6-D7AC5C219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CF1515-8ACB-41F7-858C-882464B80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C4C713-2A84-4D47-AD99-8B9A897CD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4B37BC-16DD-4BF8-8682-F17C1B196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BA9B-A68B-4AAA-ADD3-F096D4BD9399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03B7C4-3E75-4D20-A825-5B6D1766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259F86-3D54-4AA6-B0C6-D0F50DE9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806F-0E6C-4037-8F84-76D5D8FC4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91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14C6DB-5C8F-4C57-8145-62A9CE8D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C91FDB-903C-4299-8F86-F34AD293B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D54348-6B62-4DEA-9D0D-5CDA26D18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BBA9B-A68B-4AAA-ADD3-F096D4BD9399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317AB8-CF34-4036-8095-40AF38A16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A64BB-E7AB-44A3-AA2D-8DD8D93AD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7806F-0E6C-4037-8F84-76D5D8FC4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60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hyperlink" Target="https://www.eleparts.co.kr/EPX33HUA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rduino.cc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7EC86-151C-4323-A3B2-7425ED703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5250"/>
            <a:ext cx="9144000" cy="114133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ko-KR" altLang="en-US"/>
              <a:t>전자회로 구성 및 활용</a:t>
            </a:r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1D6C999-AC14-42A0-8744-6A5572AB3B7B}"/>
              </a:ext>
            </a:extLst>
          </p:cNvPr>
          <p:cNvSpPr txBox="1">
            <a:spLocks/>
          </p:cNvSpPr>
          <p:nvPr/>
        </p:nvSpPr>
        <p:spPr>
          <a:xfrm>
            <a:off x="1642947" y="3956824"/>
            <a:ext cx="9144000" cy="9434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err="1"/>
              <a:t>허종태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jongtae@greenoid.co.kr</a:t>
            </a:r>
            <a:endParaRPr lang="ko-KR" altLang="en-US" sz="2400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8FC2A58D-5736-409B-88BE-E93D19428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59671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아두이노</a:t>
            </a:r>
            <a:r>
              <a:rPr lang="ko-KR" altLang="en-US" sz="2400" b="1" dirty="0"/>
              <a:t> 개발시작 </a:t>
            </a:r>
            <a:r>
              <a:rPr lang="en-US" altLang="ko-KR" sz="2400" b="1" dirty="0"/>
              <a:t>-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(6)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B75AE30-E6A8-4160-B24B-4A2347D9A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예제 코드 입력</a:t>
            </a:r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CF35C1-CE86-49CD-8AA8-B2E02BAF15BE}"/>
              </a:ext>
            </a:extLst>
          </p:cNvPr>
          <p:cNvSpPr/>
          <p:nvPr/>
        </p:nvSpPr>
        <p:spPr>
          <a:xfrm>
            <a:off x="2672862" y="1797844"/>
            <a:ext cx="6435970" cy="258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setup() {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</a:t>
            </a:r>
            <a:r>
              <a:rPr lang="en-US" altLang="ko-KR" dirty="0" err="1">
                <a:solidFill>
                  <a:srgbClr val="066DE2"/>
                </a:solidFill>
                <a:latin typeface="Consolas" panose="020B0609020204030204" pitchFamily="49" charset="0"/>
              </a:rPr>
              <a:t>begin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9600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loop() {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Serial.println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"Hello World!"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8436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아두이노</a:t>
            </a:r>
            <a:r>
              <a:rPr lang="ko-KR" altLang="en-US" sz="2400" b="1" dirty="0"/>
              <a:t> 개발시작 </a:t>
            </a:r>
            <a:r>
              <a:rPr lang="en-US" altLang="ko-KR" sz="2400" b="1" dirty="0"/>
              <a:t>-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(7)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DBD73F0-10DB-4E56-B670-31AB854C9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253" y="964197"/>
            <a:ext cx="4810518" cy="5794488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2939AC5-DC94-4585-97BD-B0C5FA0EC594}"/>
              </a:ext>
            </a:extLst>
          </p:cNvPr>
          <p:cNvCxnSpPr>
            <a:cxnSpLocks/>
          </p:cNvCxnSpPr>
          <p:nvPr/>
        </p:nvCxnSpPr>
        <p:spPr>
          <a:xfrm flipV="1">
            <a:off x="2743200" y="1735015"/>
            <a:ext cx="1078523" cy="16939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60430F4-34D0-4287-97DD-E743D0D99594}"/>
              </a:ext>
            </a:extLst>
          </p:cNvPr>
          <p:cNvSpPr txBox="1"/>
          <p:nvPr/>
        </p:nvSpPr>
        <p:spPr>
          <a:xfrm>
            <a:off x="2186354" y="3429000"/>
            <a:ext cx="111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업로드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0668CA1A-6F9F-4293-80E3-F4AC04EAF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업로드 버튼 클릭</a:t>
            </a:r>
            <a:endParaRPr lang="en-US" altLang="ko-KR" sz="1800" dirty="0"/>
          </a:p>
          <a:p>
            <a:r>
              <a:rPr lang="ko-KR" altLang="en-US" sz="1800" dirty="0"/>
              <a:t>업로드 완료 확인</a:t>
            </a:r>
            <a:endParaRPr lang="en-US" altLang="ko-KR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18049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아두이노</a:t>
            </a:r>
            <a:r>
              <a:rPr lang="ko-KR" altLang="en-US" sz="2400" b="1" dirty="0"/>
              <a:t> 개발시작 </a:t>
            </a:r>
            <a:r>
              <a:rPr lang="en-US" altLang="ko-KR" sz="2400" b="1" dirty="0"/>
              <a:t>-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(8)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3F80B39-A2D3-4E63-A07C-4E829319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시리얼 모니터 클릭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93927C-BAAE-47EB-A861-50BA97D35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020" y="1359877"/>
            <a:ext cx="4441571" cy="535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10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아두이노</a:t>
            </a:r>
            <a:r>
              <a:rPr lang="ko-KR" altLang="en-US" sz="2400" b="1" dirty="0"/>
              <a:t> 개발시작 </a:t>
            </a:r>
            <a:r>
              <a:rPr lang="en-US" altLang="ko-KR" sz="2400" b="1" dirty="0"/>
              <a:t>-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(8)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3F80B39-A2D3-4E63-A07C-4E829319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업로드된</a:t>
            </a:r>
            <a:r>
              <a:rPr lang="ko-KR" altLang="en-US" sz="1800" dirty="0"/>
              <a:t> 프로그램 실행 확인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A3E4CD-4594-460E-8248-7AEBC084E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606" y="1594656"/>
            <a:ext cx="8790788" cy="417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74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아두이노</a:t>
            </a:r>
            <a:r>
              <a:rPr lang="ko-KR" altLang="en-US" sz="2400" b="1" dirty="0"/>
              <a:t> 개발시작 </a:t>
            </a:r>
            <a:r>
              <a:rPr lang="en-US" altLang="ko-KR" sz="2400" b="1" dirty="0"/>
              <a:t>-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(9)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3F80B39-A2D3-4E63-A07C-4E829319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출력이 안되거나 이상한 경우 </a:t>
            </a:r>
            <a:endParaRPr lang="en-US" altLang="ko-KR" sz="1800" dirty="0"/>
          </a:p>
          <a:p>
            <a:pPr lvl="1"/>
            <a:r>
              <a:rPr lang="ko-KR" altLang="en-US" sz="1600" dirty="0"/>
              <a:t>코드에 </a:t>
            </a:r>
            <a:r>
              <a:rPr lang="ko-KR" altLang="en-US" sz="1600" dirty="0" err="1"/>
              <a:t>설정되어있는</a:t>
            </a:r>
            <a:r>
              <a:rPr lang="ko-KR" altLang="en-US" sz="1600" dirty="0"/>
              <a:t> 값과 시리얼 모니터의 </a:t>
            </a:r>
            <a:r>
              <a:rPr lang="ko-KR" altLang="en-US" sz="1600" dirty="0" err="1"/>
              <a:t>보드레이트</a:t>
            </a:r>
            <a:r>
              <a:rPr lang="ko-KR" altLang="en-US" sz="1600" dirty="0"/>
              <a:t> 값이 일치한지 확인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6A8054-47EE-4CB0-AF0A-D0A119C29D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22" y="1611579"/>
            <a:ext cx="11148647" cy="524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80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아두이노</a:t>
            </a:r>
            <a:r>
              <a:rPr lang="ko-KR" altLang="en-US" sz="2400" b="1" dirty="0"/>
              <a:t> 메가 </a:t>
            </a:r>
            <a:r>
              <a:rPr lang="ko-KR" altLang="en-US" sz="2400" b="1" dirty="0" err="1"/>
              <a:t>핀맵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A015466-2370-44CA-8250-BE2291317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987" y="825623"/>
            <a:ext cx="7820025" cy="5667375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B7F1756C-7427-42A7-A688-48EAFE713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6076" y="6351063"/>
            <a:ext cx="2854893" cy="2803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1800" dirty="0"/>
              <a:t>이미지 출처 </a:t>
            </a:r>
            <a:r>
              <a:rPr lang="en-US" altLang="ko-KR" sz="1800" dirty="0"/>
              <a:t>- </a:t>
            </a:r>
            <a:r>
              <a:rPr lang="ko-KR" altLang="en-US" sz="1800" dirty="0" err="1"/>
              <a:t>에듀이노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022415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브래드 보드 </a:t>
            </a:r>
            <a:r>
              <a:rPr lang="en-US" altLang="ko-KR" sz="2400" b="1" dirty="0"/>
              <a:t>(1)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26CED2-5AF0-4C47-AF1D-AE5CB0CE4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952" y="1183525"/>
            <a:ext cx="4440115" cy="4440115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4467545-8BDF-4725-9F23-927B62301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납땜기판은 부품을 납땜해버리면 재활용 하기 어려움</a:t>
            </a:r>
            <a:endParaRPr lang="en-US" altLang="ko-KR" sz="1600" dirty="0"/>
          </a:p>
          <a:p>
            <a:r>
              <a:rPr lang="ko-KR" altLang="en-US" sz="1600" dirty="0"/>
              <a:t>브래드 보드는 납땜이 </a:t>
            </a:r>
            <a:r>
              <a:rPr lang="ko-KR" altLang="en-US" sz="1600" dirty="0" err="1"/>
              <a:t>필요없는</a:t>
            </a:r>
            <a:r>
              <a:rPr lang="ko-KR" altLang="en-US" sz="1600" dirty="0"/>
              <a:t> 관계로 부품을 그대로 재활용 할 수 있음</a:t>
            </a:r>
            <a:endParaRPr lang="en-US" altLang="ko-KR" sz="16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0DC9643-A50D-414D-918B-0514103B2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9445"/>
            <a:ext cx="4205654" cy="32004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06AD36C-AEEC-44C9-A004-B77EB01E6F4F}"/>
              </a:ext>
            </a:extLst>
          </p:cNvPr>
          <p:cNvSpPr txBox="1"/>
          <p:nvPr/>
        </p:nvSpPr>
        <p:spPr>
          <a:xfrm>
            <a:off x="2555631" y="5682185"/>
            <a:ext cx="208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납땜기판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21A44C-9AD5-45CD-AE1B-C7925DDF8514}"/>
              </a:ext>
            </a:extLst>
          </p:cNvPr>
          <p:cNvSpPr txBox="1"/>
          <p:nvPr/>
        </p:nvSpPr>
        <p:spPr>
          <a:xfrm>
            <a:off x="8299939" y="5565390"/>
            <a:ext cx="208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브래드 보드</a:t>
            </a:r>
          </a:p>
        </p:txBody>
      </p:sp>
    </p:spTree>
    <p:extLst>
      <p:ext uri="{BB962C8B-B14F-4D97-AF65-F5344CB8AC3E}">
        <p14:creationId xmlns:p14="http://schemas.microsoft.com/office/powerpoint/2010/main" val="2135027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브래드 보드 </a:t>
            </a:r>
            <a:r>
              <a:rPr lang="en-US" altLang="ko-KR" sz="2400" b="1" dirty="0"/>
              <a:t>(2)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4467545-8BDF-4725-9F23-927B62301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브래드보드는 내부에 금속으로 다음과 같이 연결되어 있음</a:t>
            </a:r>
            <a:endParaRPr lang="en-US" altLang="ko-KR" sz="1600" dirty="0"/>
          </a:p>
          <a:p>
            <a:r>
              <a:rPr lang="ko-KR" altLang="en-US" sz="1600" dirty="0"/>
              <a:t>녹색은 내부의 금속의 연결을 나타냄</a:t>
            </a:r>
            <a:endParaRPr lang="en-US" altLang="ko-KR" sz="1600" dirty="0"/>
          </a:p>
          <a:p>
            <a:r>
              <a:rPr lang="ko-KR" altLang="en-US" sz="1600" dirty="0"/>
              <a:t>같은 줄에 연결한 부품은 서로 연결되어 전기가 통함</a:t>
            </a:r>
            <a:endParaRPr lang="en-US" altLang="ko-KR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0A291BC-BF26-4FA1-86AC-7A89E38B49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49" t="30"/>
          <a:stretch/>
        </p:blipFill>
        <p:spPr>
          <a:xfrm rot="16200000">
            <a:off x="3926489" y="1564391"/>
            <a:ext cx="3519237" cy="553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70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986"/>
            <a:ext cx="10515600" cy="460497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LED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켜보기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(1)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4467545-8BDF-4725-9F23-927B62301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전류는 전압이 높은 쪽</a:t>
            </a:r>
            <a:r>
              <a:rPr lang="en-US" altLang="ko-KR" sz="1600" dirty="0"/>
              <a:t>(+)</a:t>
            </a:r>
            <a:r>
              <a:rPr lang="ko-KR" altLang="en-US" sz="1600" dirty="0"/>
              <a:t>에서 낮은 쪽</a:t>
            </a:r>
            <a:r>
              <a:rPr lang="en-US" altLang="ko-KR" sz="1600" dirty="0"/>
              <a:t>(-)</a:t>
            </a:r>
            <a:r>
              <a:rPr lang="ko-KR" altLang="en-US" sz="1600" dirty="0"/>
              <a:t>으로 흐름</a:t>
            </a:r>
            <a:endParaRPr lang="en-US" altLang="ko-KR" sz="1600" dirty="0"/>
          </a:p>
          <a:p>
            <a:r>
              <a:rPr lang="ko-KR" altLang="en-US" sz="1600" dirty="0"/>
              <a:t>사용할 </a:t>
            </a:r>
            <a:r>
              <a:rPr lang="en-US" altLang="ko-KR" sz="1600" dirty="0"/>
              <a:t>LED </a:t>
            </a:r>
            <a:r>
              <a:rPr lang="ko-KR" altLang="en-US" sz="1600" dirty="0"/>
              <a:t>부품 </a:t>
            </a:r>
            <a:r>
              <a:rPr lang="en-US" altLang="ko-KR" sz="1600" dirty="0">
                <a:hlinkClick r:id="rId4"/>
              </a:rPr>
              <a:t>W3P-LED</a:t>
            </a:r>
            <a:endParaRPr lang="en-US" altLang="ko-KR" sz="1600" dirty="0"/>
          </a:p>
          <a:p>
            <a:r>
              <a:rPr lang="ko-KR" altLang="en-US" sz="1600" dirty="0"/>
              <a:t>동작전압 </a:t>
            </a:r>
            <a:r>
              <a:rPr lang="en-US" altLang="ko-KR" sz="1600" dirty="0"/>
              <a:t>- 3V </a:t>
            </a:r>
          </a:p>
          <a:p>
            <a:r>
              <a:rPr lang="ko-KR" altLang="en-US" sz="1600" dirty="0"/>
              <a:t>허용전류 </a:t>
            </a:r>
            <a:r>
              <a:rPr lang="en-US" altLang="ko-KR" sz="1600" dirty="0"/>
              <a:t>- 20mA</a:t>
            </a:r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247511-1C4A-4CD9-9A59-767BD9D2D8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77" y="1893277"/>
            <a:ext cx="3892062" cy="389206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751AAA8-C205-465A-B380-643D209E988F}"/>
              </a:ext>
            </a:extLst>
          </p:cNvPr>
          <p:cNvCxnSpPr>
            <a:cxnSpLocks/>
          </p:cNvCxnSpPr>
          <p:nvPr/>
        </p:nvCxnSpPr>
        <p:spPr>
          <a:xfrm>
            <a:off x="2942492" y="4548554"/>
            <a:ext cx="18170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30A9F6-A2B1-4269-876E-BAB121CB2BBC}"/>
              </a:ext>
            </a:extLst>
          </p:cNvPr>
          <p:cNvSpPr txBox="1"/>
          <p:nvPr/>
        </p:nvSpPr>
        <p:spPr>
          <a:xfrm>
            <a:off x="2385647" y="4342272"/>
            <a:ext cx="98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(-)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533DBE6-97C3-4009-921A-349608B301CF}"/>
              </a:ext>
            </a:extLst>
          </p:cNvPr>
          <p:cNvCxnSpPr>
            <a:cxnSpLocks/>
          </p:cNvCxnSpPr>
          <p:nvPr/>
        </p:nvCxnSpPr>
        <p:spPr>
          <a:xfrm flipV="1">
            <a:off x="3601914" y="4917886"/>
            <a:ext cx="1157655" cy="593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440B95-B8DF-4B86-BC04-063F6655BF81}"/>
              </a:ext>
            </a:extLst>
          </p:cNvPr>
          <p:cNvSpPr txBox="1"/>
          <p:nvPr/>
        </p:nvSpPr>
        <p:spPr>
          <a:xfrm>
            <a:off x="3045069" y="5305436"/>
            <a:ext cx="98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(+)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093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EF1C71B-CFD3-44E5-A53A-6D625DF3A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015" y="868002"/>
            <a:ext cx="7802257" cy="586668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986"/>
            <a:ext cx="10515600" cy="460497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LED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켜보기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(2)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4467545-8BDF-4725-9F23-927B62301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메가의 </a:t>
            </a:r>
            <a:r>
              <a:rPr lang="en-US" altLang="ko-KR" sz="1600" dirty="0"/>
              <a:t>3.3V</a:t>
            </a:r>
            <a:r>
              <a:rPr lang="ko-KR" altLang="en-US" sz="1600" dirty="0"/>
              <a:t>를 </a:t>
            </a:r>
            <a:r>
              <a:rPr lang="en-US" altLang="ko-KR" sz="1600" dirty="0"/>
              <a:t>LED</a:t>
            </a:r>
            <a:r>
              <a:rPr lang="ko-KR" altLang="en-US" sz="1600" dirty="0"/>
              <a:t>의 </a:t>
            </a:r>
            <a:r>
              <a:rPr lang="en-US" altLang="ko-KR" sz="1600" dirty="0"/>
              <a:t>+</a:t>
            </a:r>
            <a:r>
              <a:rPr lang="ko-KR" altLang="en-US" sz="1600" dirty="0"/>
              <a:t>에 연결</a:t>
            </a:r>
            <a:endParaRPr lang="en-US" altLang="ko-KR" sz="1600" dirty="0"/>
          </a:p>
          <a:p>
            <a:r>
              <a:rPr lang="ko-KR" altLang="en-US" sz="1600" dirty="0"/>
              <a:t>메가의 </a:t>
            </a:r>
            <a:r>
              <a:rPr lang="en-US" altLang="ko-KR" sz="1600" dirty="0"/>
              <a:t>GND</a:t>
            </a:r>
            <a:r>
              <a:rPr lang="ko-KR" altLang="en-US" sz="1600" dirty="0"/>
              <a:t>를 </a:t>
            </a:r>
            <a:r>
              <a:rPr lang="en-US" altLang="ko-KR" sz="1600" dirty="0"/>
              <a:t>LED</a:t>
            </a:r>
            <a:r>
              <a:rPr lang="ko-KR" altLang="en-US" sz="1600" dirty="0"/>
              <a:t>의 </a:t>
            </a:r>
            <a:r>
              <a:rPr lang="en-US" altLang="ko-KR" sz="1600" dirty="0"/>
              <a:t>–</a:t>
            </a:r>
            <a:r>
              <a:rPr lang="ko-KR" altLang="en-US" sz="1600" dirty="0"/>
              <a:t>에 연결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066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아두이노</a:t>
            </a:r>
            <a:r>
              <a:rPr lang="ko-KR" altLang="en-US" sz="2400" b="1" dirty="0"/>
              <a:t> 개발 프로그램 설치 </a:t>
            </a:r>
            <a:r>
              <a:rPr lang="en-US" altLang="ko-KR" sz="2400" b="1" dirty="0"/>
              <a:t>(1)</a:t>
            </a:r>
            <a:endParaRPr lang="ko-KR" altLang="en-US" sz="24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D63D83-47B8-47AC-988F-751346E51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hlinkClick r:id="rId2"/>
              </a:rPr>
              <a:t>https://www.arduino.cc/</a:t>
            </a:r>
            <a:r>
              <a:rPr lang="en-US" altLang="ko-KR" sz="2000" dirty="0"/>
              <a:t> </a:t>
            </a:r>
          </a:p>
          <a:p>
            <a:endParaRPr lang="en-US" altLang="ko-KR" sz="2000" dirty="0"/>
          </a:p>
          <a:p>
            <a:r>
              <a:rPr lang="ko-KR" altLang="en-US" sz="2000" dirty="0"/>
              <a:t>상단 </a:t>
            </a:r>
            <a:r>
              <a:rPr lang="ko-KR" altLang="en-US" sz="2000" dirty="0" err="1"/>
              <a:t>메뉴바</a:t>
            </a:r>
            <a:r>
              <a:rPr lang="ko-KR" altLang="en-US" sz="2000" dirty="0"/>
              <a:t> 확인</a:t>
            </a:r>
            <a:endParaRPr lang="en-US" altLang="ko-KR" sz="2000" dirty="0"/>
          </a:p>
          <a:p>
            <a:pPr lvl="1"/>
            <a:r>
              <a:rPr lang="en-US" altLang="ko-KR" sz="1800" dirty="0"/>
              <a:t>Software </a:t>
            </a:r>
          </a:p>
          <a:p>
            <a:pPr lvl="1"/>
            <a:r>
              <a:rPr lang="en-US" altLang="ko-KR" sz="1800" dirty="0"/>
              <a:t>Downloads</a:t>
            </a:r>
            <a:endParaRPr lang="ko-KR" altLang="en-US" sz="1800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5D508A6-04A6-454C-8692-9856CE5CD9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879" y="3550120"/>
            <a:ext cx="7620622" cy="11955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9784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EF1C71B-CFD3-44E5-A53A-6D625DF3A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015" y="868002"/>
            <a:ext cx="7802257" cy="586668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986"/>
            <a:ext cx="10515600" cy="460497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LED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켜보기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(3)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4467545-8BDF-4725-9F23-927B62301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endParaRPr lang="en-US" altLang="ko-KR" sz="1600" dirty="0"/>
          </a:p>
          <a:p>
            <a:endParaRPr lang="en-US" altLang="ko-KR" sz="16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800EFF9-7A80-4F0B-9BDA-2203F4660DE4}"/>
              </a:ext>
            </a:extLst>
          </p:cNvPr>
          <p:cNvCxnSpPr/>
          <p:nvPr/>
        </p:nvCxnSpPr>
        <p:spPr>
          <a:xfrm>
            <a:off x="7209692" y="3429000"/>
            <a:ext cx="0" cy="61546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7C335C3-DC24-45B0-94CB-95621FB05113}"/>
              </a:ext>
            </a:extLst>
          </p:cNvPr>
          <p:cNvCxnSpPr>
            <a:cxnSpLocks/>
          </p:cNvCxnSpPr>
          <p:nvPr/>
        </p:nvCxnSpPr>
        <p:spPr>
          <a:xfrm>
            <a:off x="7209692" y="4185138"/>
            <a:ext cx="550985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6E591B9-BEC3-4B17-811E-02C899CFDF55}"/>
              </a:ext>
            </a:extLst>
          </p:cNvPr>
          <p:cNvCxnSpPr>
            <a:cxnSpLocks/>
          </p:cNvCxnSpPr>
          <p:nvPr/>
        </p:nvCxnSpPr>
        <p:spPr>
          <a:xfrm>
            <a:off x="7760677" y="4337538"/>
            <a:ext cx="0" cy="80889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314A622-410F-44EB-9E00-BFA8D250C10A}"/>
              </a:ext>
            </a:extLst>
          </p:cNvPr>
          <p:cNvCxnSpPr>
            <a:cxnSpLocks/>
          </p:cNvCxnSpPr>
          <p:nvPr/>
        </p:nvCxnSpPr>
        <p:spPr>
          <a:xfrm>
            <a:off x="7760677" y="5955323"/>
            <a:ext cx="42203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56AD3CC-AE94-4078-AA85-195226512372}"/>
              </a:ext>
            </a:extLst>
          </p:cNvPr>
          <p:cNvCxnSpPr>
            <a:cxnSpLocks/>
          </p:cNvCxnSpPr>
          <p:nvPr/>
        </p:nvCxnSpPr>
        <p:spPr>
          <a:xfrm flipV="1">
            <a:off x="8311662" y="4654063"/>
            <a:ext cx="0" cy="11605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38B08B9-B3BB-4EE7-B62A-23272F658283}"/>
              </a:ext>
            </a:extLst>
          </p:cNvPr>
          <p:cNvCxnSpPr>
            <a:cxnSpLocks/>
          </p:cNvCxnSpPr>
          <p:nvPr/>
        </p:nvCxnSpPr>
        <p:spPr>
          <a:xfrm flipV="1">
            <a:off x="8311662" y="3408486"/>
            <a:ext cx="0" cy="11605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9C7C112-44D9-4DD4-9EE0-C023F7BA2101}"/>
              </a:ext>
            </a:extLst>
          </p:cNvPr>
          <p:cNvCxnSpPr>
            <a:cxnSpLocks/>
          </p:cNvCxnSpPr>
          <p:nvPr/>
        </p:nvCxnSpPr>
        <p:spPr>
          <a:xfrm flipH="1">
            <a:off x="1008185" y="1254369"/>
            <a:ext cx="80889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DD228B8-5930-4B45-A5F1-8875A9650BC5}"/>
              </a:ext>
            </a:extLst>
          </p:cNvPr>
          <p:cNvSpPr txBox="1"/>
          <p:nvPr/>
        </p:nvSpPr>
        <p:spPr>
          <a:xfrm>
            <a:off x="1957754" y="1043354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전류의 흐름</a:t>
            </a:r>
          </a:p>
        </p:txBody>
      </p:sp>
    </p:spTree>
    <p:extLst>
      <p:ext uri="{BB962C8B-B14F-4D97-AF65-F5344CB8AC3E}">
        <p14:creationId xmlns:p14="http://schemas.microsoft.com/office/powerpoint/2010/main" val="2410943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986"/>
            <a:ext cx="10515600" cy="460497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LED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켜보기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(4)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4467545-8BDF-4725-9F23-927B62301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8C73D484-789D-4E5E-BD18-24127BC8EE11}"/>
              </a:ext>
            </a:extLst>
          </p:cNvPr>
          <p:cNvSpPr txBox="1">
            <a:spLocks/>
          </p:cNvSpPr>
          <p:nvPr/>
        </p:nvSpPr>
        <p:spPr>
          <a:xfrm>
            <a:off x="990600" y="1075678"/>
            <a:ext cx="10515600" cy="5253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LED</a:t>
            </a:r>
            <a:r>
              <a:rPr lang="ko-KR" altLang="en-US" sz="1600" dirty="0"/>
              <a:t>를 깜박깜박거리게 해보기</a:t>
            </a:r>
            <a:endParaRPr lang="en-US" altLang="ko-KR" sz="1600" dirty="0"/>
          </a:p>
          <a:p>
            <a:r>
              <a:rPr lang="ko-KR" altLang="en-US" sz="1600" dirty="0"/>
              <a:t>현재 구성된 회로는 </a:t>
            </a:r>
            <a:r>
              <a:rPr lang="en-US" altLang="ko-KR" sz="1600" dirty="0"/>
              <a:t>LED</a:t>
            </a:r>
            <a:r>
              <a:rPr lang="ko-KR" altLang="en-US" sz="1600" dirty="0"/>
              <a:t>에 전류만 흘러서 켜지게 함 </a:t>
            </a:r>
            <a:endParaRPr lang="en-US" altLang="ko-KR" sz="1600" dirty="0"/>
          </a:p>
          <a:p>
            <a:r>
              <a:rPr lang="en-US" altLang="ko-KR" sz="1600" dirty="0"/>
              <a:t>DIGTAL </a:t>
            </a:r>
            <a:r>
              <a:rPr lang="ko-KR" altLang="en-US" sz="1600" dirty="0"/>
              <a:t>핀을 이용해서 프로그래밍 후 전구를 </a:t>
            </a:r>
            <a:r>
              <a:rPr lang="ko-KR" altLang="en-US" sz="1600" dirty="0" err="1"/>
              <a:t>켜보기</a:t>
            </a:r>
            <a:endParaRPr lang="en-US" altLang="ko-KR" sz="16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4AF86AD-1471-4CC1-96B9-2ADBC9D03F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209" y="2231653"/>
            <a:ext cx="6383582" cy="462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28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986"/>
            <a:ext cx="10515600" cy="460497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LED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켜보기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(5)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4467545-8BDF-4725-9F23-927B62301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8C73D484-789D-4E5E-BD18-24127BC8EE11}"/>
              </a:ext>
            </a:extLst>
          </p:cNvPr>
          <p:cNvSpPr txBox="1">
            <a:spLocks/>
          </p:cNvSpPr>
          <p:nvPr/>
        </p:nvSpPr>
        <p:spPr>
          <a:xfrm>
            <a:off x="838200" y="980005"/>
            <a:ext cx="10515600" cy="5253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+</a:t>
            </a:r>
            <a:r>
              <a:rPr lang="ko-KR" altLang="en-US" sz="1600" dirty="0"/>
              <a:t>는 디지털 </a:t>
            </a:r>
            <a:r>
              <a:rPr lang="en-US" altLang="ko-KR" sz="1600" dirty="0"/>
              <a:t>52</a:t>
            </a:r>
            <a:r>
              <a:rPr lang="ko-KR" altLang="en-US" sz="1600" dirty="0"/>
              <a:t>번 핀에 연결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는 </a:t>
            </a:r>
            <a:r>
              <a:rPr lang="en-US" altLang="ko-KR" sz="1600" dirty="0"/>
              <a:t>GND</a:t>
            </a:r>
            <a:r>
              <a:rPr lang="ko-KR" altLang="en-US" sz="1600" dirty="0"/>
              <a:t>에 연결</a:t>
            </a:r>
            <a:endParaRPr lang="en-US" altLang="ko-KR" sz="1600" dirty="0"/>
          </a:p>
          <a:p>
            <a:r>
              <a:rPr lang="ko-KR" altLang="en-US" sz="1600" dirty="0"/>
              <a:t>저항은 </a:t>
            </a:r>
            <a:r>
              <a:rPr lang="en-US" altLang="ko-KR" sz="1600" dirty="0"/>
              <a:t>220</a:t>
            </a:r>
            <a:r>
              <a:rPr lang="ko-KR" altLang="en-US" sz="1600" dirty="0"/>
              <a:t>옴 저항 사용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8016E1-135B-4EFB-AECD-A1E5C1EFC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543" y="1066800"/>
            <a:ext cx="6938596" cy="563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43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986"/>
            <a:ext cx="10515600" cy="460497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LED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켜보기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(6)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4467545-8BDF-4725-9F23-927B62301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8C73D484-789D-4E5E-BD18-24127BC8EE11}"/>
              </a:ext>
            </a:extLst>
          </p:cNvPr>
          <p:cNvSpPr txBox="1">
            <a:spLocks/>
          </p:cNvSpPr>
          <p:nvPr/>
        </p:nvSpPr>
        <p:spPr>
          <a:xfrm>
            <a:off x="838200" y="980005"/>
            <a:ext cx="10515600" cy="5253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저항을 사용한 이유</a:t>
            </a:r>
            <a:endParaRPr lang="en-US" altLang="ko-KR" sz="1600" dirty="0"/>
          </a:p>
          <a:p>
            <a:pPr lvl="1"/>
            <a:r>
              <a:rPr lang="en-US" altLang="ko-KR" sz="1600" dirty="0"/>
              <a:t>LED</a:t>
            </a:r>
            <a:r>
              <a:rPr lang="ko-KR" altLang="en-US" sz="1600" dirty="0"/>
              <a:t>의 작동전압은 </a:t>
            </a:r>
            <a:r>
              <a:rPr lang="en-US" altLang="ko-KR" sz="1600" dirty="0"/>
              <a:t>3V </a:t>
            </a:r>
            <a:r>
              <a:rPr lang="ko-KR" altLang="en-US" sz="1600" dirty="0"/>
              <a:t> 전류는 </a:t>
            </a:r>
            <a:r>
              <a:rPr lang="en-US" altLang="ko-KR" sz="1600" dirty="0"/>
              <a:t>20mA,</a:t>
            </a:r>
            <a:r>
              <a:rPr lang="ko-KR" altLang="en-US" sz="1600" dirty="0"/>
              <a:t> 디지털 핀을 사용하면 </a:t>
            </a:r>
            <a:r>
              <a:rPr lang="en-US" altLang="ko-KR" sz="1600" dirty="0"/>
              <a:t>5V</a:t>
            </a:r>
            <a:r>
              <a:rPr lang="ko-KR" altLang="en-US" sz="1600" dirty="0"/>
              <a:t>의 출력이 발생</a:t>
            </a:r>
            <a:endParaRPr lang="en-US" altLang="ko-KR" sz="1600" dirty="0"/>
          </a:p>
          <a:p>
            <a:pPr lvl="1"/>
            <a:r>
              <a:rPr lang="ko-KR" altLang="en-US" sz="1600" dirty="0"/>
              <a:t>전류는 전압에 비례</a:t>
            </a:r>
            <a:endParaRPr lang="en-US" altLang="ko-KR" sz="1600" dirty="0"/>
          </a:p>
          <a:p>
            <a:pPr lvl="1"/>
            <a:r>
              <a:rPr lang="ko-KR" altLang="en-US" sz="1600" dirty="0"/>
              <a:t>과도한 전류는 부품 손상을 초래할 수 있음</a:t>
            </a:r>
            <a:endParaRPr lang="en-US" altLang="ko-KR" sz="1600" dirty="0"/>
          </a:p>
          <a:p>
            <a:pPr lvl="1"/>
            <a:r>
              <a:rPr lang="ko-KR" altLang="en-US" sz="1600" dirty="0"/>
              <a:t>저항은 과도한 전류가 흐르는 것을 방해</a:t>
            </a:r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B19660-37B9-4D14-80D1-A1BE5AD8D1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155" y="1830562"/>
            <a:ext cx="3413613" cy="319687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38CE13F-125F-42DD-BBFA-F2C73C17714D}"/>
              </a:ext>
            </a:extLst>
          </p:cNvPr>
          <p:cNvSpPr/>
          <p:nvPr/>
        </p:nvSpPr>
        <p:spPr>
          <a:xfrm>
            <a:off x="7139354" y="2708031"/>
            <a:ext cx="1500554" cy="6096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063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986"/>
            <a:ext cx="10515600" cy="460497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LED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켜보기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(7)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4467545-8BDF-4725-9F23-927B62301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8C73D484-789D-4E5E-BD18-24127BC8EE11}"/>
              </a:ext>
            </a:extLst>
          </p:cNvPr>
          <p:cNvSpPr txBox="1">
            <a:spLocks/>
          </p:cNvSpPr>
          <p:nvPr/>
        </p:nvSpPr>
        <p:spPr>
          <a:xfrm>
            <a:off x="838200" y="980005"/>
            <a:ext cx="10515600" cy="5253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52</a:t>
            </a:r>
            <a:r>
              <a:rPr lang="ko-KR" altLang="en-US" sz="1600" dirty="0"/>
              <a:t>번 핀은</a:t>
            </a:r>
            <a:r>
              <a:rPr lang="en-US" altLang="ko-KR" sz="1600" dirty="0"/>
              <a:t> </a:t>
            </a:r>
            <a:r>
              <a:rPr lang="ko-KR" altLang="en-US" sz="1600" dirty="0"/>
              <a:t>전압을 출력하는 용도로 사용</a:t>
            </a:r>
            <a:endParaRPr lang="en-US" altLang="ko-KR" sz="1600" dirty="0"/>
          </a:p>
          <a:p>
            <a:r>
              <a:rPr lang="en-US" altLang="ko-KR" sz="1600" dirty="0" err="1"/>
              <a:t>pinMode</a:t>
            </a:r>
            <a:r>
              <a:rPr lang="en-US" altLang="ko-KR" sz="1600" dirty="0"/>
              <a:t>(</a:t>
            </a:r>
            <a:r>
              <a:rPr lang="ko-KR" altLang="en-US" sz="1600" dirty="0" err="1"/>
              <a:t>핀번호</a:t>
            </a:r>
            <a:r>
              <a:rPr lang="en-US" altLang="ko-KR" sz="1600" dirty="0"/>
              <a:t>, OUTPUT)</a:t>
            </a:r>
            <a:r>
              <a:rPr lang="ko-KR" altLang="en-US" sz="1600" dirty="0"/>
              <a:t>으로 </a:t>
            </a:r>
            <a:r>
              <a:rPr lang="en-US" altLang="ko-KR" sz="1600" dirty="0"/>
              <a:t>setup </a:t>
            </a:r>
            <a:r>
              <a:rPr lang="ko-KR" altLang="en-US" sz="1600" dirty="0"/>
              <a:t>함수내부에 사용 </a:t>
            </a:r>
            <a:endParaRPr lang="en-US" altLang="ko-KR" sz="1600" dirty="0"/>
          </a:p>
          <a:p>
            <a:r>
              <a:rPr lang="en-US" altLang="ko-KR" sz="1600" dirty="0"/>
              <a:t>OUPUT</a:t>
            </a:r>
            <a:r>
              <a:rPr lang="ko-KR" altLang="en-US" sz="1600" dirty="0"/>
              <a:t>일 경우 출력모드로 설정 </a:t>
            </a:r>
            <a:r>
              <a:rPr lang="en-US" altLang="ko-KR" sz="1600" dirty="0"/>
              <a:t>INPUT</a:t>
            </a:r>
            <a:r>
              <a:rPr lang="ko-KR" altLang="en-US" sz="1600" dirty="0"/>
              <a:t>일 경우 입력 모드로 설정</a:t>
            </a:r>
            <a:endParaRPr lang="en-US" altLang="ko-KR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89E052-D228-4759-A7A1-F471A04EE721}"/>
              </a:ext>
            </a:extLst>
          </p:cNvPr>
          <p:cNvSpPr/>
          <p:nvPr/>
        </p:nvSpPr>
        <p:spPr>
          <a:xfrm>
            <a:off x="1078523" y="2361438"/>
            <a:ext cx="6096000" cy="150207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setup() {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</a:t>
            </a:r>
            <a:r>
              <a:rPr lang="en-US" altLang="ko-KR" dirty="0" err="1">
                <a:solidFill>
                  <a:srgbClr val="066DE2"/>
                </a:solidFill>
                <a:latin typeface="Consolas" panose="020B0609020204030204" pitchFamily="49" charset="0"/>
              </a:rPr>
              <a:t>begin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9600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pinMode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52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, OUTPUT);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3477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986"/>
            <a:ext cx="10515600" cy="460497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LED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켜보기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(8)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4467545-8BDF-4725-9F23-927B62301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endParaRPr lang="en-US" altLang="ko-KR" sz="1600" dirty="0"/>
          </a:p>
          <a:p>
            <a:r>
              <a:rPr lang="en-US" altLang="ko-KR" sz="1600" dirty="0" err="1"/>
              <a:t>digitalWrite</a:t>
            </a:r>
            <a:r>
              <a:rPr lang="en-US" altLang="ko-KR" sz="1600" dirty="0"/>
              <a:t>(</a:t>
            </a:r>
            <a:r>
              <a:rPr lang="ko-KR" altLang="en-US" sz="1600" dirty="0" err="1"/>
              <a:t>핀번호</a:t>
            </a:r>
            <a:r>
              <a:rPr lang="en-US" altLang="ko-KR" sz="1600" dirty="0"/>
              <a:t>, HIGH)</a:t>
            </a:r>
            <a:r>
              <a:rPr lang="ko-KR" altLang="en-US" sz="1600" dirty="0"/>
              <a:t> 일 경우 </a:t>
            </a:r>
            <a:r>
              <a:rPr lang="en-US" altLang="ko-KR" sz="1600" dirty="0"/>
              <a:t>5V </a:t>
            </a:r>
            <a:r>
              <a:rPr lang="ko-KR" altLang="en-US" sz="1600" dirty="0"/>
              <a:t>출력</a:t>
            </a:r>
            <a:endParaRPr lang="en-US" altLang="ko-KR" sz="1600" dirty="0"/>
          </a:p>
          <a:p>
            <a:r>
              <a:rPr lang="en-US" altLang="ko-KR" sz="1600" dirty="0" err="1"/>
              <a:t>digitalWrite</a:t>
            </a:r>
            <a:r>
              <a:rPr lang="en-US" altLang="ko-KR" sz="1600" dirty="0"/>
              <a:t>(</a:t>
            </a:r>
            <a:r>
              <a:rPr lang="ko-KR" altLang="en-US" sz="1600" dirty="0" err="1"/>
              <a:t>핀번호</a:t>
            </a:r>
            <a:r>
              <a:rPr lang="en-US" altLang="ko-KR" sz="1600" dirty="0"/>
              <a:t>, LOW)</a:t>
            </a:r>
            <a:r>
              <a:rPr lang="ko-KR" altLang="en-US" sz="1600" dirty="0"/>
              <a:t>일 경우 </a:t>
            </a:r>
            <a:r>
              <a:rPr lang="en-US" altLang="ko-KR" sz="1600" dirty="0"/>
              <a:t>0V </a:t>
            </a:r>
            <a:r>
              <a:rPr lang="ko-KR" altLang="en-US" sz="1600" dirty="0"/>
              <a:t>출력</a:t>
            </a:r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8C73D484-789D-4E5E-BD18-24127BC8EE11}"/>
              </a:ext>
            </a:extLst>
          </p:cNvPr>
          <p:cNvSpPr txBox="1">
            <a:spLocks/>
          </p:cNvSpPr>
          <p:nvPr/>
        </p:nvSpPr>
        <p:spPr>
          <a:xfrm>
            <a:off x="838200" y="980005"/>
            <a:ext cx="10515600" cy="5253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loop() </a:t>
            </a:r>
            <a:r>
              <a:rPr lang="ko-KR" altLang="en-US" sz="1600" dirty="0"/>
              <a:t>함수내에 </a:t>
            </a:r>
            <a:r>
              <a:rPr lang="en-US" altLang="ko-KR" sz="1600" dirty="0"/>
              <a:t>‘</a:t>
            </a:r>
            <a:r>
              <a:rPr lang="en-US" altLang="ko-KR" sz="1600" dirty="0" err="1"/>
              <a:t>digitalWrite</a:t>
            </a:r>
            <a:r>
              <a:rPr lang="en-US" altLang="ko-KR" sz="1600" dirty="0"/>
              <a:t>(</a:t>
            </a:r>
            <a:r>
              <a:rPr lang="ko-KR" altLang="en-US" sz="1600" dirty="0" err="1"/>
              <a:t>핀번호</a:t>
            </a:r>
            <a:r>
              <a:rPr lang="en-US" altLang="ko-KR" sz="1600" dirty="0"/>
              <a:t>, HIGH)’ </a:t>
            </a:r>
            <a:r>
              <a:rPr lang="ko-KR" altLang="en-US" sz="1600" dirty="0"/>
              <a:t>또는 </a:t>
            </a:r>
            <a:r>
              <a:rPr lang="en-US" altLang="ko-KR" sz="1600" dirty="0"/>
              <a:t>‘</a:t>
            </a:r>
            <a:r>
              <a:rPr lang="en-US" altLang="ko-KR" sz="1600" dirty="0" err="1"/>
              <a:t>digitalWrite</a:t>
            </a:r>
            <a:r>
              <a:rPr lang="en-US" altLang="ko-KR" sz="1600" dirty="0"/>
              <a:t>(</a:t>
            </a:r>
            <a:r>
              <a:rPr lang="ko-KR" altLang="en-US" sz="1600" dirty="0" err="1"/>
              <a:t>핀번호</a:t>
            </a:r>
            <a:r>
              <a:rPr lang="en-US" altLang="ko-KR" sz="1600" dirty="0"/>
              <a:t>, LOW)’ </a:t>
            </a:r>
            <a:r>
              <a:rPr lang="ko-KR" altLang="en-US" sz="1600" dirty="0"/>
              <a:t>함수 사용</a:t>
            </a:r>
            <a:endParaRPr lang="en-US" altLang="ko-KR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4411C9-6976-4F63-BAA9-DDB31036E7ED}"/>
              </a:ext>
            </a:extLst>
          </p:cNvPr>
          <p:cNvSpPr/>
          <p:nvPr/>
        </p:nvSpPr>
        <p:spPr>
          <a:xfrm>
            <a:off x="1043354" y="2317862"/>
            <a:ext cx="6096000" cy="22222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loop() {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digitalWrite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52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, HIGH);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delay(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3000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digitalWrite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52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, LOW);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delay(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3000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8792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986"/>
            <a:ext cx="10515600" cy="460497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LED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켜보기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(9)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8C73D484-789D-4E5E-BD18-24127BC8EE11}"/>
              </a:ext>
            </a:extLst>
          </p:cNvPr>
          <p:cNvSpPr txBox="1">
            <a:spLocks/>
          </p:cNvSpPr>
          <p:nvPr/>
        </p:nvSpPr>
        <p:spPr>
          <a:xfrm>
            <a:off x="838200" y="980005"/>
            <a:ext cx="10515600" cy="5253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B54E01-A7BA-49E7-AE6D-76AF0BF98682}"/>
              </a:ext>
            </a:extLst>
          </p:cNvPr>
          <p:cNvSpPr/>
          <p:nvPr/>
        </p:nvSpPr>
        <p:spPr>
          <a:xfrm>
            <a:off x="961292" y="1417616"/>
            <a:ext cx="6096000" cy="402276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setup() {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</a:t>
            </a:r>
            <a:r>
              <a:rPr lang="en-US" altLang="ko-KR" dirty="0" err="1">
                <a:solidFill>
                  <a:srgbClr val="066DE2"/>
                </a:solidFill>
                <a:latin typeface="Consolas" panose="020B0609020204030204" pitchFamily="49" charset="0"/>
              </a:rPr>
              <a:t>begin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9600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pinMode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52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, OUTPUT);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loop() {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digitalWrite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52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, HIGH);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delay(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3000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digitalWrite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52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, LOW);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delay(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3000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4D124E0-E364-45EE-9B9E-8ED621E07933}"/>
              </a:ext>
            </a:extLst>
          </p:cNvPr>
          <p:cNvSpPr txBox="1">
            <a:spLocks/>
          </p:cNvSpPr>
          <p:nvPr/>
        </p:nvSpPr>
        <p:spPr>
          <a:xfrm>
            <a:off x="838200" y="919679"/>
            <a:ext cx="10515600" cy="5253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/>
              <a:t>digitalWrite</a:t>
            </a:r>
            <a:r>
              <a:rPr lang="en-US" altLang="ko-KR" sz="1600" dirty="0"/>
              <a:t> </a:t>
            </a:r>
            <a:r>
              <a:rPr lang="ko-KR" altLang="en-US" sz="1600" dirty="0"/>
              <a:t>또는 </a:t>
            </a:r>
            <a:r>
              <a:rPr lang="en-US" altLang="ko-KR" sz="1600" dirty="0" err="1"/>
              <a:t>digitalRead</a:t>
            </a:r>
            <a:r>
              <a:rPr lang="en-US" altLang="ko-KR" sz="1600" dirty="0"/>
              <a:t> </a:t>
            </a:r>
            <a:r>
              <a:rPr lang="ko-KR" altLang="en-US" sz="1600" dirty="0"/>
              <a:t>함수와 </a:t>
            </a:r>
            <a:r>
              <a:rPr lang="en-US" altLang="ko-KR" sz="1600" dirty="0" err="1"/>
              <a:t>pinMode</a:t>
            </a:r>
            <a:r>
              <a:rPr lang="en-US" altLang="ko-KR" sz="1600" dirty="0"/>
              <a:t> </a:t>
            </a:r>
            <a:r>
              <a:rPr lang="ko-KR" altLang="en-US" sz="1600" dirty="0"/>
              <a:t>함수는 한 세트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500318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98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가변저항 </a:t>
            </a:r>
            <a:r>
              <a:rPr lang="ko-KR" altLang="en-US" sz="2400" b="1" dirty="0" err="1"/>
              <a:t>출력값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읽어오기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(1)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8C73D484-789D-4E5E-BD18-24127BC8EE11}"/>
              </a:ext>
            </a:extLst>
          </p:cNvPr>
          <p:cNvSpPr txBox="1">
            <a:spLocks/>
          </p:cNvSpPr>
          <p:nvPr/>
        </p:nvSpPr>
        <p:spPr>
          <a:xfrm>
            <a:off x="838200" y="980005"/>
            <a:ext cx="10515600" cy="5253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A56FAC4-2845-4EC6-B57B-A2BBF7E45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가변저항의 다이얼을 돌림으로써 저항의 값을 변경할 수 있음</a:t>
            </a:r>
            <a:endParaRPr lang="en-US" altLang="ko-KR" sz="1800" dirty="0"/>
          </a:p>
          <a:p>
            <a:r>
              <a:rPr lang="ko-KR" altLang="en-US" sz="1800" dirty="0"/>
              <a:t>저항 값이 변경됨에 따라서 전압 값이 변경됨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227DFD-C93D-4738-A851-C73ACDA956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352" y="2162153"/>
            <a:ext cx="2466927" cy="288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11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98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가변저항 </a:t>
            </a:r>
            <a:r>
              <a:rPr lang="ko-KR" altLang="en-US" sz="2400" b="1" dirty="0" err="1"/>
              <a:t>출력값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읽어오기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(2)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8C73D484-789D-4E5E-BD18-24127BC8EE11}"/>
              </a:ext>
            </a:extLst>
          </p:cNvPr>
          <p:cNvSpPr txBox="1">
            <a:spLocks/>
          </p:cNvSpPr>
          <p:nvPr/>
        </p:nvSpPr>
        <p:spPr>
          <a:xfrm>
            <a:off x="838200" y="980005"/>
            <a:ext cx="10515600" cy="5253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A56FAC4-2845-4EC6-B57B-A2BBF7E45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가변 저항 값을 읽기 위한 회로구성</a:t>
            </a:r>
            <a:endParaRPr lang="en-US" altLang="ko-KR" sz="1800" dirty="0"/>
          </a:p>
          <a:p>
            <a:r>
              <a:rPr lang="en-US" altLang="ko-KR" sz="1800" dirty="0"/>
              <a:t>+</a:t>
            </a:r>
            <a:r>
              <a:rPr lang="ko-KR" altLang="en-US" sz="1800" dirty="0"/>
              <a:t>는 </a:t>
            </a:r>
            <a:r>
              <a:rPr lang="en-US" altLang="ko-KR" sz="1800" dirty="0"/>
              <a:t>5V</a:t>
            </a:r>
            <a:r>
              <a:rPr lang="ko-KR" altLang="en-US" sz="1800" dirty="0"/>
              <a:t>에 연결</a:t>
            </a:r>
            <a:endParaRPr lang="en-US" altLang="ko-KR" sz="1800" dirty="0"/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는 </a:t>
            </a:r>
            <a:r>
              <a:rPr lang="en-US" altLang="ko-KR" sz="1800" dirty="0"/>
              <a:t>GND</a:t>
            </a:r>
            <a:r>
              <a:rPr lang="ko-KR" altLang="en-US" sz="1800" dirty="0"/>
              <a:t>에 연결</a:t>
            </a:r>
            <a:endParaRPr lang="en-US" altLang="ko-KR" sz="1800" dirty="0"/>
          </a:p>
          <a:p>
            <a:r>
              <a:rPr lang="ko-KR" altLang="en-US" sz="1800" dirty="0"/>
              <a:t>가운데 </a:t>
            </a:r>
            <a:r>
              <a:rPr lang="ko-KR" altLang="en-US" sz="1800" dirty="0" err="1"/>
              <a:t>출력값은</a:t>
            </a:r>
            <a:r>
              <a:rPr lang="ko-KR" altLang="en-US" sz="1800" dirty="0"/>
              <a:t> 아날로그 핀을 통하여 읽음</a:t>
            </a:r>
            <a:endParaRPr lang="en-US" altLang="ko-KR" sz="1800" dirty="0"/>
          </a:p>
          <a:p>
            <a:pPr lvl="1"/>
            <a:r>
              <a:rPr lang="ko-KR" altLang="en-US" sz="1800" dirty="0"/>
              <a:t>아날로그핀 </a:t>
            </a:r>
            <a:r>
              <a:rPr lang="en-US" altLang="ko-KR" sz="1800" dirty="0"/>
              <a:t>A0</a:t>
            </a:r>
            <a:r>
              <a:rPr lang="ko-KR" altLang="en-US" sz="1800" dirty="0"/>
              <a:t>에 연결</a:t>
            </a:r>
            <a:endParaRPr lang="en-US" altLang="ko-KR" sz="1800" dirty="0"/>
          </a:p>
          <a:p>
            <a:endParaRPr lang="en-US" altLang="ko-KR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42737D-4B68-4BF0-8B93-D05E21ED9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275" y="1185153"/>
            <a:ext cx="5900694" cy="499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3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98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가변저항 </a:t>
            </a:r>
            <a:r>
              <a:rPr lang="ko-KR" altLang="en-US" sz="2400" b="1" dirty="0" err="1"/>
              <a:t>출력값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읽어오기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(3)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8C73D484-789D-4E5E-BD18-24127BC8EE11}"/>
              </a:ext>
            </a:extLst>
          </p:cNvPr>
          <p:cNvSpPr txBox="1">
            <a:spLocks/>
          </p:cNvSpPr>
          <p:nvPr/>
        </p:nvSpPr>
        <p:spPr>
          <a:xfrm>
            <a:off x="838200" y="980005"/>
            <a:ext cx="10515600" cy="5253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A56FAC4-2845-4EC6-B57B-A2BBF7E45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digitalRead</a:t>
            </a:r>
            <a:r>
              <a:rPr lang="en-US" altLang="ko-KR" sz="1800" dirty="0"/>
              <a:t>()</a:t>
            </a:r>
            <a:r>
              <a:rPr lang="ko-KR" altLang="en-US" sz="1800" dirty="0"/>
              <a:t>함수는 </a:t>
            </a:r>
            <a:r>
              <a:rPr lang="en-US" altLang="ko-KR" sz="1800" dirty="0"/>
              <a:t>0(0V)</a:t>
            </a:r>
            <a:r>
              <a:rPr lang="ko-KR" altLang="en-US" sz="1800" dirty="0"/>
              <a:t>또는 </a:t>
            </a:r>
            <a:r>
              <a:rPr lang="en-US" altLang="ko-KR" sz="1800" dirty="0"/>
              <a:t>1(5V)</a:t>
            </a:r>
            <a:r>
              <a:rPr lang="ko-KR" altLang="en-US" sz="1800" dirty="0"/>
              <a:t>만 읽을 수 있을 수 있기 때문에 </a:t>
            </a:r>
            <a:br>
              <a:rPr lang="en-US" altLang="ko-KR" sz="1800" dirty="0"/>
            </a:br>
            <a:r>
              <a:rPr lang="en-US" altLang="ko-KR" sz="1800" dirty="0" err="1"/>
              <a:t>analogueRead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아날로그핀번호</a:t>
            </a:r>
            <a:r>
              <a:rPr lang="en-US" altLang="ko-KR" sz="1800" dirty="0"/>
              <a:t>)</a:t>
            </a:r>
            <a:r>
              <a:rPr lang="ko-KR" altLang="en-US" sz="1800" dirty="0"/>
              <a:t>를</a:t>
            </a:r>
            <a:r>
              <a:rPr lang="en-US" altLang="ko-KR" sz="1800" dirty="0"/>
              <a:t> </a:t>
            </a:r>
            <a:r>
              <a:rPr lang="ko-KR" altLang="en-US" sz="1800" dirty="0"/>
              <a:t>사용하여 읽음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0V ~ 5V </a:t>
            </a:r>
            <a:r>
              <a:rPr lang="ko-KR" altLang="en-US" sz="1800" dirty="0"/>
              <a:t>값은 </a:t>
            </a:r>
            <a:r>
              <a:rPr lang="en-US" altLang="ko-KR" sz="1800" dirty="0"/>
              <a:t>0 ~ 1023</a:t>
            </a:r>
            <a:r>
              <a:rPr lang="ko-KR" altLang="en-US" sz="1800" dirty="0"/>
              <a:t>값의 범위로 읽음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980AEF-1D11-4188-8C13-E2F0B49F6B9E}"/>
              </a:ext>
            </a:extLst>
          </p:cNvPr>
          <p:cNvSpPr/>
          <p:nvPr/>
        </p:nvSpPr>
        <p:spPr>
          <a:xfrm>
            <a:off x="1047750" y="2575424"/>
            <a:ext cx="6096000" cy="33025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setup() {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</a:t>
            </a:r>
            <a:r>
              <a:rPr lang="en-US" altLang="ko-KR" dirty="0" err="1">
                <a:solidFill>
                  <a:srgbClr val="066DE2"/>
                </a:solidFill>
                <a:latin typeface="Consolas" panose="020B0609020204030204" pitchFamily="49" charset="0"/>
              </a:rPr>
              <a:t>begin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9600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loop() {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66DE2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value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analogRead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Serial.println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(value);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delay(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754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아두이노</a:t>
            </a:r>
            <a:r>
              <a:rPr lang="ko-KR" altLang="en-US" sz="2400" b="1" dirty="0"/>
              <a:t> 개발 프로그램 설치 </a:t>
            </a:r>
            <a:r>
              <a:rPr lang="en-US" altLang="ko-KR" sz="2400" b="1" dirty="0"/>
              <a:t>- (2)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275096E-F307-4D69-9E0A-B363DDFCA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47" y="1555971"/>
            <a:ext cx="9155062" cy="37018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4767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98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가변저항을 이용해서 </a:t>
            </a:r>
            <a:r>
              <a:rPr lang="en-US" altLang="ko-KR" sz="2400" b="1" dirty="0"/>
              <a:t>led </a:t>
            </a:r>
            <a:r>
              <a:rPr lang="ko-KR" altLang="en-US" sz="2400" b="1" dirty="0"/>
              <a:t>밝기 조절 </a:t>
            </a:r>
            <a:r>
              <a:rPr lang="en-US" altLang="ko-KR" sz="2400" b="1" dirty="0"/>
              <a:t>(1)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8C73D484-789D-4E5E-BD18-24127BC8EE11}"/>
              </a:ext>
            </a:extLst>
          </p:cNvPr>
          <p:cNvSpPr txBox="1">
            <a:spLocks/>
          </p:cNvSpPr>
          <p:nvPr/>
        </p:nvSpPr>
        <p:spPr>
          <a:xfrm>
            <a:off x="838200" y="980005"/>
            <a:ext cx="10515600" cy="5253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A56FAC4-2845-4EC6-B57B-A2BBF7E45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밝기를 조절하기 위해서는 마찬가지로 가변적으로 전압을 출력할 수 있어야함</a:t>
            </a:r>
            <a:endParaRPr lang="en-US" altLang="ko-KR" sz="1800" dirty="0"/>
          </a:p>
          <a:p>
            <a:r>
              <a:rPr lang="en-US" altLang="ko-KR" sz="1800" dirty="0"/>
              <a:t>0V</a:t>
            </a:r>
            <a:r>
              <a:rPr lang="ko-KR" altLang="en-US" sz="1800" dirty="0"/>
              <a:t>또는 </a:t>
            </a:r>
            <a:r>
              <a:rPr lang="en-US" altLang="ko-KR" sz="1800" dirty="0"/>
              <a:t>5V</a:t>
            </a:r>
            <a:r>
              <a:rPr lang="ko-KR" altLang="en-US" sz="1800" dirty="0"/>
              <a:t>가 아닌 전압을 출력하기 위해서는 </a:t>
            </a:r>
            <a:r>
              <a:rPr lang="en-US" altLang="ko-KR" sz="1800" dirty="0"/>
              <a:t>PWM </a:t>
            </a:r>
            <a:r>
              <a:rPr lang="ko-KR" altLang="en-US" sz="1800" dirty="0"/>
              <a:t>핀을 사용</a:t>
            </a:r>
            <a:endParaRPr lang="en-US" altLang="ko-KR" sz="1800" dirty="0"/>
          </a:p>
          <a:p>
            <a:r>
              <a:rPr lang="ko-KR" altLang="en-US" sz="1800" dirty="0"/>
              <a:t>가변저항 회로는 기존과 동일</a:t>
            </a:r>
            <a:endParaRPr lang="en-US" altLang="ko-KR" sz="1800" dirty="0"/>
          </a:p>
          <a:p>
            <a:r>
              <a:rPr lang="ko-KR" altLang="en-US" sz="1800" dirty="0"/>
              <a:t>전구의 </a:t>
            </a:r>
            <a:r>
              <a:rPr lang="en-US" altLang="ko-KR" sz="1800" dirty="0"/>
              <a:t>(+)</a:t>
            </a:r>
            <a:r>
              <a:rPr lang="ko-KR" altLang="en-US" sz="1800" dirty="0"/>
              <a:t>는 </a:t>
            </a:r>
            <a:r>
              <a:rPr lang="en-US" altLang="ko-KR" sz="1800" dirty="0"/>
              <a:t>PWM 7</a:t>
            </a:r>
            <a:r>
              <a:rPr lang="ko-KR" altLang="en-US" sz="1800" dirty="0"/>
              <a:t>번과 연결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854E66-8152-4436-9704-78B072D924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51" y="1660735"/>
            <a:ext cx="5429250" cy="488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43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98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가변저항을 이용해서 </a:t>
            </a:r>
            <a:r>
              <a:rPr lang="en-US" altLang="ko-KR" sz="2400" b="1" dirty="0"/>
              <a:t>led </a:t>
            </a:r>
            <a:r>
              <a:rPr lang="ko-KR" altLang="en-US" sz="2400" b="1" dirty="0"/>
              <a:t>밝기 조절 </a:t>
            </a:r>
            <a:r>
              <a:rPr lang="en-US" altLang="ko-KR" sz="2400" b="1" dirty="0"/>
              <a:t>(2)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8C73D484-789D-4E5E-BD18-24127BC8EE11}"/>
              </a:ext>
            </a:extLst>
          </p:cNvPr>
          <p:cNvSpPr txBox="1">
            <a:spLocks/>
          </p:cNvSpPr>
          <p:nvPr/>
        </p:nvSpPr>
        <p:spPr>
          <a:xfrm>
            <a:off x="838200" y="980005"/>
            <a:ext cx="10515600" cy="5253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A56FAC4-2845-4EC6-B57B-A2BBF7E45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아두이노는</a:t>
            </a:r>
            <a:r>
              <a:rPr lang="ko-KR" altLang="en-US" sz="1800" dirty="0"/>
              <a:t> </a:t>
            </a:r>
            <a:r>
              <a:rPr lang="en-US" altLang="ko-KR" sz="1800" dirty="0"/>
              <a:t>0V</a:t>
            </a:r>
            <a:r>
              <a:rPr lang="ko-KR" altLang="en-US" sz="1800" dirty="0"/>
              <a:t>또는 </a:t>
            </a:r>
            <a:r>
              <a:rPr lang="en-US" altLang="ko-KR" sz="1800" dirty="0"/>
              <a:t>5V</a:t>
            </a:r>
            <a:r>
              <a:rPr lang="ko-KR" altLang="en-US" sz="1800" dirty="0"/>
              <a:t>가 아닌 전압 출력을 위한 </a:t>
            </a:r>
            <a:r>
              <a:rPr lang="en-US" altLang="ko-KR" sz="1800" dirty="0"/>
              <a:t>PWM </a:t>
            </a:r>
            <a:r>
              <a:rPr lang="ko-KR" altLang="en-US" sz="1800" dirty="0"/>
              <a:t>핀을 제공</a:t>
            </a:r>
            <a:endParaRPr lang="en-US" altLang="ko-KR" sz="1800" dirty="0"/>
          </a:p>
          <a:p>
            <a:r>
              <a:rPr lang="en-US" altLang="ko-KR" sz="1800" dirty="0" err="1"/>
              <a:t>analogWrite</a:t>
            </a:r>
            <a:r>
              <a:rPr lang="en-US" altLang="ko-KR" sz="1800" dirty="0"/>
              <a:t>(PWM</a:t>
            </a:r>
            <a:r>
              <a:rPr lang="ko-KR" altLang="en-US" sz="1800" dirty="0" err="1"/>
              <a:t>핀번호</a:t>
            </a:r>
            <a:r>
              <a:rPr lang="en-US" altLang="ko-KR" sz="1800" dirty="0"/>
              <a:t>, </a:t>
            </a:r>
            <a:r>
              <a:rPr lang="ko-KR" altLang="en-US" sz="1800" dirty="0"/>
              <a:t>값</a:t>
            </a:r>
            <a:r>
              <a:rPr lang="en-US" altLang="ko-KR" sz="1800" dirty="0"/>
              <a:t>)</a:t>
            </a:r>
            <a:r>
              <a:rPr lang="ko-KR" altLang="en-US" sz="1800" dirty="0"/>
              <a:t>를 통하여 전압을 출력</a:t>
            </a:r>
            <a:endParaRPr lang="en-US" altLang="ko-KR" sz="1800" dirty="0"/>
          </a:p>
          <a:p>
            <a:r>
              <a:rPr lang="ko-KR" altLang="en-US" sz="1800" dirty="0"/>
              <a:t>값은 </a:t>
            </a:r>
            <a:r>
              <a:rPr lang="en-US" altLang="ko-KR" sz="1800" dirty="0"/>
              <a:t>0~255 </a:t>
            </a:r>
            <a:r>
              <a:rPr lang="ko-KR" altLang="en-US" sz="1800" dirty="0"/>
              <a:t>범위이며 </a:t>
            </a:r>
            <a:r>
              <a:rPr lang="en-US" altLang="ko-KR" sz="1800" dirty="0"/>
              <a:t>0V ~ 5V</a:t>
            </a:r>
            <a:r>
              <a:rPr lang="ko-KR" altLang="en-US" sz="1800" dirty="0"/>
              <a:t>를 나타냄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540E75-368A-4CAF-8305-4C314126A533}"/>
              </a:ext>
            </a:extLst>
          </p:cNvPr>
          <p:cNvSpPr/>
          <p:nvPr/>
        </p:nvSpPr>
        <p:spPr>
          <a:xfrm>
            <a:off x="1066800" y="2272053"/>
            <a:ext cx="6096000" cy="36626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setup() {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Serial.</a:t>
            </a:r>
            <a:r>
              <a:rPr lang="en-US" altLang="ko-KR" dirty="0" err="1">
                <a:solidFill>
                  <a:srgbClr val="066DE2"/>
                </a:solidFill>
                <a:latin typeface="Consolas" panose="020B0609020204030204" pitchFamily="49" charset="0"/>
              </a:rPr>
              <a:t>begin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9600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loop() {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066DE2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value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analogRead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066DE2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led_bulbit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(value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1023.0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255.0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analogWrite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7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led_bulbit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950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아두이노</a:t>
            </a:r>
            <a:r>
              <a:rPr lang="ko-KR" altLang="en-US" sz="2400" b="1" dirty="0"/>
              <a:t> 개발 프로그램 설치 </a:t>
            </a:r>
            <a:r>
              <a:rPr lang="en-US" altLang="ko-KR" sz="2400" b="1" dirty="0"/>
              <a:t>- (3)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3F80B39-A2D3-4E63-A07C-4E829319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파일 다운로드 후 실행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6D3A18-5196-4E70-9F51-A24EFC5CF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190" y="1502398"/>
            <a:ext cx="9047619" cy="49904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7575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아두이노</a:t>
            </a:r>
            <a:r>
              <a:rPr lang="ko-KR" altLang="en-US" sz="2400" b="1" dirty="0"/>
              <a:t> 개발시작 </a:t>
            </a:r>
            <a:r>
              <a:rPr lang="en-US" altLang="ko-KR" sz="2400" b="1" dirty="0"/>
              <a:t>-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(1)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BA42AE3-CACB-4081-8E67-86E88A6C8F83}"/>
              </a:ext>
            </a:extLst>
          </p:cNvPr>
          <p:cNvSpPr txBox="1">
            <a:spLocks/>
          </p:cNvSpPr>
          <p:nvPr/>
        </p:nvSpPr>
        <p:spPr>
          <a:xfrm>
            <a:off x="838200" y="923278"/>
            <a:ext cx="10515600" cy="5253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/>
              <a:t>아두이노와</a:t>
            </a:r>
            <a:r>
              <a:rPr lang="ko-KR" altLang="en-US" sz="1800" dirty="0"/>
              <a:t> </a:t>
            </a:r>
            <a:r>
              <a:rPr lang="en-US" altLang="ko-KR" sz="1800" dirty="0"/>
              <a:t>PC</a:t>
            </a:r>
            <a:r>
              <a:rPr lang="ko-KR" altLang="en-US" sz="1800" dirty="0"/>
              <a:t>를 </a:t>
            </a:r>
            <a:r>
              <a:rPr lang="en-US" altLang="ko-KR" sz="1800" dirty="0"/>
              <a:t>USB </a:t>
            </a:r>
            <a:r>
              <a:rPr lang="ko-KR" altLang="en-US" sz="1800" dirty="0"/>
              <a:t>케이블을 이용해서 연결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9A14A5-898A-4673-BE50-1AB9B3757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00" y="1650578"/>
            <a:ext cx="5257169" cy="452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5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아두이노</a:t>
            </a:r>
            <a:r>
              <a:rPr lang="ko-KR" altLang="en-US" sz="2400" b="1" dirty="0"/>
              <a:t> 개발시작 </a:t>
            </a:r>
            <a:r>
              <a:rPr lang="en-US" altLang="ko-KR" sz="2400" b="1" dirty="0"/>
              <a:t>-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(2)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BA42AE3-CACB-4081-8E67-86E88A6C8F83}"/>
              </a:ext>
            </a:extLst>
          </p:cNvPr>
          <p:cNvSpPr txBox="1">
            <a:spLocks/>
          </p:cNvSpPr>
          <p:nvPr/>
        </p:nvSpPr>
        <p:spPr>
          <a:xfrm>
            <a:off x="838200" y="923278"/>
            <a:ext cx="10515600" cy="5253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/>
              <a:t>아두이노</a:t>
            </a:r>
            <a:r>
              <a:rPr lang="ko-KR" altLang="en-US" sz="1800" dirty="0"/>
              <a:t> 개발 프로그램 실행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23A0E66-6415-4559-B2F4-3E2D2F36B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067" y="2039815"/>
            <a:ext cx="3048733" cy="329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24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아두이노</a:t>
            </a:r>
            <a:r>
              <a:rPr lang="ko-KR" altLang="en-US" sz="2400" b="1" dirty="0"/>
              <a:t> 개발시작</a:t>
            </a:r>
            <a:r>
              <a:rPr lang="en-US" altLang="ko-KR" sz="2400" b="1" dirty="0"/>
              <a:t> - (3)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3F80B39-A2D3-4E63-A07C-4E829319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보드 선택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5B76A3-BA72-44A7-B144-79302ED22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076" y="1754318"/>
            <a:ext cx="7538188" cy="452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74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아두이노</a:t>
            </a:r>
            <a:r>
              <a:rPr lang="ko-KR" altLang="en-US" sz="2400" b="1" dirty="0"/>
              <a:t> 개발시작</a:t>
            </a:r>
            <a:r>
              <a:rPr lang="en-US" altLang="ko-KR" sz="2400" b="1" dirty="0"/>
              <a:t> - (4)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3F80B39-A2D3-4E63-A07C-4E829319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프로세서 선택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357133-85E6-47CC-853F-46BF4E584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807" y="1705299"/>
            <a:ext cx="8214993" cy="492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8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AC29-9FAE-4D2A-91F2-B387D640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아두이노</a:t>
            </a:r>
            <a:r>
              <a:rPr lang="ko-KR" altLang="en-US" sz="2400" b="1" dirty="0"/>
              <a:t> 개발시작</a:t>
            </a:r>
            <a:r>
              <a:rPr lang="en-US" altLang="ko-KR" sz="2400" b="1" dirty="0"/>
              <a:t> - (5)</a:t>
            </a:r>
            <a:endParaRPr lang="ko-KR" altLang="en-US" sz="2400" b="1" dirty="0"/>
          </a:p>
        </p:txBody>
      </p:sp>
      <p:pic>
        <p:nvPicPr>
          <p:cNvPr id="4" name="greenoid_logo.png" descr="greenoid_logo.png">
            <a:extLst>
              <a:ext uri="{FF2B5EF4-FFF2-40B4-BE49-F238E27FC236}">
                <a16:creationId xmlns:a16="http://schemas.microsoft.com/office/drawing/2014/main" id="{56D26415-59DE-43E0-A2EF-6D021C278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53559" y="226552"/>
            <a:ext cx="2257410" cy="54960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3F80B39-A2D3-4E63-A07C-4E829319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포트 선택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07B0A9-7DEE-4F8D-98BC-E89923B444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7" y="1219201"/>
            <a:ext cx="9227484" cy="553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4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660</Words>
  <Application>Microsoft Office PowerPoint</Application>
  <PresentationFormat>와이드스크린</PresentationFormat>
  <Paragraphs>174</Paragraphs>
  <Slides>31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맑은 고딕</vt:lpstr>
      <vt:lpstr>Arial</vt:lpstr>
      <vt:lpstr>Consolas</vt:lpstr>
      <vt:lpstr>Office 테마</vt:lpstr>
      <vt:lpstr>3주차 전자회로 구성 및 활용</vt:lpstr>
      <vt:lpstr>아두이노 개발 프로그램 설치 (1)</vt:lpstr>
      <vt:lpstr>아두이노 개발 프로그램 설치 - (2)</vt:lpstr>
      <vt:lpstr>아두이노 개발 프로그램 설치 - (3)</vt:lpstr>
      <vt:lpstr>아두이노 개발시작 - (1)</vt:lpstr>
      <vt:lpstr>아두이노 개발시작 - (2)</vt:lpstr>
      <vt:lpstr>아두이노 개발시작 - (3)</vt:lpstr>
      <vt:lpstr>아두이노 개발시작 - (4)</vt:lpstr>
      <vt:lpstr>아두이노 개발시작 - (5)</vt:lpstr>
      <vt:lpstr>아두이노 개발시작 - (6)</vt:lpstr>
      <vt:lpstr>아두이노 개발시작 - (7)</vt:lpstr>
      <vt:lpstr>아두이노 개발시작 - (8)</vt:lpstr>
      <vt:lpstr>아두이노 개발시작 - (8)</vt:lpstr>
      <vt:lpstr>아두이노 개발시작 - (9)</vt:lpstr>
      <vt:lpstr>아두이노 메가 핀맵</vt:lpstr>
      <vt:lpstr>브래드 보드 (1)</vt:lpstr>
      <vt:lpstr>브래드 보드 (2)</vt:lpstr>
      <vt:lpstr>LED 켜보기 (1)</vt:lpstr>
      <vt:lpstr>LED 켜보기 (2)</vt:lpstr>
      <vt:lpstr>LED 켜보기 (3)</vt:lpstr>
      <vt:lpstr>LED 켜보기 (4)</vt:lpstr>
      <vt:lpstr>LED 켜보기 (5)</vt:lpstr>
      <vt:lpstr>LED 켜보기 (6)</vt:lpstr>
      <vt:lpstr>LED 켜보기 (7)</vt:lpstr>
      <vt:lpstr>LED 켜보기 (8)</vt:lpstr>
      <vt:lpstr>LED 켜보기 (9)</vt:lpstr>
      <vt:lpstr>가변저항 출력값 읽어오기 (1)</vt:lpstr>
      <vt:lpstr>가변저항 출력값 읽어오기 (2)</vt:lpstr>
      <vt:lpstr>가변저항 출력값 읽어오기 (3)</vt:lpstr>
      <vt:lpstr>가변저항을 이용해서 led 밝기 조절 (1)</vt:lpstr>
      <vt:lpstr>가변저항을 이용해서 led 밝기 조절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종태 허</dc:creator>
  <cp:lastModifiedBy>종태 허</cp:lastModifiedBy>
  <cp:revision>351</cp:revision>
  <dcterms:created xsi:type="dcterms:W3CDTF">2018-10-17T08:00:58Z</dcterms:created>
  <dcterms:modified xsi:type="dcterms:W3CDTF">2019-04-01T00:11:13Z</dcterms:modified>
</cp:coreProperties>
</file>