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2"/>
  </p:sldMasterIdLst>
  <p:notesMasterIdLst>
    <p:notesMasterId r:id="rId41"/>
  </p:notesMasterIdLst>
  <p:handoutMasterIdLst>
    <p:handoutMasterId r:id="rId42"/>
  </p:handoutMasterIdLst>
  <p:sldIdLst>
    <p:sldId id="582" r:id="rId3"/>
    <p:sldId id="466" r:id="rId4"/>
    <p:sldId id="575" r:id="rId5"/>
    <p:sldId id="583" r:id="rId6"/>
    <p:sldId id="546" r:id="rId7"/>
    <p:sldId id="554" r:id="rId8"/>
    <p:sldId id="589" r:id="rId9"/>
    <p:sldId id="590" r:id="rId10"/>
    <p:sldId id="549" r:id="rId11"/>
    <p:sldId id="556" r:id="rId12"/>
    <p:sldId id="557" r:id="rId13"/>
    <p:sldId id="555" r:id="rId14"/>
    <p:sldId id="588" r:id="rId15"/>
    <p:sldId id="584" r:id="rId16"/>
    <p:sldId id="547" r:id="rId17"/>
    <p:sldId id="592" r:id="rId18"/>
    <p:sldId id="598" r:id="rId19"/>
    <p:sldId id="591" r:id="rId20"/>
    <p:sldId id="593" r:id="rId21"/>
    <p:sldId id="594" r:id="rId22"/>
    <p:sldId id="585" r:id="rId23"/>
    <p:sldId id="548" r:id="rId24"/>
    <p:sldId id="564" r:id="rId25"/>
    <p:sldId id="566" r:id="rId26"/>
    <p:sldId id="568" r:id="rId27"/>
    <p:sldId id="565" r:id="rId28"/>
    <p:sldId id="567" r:id="rId29"/>
    <p:sldId id="571" r:id="rId30"/>
    <p:sldId id="570" r:id="rId31"/>
    <p:sldId id="574" r:id="rId32"/>
    <p:sldId id="569" r:id="rId33"/>
    <p:sldId id="595" r:id="rId34"/>
    <p:sldId id="576" r:id="rId35"/>
    <p:sldId id="577" r:id="rId36"/>
    <p:sldId id="596" r:id="rId37"/>
    <p:sldId id="597" r:id="rId38"/>
    <p:sldId id="580" r:id="rId39"/>
    <p:sldId id="581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EBC6D0-49EA-420F-AAB6-62838FA1EA30}">
          <p14:sldIdLst>
            <p14:sldId id="582"/>
            <p14:sldId id="466"/>
            <p14:sldId id="575"/>
          </p14:sldIdLst>
        </p14:section>
        <p14:section name="Concepts" id="{875F9050-992B-4694-9D3F-064F69B70D23}">
          <p14:sldIdLst>
            <p14:sldId id="583"/>
            <p14:sldId id="546"/>
            <p14:sldId id="554"/>
            <p14:sldId id="589"/>
            <p14:sldId id="590"/>
            <p14:sldId id="549"/>
            <p14:sldId id="556"/>
            <p14:sldId id="557"/>
            <p14:sldId id="555"/>
            <p14:sldId id="588"/>
          </p14:sldIdLst>
        </p14:section>
        <p14:section name="Templating Frameworks" id="{3ED118F8-F35B-4E9F-B316-C3DC9F80CC7E}">
          <p14:sldIdLst>
            <p14:sldId id="584"/>
            <p14:sldId id="547"/>
            <p14:sldId id="592"/>
            <p14:sldId id="598"/>
            <p14:sldId id="591"/>
            <p14:sldId id="593"/>
            <p14:sldId id="594"/>
            <p14:sldId id="585"/>
          </p14:sldIdLst>
        </p14:section>
        <p14:section name="Handlebars" id="{48FFB15E-5C96-4894-A85F-9A331A6D5278}">
          <p14:sldIdLst>
            <p14:sldId id="548"/>
            <p14:sldId id="564"/>
            <p14:sldId id="566"/>
            <p14:sldId id="568"/>
            <p14:sldId id="565"/>
            <p14:sldId id="567"/>
            <p14:sldId id="571"/>
            <p14:sldId id="570"/>
            <p14:sldId id="574"/>
            <p14:sldId id="569"/>
            <p14:sldId id="595"/>
          </p14:sldIdLst>
        </p14:section>
        <p14:section name="Conclusion" id="{43BD757C-5017-47D2-98A9-4D861095A3BB}">
          <p14:sldIdLst>
            <p14:sldId id="576"/>
            <p14:sldId id="577"/>
            <p14:sldId id="596"/>
            <p14:sldId id="597"/>
            <p14:sldId id="580"/>
            <p14:sldId id="5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E85C0E"/>
    <a:srgbClr val="00B0F0"/>
    <a:srgbClr val="F8DC9E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595" autoAdjust="0"/>
  </p:normalViewPr>
  <p:slideViewPr>
    <p:cSldViewPr>
      <p:cViewPr varScale="1">
        <p:scale>
          <a:sx n="89" d="100"/>
          <a:sy n="89" d="100"/>
        </p:scale>
        <p:origin x="638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0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1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27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018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6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62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61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60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9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8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6361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7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8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33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0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841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63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1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1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102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62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pugjs.org/" TargetMode="External"/><Relationship Id="rId13" Type="http://schemas.openxmlformats.org/officeDocument/2006/relationships/hyperlink" Target="http://handlebarsjs.com/" TargetMode="External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12" Type="http://schemas.openxmlformats.org/officeDocument/2006/relationships/hyperlink" Target="http://mustache.github.io/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7.png"/><Relationship Id="rId11" Type="http://schemas.openxmlformats.org/officeDocument/2006/relationships/hyperlink" Target="http://underscorejs.org/#template" TargetMode="External"/><Relationship Id="rId5" Type="http://schemas.openxmlformats.org/officeDocument/2006/relationships/image" Target="../media/image61.png"/><Relationship Id="rId10" Type="http://schemas.openxmlformats.org/officeDocument/2006/relationships/hyperlink" Target="https://plugins.jquery.com/loadTemplate/" TargetMode="External"/><Relationship Id="rId4" Type="http://schemas.openxmlformats.org/officeDocument/2006/relationships/image" Target="../media/image60.png"/><Relationship Id="rId9" Type="http://schemas.openxmlformats.org/officeDocument/2006/relationships/hyperlink" Target="https://vuejs.org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ustache.github.io/" TargetMode="Externa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http://handlebarsjs.com/installation.html" TargetMode="Externa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pp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3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7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2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8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7.png"/><Relationship Id="rId10" Type="http://schemas.openxmlformats.org/officeDocument/2006/relationships/image" Target="../media/image7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7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75.png"/><Relationship Id="rId27" Type="http://schemas.openxmlformats.org/officeDocument/2006/relationships/hyperlink" Target="http://smartit.bg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8.jpeg"/><Relationship Id="rId7" Type="http://schemas.openxmlformats.org/officeDocument/2006/relationships/image" Target="../media/image8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1.gi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0" y="1303142"/>
            <a:ext cx="12188825" cy="836973"/>
          </a:xfrm>
        </p:spPr>
        <p:txBody>
          <a:bodyPr>
            <a:noAutofit/>
          </a:bodyPr>
          <a:lstStyle/>
          <a:p>
            <a:r>
              <a:rPr lang="en-US" sz="3600" dirty="0"/>
              <a:t>Creating UI elements</a:t>
            </a:r>
            <a:endParaRPr lang="en-US" sz="3600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54857"/>
            <a:ext cx="12188825" cy="882654"/>
          </a:xfrm>
        </p:spPr>
        <p:txBody>
          <a:bodyPr>
            <a:normAutofit/>
          </a:bodyPr>
          <a:lstStyle/>
          <a:p>
            <a:r>
              <a:rPr lang="en-US" dirty="0"/>
              <a:t>Templating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1147" y="5368869"/>
            <a:ext cx="2951518" cy="444536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Technical Trainers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646671" y="6254633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671916" y="5029200"/>
            <a:ext cx="2950749" cy="444793"/>
          </a:xfrm>
        </p:spPr>
        <p:txBody>
          <a:bodyPr/>
          <a:lstStyle/>
          <a:p>
            <a:r>
              <a:rPr lang="en-US" sz="2400" dirty="0"/>
              <a:t>SoftUni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28313" y="5971295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2875"/>
            <a:ext cx="3971989" cy="39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7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Folded Corner 24"/>
          <p:cNvSpPr/>
          <p:nvPr/>
        </p:nvSpPr>
        <p:spPr>
          <a:xfrm rot="10800000">
            <a:off x="1401929" y="2989305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022006" y="2589192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Template</a:t>
            </a:r>
          </a:p>
        </p:txBody>
      </p:sp>
      <p:sp>
        <p:nvSpPr>
          <p:cNvPr id="27" name="Rectangle: Folded Corner 26"/>
          <p:cNvSpPr/>
          <p:nvPr/>
        </p:nvSpPr>
        <p:spPr>
          <a:xfrm rot="10800000">
            <a:off x="1401929" y="4132305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1022006" y="3732192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Content</a:t>
            </a:r>
          </a:p>
        </p:txBody>
      </p:sp>
      <p:sp>
        <p:nvSpPr>
          <p:cNvPr id="29" name="Rectangle: Folded Corner 28"/>
          <p:cNvSpPr/>
          <p:nvPr/>
        </p:nvSpPr>
        <p:spPr>
          <a:xfrm rot="10800000">
            <a:off x="703931" y="4132305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Rectangle: Folded Corner 29"/>
          <p:cNvSpPr/>
          <p:nvPr/>
        </p:nvSpPr>
        <p:spPr>
          <a:xfrm rot="10800000">
            <a:off x="2099573" y="4132305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a Photo Gallery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6435863" y="1427576"/>
            <a:ext cx="4854552" cy="4876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574" y="2898260"/>
            <a:ext cx="1391674" cy="13916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341" y="3482686"/>
            <a:ext cx="1178469" cy="11784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230024" y="3177945"/>
            <a:ext cx="2677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TEMPLATING ENGINE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6996239" y="1732376"/>
            <a:ext cx="3733800" cy="2640920"/>
          </a:xfrm>
          <a:prstGeom prst="rect">
            <a:avLst/>
          </a:prstGeom>
          <a:solidFill>
            <a:schemeClr val="bg2">
              <a:lumMod val="95000"/>
            </a:schemeClr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Flowchart: Magnetic Disk 8"/>
          <p:cNvSpPr/>
          <p:nvPr/>
        </p:nvSpPr>
        <p:spPr>
          <a:xfrm>
            <a:off x="8405939" y="2595636"/>
            <a:ext cx="914400" cy="9144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/>
          <p:nvPr/>
        </p:nvSpPr>
        <p:spPr>
          <a:xfrm>
            <a:off x="6430932" y="4678096"/>
            <a:ext cx="4859484" cy="1321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1" name="Rectangle 90"/>
          <p:cNvSpPr/>
          <p:nvPr/>
        </p:nvSpPr>
        <p:spPr>
          <a:xfrm>
            <a:off x="8348240" y="4823882"/>
            <a:ext cx="1019079" cy="102990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6" name="Rectangle 95"/>
          <p:cNvSpPr/>
          <p:nvPr/>
        </p:nvSpPr>
        <p:spPr>
          <a:xfrm>
            <a:off x="7147625" y="4823882"/>
            <a:ext cx="1019079" cy="102990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7" name="Rectangle 96"/>
          <p:cNvSpPr/>
          <p:nvPr/>
        </p:nvSpPr>
        <p:spPr>
          <a:xfrm>
            <a:off x="6430932" y="4823882"/>
            <a:ext cx="535157" cy="102990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8" name="Rectangle 97"/>
          <p:cNvSpPr/>
          <p:nvPr/>
        </p:nvSpPr>
        <p:spPr>
          <a:xfrm>
            <a:off x="9548855" y="4823882"/>
            <a:ext cx="1019079" cy="102990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9" name="Rectangle 98"/>
          <p:cNvSpPr/>
          <p:nvPr/>
        </p:nvSpPr>
        <p:spPr>
          <a:xfrm>
            <a:off x="10743258" y="4823882"/>
            <a:ext cx="547158" cy="102990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7078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4762E-6 -2.96296E-6 L 0.19836 0.1798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1" y="89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4762E-6 3.7037E-7 L 0.1998 0.0152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90" y="76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4264E-6 3.7037E-6 L 0.2571 -0.0638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5" y="-319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0537E-6 3.7037E-6 L 0.19589 -0.06389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-31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9562E-6 3.7037E-6 L 0.13871 -0.0638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9" y="-31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0537E-6 3.7037E-7 L 0.19589 0.1027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513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6" grpId="0"/>
      <p:bldP spid="26" grpId="1"/>
      <p:bldP spid="26" grpId="2"/>
      <p:bldP spid="27" grpId="0" animBg="1"/>
      <p:bldP spid="27" grpId="1" animBg="1"/>
      <p:bldP spid="27" grpId="2" animBg="1"/>
      <p:bldP spid="28" grpId="0"/>
      <p:bldP spid="28" grpId="1"/>
      <p:bldP spid="28" grpId="2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91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Folded Corner 98"/>
          <p:cNvSpPr/>
          <p:nvPr/>
        </p:nvSpPr>
        <p:spPr>
          <a:xfrm rot="10800000">
            <a:off x="1633632" y="3083243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0" name="TextBox 99"/>
          <p:cNvSpPr txBox="1"/>
          <p:nvPr/>
        </p:nvSpPr>
        <p:spPr>
          <a:xfrm>
            <a:off x="1253709" y="268313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Template</a:t>
            </a:r>
          </a:p>
        </p:txBody>
      </p:sp>
      <p:sp>
        <p:nvSpPr>
          <p:cNvPr id="101" name="Rectangle: Folded Corner 100"/>
          <p:cNvSpPr/>
          <p:nvPr/>
        </p:nvSpPr>
        <p:spPr>
          <a:xfrm rot="10800000">
            <a:off x="1633632" y="4226243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253709" y="382613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Content</a:t>
            </a:r>
          </a:p>
        </p:txBody>
      </p:sp>
      <p:sp>
        <p:nvSpPr>
          <p:cNvPr id="103" name="Rectangle: Folded Corner 102"/>
          <p:cNvSpPr/>
          <p:nvPr/>
        </p:nvSpPr>
        <p:spPr>
          <a:xfrm rot="10800000">
            <a:off x="935634" y="4226243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4" name="Rectangle: Folded Corner 103"/>
          <p:cNvSpPr/>
          <p:nvPr/>
        </p:nvSpPr>
        <p:spPr>
          <a:xfrm rot="10800000">
            <a:off x="2331276" y="4226243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User Profiles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6627812" y="1490065"/>
            <a:ext cx="4854552" cy="4876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978" y="3052428"/>
            <a:ext cx="1391674" cy="13916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745" y="3636854"/>
            <a:ext cx="1178469" cy="11784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10944" y="3346895"/>
            <a:ext cx="2677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TEMPLATING ENGINE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04330" y="1826169"/>
            <a:ext cx="4208434" cy="1883477"/>
            <a:chOff x="6515919" y="1371600"/>
            <a:chExt cx="4208434" cy="1883477"/>
          </a:xfrm>
        </p:grpSpPr>
        <p:sp>
          <p:nvSpPr>
            <p:cNvPr id="22" name="Rectangle 21"/>
            <p:cNvSpPr/>
            <p:nvPr/>
          </p:nvSpPr>
          <p:spPr>
            <a:xfrm>
              <a:off x="6515919" y="1654877"/>
              <a:ext cx="4208434" cy="16002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15919" y="1371600"/>
              <a:ext cx="4208434" cy="283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9792518" y="3026479"/>
              <a:ext cx="762000" cy="1524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65002" y="1437037"/>
              <a:ext cx="3843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0" name="Rectangle: Rounded Corners 39"/>
            <p:cNvSpPr/>
            <p:nvPr/>
          </p:nvSpPr>
          <p:spPr>
            <a:xfrm>
              <a:off x="7125519" y="1437037"/>
              <a:ext cx="53340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7731801" y="1437037"/>
              <a:ext cx="9177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7716186" y="1777112"/>
              <a:ext cx="2838334" cy="973147"/>
              <a:chOff x="6665002" y="1777112"/>
              <a:chExt cx="3889518" cy="973147"/>
            </a:xfrm>
          </p:grpSpPr>
          <p:sp>
            <p:nvSpPr>
              <p:cNvPr id="26" name="Rectangle: Rounded Corners 25"/>
              <p:cNvSpPr/>
              <p:nvPr/>
            </p:nvSpPr>
            <p:spPr>
              <a:xfrm>
                <a:off x="6665002" y="1777112"/>
                <a:ext cx="308117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6665002" y="2051747"/>
                <a:ext cx="612917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6665002" y="2324803"/>
                <a:ext cx="155717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6665002" y="2597859"/>
                <a:ext cx="765317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2" name="Rectangle: Rounded Corners 41"/>
              <p:cNvSpPr/>
              <p:nvPr/>
            </p:nvSpPr>
            <p:spPr>
              <a:xfrm>
                <a:off x="7043208" y="1777112"/>
                <a:ext cx="615711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3" name="Rectangle: Rounded Corners 42"/>
              <p:cNvSpPr/>
              <p:nvPr/>
            </p:nvSpPr>
            <p:spPr>
              <a:xfrm>
                <a:off x="7729008" y="1777112"/>
                <a:ext cx="234711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4" name="Rectangle: Rounded Corners 43"/>
              <p:cNvSpPr/>
              <p:nvPr/>
            </p:nvSpPr>
            <p:spPr>
              <a:xfrm>
                <a:off x="8033808" y="1777112"/>
                <a:ext cx="99671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5" name="Rectangle: Rounded Corners 44"/>
              <p:cNvSpPr/>
              <p:nvPr/>
            </p:nvSpPr>
            <p:spPr>
              <a:xfrm>
                <a:off x="9100607" y="1777112"/>
                <a:ext cx="61571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6" name="Rectangle: Rounded Corners 45"/>
              <p:cNvSpPr/>
              <p:nvPr/>
            </p:nvSpPr>
            <p:spPr>
              <a:xfrm>
                <a:off x="9780056" y="1777112"/>
                <a:ext cx="71972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7" name="Rectangle: Rounded Corners 46"/>
              <p:cNvSpPr/>
              <p:nvPr/>
            </p:nvSpPr>
            <p:spPr>
              <a:xfrm>
                <a:off x="7335187" y="2051747"/>
                <a:ext cx="93333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8" name="Rectangle: Rounded Corners 47"/>
              <p:cNvSpPr/>
              <p:nvPr/>
            </p:nvSpPr>
            <p:spPr>
              <a:xfrm>
                <a:off x="8322850" y="2051747"/>
                <a:ext cx="268728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9" name="Rectangle: Rounded Corners 48"/>
              <p:cNvSpPr/>
              <p:nvPr/>
            </p:nvSpPr>
            <p:spPr>
              <a:xfrm>
                <a:off x="8660069" y="2051747"/>
                <a:ext cx="440538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0" name="Rectangle: Rounded Corners 49"/>
              <p:cNvSpPr/>
              <p:nvPr/>
            </p:nvSpPr>
            <p:spPr>
              <a:xfrm>
                <a:off x="9154766" y="2051747"/>
                <a:ext cx="841074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1" name="Rectangle: Rounded Corners 50"/>
              <p:cNvSpPr/>
              <p:nvPr/>
            </p:nvSpPr>
            <p:spPr>
              <a:xfrm>
                <a:off x="10049999" y="2051747"/>
                <a:ext cx="35212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2" name="Rectangle: Rounded Corners 51"/>
              <p:cNvSpPr/>
              <p:nvPr/>
            </p:nvSpPr>
            <p:spPr>
              <a:xfrm>
                <a:off x="6871615" y="2324803"/>
                <a:ext cx="330104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3" name="Rectangle: Rounded Corners 52"/>
              <p:cNvSpPr/>
              <p:nvPr/>
            </p:nvSpPr>
            <p:spPr>
              <a:xfrm>
                <a:off x="7252614" y="2324803"/>
                <a:ext cx="732561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4" name="Rectangle: Rounded Corners 53"/>
              <p:cNvSpPr/>
              <p:nvPr/>
            </p:nvSpPr>
            <p:spPr>
              <a:xfrm>
                <a:off x="8036072" y="2324803"/>
                <a:ext cx="156248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5" name="Rectangle: Rounded Corners 54"/>
              <p:cNvSpPr/>
              <p:nvPr/>
            </p:nvSpPr>
            <p:spPr>
              <a:xfrm>
                <a:off x="8243217" y="2324803"/>
                <a:ext cx="73256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6" name="Rectangle: Rounded Corners 55"/>
              <p:cNvSpPr/>
              <p:nvPr/>
            </p:nvSpPr>
            <p:spPr>
              <a:xfrm>
                <a:off x="9047495" y="2324803"/>
                <a:ext cx="821223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7" name="Rectangle: Rounded Corners 56"/>
              <p:cNvSpPr/>
              <p:nvPr/>
            </p:nvSpPr>
            <p:spPr>
              <a:xfrm>
                <a:off x="9928578" y="2324803"/>
                <a:ext cx="62594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8" name="Rectangle: Rounded Corners 57"/>
              <p:cNvSpPr/>
              <p:nvPr/>
            </p:nvSpPr>
            <p:spPr>
              <a:xfrm>
                <a:off x="7512798" y="2597859"/>
                <a:ext cx="14612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9" name="Rectangle: Rounded Corners 58"/>
              <p:cNvSpPr/>
              <p:nvPr/>
            </p:nvSpPr>
            <p:spPr>
              <a:xfrm>
                <a:off x="7729007" y="2597859"/>
                <a:ext cx="825145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91" name="Rectangle: Rounded Corners 90"/>
            <p:cNvSpPr/>
            <p:nvPr/>
          </p:nvSpPr>
          <p:spPr>
            <a:xfrm>
              <a:off x="8925983" y="3026479"/>
              <a:ext cx="762000" cy="1524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653257" y="1783104"/>
              <a:ext cx="890643" cy="9910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6868857" y="1921571"/>
              <a:ext cx="457200" cy="457200"/>
            </a:xfrm>
            <a:prstGeom prst="smileyFac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933712" y="3979396"/>
            <a:ext cx="4208434" cy="2117719"/>
            <a:chOff x="6515919" y="3444881"/>
            <a:chExt cx="4208434" cy="2117719"/>
          </a:xfrm>
        </p:grpSpPr>
        <p:sp>
          <p:nvSpPr>
            <p:cNvPr id="61" name="Rectangle 60"/>
            <p:cNvSpPr/>
            <p:nvPr/>
          </p:nvSpPr>
          <p:spPr>
            <a:xfrm>
              <a:off x="6515919" y="3728155"/>
              <a:ext cx="4208434" cy="183444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15919" y="3444881"/>
              <a:ext cx="4208434" cy="283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3" name="Rectangle: Rounded Corners 62"/>
            <p:cNvSpPr/>
            <p:nvPr/>
          </p:nvSpPr>
          <p:spPr>
            <a:xfrm>
              <a:off x="9792518" y="5334002"/>
              <a:ext cx="762000" cy="1524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4" name="Rectangle: Rounded Corners 63"/>
            <p:cNvSpPr/>
            <p:nvPr/>
          </p:nvSpPr>
          <p:spPr>
            <a:xfrm>
              <a:off x="6665002" y="3510318"/>
              <a:ext cx="3843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9" name="Rectangle: Rounded Corners 68"/>
            <p:cNvSpPr/>
            <p:nvPr/>
          </p:nvSpPr>
          <p:spPr>
            <a:xfrm>
              <a:off x="7125519" y="3510318"/>
              <a:ext cx="53340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0" name="Rectangle: Rounded Corners 69"/>
            <p:cNvSpPr/>
            <p:nvPr/>
          </p:nvSpPr>
          <p:spPr>
            <a:xfrm>
              <a:off x="7731801" y="3510318"/>
              <a:ext cx="9177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716186" y="3850393"/>
              <a:ext cx="2783590" cy="1246995"/>
              <a:chOff x="6651656" y="3850393"/>
              <a:chExt cx="3848120" cy="1246995"/>
            </a:xfrm>
          </p:grpSpPr>
          <p:sp>
            <p:nvSpPr>
              <p:cNvPr id="65" name="Rectangle: Rounded Corners 64"/>
              <p:cNvSpPr/>
              <p:nvPr/>
            </p:nvSpPr>
            <p:spPr>
              <a:xfrm>
                <a:off x="7174856" y="3850393"/>
                <a:ext cx="17542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66" name="Rectangle: Rounded Corners 65"/>
              <p:cNvSpPr/>
              <p:nvPr/>
            </p:nvSpPr>
            <p:spPr>
              <a:xfrm>
                <a:off x="7046001" y="4671932"/>
                <a:ext cx="612917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67" name="Rectangle: Rounded Corners 66"/>
              <p:cNvSpPr/>
              <p:nvPr/>
            </p:nvSpPr>
            <p:spPr>
              <a:xfrm>
                <a:off x="7046001" y="4125820"/>
                <a:ext cx="155717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68" name="Rectangle: Rounded Corners 67"/>
              <p:cNvSpPr/>
              <p:nvPr/>
            </p:nvSpPr>
            <p:spPr>
              <a:xfrm>
                <a:off x="7046001" y="4398876"/>
                <a:ext cx="765317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1" name="Rectangle: Rounded Corners 70"/>
              <p:cNvSpPr/>
              <p:nvPr/>
            </p:nvSpPr>
            <p:spPr>
              <a:xfrm>
                <a:off x="7424207" y="3850393"/>
                <a:ext cx="615711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2" name="Rectangle: Rounded Corners 71"/>
              <p:cNvSpPr/>
              <p:nvPr/>
            </p:nvSpPr>
            <p:spPr>
              <a:xfrm>
                <a:off x="8110007" y="3850393"/>
                <a:ext cx="234711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3" name="Rectangle: Rounded Corners 72"/>
              <p:cNvSpPr/>
              <p:nvPr/>
            </p:nvSpPr>
            <p:spPr>
              <a:xfrm>
                <a:off x="8414807" y="3850393"/>
                <a:ext cx="99671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4" name="Rectangle: Rounded Corners 73"/>
              <p:cNvSpPr/>
              <p:nvPr/>
            </p:nvSpPr>
            <p:spPr>
              <a:xfrm>
                <a:off x="9481606" y="3850393"/>
                <a:ext cx="61571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5" name="Rectangle: Rounded Corners 74"/>
              <p:cNvSpPr/>
              <p:nvPr/>
            </p:nvSpPr>
            <p:spPr>
              <a:xfrm>
                <a:off x="6660127" y="3850393"/>
                <a:ext cx="46539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6" name="Rectangle: Rounded Corners 75"/>
              <p:cNvSpPr/>
              <p:nvPr/>
            </p:nvSpPr>
            <p:spPr>
              <a:xfrm>
                <a:off x="7716186" y="4671932"/>
                <a:ext cx="93333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7" name="Rectangle: Rounded Corners 76"/>
              <p:cNvSpPr/>
              <p:nvPr/>
            </p:nvSpPr>
            <p:spPr>
              <a:xfrm>
                <a:off x="8703849" y="4671932"/>
                <a:ext cx="268728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8" name="Rectangle: Rounded Corners 77"/>
              <p:cNvSpPr/>
              <p:nvPr/>
            </p:nvSpPr>
            <p:spPr>
              <a:xfrm>
                <a:off x="9041068" y="4671932"/>
                <a:ext cx="440538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9" name="Rectangle: Rounded Corners 78"/>
              <p:cNvSpPr/>
              <p:nvPr/>
            </p:nvSpPr>
            <p:spPr>
              <a:xfrm>
                <a:off x="9535765" y="4671932"/>
                <a:ext cx="841074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0" name="Rectangle: Rounded Corners 79"/>
              <p:cNvSpPr/>
              <p:nvPr/>
            </p:nvSpPr>
            <p:spPr>
              <a:xfrm>
                <a:off x="6930070" y="4671932"/>
                <a:ext cx="35212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1" name="Rectangle: Rounded Corners 80"/>
              <p:cNvSpPr/>
              <p:nvPr/>
            </p:nvSpPr>
            <p:spPr>
              <a:xfrm>
                <a:off x="7252614" y="4125820"/>
                <a:ext cx="330104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2" name="Rectangle: Rounded Corners 81"/>
              <p:cNvSpPr/>
              <p:nvPr/>
            </p:nvSpPr>
            <p:spPr>
              <a:xfrm>
                <a:off x="7633613" y="4125820"/>
                <a:ext cx="732561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3" name="Rectangle: Rounded Corners 82"/>
              <p:cNvSpPr/>
              <p:nvPr/>
            </p:nvSpPr>
            <p:spPr>
              <a:xfrm>
                <a:off x="8417071" y="4125820"/>
                <a:ext cx="156248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4" name="Rectangle: Rounded Corners 83"/>
              <p:cNvSpPr/>
              <p:nvPr/>
            </p:nvSpPr>
            <p:spPr>
              <a:xfrm>
                <a:off x="8624216" y="4125820"/>
                <a:ext cx="73256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85" name="Rectangle: Rounded Corners 84"/>
              <p:cNvSpPr/>
              <p:nvPr/>
            </p:nvSpPr>
            <p:spPr>
              <a:xfrm>
                <a:off x="9428494" y="4125820"/>
                <a:ext cx="821223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86" name="Rectangle: Rounded Corners 85"/>
              <p:cNvSpPr/>
              <p:nvPr/>
            </p:nvSpPr>
            <p:spPr>
              <a:xfrm>
                <a:off x="6861049" y="4125820"/>
                <a:ext cx="57354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7" name="Rectangle: Rounded Corners 86"/>
              <p:cNvSpPr/>
              <p:nvPr/>
            </p:nvSpPr>
            <p:spPr>
              <a:xfrm>
                <a:off x="7893797" y="4398876"/>
                <a:ext cx="14612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8" name="Rectangle: Rounded Corners 87"/>
              <p:cNvSpPr/>
              <p:nvPr/>
            </p:nvSpPr>
            <p:spPr>
              <a:xfrm>
                <a:off x="8110006" y="4398876"/>
                <a:ext cx="825145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9" name="Rectangle: Rounded Corners 88"/>
              <p:cNvSpPr/>
              <p:nvPr/>
            </p:nvSpPr>
            <p:spPr>
              <a:xfrm>
                <a:off x="10152615" y="3850393"/>
                <a:ext cx="347161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0" name="Rectangle: Rounded Corners 89"/>
              <p:cNvSpPr/>
              <p:nvPr/>
            </p:nvSpPr>
            <p:spPr>
              <a:xfrm>
                <a:off x="6660127" y="4398876"/>
                <a:ext cx="31299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2" name="Rectangle: Rounded Corners 91"/>
              <p:cNvSpPr/>
              <p:nvPr/>
            </p:nvSpPr>
            <p:spPr>
              <a:xfrm>
                <a:off x="6653906" y="4125820"/>
                <a:ext cx="156248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3" name="Rectangle: Rounded Corners 92"/>
              <p:cNvSpPr/>
              <p:nvPr/>
            </p:nvSpPr>
            <p:spPr>
              <a:xfrm>
                <a:off x="6651656" y="4671932"/>
                <a:ext cx="209393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4" name="Rectangle: Rounded Corners 93"/>
              <p:cNvSpPr/>
              <p:nvPr/>
            </p:nvSpPr>
            <p:spPr>
              <a:xfrm>
                <a:off x="6660126" y="4944988"/>
                <a:ext cx="514729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5" name="Rectangle: Rounded Corners 94"/>
              <p:cNvSpPr/>
              <p:nvPr/>
            </p:nvSpPr>
            <p:spPr>
              <a:xfrm>
                <a:off x="7322236" y="4944988"/>
                <a:ext cx="514729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96" name="Rectangle: Rounded Corners 95"/>
            <p:cNvSpPr/>
            <p:nvPr/>
          </p:nvSpPr>
          <p:spPr>
            <a:xfrm>
              <a:off x="8925983" y="5334002"/>
              <a:ext cx="762000" cy="1524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653257" y="3851096"/>
              <a:ext cx="890643" cy="9910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8" name="Smiley Face 97"/>
            <p:cNvSpPr/>
            <p:nvPr/>
          </p:nvSpPr>
          <p:spPr>
            <a:xfrm>
              <a:off x="6868857" y="3989563"/>
              <a:ext cx="457200" cy="457200"/>
            </a:xfrm>
            <a:prstGeom prst="smileyFac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581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6202E-7 -3.7037E-7 L 0.19836 0.1798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1" y="89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6202E-7 2.96296E-6 L 0.19979 0.0152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90" y="76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2594E-6 -3.7037E-6 L 0.2571 -0.0638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5" y="-319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0485E-8 -3.7037E-6 L 0.19588 -0.06389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-31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3579E-6 -3.7037E-6 L 0.1387 -0.0638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9" y="-31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0485E-8 2.96296E-6 L 0.19588 0.10277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513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99" grpId="2" animBg="1"/>
      <p:bldP spid="100" grpId="0"/>
      <p:bldP spid="100" grpId="1"/>
      <p:bldP spid="100" grpId="2"/>
      <p:bldP spid="101" grpId="0" animBg="1"/>
      <p:bldP spid="101" grpId="1" animBg="1"/>
      <p:bldP spid="101" grpId="2" animBg="1"/>
      <p:bldP spid="102" grpId="0"/>
      <p:bldP spid="102" grpId="1"/>
      <p:bldP spid="102" grpId="2"/>
      <p:bldP spid="103" grpId="0" animBg="1"/>
      <p:bldP spid="103" grpId="1" animBg="1"/>
      <p:bldP spid="103" grpId="2" animBg="1"/>
      <p:bldP spid="104" grpId="0" animBg="1"/>
      <p:bldP spid="104" grpId="1" animBg="1"/>
      <p:bldP spid="104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Folded Corner 29"/>
          <p:cNvSpPr/>
          <p:nvPr/>
        </p:nvSpPr>
        <p:spPr>
          <a:xfrm rot="10800000">
            <a:off x="1396038" y="3106421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1016115" y="2706308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Template</a:t>
            </a:r>
          </a:p>
        </p:txBody>
      </p:sp>
      <p:sp>
        <p:nvSpPr>
          <p:cNvPr id="32" name="Rectangle: Folded Corner 31"/>
          <p:cNvSpPr/>
          <p:nvPr/>
        </p:nvSpPr>
        <p:spPr>
          <a:xfrm rot="10800000">
            <a:off x="1396038" y="4249421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6115" y="3849308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Content</a:t>
            </a:r>
          </a:p>
        </p:txBody>
      </p:sp>
      <p:sp>
        <p:nvSpPr>
          <p:cNvPr id="34" name="Rectangle: Folded Corner 33"/>
          <p:cNvSpPr/>
          <p:nvPr/>
        </p:nvSpPr>
        <p:spPr>
          <a:xfrm rot="10800000">
            <a:off x="698040" y="4249421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5" name="Rectangle: Folded Corner 34"/>
          <p:cNvSpPr/>
          <p:nvPr/>
        </p:nvSpPr>
        <p:spPr>
          <a:xfrm rot="10800000">
            <a:off x="2093682" y="4249421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Items in a Catalog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6443724" y="1455379"/>
            <a:ext cx="4854552" cy="4876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913" y="3066342"/>
            <a:ext cx="1391674" cy="13916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80" y="3650768"/>
            <a:ext cx="1178469" cy="11784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241228" y="3293614"/>
            <a:ext cx="2677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TEMPLATING ENGINE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79523" y="1683979"/>
            <a:ext cx="1331093" cy="1602839"/>
            <a:chOff x="6515919" y="1524000"/>
            <a:chExt cx="1331093" cy="1602839"/>
          </a:xfrm>
        </p:grpSpPr>
        <p:sp>
          <p:nvSpPr>
            <p:cNvPr id="22" name="Rectangle 21"/>
            <p:cNvSpPr/>
            <p:nvPr/>
          </p:nvSpPr>
          <p:spPr>
            <a:xfrm>
              <a:off x="6515919" y="1524000"/>
              <a:ext cx="1331093" cy="1316923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15919" y="2843565"/>
              <a:ext cx="1331093" cy="2832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0" name="Rectangle: Rounded Corners 39"/>
            <p:cNvSpPr/>
            <p:nvPr/>
          </p:nvSpPr>
          <p:spPr>
            <a:xfrm>
              <a:off x="6914765" y="2906363"/>
              <a:ext cx="53340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" name="Teardrop 4"/>
            <p:cNvSpPr/>
            <p:nvPr/>
          </p:nvSpPr>
          <p:spPr>
            <a:xfrm>
              <a:off x="6914765" y="1915761"/>
              <a:ext cx="533400" cy="533400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76" y="1686451"/>
            <a:ext cx="1329043" cy="1598443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478" y="1686451"/>
            <a:ext cx="1329043" cy="1598443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404" y="3531775"/>
            <a:ext cx="1329043" cy="1598443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478" y="3531775"/>
            <a:ext cx="1329043" cy="1598443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75" y="3531775"/>
            <a:ext cx="1329043" cy="1598443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00"/>
          <a:stretch/>
        </p:blipFill>
        <p:spPr>
          <a:xfrm>
            <a:off x="6676404" y="5375176"/>
            <a:ext cx="1329043" cy="1019802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236" y="5375176"/>
            <a:ext cx="1249262" cy="957004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791" y="5375176"/>
            <a:ext cx="1249262" cy="95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9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7861E-6 -2.59259E-6 L 0.19836 0.1798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1" y="89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7861E-6 7.40741E-7 L 0.1998 0.0152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90" y="76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1164E-6 4.07407E-6 L 0.2571 -0.0638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5" y="-319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7861E-6 4.07407E-6 L 0.19589 -0.06389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-31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6622E-7 4.07407E-6 L 0.13871 -0.0638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9" y="-31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7861E-6 7.40741E-7 L 0.19589 0.1027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513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1" grpId="0"/>
      <p:bldP spid="31" grpId="1"/>
      <p:bldP spid="31" grpId="2"/>
      <p:bldP spid="32" grpId="0" animBg="1"/>
      <p:bldP spid="32" grpId="1" animBg="1"/>
      <p:bldP spid="32" grpId="2" animBg="1"/>
      <p:bldP spid="33" grpId="0"/>
      <p:bldP spid="33" grpId="1"/>
      <p:bldP spid="33" grpId="2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Simple HTML Templating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69" y="1363365"/>
            <a:ext cx="3900488" cy="222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 of Popular JS Libraries</a:t>
            </a: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035" t="-6176" r="-27503" b="-4686"/>
          <a:stretch/>
        </p:blipFill>
        <p:spPr>
          <a:xfrm rot="20698642">
            <a:off x="4662731" y="1569531"/>
            <a:ext cx="2700000" cy="1451770"/>
          </a:xfrm>
          <a:prstGeom prst="roundRect">
            <a:avLst>
              <a:gd name="adj" fmla="val 6979"/>
            </a:avLst>
          </a:prstGeom>
          <a:solidFill>
            <a:schemeClr val="accent1">
              <a:lumMod val="75000"/>
            </a:schemeClr>
          </a:solidFill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612" y="2514600"/>
            <a:ext cx="2703683" cy="173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2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14" y="1507840"/>
            <a:ext cx="2703683" cy="17310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78" y="1556308"/>
            <a:ext cx="1676398" cy="16763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82" t="-12122" r="-6253" b="-9092"/>
          <a:stretch/>
        </p:blipFill>
        <p:spPr>
          <a:xfrm>
            <a:off x="8492124" y="1947121"/>
            <a:ext cx="2700000" cy="794118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25" t="-78499" r="-2885" b="-29644"/>
          <a:stretch/>
        </p:blipFill>
        <p:spPr>
          <a:xfrm>
            <a:off x="973929" y="4527273"/>
            <a:ext cx="2700000" cy="923685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035" t="-6176" r="-27503" b="-4686"/>
          <a:stretch/>
        </p:blipFill>
        <p:spPr>
          <a:xfrm>
            <a:off x="8514896" y="4263230"/>
            <a:ext cx="2700000" cy="1451770"/>
          </a:xfrm>
          <a:prstGeom prst="roundRect">
            <a:avLst>
              <a:gd name="adj" fmla="val 6979"/>
            </a:avLst>
          </a:prstGeom>
          <a:solidFill>
            <a:schemeClr val="accent1">
              <a:lumMod val="75000"/>
            </a:schemeClr>
          </a:solidFill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/>
          <a:srcRect l="40080" t="23762" r="38427" b="30918"/>
          <a:stretch/>
        </p:blipFill>
        <p:spPr>
          <a:xfrm rot="16200000">
            <a:off x="5632571" y="3639116"/>
            <a:ext cx="923684" cy="2700000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</p:pic>
      <p:sp>
        <p:nvSpPr>
          <p:cNvPr id="20" name="TextBox 19"/>
          <p:cNvSpPr txBox="1"/>
          <p:nvPr/>
        </p:nvSpPr>
        <p:spPr>
          <a:xfrm>
            <a:off x="1219029" y="3111787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hlinkClick r:id="rId8"/>
              </a:rPr>
              <a:t>Pug</a:t>
            </a:r>
            <a:endParaRPr 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989513" y="3053645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9"/>
              </a:rPr>
              <a:t>Vue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96581" y="3053644"/>
            <a:ext cx="3736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10"/>
              </a:rPr>
              <a:t>jQuery Templates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51154" y="5793911"/>
            <a:ext cx="4950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11"/>
              </a:rPr>
              <a:t>Underscore Templates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6614" y="5793911"/>
            <a:ext cx="289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12"/>
              </a:rPr>
              <a:t>Mustache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17097" y="5793911"/>
            <a:ext cx="289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13"/>
              </a:rPr>
              <a:t>Handlebars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12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Mustache is a multi-language, logic-less templating system</a:t>
            </a:r>
          </a:p>
          <a:p>
            <a:r>
              <a:rPr lang="en-US" dirty="0"/>
              <a:t>Key Points</a:t>
            </a:r>
          </a:p>
          <a:p>
            <a:pPr lvl="1"/>
            <a:r>
              <a:rPr lang="en-US" dirty="0"/>
              <a:t>9kb file size (small)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No dependencies</a:t>
            </a:r>
          </a:p>
          <a:p>
            <a:pPr lvl="1"/>
            <a:r>
              <a:rPr lang="en-US" dirty="0"/>
              <a:t>No logic</a:t>
            </a:r>
          </a:p>
          <a:p>
            <a:pPr lvl="1"/>
            <a:r>
              <a:rPr lang="en-US" dirty="0"/>
              <a:t>No precompiled templates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Mustache </a:t>
            </a:r>
            <a:r>
              <a:rPr lang="en-US" dirty="0"/>
              <a:t>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8F08B9-7D8B-49F3-BA60-3914FDE3D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80" t="23762" r="38427" b="30918"/>
          <a:stretch/>
        </p:blipFill>
        <p:spPr>
          <a:xfrm rot="16200000">
            <a:off x="8506570" y="2236042"/>
            <a:ext cx="923684" cy="2700000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7496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93666B-400F-413B-A1E7-0FA5431FE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3375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/>
              <a:t>Download </a:t>
            </a:r>
            <a:r>
              <a:rPr lang="en-US" sz="3600" noProof="1"/>
              <a:t>Mustache</a:t>
            </a:r>
            <a:r>
              <a:rPr lang="en-US" sz="3600" dirty="0"/>
              <a:t> using the terminal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Or download from </a:t>
            </a:r>
            <a:r>
              <a:rPr lang="en-US" sz="3600" b="1" dirty="0">
                <a:hlinkClick r:id="rId2"/>
              </a:rPr>
              <a:t>https://mustache.github.io/</a:t>
            </a:r>
            <a:endParaRPr lang="en-US" sz="3600" b="1" dirty="0"/>
          </a:p>
          <a:p>
            <a:pPr>
              <a:lnSpc>
                <a:spcPct val="90000"/>
              </a:lnSpc>
            </a:pPr>
            <a:r>
              <a:rPr lang="en-US" sz="3600" dirty="0"/>
              <a:t>Browser builds will be located in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Use mustache from an online CDN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Link it with a script tag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FC680B-8324-4A7F-8D66-7F9619DE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Mustache Installation and Using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18BBF-91E0-43F1-A926-AF06CFEF51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02755CA-2DCC-412E-B0FB-DA543C431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213" y="4784721"/>
            <a:ext cx="7239000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&lt;script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src="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node_modules/mustache/mustache.js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2497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Mustache </a:t>
            </a:r>
            <a:r>
              <a:rPr lang="en-US" dirty="0"/>
              <a:t>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342626" y="1428849"/>
            <a:ext cx="9503571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&lt;script id="template" type="x-</a:t>
            </a:r>
            <a:r>
              <a:rPr lang="en-US" b="1" dirty="0" err="1">
                <a:latin typeface="Consolas" panose="020B0609020204030204" pitchFamily="49" charset="0"/>
              </a:rPr>
              <a:t>tmpl</a:t>
            </a:r>
            <a:r>
              <a:rPr lang="en-US" b="1" dirty="0">
                <a:latin typeface="Consolas" panose="020B0609020204030204" pitchFamily="49" charset="0"/>
              </a:rPr>
              <a:t>-mustache"&gt;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&lt;p&gt;Use the &lt;strong&gt;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{{power}}</a:t>
            </a:r>
            <a:r>
              <a:rPr lang="en-US" b="1" dirty="0">
                <a:latin typeface="Consolas" panose="020B0609020204030204" pitchFamily="49" charset="0"/>
              </a:rPr>
              <a:t>&lt;/strong&gt;,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{{name}}</a:t>
            </a:r>
            <a:r>
              <a:rPr lang="en-US" b="1" dirty="0">
                <a:latin typeface="Consolas" panose="020B0609020204030204" pitchFamily="49" charset="0"/>
              </a:rPr>
              <a:t>!&lt;/p&gt;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&lt;/script&gt;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98512" y="3200399"/>
            <a:ext cx="10591800" cy="24341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var template = </a:t>
            </a:r>
            <a:r>
              <a:rPr lang="en-GB" b="1" dirty="0" err="1">
                <a:latin typeface="Consolas" panose="020B0609020204030204" pitchFamily="49" charset="0"/>
              </a:rPr>
              <a:t>document.getElementById</a:t>
            </a:r>
            <a:r>
              <a:rPr lang="en-GB" b="1" dirty="0">
                <a:latin typeface="Consolas" panose="020B0609020204030204" pitchFamily="49" charset="0"/>
              </a:rPr>
              <a:t>('template').</a:t>
            </a:r>
            <a:r>
              <a:rPr lang="en-GB" b="1" dirty="0" err="1">
                <a:latin typeface="Consolas" panose="020B0609020204030204" pitchFamily="49" charset="0"/>
              </a:rPr>
              <a:t>innerHTML</a:t>
            </a:r>
            <a:r>
              <a:rPr lang="en-GB" b="1" dirty="0">
                <a:latin typeface="Consolas" panose="020B0609020204030204" pitchFamily="49" charset="0"/>
              </a:rPr>
              <a:t>;</a:t>
            </a:r>
          </a:p>
          <a:p>
            <a:r>
              <a:rPr lang="en-GB" b="1" dirty="0" err="1">
                <a:latin typeface="Consolas" panose="020B0609020204030204" pitchFamily="49" charset="0"/>
              </a:rPr>
              <a:t>Mustache.parse</a:t>
            </a:r>
            <a:r>
              <a:rPr lang="en-GB" b="1" dirty="0">
                <a:latin typeface="Consolas" panose="020B0609020204030204" pitchFamily="49" charset="0"/>
              </a:rPr>
              <a:t>(template);</a:t>
            </a:r>
          </a:p>
          <a:p>
            <a:r>
              <a:rPr lang="en-GB" b="1" dirty="0">
                <a:latin typeface="Consolas" panose="020B0609020204030204" pitchFamily="49" charset="0"/>
              </a:rPr>
              <a:t>var rendered = </a:t>
            </a: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Mustache</a:t>
            </a: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</a:rPr>
              <a:t>	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GB" b="1" dirty="0">
                <a:latin typeface="Consolas" panose="020B0609020204030204" pitchFamily="49" charset="0"/>
              </a:rPr>
              <a:t>(template, {name: "Luke", power: "force"});</a:t>
            </a:r>
          </a:p>
          <a:p>
            <a:br>
              <a:rPr lang="en-GB" b="1" dirty="0">
                <a:latin typeface="Consolas" panose="020B0609020204030204" pitchFamily="49" charset="0"/>
              </a:rPr>
            </a:br>
            <a:r>
              <a:rPr lang="en-GB" b="1" dirty="0" err="1">
                <a:latin typeface="Consolas" panose="020B0609020204030204" pitchFamily="49" charset="0"/>
              </a:rPr>
              <a:t>document.getElementById</a:t>
            </a:r>
            <a:r>
              <a:rPr lang="en-GB" b="1" dirty="0">
                <a:latin typeface="Consolas" panose="020B0609020204030204" pitchFamily="49" charset="0"/>
              </a:rPr>
              <a:t>('target').</a:t>
            </a:r>
            <a:r>
              <a:rPr lang="en-GB" b="1" dirty="0" err="1">
                <a:latin typeface="Consolas" panose="020B0609020204030204" pitchFamily="49" charset="0"/>
              </a:rPr>
              <a:t>innerHTML</a:t>
            </a:r>
            <a:r>
              <a:rPr lang="en-GB" b="1" dirty="0">
                <a:latin typeface="Consolas" panose="020B0609020204030204" pitchFamily="49" charset="0"/>
              </a:rPr>
              <a:t> = rendered;</a:t>
            </a:r>
          </a:p>
        </p:txBody>
      </p:sp>
    </p:spTree>
    <p:extLst>
      <p:ext uri="{BB962C8B-B14F-4D97-AF65-F5344CB8AC3E}">
        <p14:creationId xmlns:p14="http://schemas.microsoft.com/office/powerpoint/2010/main" val="222090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jQuery Template is not as popular as mustache.js</a:t>
            </a:r>
          </a:p>
          <a:p>
            <a:r>
              <a:rPr lang="en-US" sz="3200" dirty="0">
                <a:latin typeface="+mj-lt"/>
              </a:rPr>
              <a:t>The templates are just plain HTML with no new syntax</a:t>
            </a:r>
          </a:p>
          <a:p>
            <a:r>
              <a:rPr lang="en-US" dirty="0"/>
              <a:t>Key Points</a:t>
            </a:r>
          </a:p>
          <a:p>
            <a:pPr lvl="1"/>
            <a:r>
              <a:rPr lang="en-US" dirty="0"/>
              <a:t>7kb file size (small)</a:t>
            </a:r>
          </a:p>
          <a:p>
            <a:pPr lvl="1"/>
            <a:r>
              <a:rPr lang="en-US" dirty="0"/>
              <a:t>Requires jQuery (+82kb)</a:t>
            </a:r>
          </a:p>
          <a:p>
            <a:pPr lvl="1"/>
            <a:r>
              <a:rPr lang="en-US" dirty="0"/>
              <a:t>Simple, but different to how Mustache and Handlebars.js work</a:t>
            </a:r>
          </a:p>
          <a:p>
            <a:pPr lvl="1"/>
            <a:r>
              <a:rPr lang="en-US" dirty="0"/>
              <a:t>No precompiled templates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jQuery </a:t>
            </a:r>
            <a:r>
              <a:rPr lang="en-US" dirty="0"/>
              <a:t>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3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600" dirty="0"/>
              <a:t>Templating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600" dirty="0"/>
              <a:t>Simple Templating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600" dirty="0"/>
              <a:t>Templating Engines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600" dirty="0"/>
              <a:t>Handlebars 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jQuery </a:t>
            </a:r>
            <a:r>
              <a:rPr lang="en-US" dirty="0"/>
              <a:t>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636712" y="1449949"/>
            <a:ext cx="8915400" cy="24341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&lt;script id="template" type="text/html"&gt;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&lt;p&gt;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Use the &lt;strong data-content="power"&gt;&lt;/strong&gt;, 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&lt;span data-content="name"&gt;&lt;/span&gt;!</a:t>
            </a:r>
          </a:p>
          <a:p>
            <a:r>
              <a:rPr lang="en-US" b="1" dirty="0">
                <a:latin typeface="Consolas" panose="020B0609020204030204" pitchFamily="49" charset="0"/>
              </a:rPr>
              <a:t>  &lt;/p&gt;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&lt;/script&gt;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227262" y="4191000"/>
            <a:ext cx="7734300" cy="169543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$('#target').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loadTemplate</a:t>
            </a:r>
            <a:r>
              <a:rPr lang="en-US" b="1" dirty="0">
                <a:latin typeface="Consolas" panose="020B0609020204030204" pitchFamily="49" charset="0"/>
              </a:rPr>
              <a:t>($('#template'),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name: "Luke",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power: "force"</a:t>
            </a:r>
          </a:p>
          <a:p>
            <a:r>
              <a:rPr lang="en-US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3369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Templating with Handlebars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Syntax and 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529" y="1752600"/>
            <a:ext cx="3051765" cy="230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Based on the Mustache specification</a:t>
            </a:r>
          </a:p>
          <a:p>
            <a:r>
              <a:rPr lang="en-US" sz="3200" dirty="0">
                <a:latin typeface="+mj-lt"/>
              </a:rPr>
              <a:t>Adds helper functions and nested context paths</a:t>
            </a:r>
          </a:p>
          <a:p>
            <a:r>
              <a:rPr lang="en-US" sz="3200" dirty="0">
                <a:latin typeface="+mj-lt"/>
              </a:rPr>
              <a:t>Uses double curly brace notation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{{ }}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10972" y="3657600"/>
            <a:ext cx="4111840" cy="24341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 title }}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 body 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513231" y="3657600"/>
            <a:ext cx="4762781" cy="24341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 New Post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 is my first post!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5256212" y="4495800"/>
            <a:ext cx="723619" cy="53555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0364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7012" y="1295400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Download </a:t>
            </a:r>
            <a:r>
              <a:rPr lang="en-US" sz="3200" noProof="1">
                <a:latin typeface="+mj-lt"/>
              </a:rPr>
              <a:t>Handlebars</a:t>
            </a:r>
            <a:r>
              <a:rPr lang="en-US" sz="3200" dirty="0">
                <a:latin typeface="+mj-lt"/>
              </a:rPr>
              <a:t> using the terminal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Or download from </a:t>
            </a:r>
            <a:r>
              <a:rPr lang="en-US" sz="3200" b="1" dirty="0">
                <a:latin typeface="+mj-lt"/>
                <a:hlinkClick r:id="rId2"/>
              </a:rPr>
              <a:t>handlebarsjs.com</a:t>
            </a:r>
            <a:endParaRPr lang="en-US" sz="3200" b="1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Browser builds will be located in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Use handlebars from an online CDN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Link it with a script tag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Handlebars Installation and Using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handlebars js">
            <a:extLst>
              <a:ext uri="{FF2B5EF4-FFF2-40B4-BE49-F238E27FC236}">
                <a16:creationId xmlns:a16="http://schemas.microsoft.com/office/drawing/2014/main" id="{2DC87C2E-7EB9-46DE-8339-11E1E2622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2" y="2476500"/>
            <a:ext cx="3333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2C5FA1F-F2DA-40E0-AC1E-32CCA19C8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693496"/>
            <a:ext cx="8838296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&lt;script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src="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node_modules/handlebars/dist/handlebars.js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37974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You can place your templates in a script element</a:t>
            </a:r>
          </a:p>
          <a:p>
            <a:pPr lvl="1"/>
            <a:r>
              <a:rPr lang="en-US" sz="3200" dirty="0">
                <a:latin typeface="+mj-lt"/>
              </a:rPr>
              <a:t>Use type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text/x-handlebars-template</a:t>
            </a:r>
          </a:p>
          <a:p>
            <a:pPr lvl="1"/>
            <a:r>
              <a:rPr lang="en-US" sz="3200" dirty="0">
                <a:latin typeface="+mj-lt"/>
              </a:rPr>
              <a:t>Give the element an ID for easier use</a:t>
            </a:r>
          </a:p>
          <a:p>
            <a:r>
              <a:rPr lang="en-US" sz="3200" dirty="0">
                <a:latin typeface="+mj-lt"/>
              </a:rPr>
              <a:t>Anything inside double curly braces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{{ }}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will be evaluated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051" name="Picture 3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F8333CCF-585C-4F3D-B177-9EAEB13CA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4114800"/>
            <a:ext cx="3295650" cy="2109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6469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Once loaded, a template must be compiled</a:t>
            </a:r>
          </a:p>
          <a:p>
            <a:pPr>
              <a:spcBef>
                <a:spcPts val="8400"/>
              </a:spcBef>
            </a:pPr>
            <a:r>
              <a:rPr lang="en-US" sz="3200" dirty="0"/>
              <a:t>Compiled templates are functions, that can be executed with whatever variables we need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Compilation and Execution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505851" y="3963090"/>
            <a:ext cx="5177119" cy="24341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name: 'Ivan Ivanov',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phone: '0888 123 456',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email: 'i.ivanov@gmail.com'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html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24750" y="1828800"/>
            <a:ext cx="7539319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source = $("#contact-template").html();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Handlebars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compile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(source);</a:t>
            </a:r>
          </a:p>
        </p:txBody>
      </p:sp>
    </p:spTree>
    <p:extLst>
      <p:ext uri="{BB962C8B-B14F-4D97-AF65-F5344CB8AC3E}">
        <p14:creationId xmlns:p14="http://schemas.microsoft.com/office/powerpoint/2010/main" val="294113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Handlebars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86117" y="1300623"/>
            <a:ext cx="10977283" cy="520409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&lt;meta charset="UTF-8"&gt;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&lt;title&gt;Hello Handlebars&lt;/title&gt;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&lt;!-- Include Handlebars distribution --&gt;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id="app"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&gt;&lt;/div&gt;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Handlebars.compile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('&lt;h1&gt;Hello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{{name}}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&lt;/h1&gt;');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let container = document.getElementById('app');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container.innerHTML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({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 'Handlebars' });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086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Identifiers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99833" y="1356101"/>
            <a:ext cx="7389158" cy="501942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&lt;script id="contact-template"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type="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text/x-handlebars-template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&lt;article&gt;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&lt;div class="title"&gt;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{{name}}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&lt;button&gt;&amp;#8505;&lt;/button&gt;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&lt;div class="info"&gt;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&lt;span&gt;&amp;phone;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{{phone}}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&lt;/span&gt;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&lt;span&gt;&amp;#9993;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{{email}}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&lt;/span&gt;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58849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template can be repeated for every entry in an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79612" y="2764273"/>
            <a:ext cx="5676318" cy="206476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&lt;ul id="contacts"&gt;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#each contacts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&lt;li&gt;{{name}}: {{email}}&lt;/li&gt;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/each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360530" y="2164486"/>
            <a:ext cx="3200400" cy="1249507"/>
          </a:xfrm>
          <a:prstGeom prst="wedgeRoundRectCallout">
            <a:avLst>
              <a:gd name="adj1" fmla="val -62992"/>
              <a:gd name="adj2" fmla="val 3641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The expression inside</a:t>
            </a:r>
          </a:p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the loop uses each</a:t>
            </a:r>
          </a:p>
          <a:p>
            <a:pPr algn="ctr" defTabSz="914400"/>
            <a:r>
              <a:rPr lang="en-US" b="1" noProof="1">
                <a:solidFill>
                  <a:schemeClr val="bg1"/>
                </a:solidFill>
              </a:rPr>
              <a:t>entry as context</a:t>
            </a:r>
          </a:p>
        </p:txBody>
      </p:sp>
    </p:spTree>
    <p:extLst>
      <p:ext uri="{BB962C8B-B14F-4D97-AF65-F5344CB8AC3E}">
        <p14:creationId xmlns:p14="http://schemas.microsoft.com/office/powerpoint/2010/main" val="345808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75012" y="1251655"/>
            <a:ext cx="3962400" cy="206476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#if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sunny}}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The sky is clear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The sky is overcast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/if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7466011" y="1524000"/>
            <a:ext cx="2844343" cy="919401"/>
          </a:xfrm>
          <a:prstGeom prst="wedgeRoundRectCallout">
            <a:avLst>
              <a:gd name="adj1" fmla="val -68590"/>
              <a:gd name="adj2" fmla="val 2682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Variable to check</a:t>
            </a:r>
          </a:p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for </a:t>
            </a:r>
            <a:r>
              <a:rPr lang="en-US" b="1" noProof="1">
                <a:solidFill>
                  <a:schemeClr val="bg1"/>
                </a:solidFill>
              </a:rPr>
              <a:t>truthiness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60612" y="3541577"/>
            <a:ext cx="5791200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&lt;ul id="contacts"&gt;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#each contacts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&lt;li&gt;{{name}}: {{email}}&lt;/li&gt;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&lt;i&gt;(empty)&lt;i&gt;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/each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466012" y="5001574"/>
            <a:ext cx="2844343" cy="919401"/>
          </a:xfrm>
          <a:prstGeom prst="wedgeRoundRectCallout">
            <a:avLst>
              <a:gd name="adj1" fmla="val -69896"/>
              <a:gd name="adj2" fmla="val -1536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Will be shown if</a:t>
            </a:r>
          </a:p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the array is </a:t>
            </a:r>
            <a:r>
              <a:rPr lang="en-US" b="1" noProof="1">
                <a:solidFill>
                  <a:schemeClr val="bg1"/>
                </a:solidFill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130284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#JS-CORE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39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Partials are templates that can be inserted into other templates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79612" y="1892524"/>
            <a:ext cx="8377520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source = $("#contact-template").html();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Handlebars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registerPartial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('contact', source);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4833074" y="3082052"/>
            <a:ext cx="2245251" cy="510778"/>
          </a:xfrm>
          <a:prstGeom prst="wedgeRoundRectCallout">
            <a:avLst>
              <a:gd name="adj1" fmla="val 52379"/>
              <a:gd name="adj2" fmla="val -11914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Partial name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8009672" y="3082052"/>
            <a:ext cx="2926120" cy="510778"/>
          </a:xfrm>
          <a:prstGeom prst="wedgeRoundRectCallout">
            <a:avLst>
              <a:gd name="adj1" fmla="val -18231"/>
              <a:gd name="adj2" fmla="val -12056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Template as </a:t>
            </a:r>
            <a:r>
              <a:rPr lang="en-US" b="1" noProof="1">
                <a:solidFill>
                  <a:schemeClr val="bg1"/>
                </a:solidFill>
              </a:rPr>
              <a:t>string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79612" y="3716972"/>
            <a:ext cx="3729319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id="contacts"&gt;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#each contacts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contact}}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&lt;i&gt;(empty)&lt;i&gt;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/each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892965" y="4495800"/>
            <a:ext cx="2743200" cy="762000"/>
          </a:xfrm>
          <a:prstGeom prst="wedgeRoundRectCallout">
            <a:avLst>
              <a:gd name="adj1" fmla="val -73213"/>
              <a:gd name="adj2" fmla="val -2049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Partials are</a:t>
            </a:r>
          </a:p>
          <a:p>
            <a:pPr algn="ctr" defTabSz="914400"/>
            <a:r>
              <a:rPr lang="en-US" b="1" noProof="1">
                <a:solidFill>
                  <a:schemeClr val="bg1"/>
                </a:solidFill>
              </a:rPr>
              <a:t>globally</a:t>
            </a:r>
            <a:r>
              <a:rPr lang="en-US" b="1" noProof="1">
                <a:solidFill>
                  <a:srgbClr val="FFFFFF"/>
                </a:solidFill>
              </a:rPr>
              <a:t> accessible</a:t>
            </a:r>
          </a:p>
        </p:txBody>
      </p:sp>
    </p:spTree>
    <p:extLst>
      <p:ext uri="{BB962C8B-B14F-4D97-AF65-F5344CB8AC3E}">
        <p14:creationId xmlns:p14="http://schemas.microsoft.com/office/powerpoint/2010/main" val="84093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Using the "triple-stash"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Escaping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55612" y="1936972"/>
            <a:ext cx="8763000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title: "All about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Tags"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body: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This is a post about &amp;lt;p&amp;gt; tags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80461" y="3276600"/>
            <a:ext cx="7124006" cy="31727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&lt;h1&gt;All About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&amp;lt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;p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&amp;gt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 Tags&lt;/h1&gt;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This is a post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about&amp;lt;p&amp;gt; tags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01936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501" y="793510"/>
            <a:ext cx="3675250" cy="3676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034" y="635000"/>
            <a:ext cx="3120610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72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2933" y="1626680"/>
            <a:ext cx="7761279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Templates</a:t>
            </a:r>
            <a:r>
              <a:rPr lang="en-US" sz="3200" dirty="0">
                <a:solidFill>
                  <a:schemeClr val="bg2"/>
                </a:solidFill>
              </a:rPr>
              <a:t> speed up and simplify the </a:t>
            </a:r>
            <a:endParaRPr lang="bg-BG" sz="32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bg-BG" sz="3200" dirty="0">
                <a:solidFill>
                  <a:schemeClr val="bg2"/>
                </a:solidFill>
              </a:rPr>
              <a:t>     </a:t>
            </a:r>
            <a:r>
              <a:rPr lang="en-US" sz="3200" dirty="0">
                <a:solidFill>
                  <a:schemeClr val="bg2"/>
                </a:solidFill>
              </a:rPr>
              <a:t>development process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Handlebars</a:t>
            </a:r>
            <a:r>
              <a:rPr lang="en-US" sz="3200" dirty="0">
                <a:solidFill>
                  <a:schemeClr val="bg2"/>
                </a:solidFill>
              </a:rPr>
              <a:t> offers effective </a:t>
            </a:r>
            <a:r>
              <a:rPr lang="en-US" sz="3200" b="1" dirty="0">
                <a:solidFill>
                  <a:schemeClr val="bg1"/>
                </a:solidFill>
              </a:rPr>
              <a:t>templates</a:t>
            </a:r>
            <a:r>
              <a:rPr lang="en-US" sz="3200" dirty="0">
                <a:solidFill>
                  <a:schemeClr val="bg2"/>
                </a:solidFill>
              </a:rPr>
              <a:t> and simple helper functions</a:t>
            </a:r>
          </a:p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115404" y="4217361"/>
            <a:ext cx="3426040" cy="206476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 title }}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 body 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2767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18262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https://softuni.bg/courses/js-apps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7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66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 and Uses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720417-352E-4ECC-985B-2EFA6BDBF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264" y="1385091"/>
            <a:ext cx="2514295" cy="251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0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6"/>
            <a:ext cx="11373047" cy="1046254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200" dirty="0"/>
              <a:t>Templates allow similar content to be </a:t>
            </a:r>
            <a:r>
              <a:rPr lang="en-US" sz="3200" b="1" dirty="0">
                <a:solidFill>
                  <a:schemeClr val="bg1"/>
                </a:solidFill>
              </a:rPr>
              <a:t>replicated</a:t>
            </a:r>
            <a:r>
              <a:rPr lang="en-US" sz="3200" dirty="0"/>
              <a:t> in a web page,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without repeating </a:t>
            </a:r>
            <a:r>
              <a:rPr lang="en-US" sz="3200" dirty="0"/>
              <a:t>the corresponding markup everywhere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Templating?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549146" y="4027759"/>
            <a:ext cx="2724150" cy="1831026"/>
            <a:chOff x="4549146" y="3835733"/>
            <a:chExt cx="2724150" cy="185975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19979">
              <a:off x="4549146" y="3835733"/>
              <a:ext cx="2724150" cy="185975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673721" y="4016066"/>
              <a:ext cx="2475000" cy="109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TEMPLATING ENGINE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9F94D5-CA24-489B-84BD-B5B9E0DC0FF3}"/>
              </a:ext>
            </a:extLst>
          </p:cNvPr>
          <p:cNvGrpSpPr/>
          <p:nvPr/>
        </p:nvGrpSpPr>
        <p:grpSpPr>
          <a:xfrm>
            <a:off x="825098" y="2254603"/>
            <a:ext cx="3404339" cy="4450884"/>
            <a:chOff x="825098" y="2254603"/>
            <a:chExt cx="3404339" cy="445088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C174F1A-7068-4E52-B4E7-673008507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941" y="5046156"/>
              <a:ext cx="1659331" cy="165933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7506D8E-9B1C-41E6-8A15-3C004D500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646" y="2727474"/>
              <a:ext cx="1659331" cy="165933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318634" y="3108312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&lt;div&gt;</a:t>
              </a:r>
            </a:p>
            <a:p>
              <a:r>
                <a:rPr lang="en-US" sz="2000" b="1" dirty="0"/>
                <a:t>&lt;span&gt;</a:t>
              </a:r>
            </a:p>
            <a:p>
              <a:r>
                <a:rPr lang="en-US" sz="2000" b="1" dirty="0"/>
                <a:t>&lt;button&gt;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5091" y="2254603"/>
              <a:ext cx="1600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HTML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18633" y="5519776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John,</a:t>
              </a:r>
            </a:p>
            <a:p>
              <a:r>
                <a:rPr lang="en-US" sz="2000" b="1" dirty="0"/>
                <a:t>Merrie,</a:t>
              </a:r>
            </a:p>
            <a:p>
              <a:r>
                <a:rPr lang="en-US" sz="2000" b="1" noProof="1"/>
                <a:t>David, …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5098" y="4569331"/>
              <a:ext cx="32531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Dynamic Content</a:t>
              </a:r>
            </a:p>
          </p:txBody>
        </p:sp>
        <p:cxnSp>
          <p:nvCxnSpPr>
            <p:cNvPr id="15" name="Connector: Elbow 14"/>
            <p:cNvCxnSpPr>
              <a:cxnSpLocks/>
            </p:cNvCxnSpPr>
            <p:nvPr/>
          </p:nvCxnSpPr>
          <p:spPr>
            <a:xfrm>
              <a:off x="2789437" y="3519397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/>
            <p:cNvCxnSpPr>
              <a:cxnSpLocks/>
            </p:cNvCxnSpPr>
            <p:nvPr/>
          </p:nvCxnSpPr>
          <p:spPr>
            <a:xfrm flipV="1">
              <a:off x="2789437" y="5282524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7389812" y="4796199"/>
            <a:ext cx="609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6442B4-DF62-4200-9AC6-06405A987EFD}"/>
              </a:ext>
            </a:extLst>
          </p:cNvPr>
          <p:cNvGrpSpPr/>
          <p:nvPr/>
        </p:nvGrpSpPr>
        <p:grpSpPr>
          <a:xfrm>
            <a:off x="8095257" y="2427905"/>
            <a:ext cx="2962858" cy="4258544"/>
            <a:chOff x="8095257" y="2427905"/>
            <a:chExt cx="2962858" cy="425854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17B48E2-6586-4755-9F21-5F1BB7F9653F}"/>
                </a:ext>
              </a:extLst>
            </p:cNvPr>
            <p:cNvGrpSpPr/>
            <p:nvPr/>
          </p:nvGrpSpPr>
          <p:grpSpPr>
            <a:xfrm>
              <a:off x="9630045" y="2427905"/>
              <a:ext cx="1428070" cy="2049151"/>
              <a:chOff x="8265857" y="2634045"/>
              <a:chExt cx="1428070" cy="204915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BC6F8C-47C4-4B7A-8AB5-441070BC8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7761FB9-14F0-467D-B76B-29378A18EBB4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9AA9F0F-4C93-4E70-9AC5-587E561FEAD9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8E6C2E7-BB4C-4025-8F8A-E192430F2A8E}"/>
                    </a:ext>
                  </a:extLst>
                </p:cNvPr>
                <p:cNvSpPr txBox="1"/>
                <p:nvPr/>
              </p:nvSpPr>
              <p:spPr>
                <a:xfrm>
                  <a:off x="8303673" y="4097235"/>
                  <a:ext cx="1325335" cy="47535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Merrie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8590B6D-FFC6-4FB7-8D2B-08B60A50CB10}"/>
                </a:ext>
              </a:extLst>
            </p:cNvPr>
            <p:cNvGrpSpPr/>
            <p:nvPr/>
          </p:nvGrpSpPr>
          <p:grpSpPr>
            <a:xfrm>
              <a:off x="8101090" y="2427905"/>
              <a:ext cx="1428070" cy="2049151"/>
              <a:chOff x="8265857" y="2634045"/>
              <a:chExt cx="1428070" cy="2049151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4D063E3F-E937-4897-8244-37DF8455F4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1E18B22-1770-454E-8BCD-9B7993362F17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76CC351-2C5A-48A1-B35A-E310C4063932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FDF9418-6D56-44CA-8AE3-450F366F7C62}"/>
                    </a:ext>
                  </a:extLst>
                </p:cNvPr>
                <p:cNvSpPr txBox="1"/>
                <p:nvPr/>
              </p:nvSpPr>
              <p:spPr>
                <a:xfrm>
                  <a:off x="8328528" y="4092435"/>
                  <a:ext cx="1295400" cy="47535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John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DB4BCE5-000A-4833-825D-5BA03F29C024}"/>
                </a:ext>
              </a:extLst>
            </p:cNvPr>
            <p:cNvGrpSpPr/>
            <p:nvPr/>
          </p:nvGrpSpPr>
          <p:grpSpPr>
            <a:xfrm>
              <a:off x="9630045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708C58E6-D0C6-4778-BD2F-5B6CE4824C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EE83837-E355-4F22-AA3A-0E23FF1B1389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802342F-5BC6-42C3-B569-67367DC46F2E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5B069E6-2323-491C-BBFC-B7588903A173}"/>
                    </a:ext>
                  </a:extLst>
                </p:cNvPr>
                <p:cNvSpPr txBox="1"/>
                <p:nvPr/>
              </p:nvSpPr>
              <p:spPr>
                <a:xfrm>
                  <a:off x="8332192" y="4082633"/>
                  <a:ext cx="1295400" cy="47535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Adam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BE48EFE-784E-41E6-BF9D-21BF0E183C77}"/>
                </a:ext>
              </a:extLst>
            </p:cNvPr>
            <p:cNvGrpSpPr/>
            <p:nvPr/>
          </p:nvGrpSpPr>
          <p:grpSpPr>
            <a:xfrm>
              <a:off x="8095257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AA249A26-C658-44CD-AAEE-CE0AE55CB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E366423-6B22-4ABC-9710-D3AC1511687F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7F44B07-ADF3-45EA-8152-06591845B243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896F69E-77CC-48D7-A91D-D029C071526D}"/>
                    </a:ext>
                  </a:extLst>
                </p:cNvPr>
                <p:cNvSpPr txBox="1"/>
                <p:nvPr/>
              </p:nvSpPr>
              <p:spPr>
                <a:xfrm>
                  <a:off x="8326359" y="4078546"/>
                  <a:ext cx="1295400" cy="47535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David</a:t>
                  </a:r>
                  <a:endParaRPr lang="bg-BG" sz="1600" b="1" i="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2878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Templates</a:t>
            </a:r>
            <a:r>
              <a:rPr lang="en-US" sz="3200" dirty="0"/>
              <a:t> are a method of </a:t>
            </a:r>
            <a:r>
              <a:rPr lang="en-US" sz="3200" b="1" dirty="0">
                <a:solidFill>
                  <a:schemeClr val="bg1"/>
                </a:solidFill>
              </a:rPr>
              <a:t>separating HTML </a:t>
            </a:r>
            <a:r>
              <a:rPr lang="en-US" sz="3200" dirty="0"/>
              <a:t>structure from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content</a:t>
            </a:r>
            <a:r>
              <a:rPr lang="en-US" sz="3200" dirty="0"/>
              <a:t> contained within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Templating systems generally introduce some </a:t>
            </a:r>
            <a:r>
              <a:rPr lang="en-US" sz="3200" b="1" dirty="0">
                <a:solidFill>
                  <a:schemeClr val="bg1"/>
                </a:solidFill>
              </a:rPr>
              <a:t>new syntax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but are usually very simple to work with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Typically token replacement is used to indicate part, which</a:t>
            </a:r>
            <a:br>
              <a:rPr lang="en-US" sz="3200" dirty="0"/>
            </a:br>
            <a:r>
              <a:rPr lang="en-US" sz="3200" dirty="0"/>
              <a:t>must be replaced - (</a:t>
            </a:r>
            <a:r>
              <a:rPr lang="en-US" sz="3200" b="1" dirty="0">
                <a:solidFill>
                  <a:schemeClr val="bg1"/>
                </a:solidFill>
              </a:rPr>
              <a:t>{{ ... }}, &lt;%...%&gt; etc.</a:t>
            </a:r>
            <a:r>
              <a:rPr lang="en-US" sz="32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static parts </a:t>
            </a:r>
            <a:r>
              <a:rPr lang="en-US" sz="3200" dirty="0"/>
              <a:t>of a webpage are stored as </a:t>
            </a:r>
            <a:r>
              <a:rPr lang="en-US" sz="3200" b="1" dirty="0">
                <a:solidFill>
                  <a:schemeClr val="bg1"/>
                </a:solidFill>
              </a:rPr>
              <a:t>templates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dynamic content </a:t>
            </a:r>
            <a:r>
              <a:rPr lang="en-US" sz="3200" dirty="0"/>
              <a:t>is kept separately (e.g. in a </a:t>
            </a:r>
            <a:r>
              <a:rPr lang="en-US" sz="3200" b="1" dirty="0">
                <a:solidFill>
                  <a:schemeClr val="bg1"/>
                </a:solidFill>
              </a:rPr>
              <a:t>database</a:t>
            </a:r>
            <a:r>
              <a:rPr lang="en-US" sz="3200" dirty="0"/>
              <a:t>)</a:t>
            </a:r>
          </a:p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templating engine </a:t>
            </a:r>
            <a:r>
              <a:rPr lang="en-US" sz="3200" dirty="0"/>
              <a:t>combines the two</a:t>
            </a:r>
          </a:p>
          <a:p>
            <a:r>
              <a:rPr lang="en-US" sz="3200" dirty="0"/>
              <a:t>Benefits: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Productivity</a:t>
            </a:r>
            <a:r>
              <a:rPr lang="en-US" sz="3200" dirty="0"/>
              <a:t> - avoid writing the same markup over and over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Save bandwidth </a:t>
            </a:r>
            <a:r>
              <a:rPr lang="en-US" sz="3200" dirty="0"/>
              <a:t>- send the HTML once, fill in any content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Composability</a:t>
            </a:r>
            <a:r>
              <a:rPr lang="en-US" sz="3200" dirty="0"/>
              <a:t> - a single element can be used on multiple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As soon as we find ourselves including </a:t>
            </a:r>
            <a:r>
              <a:rPr lang="en-US" sz="3200" b="1" dirty="0">
                <a:solidFill>
                  <a:schemeClr val="bg1"/>
                </a:solidFill>
              </a:rPr>
              <a:t>HTML inside JavaScript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strings</a:t>
            </a:r>
            <a:r>
              <a:rPr lang="en-US" sz="3200" dirty="0"/>
              <a:t> 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Separation of concerns </a:t>
            </a:r>
            <a:r>
              <a:rPr lang="en-US" sz="3200" dirty="0"/>
              <a:t>is of utmost importance when building a </a:t>
            </a:r>
            <a:br>
              <a:rPr lang="en-US" sz="3200" dirty="0"/>
            </a:br>
            <a:r>
              <a:rPr lang="en-US" sz="3200" dirty="0"/>
              <a:t>maintainable codebase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we use JS Templating?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C4BCEF9F-A762-46A3-8BAD-2AF7D476D6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75612" y="2961885"/>
            <a:ext cx="3041579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9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: Folded Corner 125"/>
          <p:cNvSpPr/>
          <p:nvPr/>
        </p:nvSpPr>
        <p:spPr>
          <a:xfrm rot="10800000">
            <a:off x="1386632" y="3005698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059046" y="2550204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Template</a:t>
            </a:r>
          </a:p>
        </p:txBody>
      </p:sp>
      <p:sp>
        <p:nvSpPr>
          <p:cNvPr id="128" name="Rectangle: Folded Corner 127"/>
          <p:cNvSpPr/>
          <p:nvPr/>
        </p:nvSpPr>
        <p:spPr>
          <a:xfrm rot="10800000">
            <a:off x="1386632" y="4148698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006709" y="3748585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Content</a:t>
            </a:r>
          </a:p>
        </p:txBody>
      </p:sp>
      <p:sp>
        <p:nvSpPr>
          <p:cNvPr id="130" name="Rectangle: Folded Corner 129"/>
          <p:cNvSpPr/>
          <p:nvPr/>
        </p:nvSpPr>
        <p:spPr>
          <a:xfrm rot="10800000">
            <a:off x="688634" y="4148698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1" name="Rectangle: Folded Corner 130"/>
          <p:cNvSpPr/>
          <p:nvPr/>
        </p:nvSpPr>
        <p:spPr>
          <a:xfrm rot="10800000">
            <a:off x="2084276" y="4148698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Display Articles in Blog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6510584" y="1447800"/>
            <a:ext cx="4854552" cy="506660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986" y="2996259"/>
            <a:ext cx="1391674" cy="13916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53" y="3580685"/>
            <a:ext cx="1178469" cy="11784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233373" y="3278770"/>
            <a:ext cx="2677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TEMPLATING ENGINE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6833643" y="1524000"/>
            <a:ext cx="4208434" cy="1883477"/>
            <a:chOff x="6515919" y="1371600"/>
            <a:chExt cx="4208434" cy="1883477"/>
          </a:xfrm>
        </p:grpSpPr>
        <p:sp>
          <p:nvSpPr>
            <p:cNvPr id="22" name="Rectangle 21"/>
            <p:cNvSpPr/>
            <p:nvPr/>
          </p:nvSpPr>
          <p:spPr>
            <a:xfrm>
              <a:off x="6515919" y="1654877"/>
              <a:ext cx="4208434" cy="16002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15919" y="1371600"/>
              <a:ext cx="4208434" cy="283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9792518" y="3026479"/>
              <a:ext cx="762000" cy="1524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65002" y="1437037"/>
              <a:ext cx="3843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6665002" y="1777112"/>
              <a:ext cx="3081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6665002" y="2051747"/>
              <a:ext cx="6129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8" name="Rectangle: Rounded Corners 27"/>
            <p:cNvSpPr/>
            <p:nvPr/>
          </p:nvSpPr>
          <p:spPr>
            <a:xfrm>
              <a:off x="6665002" y="2324803"/>
              <a:ext cx="1557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9" name="Rectangle: Rounded Corners 28"/>
            <p:cNvSpPr/>
            <p:nvPr/>
          </p:nvSpPr>
          <p:spPr>
            <a:xfrm>
              <a:off x="6665002" y="2597859"/>
              <a:ext cx="7653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0" name="Rectangle: Rounded Corners 39"/>
            <p:cNvSpPr/>
            <p:nvPr/>
          </p:nvSpPr>
          <p:spPr>
            <a:xfrm>
              <a:off x="7125519" y="1437037"/>
              <a:ext cx="53340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7731801" y="1437037"/>
              <a:ext cx="9177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2" name="Rectangle: Rounded Corners 41"/>
            <p:cNvSpPr/>
            <p:nvPr/>
          </p:nvSpPr>
          <p:spPr>
            <a:xfrm>
              <a:off x="7043208" y="1777112"/>
              <a:ext cx="61571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3" name="Rectangle: Rounded Corners 42"/>
            <p:cNvSpPr/>
            <p:nvPr/>
          </p:nvSpPr>
          <p:spPr>
            <a:xfrm>
              <a:off x="7729008" y="1777112"/>
              <a:ext cx="23471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4" name="Rectangle: Rounded Corners 43"/>
            <p:cNvSpPr/>
            <p:nvPr/>
          </p:nvSpPr>
          <p:spPr>
            <a:xfrm>
              <a:off x="8033808" y="1777112"/>
              <a:ext cx="99671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5" name="Rectangle: Rounded Corners 44"/>
            <p:cNvSpPr/>
            <p:nvPr/>
          </p:nvSpPr>
          <p:spPr>
            <a:xfrm>
              <a:off x="9100607" y="1777112"/>
              <a:ext cx="61571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6" name="Rectangle: Rounded Corners 45"/>
            <p:cNvSpPr/>
            <p:nvPr/>
          </p:nvSpPr>
          <p:spPr>
            <a:xfrm>
              <a:off x="9780056" y="1777112"/>
              <a:ext cx="71972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7" name="Rectangle: Rounded Corners 46"/>
            <p:cNvSpPr/>
            <p:nvPr/>
          </p:nvSpPr>
          <p:spPr>
            <a:xfrm>
              <a:off x="7335187" y="2051747"/>
              <a:ext cx="93333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8" name="Rectangle: Rounded Corners 47"/>
            <p:cNvSpPr/>
            <p:nvPr/>
          </p:nvSpPr>
          <p:spPr>
            <a:xfrm>
              <a:off x="8322850" y="2051747"/>
              <a:ext cx="26872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9" name="Rectangle: Rounded Corners 48"/>
            <p:cNvSpPr/>
            <p:nvPr/>
          </p:nvSpPr>
          <p:spPr>
            <a:xfrm>
              <a:off x="8660069" y="2051747"/>
              <a:ext cx="44053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0" name="Rectangle: Rounded Corners 49"/>
            <p:cNvSpPr/>
            <p:nvPr/>
          </p:nvSpPr>
          <p:spPr>
            <a:xfrm>
              <a:off x="9154766" y="2051747"/>
              <a:ext cx="841074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1" name="Rectangle: Rounded Corners 50"/>
            <p:cNvSpPr/>
            <p:nvPr/>
          </p:nvSpPr>
          <p:spPr>
            <a:xfrm>
              <a:off x="10049999" y="2051747"/>
              <a:ext cx="35212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2" name="Rectangle: Rounded Corners 51"/>
            <p:cNvSpPr/>
            <p:nvPr/>
          </p:nvSpPr>
          <p:spPr>
            <a:xfrm>
              <a:off x="6871615" y="2324803"/>
              <a:ext cx="330104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3" name="Rectangle: Rounded Corners 52"/>
            <p:cNvSpPr/>
            <p:nvPr/>
          </p:nvSpPr>
          <p:spPr>
            <a:xfrm>
              <a:off x="7252614" y="2324803"/>
              <a:ext cx="73256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4" name="Rectangle: Rounded Corners 53"/>
            <p:cNvSpPr/>
            <p:nvPr/>
          </p:nvSpPr>
          <p:spPr>
            <a:xfrm>
              <a:off x="8036072" y="2324803"/>
              <a:ext cx="15624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5" name="Rectangle: Rounded Corners 54"/>
            <p:cNvSpPr/>
            <p:nvPr/>
          </p:nvSpPr>
          <p:spPr>
            <a:xfrm>
              <a:off x="8243217" y="2324803"/>
              <a:ext cx="73256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6" name="Rectangle: Rounded Corners 55"/>
            <p:cNvSpPr/>
            <p:nvPr/>
          </p:nvSpPr>
          <p:spPr>
            <a:xfrm>
              <a:off x="9047495" y="2324803"/>
              <a:ext cx="821223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7" name="Rectangle: Rounded Corners 56"/>
            <p:cNvSpPr/>
            <p:nvPr/>
          </p:nvSpPr>
          <p:spPr>
            <a:xfrm>
              <a:off x="9928578" y="2324803"/>
              <a:ext cx="62594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8" name="Rectangle: Rounded Corners 57"/>
            <p:cNvSpPr/>
            <p:nvPr/>
          </p:nvSpPr>
          <p:spPr>
            <a:xfrm>
              <a:off x="7512798" y="2597859"/>
              <a:ext cx="14612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9" name="Rectangle: Rounded Corners 58"/>
            <p:cNvSpPr/>
            <p:nvPr/>
          </p:nvSpPr>
          <p:spPr>
            <a:xfrm>
              <a:off x="7729007" y="2597859"/>
              <a:ext cx="825145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6833643" y="3597281"/>
            <a:ext cx="4208434" cy="2117719"/>
            <a:chOff x="6515919" y="3444881"/>
            <a:chExt cx="4208434" cy="2117719"/>
          </a:xfrm>
        </p:grpSpPr>
        <p:sp>
          <p:nvSpPr>
            <p:cNvPr id="61" name="Rectangle 60"/>
            <p:cNvSpPr/>
            <p:nvPr/>
          </p:nvSpPr>
          <p:spPr>
            <a:xfrm>
              <a:off x="6515919" y="3728155"/>
              <a:ext cx="4208434" cy="183444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15919" y="3444881"/>
              <a:ext cx="4208434" cy="283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3" name="Rectangle: Rounded Corners 62"/>
            <p:cNvSpPr/>
            <p:nvPr/>
          </p:nvSpPr>
          <p:spPr>
            <a:xfrm>
              <a:off x="9792518" y="5334002"/>
              <a:ext cx="762000" cy="1524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4" name="Rectangle: Rounded Corners 63"/>
            <p:cNvSpPr/>
            <p:nvPr/>
          </p:nvSpPr>
          <p:spPr>
            <a:xfrm>
              <a:off x="6665002" y="3510318"/>
              <a:ext cx="993916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5" name="Rectangle: Rounded Corners 64"/>
            <p:cNvSpPr/>
            <p:nvPr/>
          </p:nvSpPr>
          <p:spPr>
            <a:xfrm>
              <a:off x="7174856" y="3850393"/>
              <a:ext cx="17542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6" name="Rectangle: Rounded Corners 65"/>
            <p:cNvSpPr/>
            <p:nvPr/>
          </p:nvSpPr>
          <p:spPr>
            <a:xfrm>
              <a:off x="7046001" y="4671932"/>
              <a:ext cx="6129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7" name="Rectangle: Rounded Corners 66"/>
            <p:cNvSpPr/>
            <p:nvPr/>
          </p:nvSpPr>
          <p:spPr>
            <a:xfrm>
              <a:off x="7046001" y="4125820"/>
              <a:ext cx="155717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8" name="Rectangle: Rounded Corners 67"/>
            <p:cNvSpPr/>
            <p:nvPr/>
          </p:nvSpPr>
          <p:spPr>
            <a:xfrm>
              <a:off x="7046001" y="4398876"/>
              <a:ext cx="7653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0" name="Rectangle: Rounded Corners 69"/>
            <p:cNvSpPr/>
            <p:nvPr/>
          </p:nvSpPr>
          <p:spPr>
            <a:xfrm>
              <a:off x="7731801" y="3510318"/>
              <a:ext cx="9177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1" name="Rectangle: Rounded Corners 70"/>
            <p:cNvSpPr/>
            <p:nvPr/>
          </p:nvSpPr>
          <p:spPr>
            <a:xfrm>
              <a:off x="7424207" y="3850393"/>
              <a:ext cx="61571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2" name="Rectangle: Rounded Corners 71"/>
            <p:cNvSpPr/>
            <p:nvPr/>
          </p:nvSpPr>
          <p:spPr>
            <a:xfrm>
              <a:off x="8110007" y="3850393"/>
              <a:ext cx="23471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3" name="Rectangle: Rounded Corners 72"/>
            <p:cNvSpPr/>
            <p:nvPr/>
          </p:nvSpPr>
          <p:spPr>
            <a:xfrm>
              <a:off x="8414807" y="3850393"/>
              <a:ext cx="99671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4" name="Rectangle: Rounded Corners 73"/>
            <p:cNvSpPr/>
            <p:nvPr/>
          </p:nvSpPr>
          <p:spPr>
            <a:xfrm>
              <a:off x="9481606" y="3850393"/>
              <a:ext cx="61571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5" name="Rectangle: Rounded Corners 74"/>
            <p:cNvSpPr/>
            <p:nvPr/>
          </p:nvSpPr>
          <p:spPr>
            <a:xfrm>
              <a:off x="6660127" y="3850393"/>
              <a:ext cx="46539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6" name="Rectangle: Rounded Corners 75"/>
            <p:cNvSpPr/>
            <p:nvPr/>
          </p:nvSpPr>
          <p:spPr>
            <a:xfrm>
              <a:off x="7716186" y="4671932"/>
              <a:ext cx="93333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7" name="Rectangle: Rounded Corners 76"/>
            <p:cNvSpPr/>
            <p:nvPr/>
          </p:nvSpPr>
          <p:spPr>
            <a:xfrm>
              <a:off x="8703849" y="4671932"/>
              <a:ext cx="26872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8" name="Rectangle: Rounded Corners 77"/>
            <p:cNvSpPr/>
            <p:nvPr/>
          </p:nvSpPr>
          <p:spPr>
            <a:xfrm>
              <a:off x="9041068" y="4671932"/>
              <a:ext cx="44053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9" name="Rectangle: Rounded Corners 78"/>
            <p:cNvSpPr/>
            <p:nvPr/>
          </p:nvSpPr>
          <p:spPr>
            <a:xfrm>
              <a:off x="9535765" y="4671932"/>
              <a:ext cx="841074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0" name="Rectangle: Rounded Corners 79"/>
            <p:cNvSpPr/>
            <p:nvPr/>
          </p:nvSpPr>
          <p:spPr>
            <a:xfrm>
              <a:off x="6930070" y="4671932"/>
              <a:ext cx="35212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1" name="Rectangle: Rounded Corners 80"/>
            <p:cNvSpPr/>
            <p:nvPr/>
          </p:nvSpPr>
          <p:spPr>
            <a:xfrm>
              <a:off x="7252614" y="4125820"/>
              <a:ext cx="330104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2" name="Rectangle: Rounded Corners 81"/>
            <p:cNvSpPr/>
            <p:nvPr/>
          </p:nvSpPr>
          <p:spPr>
            <a:xfrm>
              <a:off x="7633613" y="4125820"/>
              <a:ext cx="73256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3" name="Rectangle: Rounded Corners 82"/>
            <p:cNvSpPr/>
            <p:nvPr/>
          </p:nvSpPr>
          <p:spPr>
            <a:xfrm>
              <a:off x="8417071" y="4125820"/>
              <a:ext cx="15624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4" name="Rectangle: Rounded Corners 83"/>
            <p:cNvSpPr/>
            <p:nvPr/>
          </p:nvSpPr>
          <p:spPr>
            <a:xfrm>
              <a:off x="8624216" y="4125820"/>
              <a:ext cx="73256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5" name="Rectangle: Rounded Corners 84"/>
            <p:cNvSpPr/>
            <p:nvPr/>
          </p:nvSpPr>
          <p:spPr>
            <a:xfrm>
              <a:off x="9428494" y="4125820"/>
              <a:ext cx="821223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6" name="Rectangle: Rounded Corners 85"/>
            <p:cNvSpPr/>
            <p:nvPr/>
          </p:nvSpPr>
          <p:spPr>
            <a:xfrm>
              <a:off x="6861049" y="4125820"/>
              <a:ext cx="57354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7" name="Rectangle: Rounded Corners 86"/>
            <p:cNvSpPr/>
            <p:nvPr/>
          </p:nvSpPr>
          <p:spPr>
            <a:xfrm>
              <a:off x="7893797" y="4398876"/>
              <a:ext cx="14612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8" name="Rectangle: Rounded Corners 87"/>
            <p:cNvSpPr/>
            <p:nvPr/>
          </p:nvSpPr>
          <p:spPr>
            <a:xfrm>
              <a:off x="8110006" y="4398876"/>
              <a:ext cx="825145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9" name="Rectangle: Rounded Corners 88"/>
            <p:cNvSpPr/>
            <p:nvPr/>
          </p:nvSpPr>
          <p:spPr>
            <a:xfrm>
              <a:off x="10152615" y="3850393"/>
              <a:ext cx="34716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0" name="Rectangle: Rounded Corners 89"/>
            <p:cNvSpPr/>
            <p:nvPr/>
          </p:nvSpPr>
          <p:spPr>
            <a:xfrm>
              <a:off x="6660127" y="4398876"/>
              <a:ext cx="31299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2" name="Rectangle: Rounded Corners 91"/>
            <p:cNvSpPr/>
            <p:nvPr/>
          </p:nvSpPr>
          <p:spPr>
            <a:xfrm>
              <a:off x="6653906" y="4125820"/>
              <a:ext cx="15624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3" name="Rectangle: Rounded Corners 92"/>
            <p:cNvSpPr/>
            <p:nvPr/>
          </p:nvSpPr>
          <p:spPr>
            <a:xfrm>
              <a:off x="6651656" y="4671932"/>
              <a:ext cx="209393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4" name="Rectangle: Rounded Corners 93"/>
            <p:cNvSpPr/>
            <p:nvPr/>
          </p:nvSpPr>
          <p:spPr>
            <a:xfrm>
              <a:off x="6660126" y="4944988"/>
              <a:ext cx="514729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5" name="Rectangle: Rounded Corners 94"/>
            <p:cNvSpPr/>
            <p:nvPr/>
          </p:nvSpPr>
          <p:spPr>
            <a:xfrm>
              <a:off x="7322236" y="4944988"/>
              <a:ext cx="514729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60"/>
          <a:stretch/>
        </p:blipFill>
        <p:spPr>
          <a:xfrm>
            <a:off x="6833643" y="5859826"/>
            <a:ext cx="4208434" cy="6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2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938E-7 4.07407E-6 L 0.19836 0.1798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1" y="89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2511E-6 -4.44444E-6 L 0.19979 0.0152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90" y="76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515E-6 -1.11111E-6 L 0.25709 -0.0638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5" y="-319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2511E-6 -1.11111E-6 L 0.19589 -0.06389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-31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2688E-6 -1.11111E-6 L 0.13871 -0.0638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9" y="-31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2511E-6 -4.44444E-6 L 0.19589 0.1027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513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6" grpId="1" animBg="1"/>
      <p:bldP spid="126" grpId="2" animBg="1"/>
      <p:bldP spid="127" grpId="0"/>
      <p:bldP spid="127" grpId="1"/>
      <p:bldP spid="127" grpId="2"/>
      <p:bldP spid="128" grpId="0" animBg="1"/>
      <p:bldP spid="128" grpId="1" animBg="1"/>
      <p:bldP spid="128" grpId="2" animBg="1"/>
      <p:bldP spid="129" grpId="0"/>
      <p:bldP spid="129" grpId="1"/>
      <p:bldP spid="129" grpId="2"/>
      <p:bldP spid="130" grpId="0" animBg="1"/>
      <p:bldP spid="130" grpId="1" animBg="1"/>
      <p:bldP spid="130" grpId="2" animBg="1"/>
      <p:bldP spid="131" grpId="0" animBg="1"/>
      <p:bldP spid="131" grpId="1" animBg="1"/>
      <p:bldP spid="131" grpId="2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 (5)</Template>
  <TotalTime>4054</TotalTime>
  <Words>1389</Words>
  <Application>Microsoft Office PowerPoint</Application>
  <PresentationFormat>Custom</PresentationFormat>
  <Paragraphs>308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1_SoftUni3_1</vt:lpstr>
      <vt:lpstr>Templating</vt:lpstr>
      <vt:lpstr>Table of Contents</vt:lpstr>
      <vt:lpstr>Have a Question?</vt:lpstr>
      <vt:lpstr>PowerPoint Presentation</vt:lpstr>
      <vt:lpstr>What is Templating?</vt:lpstr>
      <vt:lpstr>Templating Concepts</vt:lpstr>
      <vt:lpstr>Templating Concepts</vt:lpstr>
      <vt:lpstr>When should we use JS Templating?</vt:lpstr>
      <vt:lpstr>Display Articles in Blog</vt:lpstr>
      <vt:lpstr>Display a Photo Gallery</vt:lpstr>
      <vt:lpstr>Display User Profiles</vt:lpstr>
      <vt:lpstr>Display Items in a Catalog</vt:lpstr>
      <vt:lpstr>PowerPoint Presentation</vt:lpstr>
      <vt:lpstr>PowerPoint Presentation</vt:lpstr>
      <vt:lpstr>Templating Engines</vt:lpstr>
      <vt:lpstr>Mustache Overview</vt:lpstr>
      <vt:lpstr>Mustache Installation and Using</vt:lpstr>
      <vt:lpstr>Mustache Overview</vt:lpstr>
      <vt:lpstr>jQuery Overview</vt:lpstr>
      <vt:lpstr>jQuery Overview</vt:lpstr>
      <vt:lpstr>PowerPoint Presentation</vt:lpstr>
      <vt:lpstr>Overview</vt:lpstr>
      <vt:lpstr>Handlebars Installation and Using</vt:lpstr>
      <vt:lpstr>Expressions</vt:lpstr>
      <vt:lpstr>Compilation and Execution</vt:lpstr>
      <vt:lpstr>Hello Handlebars</vt:lpstr>
      <vt:lpstr>Simple Identifiers</vt:lpstr>
      <vt:lpstr>For-Loops</vt:lpstr>
      <vt:lpstr>Conditional Statements</vt:lpstr>
      <vt:lpstr>Partials</vt:lpstr>
      <vt:lpstr>HTML Escaping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Creating JSX Components</dc:title>
  <dc:subject>JavaScript Applications - Practical Training Course @ SoftUni</dc:subject>
  <dc:creator>Software University Foundation</dc:creator>
  <cp:keywords>JS, JavaScript, programming, course, AJAX, jQuery, REST, SoftUni, Software University</cp:keywords>
  <dc:description>JavaScript Applications Course @ SoftUni - https://softuni.bg/courses/javascript-applications</dc:description>
  <cp:lastModifiedBy>User</cp:lastModifiedBy>
  <cp:revision>306</cp:revision>
  <dcterms:created xsi:type="dcterms:W3CDTF">2014-01-02T17:00:34Z</dcterms:created>
  <dcterms:modified xsi:type="dcterms:W3CDTF">2019-04-02T14:54:21Z</dcterms:modified>
  <cp:category>JS, JavaScript, front-end, AJAX, REST, ES6,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