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9"/>
  </p:notesMasterIdLst>
  <p:handoutMasterIdLst>
    <p:handoutMasterId r:id="rId40"/>
  </p:handoutMasterIdLst>
  <p:sldIdLst>
    <p:sldId id="274" r:id="rId2"/>
    <p:sldId id="276" r:id="rId3"/>
    <p:sldId id="492" r:id="rId4"/>
    <p:sldId id="493" r:id="rId5"/>
    <p:sldId id="575" r:id="rId6"/>
    <p:sldId id="574" r:id="rId7"/>
    <p:sldId id="567" r:id="rId8"/>
    <p:sldId id="569" r:id="rId9"/>
    <p:sldId id="578" r:id="rId10"/>
    <p:sldId id="571" r:id="rId11"/>
    <p:sldId id="572" r:id="rId12"/>
    <p:sldId id="573" r:id="rId13"/>
    <p:sldId id="543" r:id="rId14"/>
    <p:sldId id="549" r:id="rId15"/>
    <p:sldId id="550" r:id="rId16"/>
    <p:sldId id="551" r:id="rId17"/>
    <p:sldId id="554" r:id="rId18"/>
    <p:sldId id="555" r:id="rId19"/>
    <p:sldId id="556" r:id="rId20"/>
    <p:sldId id="557" r:id="rId21"/>
    <p:sldId id="552" r:id="rId22"/>
    <p:sldId id="553" r:id="rId23"/>
    <p:sldId id="558" r:id="rId24"/>
    <p:sldId id="559" r:id="rId25"/>
    <p:sldId id="560" r:id="rId26"/>
    <p:sldId id="561" r:id="rId27"/>
    <p:sldId id="562" r:id="rId28"/>
    <p:sldId id="563" r:id="rId29"/>
    <p:sldId id="564" r:id="rId30"/>
    <p:sldId id="565" r:id="rId31"/>
    <p:sldId id="566" r:id="rId32"/>
    <p:sldId id="542" r:id="rId33"/>
    <p:sldId id="544" r:id="rId34"/>
    <p:sldId id="576" r:id="rId35"/>
    <p:sldId id="577" r:id="rId36"/>
    <p:sldId id="547" r:id="rId37"/>
    <p:sldId id="548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92"/>
          </p14:sldIdLst>
        </p14:section>
        <p14:section name="Routing Basics" id="{BC4A3995-4CED-4320-A673-95328C9C809D}">
          <p14:sldIdLst>
            <p14:sldId id="493"/>
            <p14:sldId id="575"/>
            <p14:sldId id="574"/>
            <p14:sldId id="567"/>
            <p14:sldId id="569"/>
            <p14:sldId id="578"/>
            <p14:sldId id="571"/>
            <p14:sldId id="572"/>
            <p14:sldId id="573"/>
            <p14:sldId id="543"/>
          </p14:sldIdLst>
        </p14:section>
        <p14:section name="Sammy.js Overview" id="{F16DB93F-4202-4A55-AD56-5374EA7655F2}">
          <p14:sldIdLst>
            <p14:sldId id="549"/>
            <p14:sldId id="550"/>
            <p14:sldId id="551"/>
            <p14:sldId id="554"/>
            <p14:sldId id="555"/>
            <p14:sldId id="556"/>
            <p14:sldId id="557"/>
            <p14:sldId id="552"/>
            <p14:sldId id="553"/>
            <p14:sldId id="558"/>
            <p14:sldId id="559"/>
            <p14:sldId id="560"/>
            <p14:sldId id="561"/>
            <p14:sldId id="562"/>
          </p14:sldIdLst>
        </p14:section>
        <p14:section name="Programming Patterns" id="{9367545A-99EA-4958-9A5D-B0B15063BC5E}">
          <p14:sldIdLst>
            <p14:sldId id="563"/>
            <p14:sldId id="564"/>
            <p14:sldId id="565"/>
            <p14:sldId id="566"/>
          </p14:sldIdLst>
        </p14:section>
        <p14:section name="Conclusion" id="{10E03AB1-9AA8-4E86-9A64-D741901E50A2}">
          <p14:sldIdLst>
            <p14:sldId id="542"/>
            <p14:sldId id="544"/>
            <p14:sldId id="576"/>
            <p14:sldId id="577"/>
            <p14:sldId id="547"/>
            <p14:sldId id="54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43" autoAdjust="0"/>
    <p:restoredTop sz="94620" autoAdjust="0"/>
  </p:normalViewPr>
  <p:slideViewPr>
    <p:cSldViewPr snapToGrid="0" showGuides="1">
      <p:cViewPr varScale="1">
        <p:scale>
          <a:sx n="86" d="100"/>
          <a:sy n="86" d="100"/>
        </p:scale>
        <p:origin x="466" y="67"/>
      </p:cViewPr>
      <p:guideLst>
        <p:guide orient="horz" pos="2228"/>
        <p:guide pos="3863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5.4.2019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6188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9267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5157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52493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97551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3785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28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020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78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360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308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4957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742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4/5/2019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9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4/5/2019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85795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4/5/2019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4/5/2019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4/5/2019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4/5/2019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4/5/2019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  <p:sldLayoutId id="2147483691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sammyjs.org/download" TargetMode="Externa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sammyjs.org/docs/api/0.7.4/all#Sammy.OAuth2" TargetMode="External"/><Relationship Id="rId2" Type="http://schemas.openxmlformats.org/officeDocument/2006/relationships/hyperlink" Target="sammyjs.org/docs/api/0.7.4/all#Sammy.Session" TargetMode="Externa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js-app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62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60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61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7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64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65.png"/><Relationship Id="rId10" Type="http://schemas.openxmlformats.org/officeDocument/2006/relationships/image" Target="../media/image59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56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31.png"/><Relationship Id="rId27" Type="http://schemas.openxmlformats.org/officeDocument/2006/relationships/hyperlink" Target="http://smartit.bg/" TargetMode="Externa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6.jpeg"/><Relationship Id="rId7" Type="http://schemas.openxmlformats.org/officeDocument/2006/relationships/image" Target="../media/image6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7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9.gi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7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303142"/>
            <a:ext cx="10965303" cy="764940"/>
          </a:xfrm>
        </p:spPr>
        <p:txBody>
          <a:bodyPr>
            <a:normAutofit/>
          </a:bodyPr>
          <a:lstStyle/>
          <a:p>
            <a:r>
              <a:rPr lang="en-US" noProof="1"/>
              <a:t>Browser Routing </a:t>
            </a:r>
            <a:r>
              <a:rPr lang="en-US" dirty="0"/>
              <a:t>Design Patterns in JS</a:t>
            </a:r>
          </a:p>
          <a:p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8" y="254857"/>
            <a:ext cx="12097731" cy="882654"/>
          </a:xfrm>
        </p:spPr>
        <p:txBody>
          <a:bodyPr>
            <a:normAutofit/>
          </a:bodyPr>
          <a:lstStyle/>
          <a:p>
            <a:r>
              <a:rPr lang="en-US" dirty="0"/>
              <a:t>Routing and Architecture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643853" y="6251389"/>
            <a:ext cx="2951518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409C12-7829-40F4-AC53-84438557D4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59" y="2974450"/>
            <a:ext cx="1902350" cy="190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4C545D-8410-404E-A9A0-C491548A72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375591"/>
            <a:ext cx="11818096" cy="52010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pushState() </a:t>
            </a:r>
            <a:r>
              <a:rPr lang="en-US" sz="3400" dirty="0"/>
              <a:t>takes three parameters: a </a:t>
            </a:r>
            <a:r>
              <a:rPr lang="en-US" sz="3400" b="1" dirty="0">
                <a:solidFill>
                  <a:schemeClr val="bg1"/>
                </a:solidFill>
              </a:rPr>
              <a:t>state object</a:t>
            </a:r>
            <a:r>
              <a:rPr lang="en-US" sz="3400" dirty="0"/>
              <a:t>, a </a:t>
            </a:r>
            <a:r>
              <a:rPr lang="en-US" sz="3400" b="1" dirty="0">
                <a:solidFill>
                  <a:schemeClr val="bg1"/>
                </a:solidFill>
              </a:rPr>
              <a:t>title</a:t>
            </a:r>
            <a:br>
              <a:rPr lang="en-US" sz="3400" dirty="0"/>
            </a:br>
            <a:r>
              <a:rPr lang="en-US" sz="3400" dirty="0"/>
              <a:t>and a </a:t>
            </a:r>
            <a:r>
              <a:rPr lang="en-US" sz="3400" b="1" dirty="0">
                <a:solidFill>
                  <a:schemeClr val="bg1"/>
                </a:solidFill>
              </a:rPr>
              <a:t>URL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State </a:t>
            </a:r>
            <a:r>
              <a:rPr lang="en-US" sz="3200" dirty="0"/>
              <a:t>- object which is associated with the new history entry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Title</a:t>
            </a:r>
            <a:r>
              <a:rPr lang="en-US" sz="3200" dirty="0"/>
              <a:t> - browsers currently ignore this parameter 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URL</a:t>
            </a:r>
            <a:r>
              <a:rPr lang="en-US" sz="3200" dirty="0"/>
              <a:t> - The new history entry's URL is given by this parameter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4040E2-1078-483E-9A53-D5F790D0C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pushState() method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FF994-D30B-4AF2-9AF8-B6AAF9ADB31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14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74F042-D42D-42F0-A3B1-07C43ABD9A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history.replaceState() </a:t>
            </a:r>
            <a:r>
              <a:rPr lang="en-US" dirty="0"/>
              <a:t>- </a:t>
            </a:r>
            <a:r>
              <a:rPr lang="en-US" b="1" dirty="0">
                <a:solidFill>
                  <a:schemeClr val="bg1"/>
                </a:solidFill>
              </a:rPr>
              <a:t>modifies the current history entry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/>
              <a:t>instead of creating a new one</a:t>
            </a:r>
          </a:p>
          <a:p>
            <a:pPr>
              <a:buClr>
                <a:schemeClr val="tx1"/>
              </a:buClr>
            </a:pPr>
            <a:r>
              <a:rPr lang="en-US" dirty="0"/>
              <a:t>It is useful when you want to update the </a:t>
            </a:r>
            <a:r>
              <a:rPr lang="en-US" b="1" dirty="0">
                <a:solidFill>
                  <a:schemeClr val="bg1"/>
                </a:solidFill>
              </a:rPr>
              <a:t>state object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URL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5349DD-F924-48B3-9036-F9D38ADCF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replaceState() method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C2C028-5DED-4EDC-9BF4-039547CDCE6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12517EB-E3D3-4A42-A954-E13DE3287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300" y="3796658"/>
            <a:ext cx="9321400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GB" sz="2400" b="1" dirty="0">
                <a:latin typeface="Consolas" panose="020B0609020204030204" pitchFamily="49" charset="0"/>
              </a:rPr>
              <a:t>var stateObj = { facNum: "56789123" };</a:t>
            </a:r>
          </a:p>
          <a:p>
            <a:r>
              <a:rPr lang="en-GB" sz="2400" b="1" dirty="0">
                <a:latin typeface="Consolas" panose="020B0609020204030204" pitchFamily="49" charset="0"/>
              </a:rPr>
              <a:t>history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.pushState</a:t>
            </a:r>
            <a:r>
              <a:rPr lang="en-GB" sz="2400" b="1" dirty="0">
                <a:latin typeface="Consolas" panose="020B0609020204030204" pitchFamily="49" charset="0"/>
              </a:rPr>
              <a:t>(stateObj, "", "student.html");</a:t>
            </a:r>
          </a:p>
          <a:p>
            <a:endParaRPr lang="en-GB" sz="2400" b="1" dirty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history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.replaceState</a:t>
            </a:r>
            <a:r>
              <a:rPr lang="en-US" sz="2400" b="1" dirty="0">
                <a:latin typeface="Consolas" panose="020B0609020204030204" pitchFamily="49" charset="0"/>
              </a:rPr>
              <a:t>(stateObj, "", "newStudent.html");</a:t>
            </a:r>
          </a:p>
        </p:txBody>
      </p:sp>
    </p:spTree>
    <p:extLst>
      <p:ext uri="{BB962C8B-B14F-4D97-AF65-F5344CB8AC3E}">
        <p14:creationId xmlns:p14="http://schemas.microsoft.com/office/powerpoint/2010/main" val="137546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453109-1218-4DED-8943-9095349CCC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popstate</a:t>
            </a:r>
            <a:r>
              <a:rPr lang="en-US" dirty="0"/>
              <a:t> event is dispatched to the window every time the </a:t>
            </a:r>
            <a:br>
              <a:rPr lang="en-US" dirty="0"/>
            </a:br>
            <a:r>
              <a:rPr lang="en-US" dirty="0"/>
              <a:t>active history entry changes</a:t>
            </a:r>
          </a:p>
          <a:p>
            <a:r>
              <a:rPr lang="en-US" dirty="0"/>
              <a:t>If the history entry being activated:</a:t>
            </a:r>
          </a:p>
          <a:p>
            <a:pPr lvl="1"/>
            <a:r>
              <a:rPr lang="en-US" dirty="0"/>
              <a:t>was created by a call to </a:t>
            </a:r>
            <a:r>
              <a:rPr lang="en-US" b="1" dirty="0">
                <a:solidFill>
                  <a:schemeClr val="bg1"/>
                </a:solidFill>
              </a:rPr>
              <a:t>pushState</a:t>
            </a:r>
            <a:endParaRPr lang="en-US" dirty="0"/>
          </a:p>
          <a:p>
            <a:pPr lvl="1"/>
            <a:r>
              <a:rPr lang="en-US" dirty="0"/>
              <a:t>affected by a call to </a:t>
            </a:r>
            <a:r>
              <a:rPr lang="en-US" b="1" dirty="0">
                <a:solidFill>
                  <a:schemeClr val="bg1"/>
                </a:solidFill>
              </a:rPr>
              <a:t>replaceState</a:t>
            </a:r>
            <a:r>
              <a:rPr lang="en-US" dirty="0"/>
              <a:t> 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popstate</a:t>
            </a:r>
            <a:r>
              <a:rPr lang="en-US" dirty="0"/>
              <a:t> event's </a:t>
            </a:r>
            <a:r>
              <a:rPr lang="en-US" b="1" dirty="0">
                <a:solidFill>
                  <a:schemeClr val="bg1"/>
                </a:solidFill>
              </a:rPr>
              <a:t>state property </a:t>
            </a:r>
            <a:r>
              <a:rPr lang="en-US" dirty="0"/>
              <a:t>contains a copy of the</a:t>
            </a:r>
            <a:br>
              <a:rPr lang="en-US" dirty="0"/>
            </a:br>
            <a:r>
              <a:rPr lang="en-US" dirty="0"/>
              <a:t>history entry’s state object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023677-37D5-4403-895E-16ECA2547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popstate event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2057BF-33C3-46EB-AFE3-3E4D92AEBC6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8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Demo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2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Routing with Sammy.js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Overview and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9000"/>
                    </a14:imgEffect>
                    <a14:imgEffect>
                      <a14:colorTemperature colorTemp="6966"/>
                    </a14:imgEffect>
                    <a14:imgEffect>
                      <a14:saturation sat="400000"/>
                    </a14:imgEffect>
                    <a14:imgEffect>
                      <a14:brightnessContrast bright="70000" contrast="-4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9230" t="-5710" r="-9230" b="-5710"/>
          <a:stretch/>
        </p:blipFill>
        <p:spPr>
          <a:xfrm>
            <a:off x="4228221" y="1908706"/>
            <a:ext cx="3824062" cy="152029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109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Sammy.js Overview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44656" y="1214258"/>
            <a:ext cx="10036163" cy="267701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Sammy is a lightweight </a:t>
            </a:r>
            <a:r>
              <a:rPr lang="en-US" sz="3200" b="1" dirty="0">
                <a:solidFill>
                  <a:schemeClr val="bg1"/>
                </a:solidFill>
              </a:rPr>
              <a:t>routing library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Modular design with </a:t>
            </a:r>
            <a:r>
              <a:rPr lang="en-US" sz="3200" b="1" dirty="0">
                <a:solidFill>
                  <a:schemeClr val="bg1"/>
                </a:solidFill>
              </a:rPr>
              <a:t>plugins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adapters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Requires</a:t>
            </a:r>
            <a:r>
              <a:rPr lang="en-US" sz="3200" dirty="0"/>
              <a:t> jQuery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Many </a:t>
            </a:r>
            <a:r>
              <a:rPr lang="en-US" sz="3200" b="1" dirty="0">
                <a:solidFill>
                  <a:schemeClr val="bg1"/>
                </a:solidFill>
              </a:rPr>
              <a:t>additional features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2650196" y="4122127"/>
            <a:ext cx="6891608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const app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Sammy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('#main', function()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</a:rPr>
              <a:t>this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('#/index.html', () =&gt;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</a:rPr>
              <a:t>this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swap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('Index');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941255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62411" y="1149474"/>
            <a:ext cx="11818096" cy="5056017"/>
          </a:xfrm>
        </p:spPr>
        <p:txBody>
          <a:bodyPr>
            <a:noAutofit/>
          </a:bodyPr>
          <a:lstStyle/>
          <a:p>
            <a:r>
              <a:rPr lang="en-US" sz="3200" dirty="0"/>
              <a:t>Download </a:t>
            </a:r>
            <a:r>
              <a:rPr lang="en-US" sz="3200" noProof="1"/>
              <a:t>Sammy, by</a:t>
            </a:r>
            <a:r>
              <a:rPr lang="en-US" sz="3000" noProof="1"/>
              <a:t> using</a:t>
            </a:r>
            <a:r>
              <a:rPr lang="en-US" sz="3000" dirty="0"/>
              <a:t> WebStorm's terminal</a:t>
            </a:r>
          </a:p>
          <a:p>
            <a:endParaRPr lang="en-US" sz="3000" dirty="0"/>
          </a:p>
          <a:p>
            <a:r>
              <a:rPr lang="en-US" sz="3200" dirty="0"/>
              <a:t>Or download from </a:t>
            </a:r>
            <a:r>
              <a:rPr lang="en-US" sz="3200" b="1" dirty="0">
                <a:solidFill>
                  <a:schemeClr val="bg1"/>
                </a:solidFill>
                <a:hlinkClick r:id="rId2"/>
              </a:rPr>
              <a:t>sammyjs.org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200" dirty="0"/>
              <a:t>Browser builds will be located in:</a:t>
            </a:r>
          </a:p>
          <a:p>
            <a:endParaRPr lang="en-US" sz="3200" dirty="0"/>
          </a:p>
          <a:p>
            <a:r>
              <a:rPr lang="en-US" sz="3200" noProof="1"/>
              <a:t>It's best if your project has a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package.json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noProof="1"/>
              <a:t>file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3523659" y="1792826"/>
            <a:ext cx="5095600" cy="5547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npm install --save </a:t>
            </a:r>
            <a:r>
              <a:rPr lang="en-US" sz="2800" noProof="1">
                <a:solidFill>
                  <a:schemeClr val="bg1"/>
                </a:solidFill>
                <a:effectLst/>
              </a:rPr>
              <a:t>sammy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3523659" y="3816339"/>
            <a:ext cx="5095600" cy="5547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node_modules/sammy/lib/</a:t>
            </a:r>
          </a:p>
        </p:txBody>
      </p:sp>
    </p:spTree>
    <p:extLst>
      <p:ext uri="{BB962C8B-B14F-4D97-AF65-F5344CB8AC3E}">
        <p14:creationId xmlns:p14="http://schemas.microsoft.com/office/powerpoint/2010/main" val="612730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Initialization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Create a Sammy instance to initialize your application</a:t>
            </a:r>
          </a:p>
          <a:p>
            <a:pPr>
              <a:spcBef>
                <a:spcPts val="22800"/>
              </a:spcBef>
            </a:pPr>
            <a:r>
              <a:rPr lang="en-US" sz="3200" dirty="0"/>
              <a:t>You may have </a:t>
            </a:r>
            <a:r>
              <a:rPr lang="en-US" sz="3200" b="1" dirty="0">
                <a:solidFill>
                  <a:schemeClr val="bg1"/>
                </a:solidFill>
              </a:rPr>
              <a:t>multiple apps </a:t>
            </a:r>
            <a:r>
              <a:rPr lang="en-US" sz="3200" dirty="0"/>
              <a:t>running</a:t>
            </a:r>
          </a:p>
          <a:p>
            <a:r>
              <a:rPr lang="en-US" sz="3200" dirty="0"/>
              <a:t>Each selector can only hold one app</a:t>
            </a:r>
          </a:p>
          <a:p>
            <a:pPr lvl="1"/>
            <a:r>
              <a:rPr lang="en-US" sz="3200" dirty="0"/>
              <a:t>If you refer to it again, it </a:t>
            </a:r>
            <a:r>
              <a:rPr lang="en-US" sz="3200" b="1" dirty="0">
                <a:solidFill>
                  <a:schemeClr val="bg1"/>
                </a:solidFill>
              </a:rPr>
              <a:t>extends the functionality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941512" y="2673631"/>
            <a:ext cx="6962791" cy="17766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const app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Sammy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#main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', function 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Define routes and other logic here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$(() =&gt; app.run());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Activate</a:t>
            </a: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2171251" y="1828800"/>
            <a:ext cx="2667609" cy="578882"/>
          </a:xfrm>
          <a:prstGeom prst="wedgeRoundRectCallout">
            <a:avLst>
              <a:gd name="adj1" fmla="val 35412"/>
              <a:gd name="adj2" fmla="val 1130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Invoke library</a:t>
            </a: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5154925" y="1828800"/>
            <a:ext cx="3110048" cy="578882"/>
          </a:xfrm>
          <a:prstGeom prst="wedgeRoundRectCallout">
            <a:avLst>
              <a:gd name="adj1" fmla="val -35059"/>
              <a:gd name="adj2" fmla="val 11627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selector</a:t>
            </a:r>
          </a:p>
        </p:txBody>
      </p:sp>
    </p:spTree>
    <p:extLst>
      <p:ext uri="{BB962C8B-B14F-4D97-AF65-F5344CB8AC3E}">
        <p14:creationId xmlns:p14="http://schemas.microsoft.com/office/powerpoint/2010/main" val="2723972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Routes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The main </a:t>
            </a:r>
            <a:r>
              <a:rPr lang="en-US" sz="3200" b="1" dirty="0">
                <a:solidFill>
                  <a:schemeClr val="bg1"/>
                </a:solidFill>
              </a:rPr>
              <a:t>building block </a:t>
            </a:r>
            <a:r>
              <a:rPr lang="en-US" sz="3200" dirty="0"/>
              <a:t>of Sammy is the </a:t>
            </a:r>
            <a:r>
              <a:rPr lang="en-US" sz="3200" b="1" dirty="0">
                <a:solidFill>
                  <a:schemeClr val="bg1"/>
                </a:solidFill>
              </a:rPr>
              <a:t>route</a:t>
            </a:r>
          </a:p>
          <a:p>
            <a:pPr lvl="1"/>
            <a:r>
              <a:rPr lang="en-US" sz="3200" dirty="0"/>
              <a:t>Defined by </a:t>
            </a:r>
            <a:r>
              <a:rPr lang="en-US" sz="3200" b="1" dirty="0">
                <a:solidFill>
                  <a:schemeClr val="bg1"/>
                </a:solidFill>
              </a:rPr>
              <a:t>method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address</a:t>
            </a:r>
            <a:r>
              <a:rPr lang="en-US" sz="3200" dirty="0"/>
              <a:t> (URI)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3200" dirty="0"/>
              <a:t>Place this block inside a </a:t>
            </a:r>
            <a:r>
              <a:rPr lang="en-US" sz="3200" b="1" dirty="0">
                <a:solidFill>
                  <a:schemeClr val="bg1"/>
                </a:solidFill>
              </a:rPr>
              <a:t>Sammy initializer</a:t>
            </a:r>
            <a:r>
              <a:rPr lang="en-US" sz="3200" dirty="0"/>
              <a:t>:</a:t>
            </a:r>
          </a:p>
          <a:p>
            <a:pPr>
              <a:spcBef>
                <a:spcPts val="18000"/>
              </a:spcBef>
            </a:pPr>
            <a:r>
              <a:rPr lang="en-US" sz="3200" dirty="0"/>
              <a:t>A note on using </a:t>
            </a:r>
            <a:r>
              <a:rPr lang="en-US" sz="3200" b="1" dirty="0">
                <a:solidFill>
                  <a:schemeClr val="bg1"/>
                </a:solidFill>
              </a:rPr>
              <a:t>this</a:t>
            </a:r>
            <a:r>
              <a:rPr lang="en-US" sz="3200" dirty="0"/>
              <a:t>: it holds a </a:t>
            </a:r>
            <a:r>
              <a:rPr lang="en-US" sz="3200" b="1" dirty="0">
                <a:solidFill>
                  <a:schemeClr val="bg1"/>
                </a:solidFill>
              </a:rPr>
              <a:t>reference</a:t>
            </a:r>
            <a:r>
              <a:rPr lang="en-US" sz="3200" dirty="0"/>
              <a:t> to the </a:t>
            </a:r>
            <a:r>
              <a:rPr lang="en-US" sz="3200" b="1" dirty="0">
                <a:solidFill>
                  <a:schemeClr val="bg1"/>
                </a:solidFill>
              </a:rPr>
              <a:t>router object</a:t>
            </a:r>
            <a:r>
              <a:rPr lang="en-US" sz="3200" dirty="0"/>
              <a:t>, but may not work correctly in an </a:t>
            </a:r>
            <a:r>
              <a:rPr lang="en-US" sz="3200" b="1" dirty="0">
                <a:solidFill>
                  <a:schemeClr val="bg1"/>
                </a:solidFill>
              </a:rPr>
              <a:t>arrow function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941512" y="4063950"/>
            <a:ext cx="7202488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</a:rPr>
              <a:t>'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get', 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#/about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', function()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swap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('&lt;h2&gt;Contact Page&lt;/h2&gt;');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});</a:t>
            </a: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1927749" y="3247509"/>
            <a:ext cx="2793624" cy="578882"/>
          </a:xfrm>
          <a:prstGeom prst="wedgeRoundRectCallout">
            <a:avLst>
              <a:gd name="adj1" fmla="val 35412"/>
              <a:gd name="adj2" fmla="val 1130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Route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</a:t>
            </a: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5611736" y="3247509"/>
            <a:ext cx="2751140" cy="578882"/>
          </a:xfrm>
          <a:prstGeom prst="wedgeRoundRectCallout">
            <a:avLst>
              <a:gd name="adj1" fmla="val -35059"/>
              <a:gd name="adj2" fmla="val 11627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Route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3339248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Aliases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Each method has an </a:t>
            </a:r>
            <a:r>
              <a:rPr lang="en-US" sz="3200" b="1" dirty="0">
                <a:solidFill>
                  <a:schemeClr val="bg1"/>
                </a:solidFill>
              </a:rPr>
              <a:t>alias</a:t>
            </a:r>
            <a:r>
              <a:rPr lang="en-US" sz="3200" dirty="0"/>
              <a:t> for shorter code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741080" y="2083558"/>
            <a:ext cx="6703487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this.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('#/</a:t>
            </a:r>
            <a:r>
              <a:rPr lang="en-US" sz="2800" b="1" noProof="1">
                <a:latin typeface="Consolas" pitchFamily="49" charset="0"/>
              </a:rPr>
              <a:t>catalog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', loadBooks);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41079" y="3083425"/>
            <a:ext cx="6703487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this.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post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latin typeface="Consolas" pitchFamily="49" charset="0"/>
              </a:rPr>
              <a:t>'#/login'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userLogin);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1875505" y="4198150"/>
            <a:ext cx="8434633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this.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latin typeface="Consolas" pitchFamily="49" charset="0"/>
              </a:rPr>
              <a:t>'#/catalog/:bookId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', updateBook);</a:t>
            </a: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1875504" y="5171666"/>
            <a:ext cx="8434633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this.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del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latin typeface="Consolas" pitchFamily="49" charset="0"/>
              </a:rPr>
              <a:t>'#/catalog/:bookId',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deleteBook);</a:t>
            </a:r>
          </a:p>
        </p:txBody>
      </p:sp>
    </p:spTree>
    <p:extLst>
      <p:ext uri="{BB962C8B-B14F-4D97-AF65-F5344CB8AC3E}">
        <p14:creationId xmlns:p14="http://schemas.microsoft.com/office/powerpoint/2010/main" val="169655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213858" y="1234872"/>
            <a:ext cx="8182463" cy="2866612"/>
          </a:xfrm>
        </p:spPr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/>
              <a:t>Routing Concepts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/>
              <a:t>Navigation and History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/>
              <a:t>Sammy.js Overview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Parameters</a:t>
            </a:r>
            <a:r>
              <a:rPr lang="en-US" sz="3200" dirty="0"/>
              <a:t> allow for dynamic routes</a:t>
            </a:r>
          </a:p>
          <a:p>
            <a:pPr lvl="1"/>
            <a:r>
              <a:rPr lang="en-US" sz="3200" dirty="0"/>
              <a:t>E.g. products in a catalog will load the same page</a:t>
            </a:r>
          </a:p>
          <a:p>
            <a:pPr>
              <a:spcBef>
                <a:spcPts val="26400"/>
              </a:spcBef>
            </a:pPr>
            <a:r>
              <a:rPr lang="en-US" sz="3200" dirty="0"/>
              <a:t>You can get the whole path using </a:t>
            </a:r>
            <a:r>
              <a:rPr lang="en-US" sz="3200" b="1" noProof="1">
                <a:solidFill>
                  <a:schemeClr val="bg1"/>
                </a:solidFill>
              </a:rPr>
              <a:t>this.path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Parameters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75249" y="3614436"/>
            <a:ext cx="8152332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this.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get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</a:rPr>
              <a:t>'#/catalog/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:productId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',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=&gt;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context.params.productId</a:t>
            </a:r>
            <a:r>
              <a:rPr lang="en-US" sz="2400" b="1" noProof="1">
                <a:latin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});</a:t>
            </a: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3430554" y="2819400"/>
            <a:ext cx="3096712" cy="578882"/>
          </a:xfrm>
          <a:prstGeom prst="wedgeRoundRectCallout">
            <a:avLst>
              <a:gd name="adj1" fmla="val 25545"/>
              <a:gd name="adj2" fmla="val 10885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7248696" y="2819400"/>
            <a:ext cx="2953894" cy="578882"/>
          </a:xfrm>
          <a:prstGeom prst="wedgeRoundRectCallout">
            <a:avLst>
              <a:gd name="adj1" fmla="val -29887"/>
              <a:gd name="adj2" fmla="val 1064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Receive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</a:t>
            </a: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4870866" y="4624719"/>
            <a:ext cx="3964619" cy="578882"/>
          </a:xfrm>
          <a:prstGeom prst="wedgeRoundRectCallout">
            <a:avLst>
              <a:gd name="adj1" fmla="val -28347"/>
              <a:gd name="adj2" fmla="val -8685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passed in value</a:t>
            </a:r>
          </a:p>
        </p:txBody>
      </p:sp>
    </p:spTree>
    <p:extLst>
      <p:ext uri="{BB962C8B-B14F-4D97-AF65-F5344CB8AC3E}">
        <p14:creationId xmlns:p14="http://schemas.microsoft.com/office/powerpoint/2010/main" val="115224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Sammy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529106" y="1636210"/>
            <a:ext cx="7167346" cy="506983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&lt;meta charset="UTF-8"&gt;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&lt;title&gt;Hello Sammy&lt;/title&gt;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&lt;!-- Include jQuery and Sammy distributions --&gt;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&lt;header&gt;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&lt;h1&gt;Hello Sammy&lt;/h1&gt;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&lt;a href="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#/index.html</a:t>
            </a: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"&gt;Home&lt;/a&gt;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&lt;a href="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#/about</a:t>
            </a: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About&lt;/a&gt;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&lt;a href="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#/contact</a:t>
            </a: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"&gt;Contact&lt;/a&gt;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&lt;/header&gt;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&lt;div id="main"&gt;&lt;/div&gt;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532280" y="1183027"/>
            <a:ext cx="7164172" cy="453183"/>
          </a:xfrm>
          <a:prstGeom prst="rect">
            <a:avLst/>
          </a:prstGeom>
          <a:solidFill>
            <a:schemeClr val="accent5">
              <a:lumMod val="40000"/>
              <a:lumOff val="60000"/>
              <a:alpha val="6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256522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Sammy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862995" y="1758766"/>
            <a:ext cx="6466010" cy="47620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const app =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Sammy</a:t>
            </a: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('#main', function 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this.get('#/index.html', () =&gt;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this.swap</a:t>
            </a: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('&lt;h2&gt;Home Page&lt;/h2&gt;');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});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this.get('#/about', () =&gt;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this.swap</a:t>
            </a: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('&lt;h2&gt;About Page&lt;/h2&gt;');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});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this.get('#/contact', () =&gt;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this.swap</a:t>
            </a: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('&lt;h2&gt;Contact Page&lt;/h2&gt;');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});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$(() =&gt;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app.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run</a:t>
            </a: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});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862995" y="1305583"/>
            <a:ext cx="6466010" cy="453183"/>
          </a:xfrm>
          <a:prstGeom prst="rect">
            <a:avLst/>
          </a:prstGeom>
          <a:solidFill>
            <a:schemeClr val="accent5">
              <a:lumMod val="40000"/>
              <a:lumOff val="60000"/>
              <a:alpha val="6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app.js</a:t>
            </a:r>
          </a:p>
        </p:txBody>
      </p:sp>
    </p:spTree>
    <p:extLst>
      <p:ext uri="{BB962C8B-B14F-4D97-AF65-F5344CB8AC3E}">
        <p14:creationId xmlns:p14="http://schemas.microsoft.com/office/powerpoint/2010/main" val="1812850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 marL="0" indent="0">
              <a:buClr>
                <a:schemeClr val="tx1"/>
              </a:buClr>
              <a:buNone/>
            </a:pPr>
            <a:r>
              <a:rPr lang="en-US" sz="3200" b="1" dirty="0">
                <a:solidFill>
                  <a:schemeClr val="bg1"/>
                </a:solidFill>
              </a:rPr>
              <a:t>Forms</a:t>
            </a:r>
            <a:r>
              <a:rPr lang="en-US" sz="3200" dirty="0"/>
              <a:t> inside the main element are automatically handled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Forms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15647" y="2459976"/>
            <a:ext cx="7557527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&lt;form action="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#/login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 method="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post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User: &lt;input name="user" type="text"&gt;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Pass: &lt;input name="pass" type="password"&gt;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&lt;input type="submit" value="Login"&gt;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857184" y="4730536"/>
            <a:ext cx="6474452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this.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post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</a:rPr>
              <a:t>'#/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login', (context) =&gt;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</a:rPr>
              <a:t>console.log(context.params.user);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console.log(context.params.pass);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});</a:t>
            </a: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2908874" y="1819914"/>
            <a:ext cx="2950388" cy="483957"/>
          </a:xfrm>
          <a:prstGeom prst="wedgeRoundRectCallout">
            <a:avLst>
              <a:gd name="adj1" fmla="val 26548"/>
              <a:gd name="adj2" fmla="val 829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Route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address</a:t>
            </a:r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7018839" y="1837082"/>
            <a:ext cx="2950387" cy="466789"/>
          </a:xfrm>
          <a:prstGeom prst="wedgeRoundRectCallout">
            <a:avLst>
              <a:gd name="adj1" fmla="val -25404"/>
              <a:gd name="adj2" fmla="val 870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Route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</a:t>
            </a:r>
          </a:p>
        </p:txBody>
      </p:sp>
      <p:sp>
        <p:nvSpPr>
          <p:cNvPr id="13" name="AutoShape 25"/>
          <p:cNvSpPr>
            <a:spLocks noChangeArrowheads="1"/>
          </p:cNvSpPr>
          <p:nvPr/>
        </p:nvSpPr>
        <p:spPr bwMode="auto">
          <a:xfrm>
            <a:off x="8765509" y="4139262"/>
            <a:ext cx="2803916" cy="507415"/>
          </a:xfrm>
          <a:prstGeom prst="wedgeRoundRectCallout">
            <a:avLst>
              <a:gd name="adj1" fmla="val -38990"/>
              <a:gd name="adj2" fmla="val 1423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Names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inputs</a:t>
            </a:r>
          </a:p>
        </p:txBody>
      </p:sp>
    </p:spTree>
    <p:extLst>
      <p:ext uri="{BB962C8B-B14F-4D97-AF65-F5344CB8AC3E}">
        <p14:creationId xmlns:p14="http://schemas.microsoft.com/office/powerpoint/2010/main" val="3396475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Download and include the Handlebars source in your HTML</a:t>
            </a:r>
          </a:p>
          <a:p>
            <a:r>
              <a:rPr lang="en-US" dirty="0"/>
              <a:t>Include </a:t>
            </a:r>
            <a:r>
              <a:rPr lang="en-US" b="1" dirty="0">
                <a:solidFill>
                  <a:schemeClr val="bg1"/>
                </a:solidFill>
              </a:rPr>
              <a:t>sammy.handlebars.js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(found under </a:t>
            </a:r>
            <a:r>
              <a:rPr lang="en-US" b="1" dirty="0">
                <a:solidFill>
                  <a:schemeClr val="bg1"/>
                </a:solidFill>
              </a:rPr>
              <a:t>lib/plugins</a:t>
            </a:r>
            <a:r>
              <a:rPr lang="en-US" dirty="0"/>
              <a:t>)</a:t>
            </a:r>
          </a:p>
          <a:p>
            <a:r>
              <a:rPr lang="en-US" dirty="0"/>
              <a:t>Load the plugin inside a Sammy initializer:</a:t>
            </a:r>
          </a:p>
          <a:p>
            <a:pPr>
              <a:spcBef>
                <a:spcPts val="19800"/>
              </a:spcBef>
            </a:pPr>
            <a:r>
              <a:rPr lang="en-US" dirty="0"/>
              <a:t>Create 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noProof="1">
                <a:solidFill>
                  <a:schemeClr val="bg1"/>
                </a:solidFill>
              </a:rPr>
              <a:t>RenderContext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render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load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partial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Integrating Handlebars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75249" y="3785847"/>
            <a:ext cx="5293722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this.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use</a:t>
            </a:r>
            <a:r>
              <a:rPr lang="en-US" sz="2400" b="1" noProof="1">
                <a:latin typeface="Consolas" pitchFamily="49" charset="0"/>
              </a:rPr>
              <a:t>('Handlebars',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'hbs'</a:t>
            </a:r>
            <a:r>
              <a:rPr lang="en-US" sz="2400" b="1" noProof="1">
                <a:latin typeface="Consolas" pitchFamily="49" charset="0"/>
              </a:rPr>
              <a:t>);</a:t>
            </a: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4927994" y="4602718"/>
            <a:ext cx="4242639" cy="514738"/>
          </a:xfrm>
          <a:prstGeom prst="wedgeRoundRectCallout">
            <a:avLst>
              <a:gd name="adj1" fmla="val -23249"/>
              <a:gd name="adj2" fmla="val -1055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 file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extension</a:t>
            </a:r>
          </a:p>
        </p:txBody>
      </p:sp>
    </p:spTree>
    <p:extLst>
      <p:ext uri="{BB962C8B-B14F-4D97-AF65-F5344CB8AC3E}">
        <p14:creationId xmlns:p14="http://schemas.microsoft.com/office/powerpoint/2010/main" val="171023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Handlebars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885625" y="1757299"/>
            <a:ext cx="4420750" cy="88407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&lt;h1&gt;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{{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title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}}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&lt;p&gt;Hello,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{{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}}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!&lt;/p&gt;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885625" y="1304117"/>
            <a:ext cx="442075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6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greeting.hbs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263212" y="3252087"/>
            <a:ext cx="7433240" cy="3469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const app = Sammy('#main', function 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this.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Handlebars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', 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hbs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this.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('#/hello/:name', function()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this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.title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'Hello!'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this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.name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this.params.name;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this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.partial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('greeting.hbs');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});</a:t>
            </a:r>
            <a:endParaRPr lang="en-US" sz="24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$(() =&gt; app.run());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263212" y="2737349"/>
            <a:ext cx="743324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6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app.js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6301904" y="5783684"/>
            <a:ext cx="5267521" cy="514738"/>
          </a:xfrm>
          <a:prstGeom prst="wedgeRoundRectCallout">
            <a:avLst>
              <a:gd name="adj1" fmla="val -41628"/>
              <a:gd name="adj2" fmla="val -945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Load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the template</a:t>
            </a:r>
          </a:p>
        </p:txBody>
      </p:sp>
    </p:spTree>
    <p:extLst>
      <p:ext uri="{BB962C8B-B14F-4D97-AF65-F5344CB8AC3E}">
        <p14:creationId xmlns:p14="http://schemas.microsoft.com/office/powerpoint/2010/main" val="28512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Load a list of </a:t>
            </a:r>
            <a:r>
              <a:rPr lang="en-US" sz="3200" b="1" dirty="0">
                <a:solidFill>
                  <a:schemeClr val="bg1"/>
                </a:solidFill>
              </a:rPr>
              <a:t>partial templates </a:t>
            </a:r>
            <a:r>
              <a:rPr lang="en-US" sz="3200" dirty="0"/>
              <a:t>(inside a </a:t>
            </a:r>
            <a:r>
              <a:rPr lang="en-US" sz="3200" b="1" dirty="0">
                <a:solidFill>
                  <a:schemeClr val="bg1"/>
                </a:solidFill>
              </a:rPr>
              <a:t>route</a:t>
            </a:r>
            <a:r>
              <a:rPr lang="en-US" sz="3200" dirty="0"/>
              <a:t> definition):</a:t>
            </a:r>
          </a:p>
          <a:p>
            <a:pPr>
              <a:spcBef>
                <a:spcPts val="27000"/>
              </a:spcBef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callback</a:t>
            </a:r>
            <a:r>
              <a:rPr lang="en-US" sz="3200" dirty="0"/>
              <a:t> will be executed once all partials are loaded</a:t>
            </a:r>
          </a:p>
          <a:p>
            <a:r>
              <a:rPr lang="en-US" sz="3200" dirty="0"/>
              <a:t>Templates are </a:t>
            </a:r>
            <a:r>
              <a:rPr lang="en-US" sz="3200" b="1" dirty="0">
                <a:solidFill>
                  <a:schemeClr val="bg1"/>
                </a:solidFill>
              </a:rPr>
              <a:t>cached</a:t>
            </a:r>
            <a:r>
              <a:rPr lang="en-US" sz="3200" dirty="0"/>
              <a:t> - there's no need to manually cache them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Handlebars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732898" y="2000161"/>
            <a:ext cx="6723026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this.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loadPartials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firstPartial: 'path-to/first.hbs',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secondPartial: 'path-to/second.hbs',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thirdPartial: 'path-to/third.hbs'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(function(context) =&gt;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console.log(context.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partials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this.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partial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('pageTemplate.hbs');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});</a:t>
            </a:r>
            <a:endParaRPr lang="en-US" sz="2400" b="1" i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784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200" dirty="0"/>
              <a:t>Redirect</a:t>
            </a:r>
          </a:p>
          <a:p>
            <a:pPr>
              <a:spcBef>
                <a:spcPts val="6600"/>
              </a:spcBef>
            </a:pPr>
            <a:r>
              <a:rPr lang="en-US" sz="3200" dirty="0"/>
              <a:t>Custom events</a:t>
            </a:r>
          </a:p>
          <a:p>
            <a:pPr>
              <a:spcBef>
                <a:spcPts val="13800"/>
              </a:spcBef>
            </a:pPr>
            <a:r>
              <a:rPr lang="en-US" sz="3200" dirty="0"/>
              <a:t>Useful plugins (found under </a:t>
            </a:r>
            <a:r>
              <a:rPr lang="en-US" sz="3200" b="1" dirty="0">
                <a:solidFill>
                  <a:schemeClr val="bg1"/>
                </a:solidFill>
              </a:rPr>
              <a:t>lib/plugins</a:t>
            </a:r>
            <a:r>
              <a:rPr lang="en-US" sz="3200" dirty="0"/>
              <a:t>):</a:t>
            </a:r>
          </a:p>
          <a:p>
            <a:pPr lvl="1">
              <a:spcBef>
                <a:spcPts val="0"/>
              </a:spcBef>
            </a:pPr>
            <a:r>
              <a:rPr lang="en-US" sz="2800" b="1" dirty="0">
                <a:hlinkClick r:id="rId2" action="ppaction://hlinkfile"/>
              </a:rPr>
              <a:t>Storage and Session</a:t>
            </a:r>
            <a:endParaRPr lang="en-US" sz="2800" b="1" dirty="0"/>
          </a:p>
          <a:p>
            <a:pPr lvl="1">
              <a:spcBef>
                <a:spcPts val="0"/>
              </a:spcBef>
            </a:pPr>
            <a:r>
              <a:rPr lang="en-US" sz="2800" b="1" dirty="0">
                <a:hlinkClick r:id="rId3"/>
              </a:rPr>
              <a:t>OAuth2</a:t>
            </a:r>
            <a:endParaRPr lang="en-US" sz="28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Features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75249" y="3186221"/>
            <a:ext cx="8021203" cy="17766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Register event handler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this.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bind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</a:rPr>
              <a:t>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event-name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', eventHandlerFunction);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Raise event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this.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trigger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event-name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', data);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675249" y="1755194"/>
            <a:ext cx="6456697" cy="88407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this.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redirect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('#/other/route');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this.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redirect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('#', 'other', 'route');</a:t>
            </a:r>
          </a:p>
        </p:txBody>
      </p:sp>
    </p:spTree>
    <p:extLst>
      <p:ext uri="{BB962C8B-B14F-4D97-AF65-F5344CB8AC3E}">
        <p14:creationId xmlns:p14="http://schemas.microsoft.com/office/powerpoint/2010/main" val="149846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Routing with Sammy.js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Overview and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7" name="Picture 9"/>
          <p:cNvPicPr>
            <a:picLocks noChangeAspect="1"/>
          </p:cNvPicPr>
          <p:nvPr/>
        </p:nvPicPr>
        <p:blipFill rotWithShape="1">
          <a:blip r:embed="rId2" cstate="print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393" r="18447" b="10433"/>
          <a:stretch/>
        </p:blipFill>
        <p:spPr>
          <a:xfrm>
            <a:off x="4349102" y="972280"/>
            <a:ext cx="3470923" cy="3357451"/>
          </a:xfrm>
          <a:prstGeom prst="ellips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6652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Design Patterns </a:t>
            </a:r>
            <a:r>
              <a:rPr lang="en-US" sz="3200" dirty="0"/>
              <a:t>are general approaches to solving </a:t>
            </a:r>
            <a:r>
              <a:rPr lang="en-US" sz="3200" b="1" dirty="0">
                <a:solidFill>
                  <a:schemeClr val="bg1"/>
                </a:solidFill>
              </a:rPr>
              <a:t>commonly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br>
              <a:rPr lang="bg-BG" sz="3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occurring</a:t>
            </a:r>
            <a:r>
              <a:rPr lang="en-US" sz="3200" dirty="0"/>
              <a:t> problems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They provide: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Tested, </a:t>
            </a:r>
            <a:r>
              <a:rPr lang="en-US" sz="3200" b="1" dirty="0">
                <a:solidFill>
                  <a:schemeClr val="bg1"/>
                </a:solidFill>
              </a:rPr>
              <a:t>proven</a:t>
            </a:r>
            <a:r>
              <a:rPr lang="en-US" sz="3200" dirty="0"/>
              <a:t> programming paradigms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Guidelines to </a:t>
            </a:r>
            <a:r>
              <a:rPr lang="en-US" sz="3200" b="1" dirty="0">
                <a:solidFill>
                  <a:schemeClr val="bg1"/>
                </a:solidFill>
              </a:rPr>
              <a:t>organizing</a:t>
            </a:r>
            <a:r>
              <a:rPr lang="en-US" sz="3200" dirty="0"/>
              <a:t> our code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common vocabulary </a:t>
            </a:r>
            <a:r>
              <a:rPr lang="en-US" sz="3200" dirty="0"/>
              <a:t>between developers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Using a pattern may </a:t>
            </a:r>
            <a:r>
              <a:rPr lang="en-US" sz="3200" b="1" dirty="0">
                <a:solidFill>
                  <a:schemeClr val="bg1"/>
                </a:solidFill>
              </a:rPr>
              <a:t>increase</a:t>
            </a:r>
            <a:r>
              <a:rPr lang="en-US" sz="3200" dirty="0"/>
              <a:t> complexity - misuse often creates </a:t>
            </a:r>
            <a:br>
              <a:rPr lang="en-US" sz="3200" dirty="0"/>
            </a:br>
            <a:r>
              <a:rPr lang="en-US" sz="3200" dirty="0"/>
              <a:t>more problems than it solves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3015097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#JS</a:t>
            </a:r>
            <a:r>
              <a:rPr lang="bg-BG" sz="11500" b="1" dirty="0"/>
              <a:t>-</a:t>
            </a:r>
            <a:r>
              <a:rPr lang="en-US" sz="11500" b="1" dirty="0"/>
              <a:t>CORE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200" dirty="0"/>
              <a:t>Splitting your code aims to </a:t>
            </a:r>
            <a:r>
              <a:rPr lang="en-US" sz="3200" b="1" dirty="0">
                <a:solidFill>
                  <a:schemeClr val="bg1"/>
                </a:solidFill>
              </a:rPr>
              <a:t>separation of concerns </a:t>
            </a:r>
            <a:r>
              <a:rPr lang="en-US" sz="3200" dirty="0"/>
              <a:t>(only change</a:t>
            </a:r>
            <a:br>
              <a:rPr lang="en-US" sz="3200" dirty="0"/>
            </a:br>
            <a:r>
              <a:rPr lang="en-US" sz="3200"/>
              <a:t>the parts </a:t>
            </a:r>
            <a:r>
              <a:rPr lang="en-US" sz="3200" dirty="0"/>
              <a:t>that need to be changed)</a:t>
            </a:r>
          </a:p>
          <a:p>
            <a:r>
              <a:rPr lang="en-US" sz="3200" dirty="0"/>
              <a:t>Sample code organization</a:t>
            </a:r>
          </a:p>
          <a:p>
            <a:pPr lvl="1"/>
            <a:r>
              <a:rPr lang="en-US" sz="3200" dirty="0"/>
              <a:t>Main script</a:t>
            </a:r>
          </a:p>
          <a:p>
            <a:pPr lvl="1"/>
            <a:r>
              <a:rPr lang="en-US" sz="3200" dirty="0"/>
              <a:t>Requester (Remote API)</a:t>
            </a:r>
          </a:p>
          <a:p>
            <a:pPr lvl="1"/>
            <a:r>
              <a:rPr lang="en-US" sz="3200" dirty="0"/>
              <a:t>Authenticator</a:t>
            </a:r>
          </a:p>
          <a:p>
            <a:pPr lvl="1"/>
            <a:r>
              <a:rPr lang="en-US" sz="3200" dirty="0"/>
              <a:t>Router</a:t>
            </a:r>
          </a:p>
          <a:p>
            <a:pPr lvl="1"/>
            <a:r>
              <a:rPr lang="en-US" sz="3200" dirty="0"/>
              <a:t>View Controllers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Your Code</a:t>
            </a:r>
          </a:p>
        </p:txBody>
      </p:sp>
    </p:spTree>
    <p:extLst>
      <p:ext uri="{BB962C8B-B14F-4D97-AF65-F5344CB8AC3E}">
        <p14:creationId xmlns:p14="http://schemas.microsoft.com/office/powerpoint/2010/main" val="3142660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29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103" y="1679514"/>
            <a:ext cx="81235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3" name="Правоъгълник 2"/>
          <p:cNvSpPr/>
          <p:nvPr/>
        </p:nvSpPr>
        <p:spPr>
          <a:xfrm>
            <a:off x="687346" y="1624495"/>
            <a:ext cx="778848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Browser </a:t>
            </a:r>
            <a:r>
              <a:rPr lang="en-US" sz="3200" b="1" dirty="0">
                <a:solidFill>
                  <a:schemeClr val="bg1"/>
                </a:solidFill>
              </a:rPr>
              <a:t>Routing</a:t>
            </a:r>
            <a:r>
              <a:rPr lang="en-US" sz="3200" dirty="0">
                <a:solidFill>
                  <a:schemeClr val="bg2"/>
                </a:solidFill>
              </a:rPr>
              <a:t> allows SPAs to use </a:t>
            </a:r>
            <a:r>
              <a:rPr lang="en-US" sz="3200" b="1" dirty="0">
                <a:solidFill>
                  <a:schemeClr val="bg1"/>
                </a:solidFill>
              </a:rPr>
              <a:t>history</a:t>
            </a:r>
          </a:p>
          <a:p>
            <a:pPr marL="457200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Sammy.js</a:t>
            </a:r>
            <a:r>
              <a:rPr lang="en-US" sz="3200" dirty="0">
                <a:solidFill>
                  <a:schemeClr val="bg2"/>
                </a:solidFill>
              </a:rPr>
              <a:t> is a simple routing library</a:t>
            </a:r>
          </a:p>
          <a:p>
            <a:pPr marL="457200" indent="-457200">
              <a:buClr>
                <a:schemeClr val="bg2"/>
              </a:buClr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457200" indent="-457200">
              <a:spcBef>
                <a:spcPts val="19200"/>
              </a:spcBef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Modular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code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is more maintainable</a:t>
            </a: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1290165" y="2767509"/>
            <a:ext cx="6100631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const app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Sammy</a:t>
            </a:r>
            <a:r>
              <a:rPr lang="en-US" sz="2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('#main', function 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 this.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2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('index.html', () =&gt;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   this.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swap</a:t>
            </a:r>
            <a:r>
              <a:rPr lang="en-US" sz="2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('&lt;h1&gt;Index Page&lt;/h1&gt;');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 })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3176" y="6381365"/>
            <a:ext cx="12111057" cy="36344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>
                <a:hlinkClick r:id="rId3"/>
              </a:rPr>
              <a:t>https://softuni.bg/courses/js-apps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916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5511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5404" y="5566366"/>
            <a:ext cx="19558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80724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78906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 and </a:t>
            </a:r>
            <a:br>
              <a:rPr lang="en-US" sz="3198" dirty="0"/>
            </a:br>
            <a:r>
              <a:rPr lang="en-US" sz="3198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898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8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lvl="1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983" y="2538347"/>
            <a:ext cx="2122030" cy="529273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071" y="2057758"/>
            <a:ext cx="3365989" cy="4481790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3983" y="3654314"/>
            <a:ext cx="1118158" cy="111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983" y="5359166"/>
            <a:ext cx="1041691" cy="104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21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19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053" y="3809902"/>
            <a:ext cx="4641124" cy="1623821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206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Routing Concepts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" y="5490438"/>
            <a:ext cx="12192000" cy="499819"/>
          </a:xfrm>
        </p:spPr>
        <p:txBody>
          <a:bodyPr/>
          <a:lstStyle/>
          <a:p>
            <a:r>
              <a:rPr lang="en-US" dirty="0"/>
              <a:t>Navigation for Single Page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76892" y="6443808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"/>
                    </a14:imgEffect>
                    <a14:imgEffect>
                      <a14:colorTemperature colorTemp="1500"/>
                    </a14:imgEffect>
                    <a14:imgEffect>
                      <a14:brightnessContrast bright="10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158" y="1097479"/>
            <a:ext cx="3077118" cy="34949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64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5510" y="983404"/>
            <a:ext cx="9929724" cy="541378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Allows navigation, </a:t>
            </a:r>
            <a:r>
              <a:rPr lang="en-US" sz="3000" b="1" dirty="0">
                <a:solidFill>
                  <a:schemeClr val="bg1"/>
                </a:solidFill>
              </a:rPr>
              <a:t>without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reloading</a:t>
            </a:r>
            <a:r>
              <a:rPr lang="en-US" sz="3000" dirty="0"/>
              <a:t> the page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Pivotal element of writing </a:t>
            </a:r>
            <a:r>
              <a:rPr lang="en-US" sz="3000" b="1" dirty="0">
                <a:solidFill>
                  <a:schemeClr val="bg1"/>
                </a:solidFill>
              </a:rPr>
              <a:t>Single Page Applications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Routing?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7D4436C-4771-4928-BE20-FECB498B1131}"/>
              </a:ext>
            </a:extLst>
          </p:cNvPr>
          <p:cNvGrpSpPr/>
          <p:nvPr/>
        </p:nvGrpSpPr>
        <p:grpSpPr>
          <a:xfrm>
            <a:off x="2260464" y="2304283"/>
            <a:ext cx="2807925" cy="3071406"/>
            <a:chOff x="2260464" y="2304283"/>
            <a:chExt cx="2807925" cy="3071406"/>
          </a:xfrm>
        </p:grpSpPr>
        <p:sp>
          <p:nvSpPr>
            <p:cNvPr id="13" name="Arrow: Down 12">
              <a:extLst>
                <a:ext uri="{FF2B5EF4-FFF2-40B4-BE49-F238E27FC236}">
                  <a16:creationId xmlns:a16="http://schemas.microsoft.com/office/drawing/2014/main" id="{28051D50-95A4-4A9E-B07F-6335455D745A}"/>
                </a:ext>
              </a:extLst>
            </p:cNvPr>
            <p:cNvSpPr/>
            <p:nvPr/>
          </p:nvSpPr>
          <p:spPr bwMode="auto">
            <a:xfrm rot="16200000">
              <a:off x="3605692" y="2761703"/>
              <a:ext cx="121303" cy="36783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A8051D2-FDB5-443A-B693-EDD27A6244A5}"/>
                </a:ext>
              </a:extLst>
            </p:cNvPr>
            <p:cNvSpPr/>
            <p:nvPr/>
          </p:nvSpPr>
          <p:spPr>
            <a:xfrm>
              <a:off x="3378633" y="2603983"/>
              <a:ext cx="74411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/>
                <a:t>Link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38B0C262-FF30-4C27-ABF9-39A10DA4367C}"/>
                </a:ext>
              </a:extLst>
            </p:cNvPr>
            <p:cNvGrpSpPr/>
            <p:nvPr/>
          </p:nvGrpSpPr>
          <p:grpSpPr>
            <a:xfrm>
              <a:off x="2260464" y="2304283"/>
              <a:ext cx="2807925" cy="3071406"/>
              <a:chOff x="2260464" y="2304283"/>
              <a:chExt cx="2807925" cy="3071406"/>
            </a:xfrm>
          </p:grpSpPr>
          <p:sp>
            <p:nvSpPr>
              <p:cNvPr id="5" name="Arrow: Down 4">
                <a:extLst>
                  <a:ext uri="{FF2B5EF4-FFF2-40B4-BE49-F238E27FC236}">
                    <a16:creationId xmlns:a16="http://schemas.microsoft.com/office/drawing/2014/main" id="{95121071-D150-4593-93F4-C89EDF9A9F46}"/>
                  </a:ext>
                </a:extLst>
              </p:cNvPr>
              <p:cNvSpPr/>
              <p:nvPr/>
            </p:nvSpPr>
            <p:spPr bwMode="auto">
              <a:xfrm>
                <a:off x="2782145" y="3629282"/>
                <a:ext cx="121303" cy="367831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" name="Arrow: Down 10">
                <a:extLst>
                  <a:ext uri="{FF2B5EF4-FFF2-40B4-BE49-F238E27FC236}">
                    <a16:creationId xmlns:a16="http://schemas.microsoft.com/office/drawing/2014/main" id="{6961EC5B-F675-400C-9204-6B562FA29609}"/>
                  </a:ext>
                </a:extLst>
              </p:cNvPr>
              <p:cNvSpPr/>
              <p:nvPr/>
            </p:nvSpPr>
            <p:spPr bwMode="auto">
              <a:xfrm rot="10800000">
                <a:off x="4388353" y="3668330"/>
                <a:ext cx="121303" cy="367831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" name="Arrow: Down 13">
                <a:extLst>
                  <a:ext uri="{FF2B5EF4-FFF2-40B4-BE49-F238E27FC236}">
                    <a16:creationId xmlns:a16="http://schemas.microsoft.com/office/drawing/2014/main" id="{3CA16D8F-10C2-44D7-BBBD-8CF96A789901}"/>
                  </a:ext>
                </a:extLst>
              </p:cNvPr>
              <p:cNvSpPr/>
              <p:nvPr/>
            </p:nvSpPr>
            <p:spPr bwMode="auto">
              <a:xfrm rot="16200000">
                <a:off x="3587828" y="4632007"/>
                <a:ext cx="121303" cy="367831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" name="Arrow: Down 14">
                <a:extLst>
                  <a:ext uri="{FF2B5EF4-FFF2-40B4-BE49-F238E27FC236}">
                    <a16:creationId xmlns:a16="http://schemas.microsoft.com/office/drawing/2014/main" id="{FF6B9CFA-37C2-48CC-B967-26027179B070}"/>
                  </a:ext>
                </a:extLst>
              </p:cNvPr>
              <p:cNvSpPr/>
              <p:nvPr/>
            </p:nvSpPr>
            <p:spPr bwMode="auto">
              <a:xfrm rot="18851592">
                <a:off x="3522133" y="3551032"/>
                <a:ext cx="138489" cy="374812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DC7DD7E3-643D-4F6B-8319-64101CC15318}"/>
                  </a:ext>
                </a:extLst>
              </p:cNvPr>
              <p:cNvGrpSpPr/>
              <p:nvPr/>
            </p:nvGrpSpPr>
            <p:grpSpPr>
              <a:xfrm>
                <a:off x="3860575" y="4167875"/>
                <a:ext cx="1207814" cy="1207814"/>
                <a:chOff x="3860575" y="4167875"/>
                <a:chExt cx="1207814" cy="1207814"/>
              </a:xfrm>
            </p:grpSpPr>
            <p:pic>
              <p:nvPicPr>
                <p:cNvPr id="21" name="Picture 20">
                  <a:extLst>
                    <a:ext uri="{FF2B5EF4-FFF2-40B4-BE49-F238E27FC236}">
                      <a16:creationId xmlns:a16="http://schemas.microsoft.com/office/drawing/2014/main" id="{CBF7C41D-3349-4AA7-BCD3-9F5DBA1ED1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60575" y="4167875"/>
                  <a:ext cx="1207814" cy="1207814"/>
                </a:xfrm>
                <a:prstGeom prst="rect">
                  <a:avLst/>
                </a:prstGeom>
              </p:spPr>
            </p:pic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4955004B-A8CF-4465-B486-10398E418D27}"/>
                    </a:ext>
                  </a:extLst>
                </p:cNvPr>
                <p:cNvSpPr/>
                <p:nvPr/>
              </p:nvSpPr>
              <p:spPr>
                <a:xfrm>
                  <a:off x="4077712" y="4243826"/>
                  <a:ext cx="744114" cy="3231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500" b="1" dirty="0"/>
                    <a:t>HTML</a:t>
                  </a:r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8259DBF1-37BC-469A-9263-D8EF4C1C8C8B}"/>
                  </a:ext>
                </a:extLst>
              </p:cNvPr>
              <p:cNvGrpSpPr/>
              <p:nvPr/>
            </p:nvGrpSpPr>
            <p:grpSpPr>
              <a:xfrm>
                <a:off x="2260464" y="2304283"/>
                <a:ext cx="1207814" cy="1207814"/>
                <a:chOff x="2260464" y="2304283"/>
                <a:chExt cx="1207814" cy="1207814"/>
              </a:xfrm>
            </p:grpSpPr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id="{E7DA14FF-8180-48BB-92F5-0BAB81056F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60464" y="2304283"/>
                  <a:ext cx="1207814" cy="1207814"/>
                </a:xfrm>
                <a:prstGeom prst="rect">
                  <a:avLst/>
                </a:prstGeom>
              </p:spPr>
            </p:pic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AB2E4D4E-763B-4C6D-B91F-D5ADE8C102BA}"/>
                    </a:ext>
                  </a:extLst>
                </p:cNvPr>
                <p:cNvSpPr/>
                <p:nvPr/>
              </p:nvSpPr>
              <p:spPr>
                <a:xfrm>
                  <a:off x="2477601" y="2380234"/>
                  <a:ext cx="744114" cy="3231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500" b="1" dirty="0"/>
                    <a:t>HTML</a:t>
                  </a:r>
                </a:p>
              </p:txBody>
            </p: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D9A431C3-87FF-46DF-83D5-F0E94EBE0B25}"/>
                  </a:ext>
                </a:extLst>
              </p:cNvPr>
              <p:cNvGrpSpPr/>
              <p:nvPr/>
            </p:nvGrpSpPr>
            <p:grpSpPr>
              <a:xfrm>
                <a:off x="3860575" y="2328802"/>
                <a:ext cx="1207814" cy="1207814"/>
                <a:chOff x="3860575" y="2328802"/>
                <a:chExt cx="1207814" cy="1207814"/>
              </a:xfrm>
            </p:grpSpPr>
            <p:pic>
              <p:nvPicPr>
                <p:cNvPr id="27" name="Picture 26">
                  <a:extLst>
                    <a:ext uri="{FF2B5EF4-FFF2-40B4-BE49-F238E27FC236}">
                      <a16:creationId xmlns:a16="http://schemas.microsoft.com/office/drawing/2014/main" id="{93A5D575-211C-46FE-89AB-611416EAC0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60575" y="2328802"/>
                  <a:ext cx="1207814" cy="1207814"/>
                </a:xfrm>
                <a:prstGeom prst="rect">
                  <a:avLst/>
                </a:prstGeom>
              </p:spPr>
            </p:pic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873D65DD-9E47-4221-BB2C-EBB5E649F245}"/>
                    </a:ext>
                  </a:extLst>
                </p:cNvPr>
                <p:cNvSpPr/>
                <p:nvPr/>
              </p:nvSpPr>
              <p:spPr>
                <a:xfrm>
                  <a:off x="4077712" y="2404753"/>
                  <a:ext cx="744114" cy="3231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500" b="1" dirty="0"/>
                    <a:t>HTML</a:t>
                  </a:r>
                </a:p>
              </p:txBody>
            </p: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9AF32A14-2F4A-42BC-9E27-12721612C09F}"/>
                  </a:ext>
                </a:extLst>
              </p:cNvPr>
              <p:cNvGrpSpPr/>
              <p:nvPr/>
            </p:nvGrpSpPr>
            <p:grpSpPr>
              <a:xfrm>
                <a:off x="2260464" y="4151364"/>
                <a:ext cx="1207814" cy="1207814"/>
                <a:chOff x="2260464" y="4151364"/>
                <a:chExt cx="1207814" cy="1207814"/>
              </a:xfrm>
            </p:grpSpPr>
            <p:pic>
              <p:nvPicPr>
                <p:cNvPr id="31" name="Picture 30">
                  <a:extLst>
                    <a:ext uri="{FF2B5EF4-FFF2-40B4-BE49-F238E27FC236}">
                      <a16:creationId xmlns:a16="http://schemas.microsoft.com/office/drawing/2014/main" id="{6CEAACAB-CAB7-4F63-863E-B42B5E8612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60464" y="4151364"/>
                  <a:ext cx="1207814" cy="1207814"/>
                </a:xfrm>
                <a:prstGeom prst="rect">
                  <a:avLst/>
                </a:prstGeom>
              </p:spPr>
            </p:pic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86C25116-7D18-4E7A-B30D-49B016797D39}"/>
                    </a:ext>
                  </a:extLst>
                </p:cNvPr>
                <p:cNvSpPr/>
                <p:nvPr/>
              </p:nvSpPr>
              <p:spPr>
                <a:xfrm>
                  <a:off x="2477601" y="4227315"/>
                  <a:ext cx="744114" cy="3231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500" b="1" dirty="0"/>
                    <a:t>HTML</a:t>
                  </a:r>
                </a:p>
              </p:txBody>
            </p:sp>
          </p:grp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D22AFD3-B8B1-49DE-8917-37B7C1610CF5}"/>
                  </a:ext>
                </a:extLst>
              </p:cNvPr>
              <p:cNvSpPr/>
              <p:nvPr/>
            </p:nvSpPr>
            <p:spPr>
              <a:xfrm>
                <a:off x="3364957" y="4482628"/>
                <a:ext cx="744114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500" b="1" dirty="0"/>
                  <a:t>Link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7EBCF98-FB9C-4E74-AD3A-F1D66A6BA9CD}"/>
                  </a:ext>
                </a:extLst>
              </p:cNvPr>
              <p:cNvSpPr/>
              <p:nvPr/>
            </p:nvSpPr>
            <p:spPr>
              <a:xfrm rot="2709601">
                <a:off x="3407380" y="3518945"/>
                <a:ext cx="744114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500" b="1" dirty="0"/>
                  <a:t>Link</a:t>
                </a:r>
              </a:p>
            </p:txBody>
          </p:sp>
        </p:grp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3D3A583-203E-418F-9EBE-34307E752D31}"/>
              </a:ext>
            </a:extLst>
          </p:cNvPr>
          <p:cNvGrpSpPr/>
          <p:nvPr/>
        </p:nvGrpSpPr>
        <p:grpSpPr>
          <a:xfrm>
            <a:off x="5848243" y="2328018"/>
            <a:ext cx="2967838" cy="2967838"/>
            <a:chOff x="5848243" y="2328018"/>
            <a:chExt cx="2967838" cy="2967838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8275AE67-B1E5-4591-837A-FC0F1A8D9753}"/>
                </a:ext>
              </a:extLst>
            </p:cNvPr>
            <p:cNvGrpSpPr/>
            <p:nvPr/>
          </p:nvGrpSpPr>
          <p:grpSpPr>
            <a:xfrm>
              <a:off x="5848243" y="2328018"/>
              <a:ext cx="2967838" cy="2967838"/>
              <a:chOff x="5848243" y="2328018"/>
              <a:chExt cx="2967838" cy="2967838"/>
            </a:xfrm>
          </p:grpSpPr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3DC940D2-DEC5-4B26-B07F-DEE70CDC8A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48243" y="2328018"/>
                <a:ext cx="2967838" cy="2967838"/>
              </a:xfrm>
              <a:prstGeom prst="rect">
                <a:avLst/>
              </a:prstGeom>
            </p:spPr>
          </p:pic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F0D503B-E606-472A-A75C-FC98F21D1840}"/>
                  </a:ext>
                </a:extLst>
              </p:cNvPr>
              <p:cNvSpPr/>
              <p:nvPr/>
            </p:nvSpPr>
            <p:spPr>
              <a:xfrm>
                <a:off x="6599333" y="2444399"/>
                <a:ext cx="1480486" cy="4770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500" b="1" dirty="0"/>
                  <a:t>HTML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11E2226-FCC2-4B60-BCCC-1A539F39D2EF}"/>
                  </a:ext>
                </a:extLst>
              </p:cNvPr>
              <p:cNvSpPr/>
              <p:nvPr/>
            </p:nvSpPr>
            <p:spPr>
              <a:xfrm>
                <a:off x="6423250" y="2853504"/>
                <a:ext cx="1313271" cy="446276"/>
              </a:xfrm>
              <a:prstGeom prst="rect">
                <a:avLst/>
              </a:prstGeom>
              <a:ln w="76200"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300" b="1" dirty="0"/>
                  <a:t>ROUTER</a:t>
                </a:r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B01BDB6-57F6-49F7-99DA-A6C3EC19E9E6}"/>
                </a:ext>
              </a:extLst>
            </p:cNvPr>
            <p:cNvSpPr/>
            <p:nvPr/>
          </p:nvSpPr>
          <p:spPr bwMode="auto">
            <a:xfrm>
              <a:off x="6483760" y="2882283"/>
              <a:ext cx="1169042" cy="392382"/>
            </a:xfrm>
            <a:prstGeom prst="rect">
              <a:avLst/>
            </a:prstGeom>
            <a:noFill/>
            <a:ln w="28575">
              <a:solidFill>
                <a:schemeClr val="bg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>
                  <a:solidFill>
                    <a:schemeClr val="tx2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DB7A1DF-2ECD-4A0F-A2E8-1D3371818815}"/>
              </a:ext>
            </a:extLst>
          </p:cNvPr>
          <p:cNvGrpSpPr/>
          <p:nvPr/>
        </p:nvGrpSpPr>
        <p:grpSpPr>
          <a:xfrm>
            <a:off x="8992164" y="2521278"/>
            <a:ext cx="1207814" cy="1207814"/>
            <a:chOff x="8992164" y="2521278"/>
            <a:chExt cx="1207814" cy="1207814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259D2F6-FE44-49E0-B74F-3D265F23F7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2164" y="2521278"/>
              <a:ext cx="1207814" cy="1207814"/>
            </a:xfrm>
            <a:prstGeom prst="rect">
              <a:avLst/>
            </a:prstGeom>
          </p:spPr>
        </p:pic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15D9C83-7116-4DF6-B79C-816C1427A570}"/>
                </a:ext>
              </a:extLst>
            </p:cNvPr>
            <p:cNvSpPr/>
            <p:nvPr/>
          </p:nvSpPr>
          <p:spPr>
            <a:xfrm>
              <a:off x="9141788" y="2584379"/>
              <a:ext cx="74411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/>
                <a:t>HTML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C9DF937-24CD-4AE5-AA00-EC08CD31B137}"/>
              </a:ext>
            </a:extLst>
          </p:cNvPr>
          <p:cNvGrpSpPr/>
          <p:nvPr/>
        </p:nvGrpSpPr>
        <p:grpSpPr>
          <a:xfrm>
            <a:off x="10210294" y="2529867"/>
            <a:ext cx="1207814" cy="1207814"/>
            <a:chOff x="10210294" y="2529867"/>
            <a:chExt cx="1207814" cy="1207814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87A7BF7D-B287-4257-9BD1-DB2F7AD43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0294" y="2529867"/>
              <a:ext cx="1207814" cy="1207814"/>
            </a:xfrm>
            <a:prstGeom prst="rect">
              <a:avLst/>
            </a:prstGeom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1B1FE0F-CDC0-4F63-AC7C-BDE1F8A3F3DD}"/>
                </a:ext>
              </a:extLst>
            </p:cNvPr>
            <p:cNvSpPr/>
            <p:nvPr/>
          </p:nvSpPr>
          <p:spPr>
            <a:xfrm>
              <a:off x="10359918" y="2592968"/>
              <a:ext cx="74411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/>
                <a:t>HTML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61C823D-12BA-445D-89FA-72F83BED42B7}"/>
              </a:ext>
            </a:extLst>
          </p:cNvPr>
          <p:cNvGrpSpPr/>
          <p:nvPr/>
        </p:nvGrpSpPr>
        <p:grpSpPr>
          <a:xfrm>
            <a:off x="9002480" y="4036160"/>
            <a:ext cx="1207814" cy="1207814"/>
            <a:chOff x="9002480" y="4036160"/>
            <a:chExt cx="1207814" cy="1207814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95FC3A33-0BC8-4F9F-BCF6-E8B1C88BC5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2480" y="4036160"/>
              <a:ext cx="1207814" cy="1207814"/>
            </a:xfrm>
            <a:prstGeom prst="rect">
              <a:avLst/>
            </a:prstGeom>
          </p:spPr>
        </p:pic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CDAA5A8-9AC2-4FF9-AD08-7AE4D17208E4}"/>
                </a:ext>
              </a:extLst>
            </p:cNvPr>
            <p:cNvSpPr/>
            <p:nvPr/>
          </p:nvSpPr>
          <p:spPr>
            <a:xfrm>
              <a:off x="9152104" y="4099261"/>
              <a:ext cx="74411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/>
                <a:t>HTML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4E970FD-A5AE-47C4-B790-E77FD0DF71E6}"/>
              </a:ext>
            </a:extLst>
          </p:cNvPr>
          <p:cNvGrpSpPr/>
          <p:nvPr/>
        </p:nvGrpSpPr>
        <p:grpSpPr>
          <a:xfrm>
            <a:off x="10215319" y="4036162"/>
            <a:ext cx="1207814" cy="1207814"/>
            <a:chOff x="10215319" y="4036162"/>
            <a:chExt cx="1207814" cy="1207814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3DD897AB-375A-48A3-98B2-874EEF4B71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5319" y="4036162"/>
              <a:ext cx="1207814" cy="1207814"/>
            </a:xfrm>
            <a:prstGeom prst="rect">
              <a:avLst/>
            </a:prstGeom>
          </p:spPr>
        </p:pic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AD912EA-24AC-499D-866C-EF1547831952}"/>
                </a:ext>
              </a:extLst>
            </p:cNvPr>
            <p:cNvSpPr/>
            <p:nvPr/>
          </p:nvSpPr>
          <p:spPr>
            <a:xfrm>
              <a:off x="10364943" y="4099263"/>
              <a:ext cx="74411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/>
                <a:t>HTML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BF7CFEB-C85A-4CB6-A412-4FC52ED64AD9}"/>
              </a:ext>
            </a:extLst>
          </p:cNvPr>
          <p:cNvSpPr/>
          <p:nvPr/>
        </p:nvSpPr>
        <p:spPr>
          <a:xfrm>
            <a:off x="2333752" y="5800035"/>
            <a:ext cx="289136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b="1" dirty="0"/>
              <a:t>Standard Navigation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0404AD2-730F-4BF9-A939-C998362CF82C}"/>
              </a:ext>
            </a:extLst>
          </p:cNvPr>
          <p:cNvSpPr/>
          <p:nvPr/>
        </p:nvSpPr>
        <p:spPr>
          <a:xfrm>
            <a:off x="7144931" y="5720430"/>
            <a:ext cx="3497111" cy="4943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/>
              <a:t>Navigation using Routing</a:t>
            </a:r>
          </a:p>
        </p:txBody>
      </p:sp>
    </p:spTree>
    <p:extLst>
      <p:ext uri="{BB962C8B-B14F-4D97-AF65-F5344CB8AC3E}">
        <p14:creationId xmlns:p14="http://schemas.microsoft.com/office/powerpoint/2010/main" val="193269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44444E-6 L -0.20443 0.1421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21" y="7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443 0.14213 L 6.25E-7 -4.81481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21" y="-7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7.40741E-7 L -0.20534 -0.06597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95" y="-3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534 -0.0787 L -6.25E-7 1.11111E-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9" y="3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Single-page applications (SPA)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62411" y="1149474"/>
            <a:ext cx="11818096" cy="503826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One web page </a:t>
            </a:r>
            <a:r>
              <a:rPr lang="en-US" sz="3200" dirty="0"/>
              <a:t>that you visit which then loads all other content</a:t>
            </a:r>
            <a:br>
              <a:rPr lang="en-US" sz="3200" dirty="0"/>
            </a:br>
            <a:r>
              <a:rPr lang="en-US" sz="3200" dirty="0"/>
              <a:t>using JavaScript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Does </a:t>
            </a:r>
            <a:r>
              <a:rPr lang="en-US" sz="3200" b="1" dirty="0">
                <a:solidFill>
                  <a:schemeClr val="bg1"/>
                </a:solidFill>
              </a:rPr>
              <a:t>not require </a:t>
            </a:r>
            <a:r>
              <a:rPr lang="en-US" sz="3200" dirty="0"/>
              <a:t>page </a:t>
            </a:r>
            <a:r>
              <a:rPr lang="en-US" sz="3200" b="1" dirty="0">
                <a:solidFill>
                  <a:schemeClr val="bg1"/>
                </a:solidFill>
              </a:rPr>
              <a:t>reloading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during use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Request just the peace you need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Take </a:t>
            </a:r>
            <a:r>
              <a:rPr lang="en-US" sz="3200" b="1" dirty="0">
                <a:solidFill>
                  <a:schemeClr val="bg1"/>
                </a:solidFill>
              </a:rPr>
              <a:t>advantage</a:t>
            </a:r>
            <a:r>
              <a:rPr lang="en-US" sz="3200" dirty="0"/>
              <a:t> of the </a:t>
            </a:r>
            <a:r>
              <a:rPr lang="en-US" sz="3200" b="1" dirty="0">
                <a:solidFill>
                  <a:schemeClr val="bg1"/>
                </a:solidFill>
              </a:rPr>
              <a:t>repetition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Can use </a:t>
            </a:r>
            <a:r>
              <a:rPr lang="en-US" sz="3200" b="1" dirty="0">
                <a:solidFill>
                  <a:schemeClr val="bg1"/>
                </a:solidFill>
              </a:rPr>
              <a:t>state</a:t>
            </a:r>
            <a:r>
              <a:rPr lang="en-US" sz="3200" dirty="0"/>
              <a:t> from an </a:t>
            </a:r>
            <a:r>
              <a:rPr lang="en-US" sz="3000" b="1" dirty="0">
                <a:solidFill>
                  <a:schemeClr val="bg1"/>
                </a:solidFill>
              </a:rPr>
              <a:t>external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source </a:t>
            </a:r>
            <a:r>
              <a:rPr lang="en-US" sz="3000" dirty="0"/>
              <a:t>or</a:t>
            </a:r>
            <a:r>
              <a:rPr lang="en-US" sz="3000" b="1" dirty="0">
                <a:solidFill>
                  <a:schemeClr val="bg1"/>
                </a:solidFill>
              </a:rPr>
              <a:t> track state internally</a:t>
            </a:r>
          </a:p>
        </p:txBody>
      </p:sp>
    </p:spTree>
    <p:extLst>
      <p:ext uri="{BB962C8B-B14F-4D97-AF65-F5344CB8AC3E}">
        <p14:creationId xmlns:p14="http://schemas.microsoft.com/office/powerpoint/2010/main" val="347641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Routers Work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62411" y="1149474"/>
            <a:ext cx="11818096" cy="570852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Router</a:t>
            </a:r>
            <a:r>
              <a:rPr lang="en-US" sz="3200" dirty="0"/>
              <a:t> loads the appropriate content when the </a:t>
            </a:r>
            <a:r>
              <a:rPr lang="en-US" sz="3200" b="1" dirty="0">
                <a:solidFill>
                  <a:schemeClr val="bg1"/>
                </a:solidFill>
              </a:rPr>
              <a:t>location changes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E.g. when the user manually </a:t>
            </a:r>
            <a:r>
              <a:rPr lang="en-US" sz="3200" b="1" dirty="0">
                <a:solidFill>
                  <a:schemeClr val="bg1"/>
                </a:solidFill>
              </a:rPr>
              <a:t>enters an address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Conversely, a change in content is reflected in the address bar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E.g. when the user </a:t>
            </a:r>
            <a:r>
              <a:rPr lang="en-US" sz="3200" b="1" dirty="0">
                <a:solidFill>
                  <a:schemeClr val="bg1"/>
                </a:solidFill>
              </a:rPr>
              <a:t>clicks on a link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Benefits: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Load all scripts </a:t>
            </a:r>
            <a:r>
              <a:rPr lang="en-US" sz="3200" b="1" dirty="0">
                <a:solidFill>
                  <a:schemeClr val="bg1"/>
                </a:solidFill>
              </a:rPr>
              <a:t>only once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Maintain state </a:t>
            </a:r>
            <a:r>
              <a:rPr lang="en-US" sz="3200" dirty="0"/>
              <a:t>across multiple pages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200" dirty="0"/>
              <a:t>Browser </a:t>
            </a:r>
            <a:r>
              <a:rPr lang="en-US" sz="3200" b="1" dirty="0">
                <a:solidFill>
                  <a:schemeClr val="bg1"/>
                </a:solidFill>
              </a:rPr>
              <a:t>history </a:t>
            </a:r>
            <a:r>
              <a:rPr lang="en-US" sz="3200" dirty="0"/>
              <a:t>can be used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200" dirty="0"/>
              <a:t>Build User Interfaces that </a:t>
            </a:r>
            <a:r>
              <a:rPr lang="en-US" sz="3200" b="1" dirty="0">
                <a:solidFill>
                  <a:schemeClr val="bg1"/>
                </a:solidFill>
              </a:rPr>
              <a:t>react quickly</a:t>
            </a:r>
          </a:p>
        </p:txBody>
      </p:sp>
    </p:spTree>
    <p:extLst>
      <p:ext uri="{BB962C8B-B14F-4D97-AF65-F5344CB8AC3E}">
        <p14:creationId xmlns:p14="http://schemas.microsoft.com/office/powerpoint/2010/main" val="414373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Routers Work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62409" y="1149474"/>
            <a:ext cx="11653769" cy="545733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Hash-based routing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Using the </a:t>
            </a:r>
            <a:r>
              <a:rPr lang="en-US" sz="3200" b="1" dirty="0">
                <a:solidFill>
                  <a:schemeClr val="bg1"/>
                </a:solidFill>
              </a:rPr>
              <a:t>#hash</a:t>
            </a:r>
            <a:r>
              <a:rPr lang="en-US" sz="3200" b="1" dirty="0"/>
              <a:t> </a:t>
            </a:r>
            <a:r>
              <a:rPr lang="en-US" sz="3200" dirty="0"/>
              <a:t>part of the URL to simulate different content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The routing is possible because changes in the hash </a:t>
            </a:r>
            <a:r>
              <a:rPr lang="en-US" sz="3200" b="1" dirty="0">
                <a:solidFill>
                  <a:schemeClr val="bg1"/>
                </a:solidFill>
              </a:rPr>
              <a:t>don't trigger page reload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DE8C98-30C8-4279-8A8F-99ADAC0B13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780" y="3774058"/>
            <a:ext cx="2106996" cy="21069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31C5F62-4773-4722-A3C9-D2AA92D80D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392" y="3940128"/>
            <a:ext cx="2247344" cy="22473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62D7FF0-813C-4F61-A367-C70B677C2A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840" y="3774058"/>
            <a:ext cx="2354447" cy="235444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4F2AE13-5715-4359-84AC-D633FF3F82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334" y="3774058"/>
            <a:ext cx="1929442" cy="19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990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D6C309-4252-4EF5-9892-D634DC678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Routers Work (2)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3E5CAD-85C6-4A2C-9488-60FA1C44201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65D1589-3E7B-4D9E-BB13-DCBF8BA82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5635" y="1320840"/>
            <a:ext cx="7642967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GB" sz="2400" b="1" dirty="0">
                <a:latin typeface="Consolas" panose="020B0609020204030204" pitchFamily="49" charset="0"/>
              </a:rPr>
              <a:t>var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url</a:t>
            </a:r>
            <a:r>
              <a:rPr lang="en-GB" sz="2400" b="1" dirty="0">
                <a:latin typeface="Consolas" panose="020B0609020204030204" pitchFamily="49" charset="0"/>
              </a:rPr>
              <a:t> = null;</a:t>
            </a:r>
          </a:p>
          <a:p>
            <a:r>
              <a:rPr lang="en-GB" sz="2400" b="1" dirty="0">
                <a:latin typeface="Consolas" panose="020B0609020204030204" pitchFamily="49" charset="0"/>
              </a:rPr>
              <a:t>var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getCurrent</a:t>
            </a:r>
            <a:r>
              <a:rPr lang="en-GB" sz="2400" b="1" dirty="0">
                <a:latin typeface="Consolas" panose="020B0609020204030204" pitchFamily="49" charset="0"/>
              </a:rPr>
              <a:t> = function () {</a:t>
            </a:r>
          </a:p>
          <a:p>
            <a:r>
              <a:rPr lang="en-GB" sz="2400" b="1" dirty="0">
                <a:latin typeface="Consolas" panose="020B0609020204030204" pitchFamily="49" charset="0"/>
              </a:rPr>
              <a:t>  return window.location.hash;</a:t>
            </a:r>
          </a:p>
          <a:p>
            <a:r>
              <a:rPr lang="en-GB" sz="2400" b="1" dirty="0">
                <a:latin typeface="Consolas" panose="020B0609020204030204" pitchFamily="49" charset="0"/>
              </a:rPr>
              <a:t>};</a:t>
            </a:r>
          </a:p>
          <a:p>
            <a:r>
              <a:rPr lang="en-GB" sz="2400" b="1" dirty="0">
                <a:latin typeface="Consolas" panose="020B0609020204030204" pitchFamily="49" charset="0"/>
              </a:rPr>
              <a:t>var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listen</a:t>
            </a:r>
            <a:r>
              <a:rPr lang="en-GB" sz="2400" b="1" dirty="0">
                <a:latin typeface="Consolas" panose="020B0609020204030204" pitchFamily="49" charset="0"/>
              </a:rPr>
              <a:t> = function () {</a:t>
            </a:r>
          </a:p>
          <a:p>
            <a:r>
              <a:rPr lang="en-GB" sz="2400" b="1" dirty="0">
                <a:latin typeface="Consolas" panose="020B0609020204030204" pitchFamily="49" charset="0"/>
              </a:rPr>
              <a:t>  var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current</a:t>
            </a:r>
            <a:r>
              <a:rPr lang="en-GB" sz="2400" b="1" dirty="0">
                <a:latin typeface="Consolas" panose="020B0609020204030204" pitchFamily="49" charset="0"/>
              </a:rPr>
              <a:t> = getCurrent();</a:t>
            </a:r>
          </a:p>
          <a:p>
            <a:r>
              <a:rPr lang="en-GB" sz="2400" b="1" dirty="0">
                <a:latin typeface="Consolas" panose="020B0609020204030204" pitchFamily="49" charset="0"/>
              </a:rPr>
              <a:t>  if (current !== url) {</a:t>
            </a:r>
          </a:p>
          <a:p>
            <a:r>
              <a:rPr lang="en-GB" sz="2400" b="1" dirty="0">
                <a:latin typeface="Consolas" panose="020B0609020204030204" pitchFamily="49" charset="0"/>
              </a:rPr>
              <a:t>    console.log('URL changed to' + current);</a:t>
            </a:r>
          </a:p>
          <a:p>
            <a:r>
              <a:rPr lang="en-GB" sz="2400" b="1" dirty="0">
                <a:latin typeface="Consolas" panose="020B0609020204030204" pitchFamily="49" charset="0"/>
              </a:rPr>
              <a:t>    url = current;</a:t>
            </a:r>
          </a:p>
          <a:p>
            <a:r>
              <a:rPr lang="en-GB" sz="2400" b="1" dirty="0">
                <a:latin typeface="Consolas" panose="020B0609020204030204" pitchFamily="49" charset="0"/>
              </a:rPr>
              <a:t>  }</a:t>
            </a:r>
          </a:p>
          <a:p>
            <a:r>
              <a:rPr lang="en-GB" sz="2400" b="1" dirty="0">
                <a:latin typeface="Consolas" panose="020B0609020204030204" pitchFamily="49" charset="0"/>
              </a:rPr>
              <a:t>  setTimeout(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listen</a:t>
            </a:r>
            <a:r>
              <a:rPr lang="en-GB" sz="2400" b="1" dirty="0">
                <a:latin typeface="Consolas" panose="020B0609020204030204" pitchFamily="49" charset="0"/>
              </a:rPr>
              <a:t>, 200);</a:t>
            </a:r>
          </a:p>
          <a:p>
            <a:r>
              <a:rPr lang="en-GB" sz="2400" b="1" dirty="0">
                <a:latin typeface="Consolas" panose="020B0609020204030204" pitchFamily="49" charset="0"/>
              </a:rPr>
              <a:t>};</a:t>
            </a:r>
          </a:p>
          <a:p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Listen()</a:t>
            </a:r>
            <a:r>
              <a:rPr lang="en-GB" sz="2400" b="1" dirty="0">
                <a:latin typeface="Consolas" panose="020B0609020204030204" pitchFamily="49" charset="0"/>
              </a:rPr>
              <a:t>;</a:t>
            </a:r>
            <a:endParaRPr lang="en-GB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05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5440</TotalTime>
  <Words>1665</Words>
  <Application>Microsoft Office PowerPoint</Application>
  <PresentationFormat>Widescreen</PresentationFormat>
  <Paragraphs>345</Paragraphs>
  <Slides>37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Consolas</vt:lpstr>
      <vt:lpstr>Malgun Gothic (Body)</vt:lpstr>
      <vt:lpstr>Wingdings</vt:lpstr>
      <vt:lpstr>Wingdings 2</vt:lpstr>
      <vt:lpstr>1_SoftUni3_1</vt:lpstr>
      <vt:lpstr>Routing and Architecture</vt:lpstr>
      <vt:lpstr>Table of Content</vt:lpstr>
      <vt:lpstr>Have a Question?</vt:lpstr>
      <vt:lpstr>PowerPoint Presentation</vt:lpstr>
      <vt:lpstr>What is Routing?</vt:lpstr>
      <vt:lpstr>Single-page applications (SPA)</vt:lpstr>
      <vt:lpstr>How Routers Work</vt:lpstr>
      <vt:lpstr>How Routers Work</vt:lpstr>
      <vt:lpstr>How Routers Work (2)</vt:lpstr>
      <vt:lpstr>The pushState() method</vt:lpstr>
      <vt:lpstr>The replaceState() method</vt:lpstr>
      <vt:lpstr>The popstate event</vt:lpstr>
      <vt:lpstr>PowerPoint Presentation</vt:lpstr>
      <vt:lpstr>PowerPoint Presentation</vt:lpstr>
      <vt:lpstr>Sammy.js Overview</vt:lpstr>
      <vt:lpstr>Installation</vt:lpstr>
      <vt:lpstr>Application Initialization</vt:lpstr>
      <vt:lpstr>Creating Routes</vt:lpstr>
      <vt:lpstr>Route Aliases</vt:lpstr>
      <vt:lpstr>URL Parameters</vt:lpstr>
      <vt:lpstr>Hello Sammy</vt:lpstr>
      <vt:lpstr>Hello Sammy (2)</vt:lpstr>
      <vt:lpstr>Handling Forms</vt:lpstr>
      <vt:lpstr>Integrating Handlebars</vt:lpstr>
      <vt:lpstr>Using Handlebars</vt:lpstr>
      <vt:lpstr>Using Handlebars</vt:lpstr>
      <vt:lpstr>Additional Features</vt:lpstr>
      <vt:lpstr>PowerPoint Presentation</vt:lpstr>
      <vt:lpstr>What are Design Patterns</vt:lpstr>
      <vt:lpstr>Splitting Your Code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Routing and Architecture</dc:title>
  <dc:creator>Alen Paunov</dc:creator>
  <cp:keywords>JS Applications, Software University, SoftUni, programming, coding, software development, education, training, course</cp:keywords>
  <cp:lastModifiedBy>Hristomir Asenov</cp:lastModifiedBy>
  <cp:revision>248</cp:revision>
  <dcterms:created xsi:type="dcterms:W3CDTF">2018-05-23T13:08:44Z</dcterms:created>
  <dcterms:modified xsi:type="dcterms:W3CDTF">2019-04-05T14:26:23Z</dcterms:modified>
  <cp:category>programming;computer programming;software development;web development</cp:category>
</cp:coreProperties>
</file>