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492" r:id="rId4"/>
    <p:sldId id="493" r:id="rId5"/>
    <p:sldId id="406" r:id="rId6"/>
    <p:sldId id="581" r:id="rId7"/>
    <p:sldId id="582" r:id="rId8"/>
    <p:sldId id="549" r:id="rId9"/>
    <p:sldId id="583" r:id="rId10"/>
    <p:sldId id="584" r:id="rId11"/>
    <p:sldId id="585" r:id="rId12"/>
    <p:sldId id="594" r:id="rId13"/>
    <p:sldId id="599" r:id="rId14"/>
    <p:sldId id="586" r:id="rId15"/>
    <p:sldId id="600" r:id="rId16"/>
    <p:sldId id="554" r:id="rId17"/>
    <p:sldId id="601" r:id="rId18"/>
    <p:sldId id="595" r:id="rId19"/>
    <p:sldId id="556" r:id="rId20"/>
    <p:sldId id="558" r:id="rId21"/>
    <p:sldId id="559" r:id="rId22"/>
    <p:sldId id="563" r:id="rId23"/>
    <p:sldId id="596" r:id="rId24"/>
    <p:sldId id="606" r:id="rId25"/>
    <p:sldId id="608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603" r:id="rId35"/>
    <p:sldId id="604" r:id="rId36"/>
    <p:sldId id="605" r:id="rId37"/>
    <p:sldId id="576" r:id="rId38"/>
    <p:sldId id="543" r:id="rId39"/>
    <p:sldId id="542" r:id="rId40"/>
    <p:sldId id="544" r:id="rId41"/>
    <p:sldId id="597" r:id="rId42"/>
    <p:sldId id="598" r:id="rId43"/>
    <p:sldId id="592" r:id="rId44"/>
    <p:sldId id="5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First Class Functions" id="{BC4A3995-4CED-4320-A673-95328C9C809D}">
          <p14:sldIdLst>
            <p14:sldId id="493"/>
            <p14:sldId id="406"/>
            <p14:sldId id="581"/>
            <p14:sldId id="582"/>
            <p14:sldId id="549"/>
            <p14:sldId id="583"/>
            <p14:sldId id="584"/>
            <p14:sldId id="585"/>
            <p14:sldId id="594"/>
            <p14:sldId id="599"/>
            <p14:sldId id="586"/>
            <p14:sldId id="600"/>
            <p14:sldId id="554"/>
            <p14:sldId id="601"/>
            <p14:sldId id="595"/>
            <p14:sldId id="556"/>
          </p14:sldIdLst>
        </p14:section>
        <p14:section name="IIFE" id="{8DD0CCFF-ADA4-4C17-A924-42AC210A09FB}">
          <p14:sldIdLst>
            <p14:sldId id="558"/>
            <p14:sldId id="559"/>
            <p14:sldId id="563"/>
            <p14:sldId id="596"/>
            <p14:sldId id="606"/>
            <p14:sldId id="608"/>
          </p14:sldIdLst>
        </p14:section>
        <p14:section name="Using this, call, apply, bind" id="{02752E8F-3CDC-4BAA-AE5D-BB06E2A564C7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603"/>
            <p14:sldId id="604"/>
            <p14:sldId id="605"/>
            <p14:sldId id="576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597"/>
            <p14:sldId id="598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C4"/>
    <a:srgbClr val="1C77C4"/>
    <a:srgbClr val="0984E4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ъмен сти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600" y="6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28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8#0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8#0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6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First-Class Functions, Function Expressions,</a:t>
            </a:r>
            <a:r>
              <a:rPr lang="bg-BG" b="1" dirty="0"/>
              <a:t/>
            </a:r>
            <a:br>
              <a:rPr lang="bg-BG" b="1" dirty="0"/>
            </a:br>
            <a:r>
              <a:rPr lang="en-US" b="1" dirty="0"/>
              <a:t> IIFE, this, call, apply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function png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7864">
            <a:off x="2003276" y="3497398"/>
            <a:ext cx="1280393" cy="12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авоъгълник 4"/>
          <p:cNvSpPr/>
          <p:nvPr/>
        </p:nvSpPr>
        <p:spPr>
          <a:xfrm>
            <a:off x="75010" y="2325181"/>
            <a:ext cx="3473733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1577C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arlow Solid Italic" pitchFamily="82" charset="0"/>
              </a:rPr>
              <a:t>f(x)</a:t>
            </a:r>
            <a:endParaRPr lang="bg-BG" sz="10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1577C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934960" y="2789886"/>
            <a:ext cx="6299804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let arr = [4, 2, 1, 5];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map1 = </a:t>
            </a: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arr</a:t>
            </a:r>
            <a:r>
              <a:rPr lang="en-US" sz="2200" dirty="0" err="1">
                <a:solidFill>
                  <a:schemeClr val="bg1"/>
                </a:solidFill>
                <a:sym typeface="Wingdings" pitchFamily="2" charset="2"/>
              </a:rPr>
              <a:t>.map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(x =&gt; x * 2);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console.log(map1);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sz="2200" dirty="0">
                <a:solidFill>
                  <a:schemeClr val="tx1"/>
                </a:solidFill>
                <a:sym typeface="Wingdings" pitchFamily="2" charset="2"/>
              </a:rPr>
              <a:t/>
            </a:r>
            <a:br>
              <a:rPr lang="bg-BG" sz="22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//Expected output: Array [8, 4, 2, 10]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242344" y="1348036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map() </a:t>
            </a:r>
            <a:r>
              <a:rPr lang="en-US" sz="3200" dirty="0"/>
              <a:t>method creates a new array with the results of calling a provided function on every element in the calling array.</a:t>
            </a:r>
          </a:p>
        </p:txBody>
      </p:sp>
    </p:spTree>
    <p:extLst>
      <p:ext uri="{BB962C8B-B14F-4D97-AF65-F5344CB8AC3E}">
        <p14:creationId xmlns:p14="http://schemas.microsoft.com/office/powerpoint/2010/main" val="457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60854" y="2414953"/>
            <a:ext cx="7670292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array1 = [1, 2, 3, 4];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(acc, cur) =&gt; acc + cur;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 + 2 + 3 + 4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console.log(array1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// Expected output: 10</a:t>
            </a:r>
            <a:endParaRPr lang="bg-BG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bg-BG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console.log([]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.reduce(reducer, 5)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  <a:endParaRPr lang="bg-BG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// Expected output: 5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190405" y="1266920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reduce() </a:t>
            </a:r>
            <a:r>
              <a:rPr lang="en-US" sz="3200" dirty="0"/>
              <a:t>method executes a </a:t>
            </a:r>
            <a:r>
              <a:rPr lang="en-US" sz="3200" b="1" dirty="0">
                <a:solidFill>
                  <a:schemeClr val="bg1"/>
                </a:solidFill>
              </a:rPr>
              <a:t>reducer</a:t>
            </a:r>
            <a:r>
              <a:rPr lang="en-US" sz="3200" dirty="0"/>
              <a:t> function on each member of the array resulting in a single output value.</a:t>
            </a:r>
          </a:p>
        </p:txBody>
      </p:sp>
    </p:spTree>
    <p:extLst>
      <p:ext uri="{BB962C8B-B14F-4D97-AF65-F5344CB8AC3E}">
        <p14:creationId xmlns:p14="http://schemas.microsoft.com/office/powerpoint/2010/main" val="38813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Problem: Aggregates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JS program that uses 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function to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information about an </a:t>
            </a:r>
            <a:r>
              <a:rPr lang="en-US" b="1" dirty="0">
                <a:solidFill>
                  <a:schemeClr val="bg1"/>
                </a:solidFill>
              </a:rPr>
              <a:t>input array</a:t>
            </a:r>
            <a:r>
              <a:rPr lang="en-US" dirty="0"/>
              <a:t>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B272AD0-7367-442A-AFB2-BCE95CFBDA23}"/>
              </a:ext>
            </a:extLst>
          </p:cNvPr>
          <p:cNvSpPr txBox="1">
            <a:spLocks/>
          </p:cNvSpPr>
          <p:nvPr/>
        </p:nvSpPr>
        <p:spPr>
          <a:xfrm>
            <a:off x="651745" y="3264368"/>
            <a:ext cx="76930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2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3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10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ED58128-7D1F-4077-A1F5-81AC22623EF3}"/>
              </a:ext>
            </a:extLst>
          </p:cNvPr>
          <p:cNvSpPr txBox="1">
            <a:spLocks/>
          </p:cNvSpPr>
          <p:nvPr/>
        </p:nvSpPr>
        <p:spPr>
          <a:xfrm>
            <a:off x="2544797" y="3002759"/>
            <a:ext cx="251220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Sum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Min = 2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 = 10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Product = 300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Join = 23105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B51BA0E-A647-438E-BC11-37104FE153D6}"/>
              </a:ext>
            </a:extLst>
          </p:cNvPr>
          <p:cNvSpPr txBox="1">
            <a:spLocks/>
          </p:cNvSpPr>
          <p:nvPr/>
        </p:nvSpPr>
        <p:spPr>
          <a:xfrm>
            <a:off x="5650498" y="2971348"/>
            <a:ext cx="1060485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7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0.5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979B926-84F1-4F2A-95BA-453A0E8A785F}"/>
              </a:ext>
            </a:extLst>
          </p:cNvPr>
          <p:cNvSpPr txBox="1">
            <a:spLocks/>
          </p:cNvSpPr>
          <p:nvPr/>
        </p:nvSpPr>
        <p:spPr>
          <a:xfrm>
            <a:off x="7966192" y="2908074"/>
            <a:ext cx="3063553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Sum = 29.5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Min = 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Product = -1050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Join = 5-32070.5</a:t>
            </a:r>
          </a:p>
        </p:txBody>
      </p:sp>
      <p:sp>
        <p:nvSpPr>
          <p:cNvPr id="10" name="Стрелка надясно 1">
            <a:extLst>
              <a:ext uri="{FF2B5EF4-FFF2-40B4-BE49-F238E27FC236}">
                <a16:creationId xmlns:a16="http://schemas.microsoft.com/office/drawing/2014/main" id="{07CA49CE-AC25-4853-92EE-C1A65C972248}"/>
              </a:ext>
            </a:extLst>
          </p:cNvPr>
          <p:cNvSpPr/>
          <p:nvPr/>
        </p:nvSpPr>
        <p:spPr bwMode="auto">
          <a:xfrm>
            <a:off x="1644761" y="4055175"/>
            <a:ext cx="676329" cy="5754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трелка надясно 1">
            <a:extLst>
              <a:ext uri="{FF2B5EF4-FFF2-40B4-BE49-F238E27FC236}">
                <a16:creationId xmlns:a16="http://schemas.microsoft.com/office/drawing/2014/main" id="{5C0EE476-DB25-4C41-AC8C-1051ED2264BE}"/>
              </a:ext>
            </a:extLst>
          </p:cNvPr>
          <p:cNvSpPr/>
          <p:nvPr/>
        </p:nvSpPr>
        <p:spPr bwMode="auto">
          <a:xfrm>
            <a:off x="7066156" y="3960490"/>
            <a:ext cx="676329" cy="5754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8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Solution: Aggregates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999732-2D6D-4631-97D9-18654AF17496}"/>
              </a:ext>
            </a:extLst>
          </p:cNvPr>
          <p:cNvSpPr txBox="1">
            <a:spLocks/>
          </p:cNvSpPr>
          <p:nvPr/>
        </p:nvSpPr>
        <p:spPr>
          <a:xfrm>
            <a:off x="467565" y="1684584"/>
            <a:ext cx="1131803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solution(arr)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console.log('Sum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a + b));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Math.min(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)));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console.log('Max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Math.max(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)));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console.log('Product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a * b));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console.log('Join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'' + a + b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));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4E4F4-8E28-41D9-AE92-4EED42B4D53D}"/>
              </a:ext>
            </a:extLst>
          </p:cNvPr>
          <p:cNvSpPr txBox="1"/>
          <p:nvPr/>
        </p:nvSpPr>
        <p:spPr>
          <a:xfrm>
            <a:off x="816005" y="61150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https://judge.softuni.bg/Contests/1582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222480"/>
            <a:ext cx="11394218" cy="5514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Currying is the process of </a:t>
            </a:r>
            <a:r>
              <a:rPr lang="en-US" sz="3200" b="1" dirty="0">
                <a:solidFill>
                  <a:schemeClr val="bg1"/>
                </a:solidFill>
              </a:rPr>
              <a:t>breaking down </a:t>
            </a:r>
            <a:r>
              <a:rPr lang="en-US" sz="3200" dirty="0"/>
              <a:t>a function into a series of functions - each takes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argument.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11015" y="3708474"/>
            <a:ext cx="4328038" cy="26887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(a, b, c)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(5,6,8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//</a:t>
            </a:r>
            <a:r>
              <a:rPr lang="bg-BG" sz="2400" i="1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Expected output: 19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3" name="Закръглено правоъгълно изнесено означение 2"/>
          <p:cNvSpPr/>
          <p:nvPr/>
        </p:nvSpPr>
        <p:spPr bwMode="auto">
          <a:xfrm>
            <a:off x="1802501" y="2426243"/>
            <a:ext cx="1904149" cy="1144620"/>
          </a:xfrm>
          <a:prstGeom prst="wedgeRoundRectCallout">
            <a:avLst>
              <a:gd name="adj1" fmla="val 34398"/>
              <a:gd name="adj2" fmla="val 709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Takes three numbers as input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Стрелка надясно 1"/>
          <p:cNvSpPr/>
          <p:nvPr/>
        </p:nvSpPr>
        <p:spPr bwMode="auto">
          <a:xfrm>
            <a:off x="4840656" y="4821501"/>
            <a:ext cx="690656" cy="4626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632916" y="2750456"/>
            <a:ext cx="5704871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//19</a:t>
            </a:r>
          </a:p>
        </p:txBody>
      </p:sp>
      <p:sp>
        <p:nvSpPr>
          <p:cNvPr id="11" name="Закръглено правоъгълно изнесено означение 2"/>
          <p:cNvSpPr/>
          <p:nvPr/>
        </p:nvSpPr>
        <p:spPr bwMode="auto">
          <a:xfrm>
            <a:off x="9183611" y="1933615"/>
            <a:ext cx="2811623" cy="1155530"/>
          </a:xfrm>
          <a:prstGeom prst="wedgeRoundRectCallout">
            <a:avLst>
              <a:gd name="adj1" fmla="val -71128"/>
              <a:gd name="adj2" fmla="val 26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Takes one parameter and returns a function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Composition </a:t>
            </a:r>
            <a:r>
              <a:rPr lang="en-US" sz="3200" dirty="0"/>
              <a:t>- Building new function from old</a:t>
            </a:r>
            <a:br>
              <a:rPr lang="en-US" sz="3200" dirty="0"/>
            </a:br>
            <a:r>
              <a:rPr lang="en-US" sz="3200" dirty="0"/>
              <a:t>function by passing arguments.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 - Functions that are called repeatedly with the</a:t>
            </a:r>
            <a:br>
              <a:rPr lang="en-US" sz="3200" dirty="0"/>
            </a:br>
            <a:r>
              <a:rPr lang="en-US" sz="3200" dirty="0"/>
              <a:t>same set of inputs but whose result is relatively expensive to</a:t>
            </a:r>
            <a:br>
              <a:rPr lang="en-US" sz="3200" dirty="0"/>
            </a:br>
            <a:r>
              <a:rPr lang="en-US" sz="3200" dirty="0"/>
              <a:t>produce.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Errors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Throwing functions and exiting immediately</a:t>
            </a:r>
            <a:br>
              <a:rPr lang="en-US" sz="3200" dirty="0"/>
            </a:br>
            <a:r>
              <a:rPr lang="en-US" sz="3200" dirty="0"/>
              <a:t>after an error.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222480"/>
            <a:ext cx="11184201" cy="5514221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final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  <a:r>
              <a:rPr lang="en-US" sz="3200" dirty="0"/>
              <a:t>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times</a:t>
            </a:r>
          </a:p>
          <a:p>
            <a:r>
              <a:rPr lang="en-US" sz="3200" dirty="0"/>
              <a:t>This helps write </a:t>
            </a:r>
            <a:r>
              <a:rPr lang="en-US" sz="3200" b="1" dirty="0">
                <a:solidFill>
                  <a:schemeClr val="bg1"/>
                </a:solidFill>
              </a:rPr>
              <a:t>reusable code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fewer bugs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27881" y="5471465"/>
            <a:ext cx="432007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638786" y="5569799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44048" y="5471465"/>
            <a:ext cx="432007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8838251" y="4456458"/>
            <a:ext cx="2811623" cy="775931"/>
          </a:xfrm>
          <a:prstGeom prst="wedgeRoundRectCallout">
            <a:avLst>
              <a:gd name="adj1" fmla="val -34206"/>
              <a:gd name="adj2" fmla="val 67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Same as increment operator (++)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Закръглено правоъгълно изнесено означение 2"/>
          <p:cNvSpPr/>
          <p:nvPr/>
        </p:nvSpPr>
        <p:spPr bwMode="auto">
          <a:xfrm>
            <a:off x="2360463" y="4410489"/>
            <a:ext cx="3751759" cy="775931"/>
          </a:xfrm>
          <a:prstGeom prst="wedgeRoundRectCallout">
            <a:avLst>
              <a:gd name="adj1" fmla="val 57536"/>
              <a:gd name="adj2" fmla="val 40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first parameter to 1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  <p:bldP spid="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83855"/>
            <a:ext cx="11818096" cy="51133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Currying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always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produces nested unary (1-ary) </a:t>
            </a:r>
            <a:r>
              <a:rPr lang="en-US" sz="3600" dirty="0" smtClean="0"/>
              <a:t>functions.</a:t>
            </a:r>
          </a:p>
          <a:p>
            <a:pPr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Partial</a:t>
            </a:r>
            <a:r>
              <a:rPr lang="en-US" sz="3600" dirty="0" smtClean="0"/>
              <a:t> application produces functions of arbitrary number</a:t>
            </a:r>
            <a:br>
              <a:rPr lang="en-US" sz="3600" dirty="0" smtClean="0"/>
            </a:br>
            <a:r>
              <a:rPr lang="en-US" sz="3600" dirty="0" smtClean="0"/>
              <a:t>of arguments. </a:t>
            </a:r>
          </a:p>
          <a:p>
            <a:r>
              <a:rPr lang="en-US" sz="3600" dirty="0"/>
              <a:t>Currying is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partial application. It can </a:t>
            </a:r>
            <a:r>
              <a:rPr lang="en-US" sz="3600" dirty="0" smtClean="0"/>
              <a:t>be			      implemented using </a:t>
            </a:r>
            <a:r>
              <a:rPr lang="en-US" sz="3600" dirty="0"/>
              <a:t>partial application.</a:t>
            </a:r>
          </a:p>
          <a:p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CE30-E7B0-4703-8FCE-7C21D7BEA6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418" y="3059546"/>
            <a:ext cx="2793286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Your program will receive a function that </a:t>
            </a:r>
            <a:r>
              <a:rPr lang="en-US" sz="3300" b="1" dirty="0">
                <a:solidFill>
                  <a:schemeClr val="bg1"/>
                </a:solidFill>
              </a:rPr>
              <a:t>takes 4 parameters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en-US" sz="3300" dirty="0"/>
              <a:t>and</a:t>
            </a:r>
            <a:br>
              <a:rPr lang="en-US" sz="3300" dirty="0"/>
            </a:br>
            <a:r>
              <a:rPr lang="en-US" sz="3300" b="1" dirty="0">
                <a:solidFill>
                  <a:schemeClr val="bg1"/>
                </a:solidFill>
              </a:rPr>
              <a:t>returns</a:t>
            </a:r>
            <a:r>
              <a:rPr lang="en-US" sz="3300" dirty="0"/>
              <a:t> a formatted string. 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Your </a:t>
            </a:r>
            <a:r>
              <a:rPr lang="en-US" sz="3300" dirty="0"/>
              <a:t>task is to </a:t>
            </a:r>
            <a:r>
              <a:rPr lang="en-US" sz="3300" b="1" dirty="0">
                <a:solidFill>
                  <a:schemeClr val="bg1"/>
                </a:solidFill>
              </a:rPr>
              <a:t>return</a:t>
            </a:r>
            <a:r>
              <a:rPr lang="en-US" sz="3300" dirty="0"/>
              <a:t> another function that only takes </a:t>
            </a:r>
            <a:r>
              <a:rPr lang="en-US" sz="3300" b="1" dirty="0" smtClean="0">
                <a:solidFill>
                  <a:schemeClr val="bg1"/>
                </a:solidFill>
              </a:rPr>
              <a:t>1 </a:t>
            </a:r>
            <a:r>
              <a:rPr lang="en-US" sz="3300" b="1" dirty="0">
                <a:solidFill>
                  <a:schemeClr val="bg1"/>
                </a:solidFill>
              </a:rPr>
              <a:t>parameter</a:t>
            </a:r>
            <a:r>
              <a:rPr lang="en-US" sz="3300" dirty="0"/>
              <a:t> and returns the same formatted string.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1333847" y="4079118"/>
            <a:ext cx="9075534" cy="11842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let formatter =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getDollarFormatter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(formatCurrency);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formatter(5345);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119843"/>
            <a:ext cx="11383347" cy="5514221"/>
          </a:xfrm>
        </p:spPr>
        <p:txBody>
          <a:bodyPr>
            <a:noAutofit/>
          </a:bodyPr>
          <a:lstStyle/>
          <a:p>
            <a:r>
              <a:rPr lang="en-US" sz="3200" dirty="0"/>
              <a:t>We take the initial </a:t>
            </a:r>
            <a:r>
              <a:rPr lang="en-US" sz="3200" b="1" dirty="0">
                <a:solidFill>
                  <a:schemeClr val="bg1"/>
                </a:solidFill>
              </a:rPr>
              <a:t>function as parameter</a:t>
            </a:r>
          </a:p>
          <a:p>
            <a:r>
              <a:rPr lang="en-US" sz="3200" dirty="0"/>
              <a:t>We </a:t>
            </a:r>
            <a:r>
              <a:rPr lang="en-US" sz="3200" b="1" dirty="0">
                <a:solidFill>
                  <a:schemeClr val="bg1"/>
                </a:solidFill>
              </a:rPr>
              <a:t>return a function </a:t>
            </a:r>
            <a:r>
              <a:rPr lang="en-US" sz="3200" dirty="0"/>
              <a:t>that takes only one parameter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04742" y="2576617"/>
            <a:ext cx="8732221" cy="3401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getDollarFormatter(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function dollarFormatter(value)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return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(',', '$', true, value);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dollarFormatter;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7362532" y="3243719"/>
            <a:ext cx="3187582" cy="546931"/>
          </a:xfrm>
          <a:prstGeom prst="wedgeRoundRectCallout">
            <a:avLst>
              <a:gd name="adj1" fmla="val -59888"/>
              <a:gd name="adj2" fmla="val 49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Fix parameters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310654" y="4448795"/>
            <a:ext cx="2861529" cy="871670"/>
          </a:xfrm>
          <a:prstGeom prst="wedgeRoundRectCallout">
            <a:avLst>
              <a:gd name="adj1" fmla="val -69066"/>
              <a:gd name="adj2" fmla="val -5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result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original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45CB4-5B0E-4F5E-88FD-F942042A9887}"/>
              </a:ext>
            </a:extLst>
          </p:cNvPr>
          <p:cNvSpPr txBox="1"/>
          <p:nvPr/>
        </p:nvSpPr>
        <p:spPr>
          <a:xfrm>
            <a:off x="816005" y="61150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https://judge.softuni.bg/Contests/1582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509490"/>
            <a:ext cx="8365766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First Class </a:t>
            </a:r>
            <a:r>
              <a:rPr lang="en-US" sz="3200" dirty="0"/>
              <a:t>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Higher-Order</a:t>
            </a:r>
            <a:r>
              <a:rPr lang="en-US" sz="3200" dirty="0"/>
              <a:t>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Currying</a:t>
            </a:r>
            <a:r>
              <a:rPr lang="en-US" sz="3200" dirty="0"/>
              <a:t> and </a:t>
            </a:r>
            <a:r>
              <a:rPr lang="en-US" sz="3200" b="1" dirty="0"/>
              <a:t>Partial</a:t>
            </a:r>
            <a:r>
              <a:rPr lang="en-US" sz="3200" dirty="0"/>
              <a:t> </a:t>
            </a:r>
            <a:r>
              <a:rPr lang="en-US" sz="3200" b="1" dirty="0"/>
              <a:t>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Immediately-Invoked Function Expressions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)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Function Context</a:t>
            </a:r>
            <a:r>
              <a:rPr lang="en-US" sz="3200" dirty="0"/>
              <a:t>: Using </a:t>
            </a:r>
            <a:r>
              <a:rPr lang="en-US" sz="3200" b="1" dirty="0">
                <a:solidFill>
                  <a:schemeClr val="bg1"/>
                </a:solidFill>
              </a:rPr>
              <a:t>this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apply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8" y="4919204"/>
            <a:ext cx="10961783" cy="1478422"/>
          </a:xfrm>
        </p:spPr>
        <p:txBody>
          <a:bodyPr/>
          <a:lstStyle/>
          <a:p>
            <a:r>
              <a:rPr lang="en-US" dirty="0"/>
              <a:t>Immediately-Invoked </a:t>
            </a:r>
            <a:br>
              <a:rPr lang="en-US" dirty="0"/>
            </a:br>
            <a:r>
              <a:rPr lang="en-US" dirty="0"/>
              <a:t>Function Expressions (IIFE)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4717254" y="1661773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 smtClean="0"/>
              <a:t>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IIFE?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03305" y="3258874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</a:t>
            </a:r>
            <a:r>
              <a:rPr lang="en-US" sz="2400" dirty="0" smtClean="0">
                <a:solidFill>
                  <a:schemeClr val="tx1"/>
                </a:solidFill>
              </a:rPr>
              <a:t>("invoked!");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49283" y="5313314"/>
            <a:ext cx="92106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iife = function() { console.log</a:t>
            </a:r>
            <a:r>
              <a:rPr lang="en-US" sz="2400" dirty="0" smtClean="0">
                <a:solidFill>
                  <a:schemeClr val="tx1"/>
                </a:solidFill>
              </a:rPr>
              <a:t>("invoked!");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003305" y="4286094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</a:t>
            </a:r>
            <a:r>
              <a:rPr lang="en-US" sz="2400" dirty="0" smtClean="0">
                <a:solidFill>
                  <a:schemeClr val="tx1"/>
                </a:solidFill>
              </a:rPr>
              <a:t>("invoked!");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4873" y="1244759"/>
            <a:ext cx="12111653" cy="5276048"/>
          </a:xfrm>
        </p:spPr>
        <p:txBody>
          <a:bodyPr>
            <a:normAutofit/>
          </a:bodyPr>
          <a:lstStyle/>
          <a:p>
            <a:pPr marL="609219" lvl="1" indent="0">
              <a:buNone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is preserved in the outer function, a.k.a. 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3052" y="2199241"/>
            <a:ext cx="542556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f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 function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38614" y="2199241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Write a JS program that keeps a string </a:t>
            </a:r>
            <a:r>
              <a:rPr lang="en-US" sz="3200" b="1" dirty="0">
                <a:solidFill>
                  <a:schemeClr val="bg1"/>
                </a:solidFill>
              </a:rPr>
              <a:t>inside it's context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can</a:t>
            </a:r>
            <a:br>
              <a:rPr lang="en-US" sz="3200" dirty="0"/>
            </a:br>
            <a:r>
              <a:rPr lang="en-US" sz="3200" dirty="0"/>
              <a:t>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or output the string on</a:t>
            </a:r>
            <a:br>
              <a:rPr lang="en-US" sz="3200" dirty="0"/>
            </a:br>
            <a:r>
              <a:rPr lang="en-US" sz="3200" dirty="0"/>
              <a:t>the console.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append</a:t>
            </a:r>
            <a:r>
              <a:rPr lang="en-US" sz="3000" b="1" dirty="0"/>
              <a:t>(str)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removeStart</a:t>
            </a:r>
            <a:r>
              <a:rPr lang="en-US" sz="3000" b="1" dirty="0"/>
              <a:t>(n)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 from the string, </a:t>
            </a:r>
            <a:r>
              <a:rPr lang="en-US" sz="3000" dirty="0" smtClean="0"/>
              <a:t>	       </a:t>
            </a:r>
            <a:r>
              <a:rPr lang="en-US" sz="3000" b="1" dirty="0" smtClean="0">
                <a:solidFill>
                  <a:schemeClr val="bg1"/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en-US" sz="3000" dirty="0"/>
              <a:t>is </a:t>
            </a:r>
            <a:r>
              <a:rPr lang="en-US" sz="3000" dirty="0" smtClean="0"/>
              <a:t>an integer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removeEnd</a:t>
            </a:r>
            <a:r>
              <a:rPr lang="en-US" sz="3000" b="1" dirty="0"/>
              <a:t>(n)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 from the string, </a:t>
            </a:r>
            <a:r>
              <a:rPr lang="en-US" sz="3000" dirty="0" smtClean="0"/>
              <a:t>	      </a:t>
            </a:r>
            <a:r>
              <a:rPr lang="en-US" sz="3000" b="1" dirty="0" smtClean="0">
                <a:solidFill>
                  <a:schemeClr val="bg1"/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en-US" sz="3000" dirty="0"/>
              <a:t>is </a:t>
            </a:r>
            <a:r>
              <a:rPr lang="en-US" sz="3000" dirty="0" smtClean="0"/>
              <a:t>an integer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print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output</a:t>
            </a:r>
            <a:r>
              <a:rPr lang="en-US" sz="3000" dirty="0"/>
              <a:t> the stored string to the </a:t>
            </a:r>
            <a:r>
              <a:rPr lang="en-US" sz="3000" b="1" dirty="0">
                <a:solidFill>
                  <a:schemeClr val="bg1"/>
                </a:solidFill>
              </a:rPr>
              <a:t>console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C390-9752-4A02-886C-E1E9268714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CC3A7C-3BDA-4A77-BAA1-AC7673692B4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5" y="1316403"/>
            <a:ext cx="11678322" cy="508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function solve(arr) {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let closure = (function () {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let str = </a:t>
            </a:r>
            <a:r>
              <a:rPr lang="en-US" sz="22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'';</a:t>
            </a:r>
            <a:endParaRPr lang="en-US" sz="22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</a:t>
            </a:r>
            <a:r>
              <a:rPr lang="en-US" sz="22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return</a:t>
            </a: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    append: (s) =&gt; str += s,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    removeStart: (n) =&gt; str = str.substring(n),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    removeEnd: (n) =&gt; str = str.substring(0, str.length - n),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    print: () =&gt; console.log(str)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</a:t>
            </a:r>
          </a:p>
          <a:p>
            <a:pPr>
              <a:defRPr sz="1800"/>
            </a:pPr>
            <a:r>
              <a:rPr lang="en-US" sz="22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})();  				    </a:t>
            </a:r>
            <a:r>
              <a:rPr lang="en-US" sz="22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Continue on the next slide…</a:t>
            </a:r>
          </a:p>
          <a:p>
            <a:pPr lvl="0">
              <a:defRPr sz="1800"/>
            </a:pPr>
            <a:endParaRPr lang="en-US" sz="22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2B9EE1-8225-4AA7-BC1A-BF1B03E77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0590"/>
          </a:xfrm>
        </p:spPr>
        <p:txBody>
          <a:bodyPr/>
          <a:lstStyle/>
          <a:p>
            <a:r>
              <a:rPr lang="en-US" sz="3600" dirty="0"/>
              <a:t>We loop</a:t>
            </a:r>
            <a:r>
              <a:rPr lang="bg-BG" sz="3600" dirty="0"/>
              <a:t> </a:t>
            </a:r>
            <a:r>
              <a:rPr lang="en-US" sz="3600" dirty="0"/>
              <a:t>through </a:t>
            </a:r>
            <a:r>
              <a:rPr lang="en-US" sz="3600" b="1" dirty="0">
                <a:solidFill>
                  <a:schemeClr val="bg1"/>
                </a:solidFill>
              </a:rPr>
              <a:t>all</a:t>
            </a:r>
            <a:r>
              <a:rPr lang="en-US" sz="3600" dirty="0"/>
              <a:t> elements in the array.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Execute</a:t>
            </a:r>
            <a:r>
              <a:rPr lang="en-US" sz="3600" dirty="0" smtClean="0"/>
              <a:t> the closure with the current values.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4BC828-4E4F-4F93-BA6D-C19977DA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C5152-6330-4AB9-9AC3-1DFD943D25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D4BA4-D5B8-4E9B-B22D-6A10D72F92B7}"/>
              </a:ext>
            </a:extLst>
          </p:cNvPr>
          <p:cNvSpPr txBox="1"/>
          <p:nvPr/>
        </p:nvSpPr>
        <p:spPr>
          <a:xfrm>
            <a:off x="-1588" y="63207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https://judge.softuni.bg/Contests/1582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28302" y="2946071"/>
            <a:ext cx="873222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for (let st of arr) {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let [comm, value] = st.split(' ');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closure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[comm](value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);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}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347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485" y="4795934"/>
            <a:ext cx="10961783" cy="953729"/>
          </a:xfrm>
        </p:spPr>
        <p:txBody>
          <a:bodyPr/>
          <a:lstStyle/>
          <a:p>
            <a:r>
              <a:rPr lang="en-US" dirty="0">
                <a:latin typeface="+mn-lt"/>
              </a:rPr>
              <a:t>Function </a:t>
            </a:r>
            <a:r>
              <a:rPr lang="en-US" dirty="0" smtClean="0">
                <a:latin typeface="+mn-lt"/>
              </a:rPr>
              <a:t>"this" </a:t>
            </a:r>
            <a:r>
              <a:rPr lang="en-US" dirty="0">
                <a:latin typeface="+mn-lt"/>
              </a:rPr>
              <a:t>Context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3655" y="5951911"/>
            <a:ext cx="10961783" cy="499819"/>
          </a:xfrm>
        </p:spPr>
        <p:txBody>
          <a:bodyPr/>
          <a:lstStyle/>
          <a:p>
            <a:r>
              <a:rPr lang="en-US" dirty="0"/>
              <a:t>this, call, apply, bind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1091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2207491"/>
            <a:ext cx="10036163" cy="3983128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 smtClean="0"/>
              <a:t>Function </a:t>
            </a:r>
            <a:r>
              <a:rPr lang="en-US" dirty="0"/>
              <a:t>context ==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this</a:t>
            </a:r>
            <a:r>
              <a:rPr lang="en-US" dirty="0" smtClean="0"/>
              <a:t>" </a:t>
            </a:r>
            <a:r>
              <a:rPr lang="en-US" dirty="0"/>
              <a:t>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</a:rPr>
              <a:t>func()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object.function()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domElement.event()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0108" y="983404"/>
            <a:ext cx="106402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function context </a:t>
            </a:r>
            <a:r>
              <a:rPr lang="en-US" sz="3200" dirty="0"/>
              <a:t>is the object that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</a:rPr>
              <a:t>owns</a:t>
            </a:r>
            <a:r>
              <a:rPr lang="en-US" sz="3200" dirty="0" smtClean="0"/>
              <a:t>" </a:t>
            </a:r>
            <a:r>
              <a:rPr lang="en-US" sz="3200" dirty="0"/>
              <a:t>the </a:t>
            </a:r>
            <a:br>
              <a:rPr lang="en-US" sz="3200" dirty="0"/>
            </a:br>
            <a:r>
              <a:rPr lang="en-US" sz="3200" dirty="0"/>
              <a:t>currently executed code</a:t>
            </a:r>
          </a:p>
        </p:txBody>
      </p:sp>
    </p:spTree>
    <p:extLst>
      <p:ext uri="{BB962C8B-B14F-4D97-AF65-F5344CB8AC3E}">
        <p14:creationId xmlns:p14="http://schemas.microsoft.com/office/powerpoint/2010/main" val="10580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726163" y="1335779"/>
            <a:ext cx="7970289" cy="2196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Window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("this"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is the global context)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66373" y="3768761"/>
            <a:ext cx="6689868" cy="2697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'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 strict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undefined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("this"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is missing)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8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57890" y="1456582"/>
            <a:ext cx="6076220" cy="4675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func()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1121" y="1268156"/>
            <a:ext cx="8389758" cy="29026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'Todor',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function 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.name; 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"this"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refers to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i="1" dirty="0" err="1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console.log(obj.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97008" y="4455535"/>
            <a:ext cx="5397983" cy="1847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Car()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car =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Car();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Car {}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2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Inner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69797" y="1303667"/>
            <a:ext cx="8052406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Object {name: 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function inner()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Window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 name: 'Peter',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86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Arrow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8938" y="1277034"/>
            <a:ext cx="6694123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let inner = ()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8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DOM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5578" y="1268156"/>
            <a:ext cx="9116007" cy="117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="alert(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Click Me&lt;/button&gt;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HtmlButtonElement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when clicked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5578" y="2680188"/>
            <a:ext cx="9116007" cy="1621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="f(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f(btn) { alert(btn);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HtmlButtonElement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when clicked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55578" y="4536980"/>
            <a:ext cx="9116007" cy="1686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="f()"&gt;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 alert(this);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object Window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when clicked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686800" y="4898571"/>
            <a:ext cx="3088433" cy="1054360"/>
          </a:xfrm>
          <a:prstGeom prst="wedgeRoundRectCallout">
            <a:avLst>
              <a:gd name="adj1" fmla="val -21750"/>
              <a:gd name="adj2" fmla="val 27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cs typeface="Consolas" pitchFamily="49" charset="0"/>
              </a:rPr>
              <a:t>Avoided by using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addEventListener</a:t>
            </a:r>
          </a:p>
        </p:txBody>
      </p:sp>
    </p:spTree>
    <p:extLst>
      <p:ext uri="{BB962C8B-B14F-4D97-AF65-F5344CB8AC3E}">
        <p14:creationId xmlns:p14="http://schemas.microsoft.com/office/powerpoint/2010/main" val="3257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30" y="91872"/>
            <a:ext cx="9506047" cy="882654"/>
          </a:xfrm>
        </p:spPr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2450-9E24-4B37-9DE5-7422658EA5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237" y="6388318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1A78551-9D86-4A70-81EB-2F4DEAECBA5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31533" y="1452169"/>
            <a:ext cx="11131704" cy="4800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sharePersonalInfo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function (){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console.log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(`Hello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, my name is 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.name}`.);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console.log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(`I'm 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a 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.profession}.`);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{name: </a:t>
            </a:r>
            <a:r>
              <a:rPr lang="bg-BG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Peter</a:t>
            </a:r>
            <a:r>
              <a:rPr lang="bg-BG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profession: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"Fisherman"};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{name: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"George", 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profession: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"Astronaut"};</a:t>
            </a:r>
          </a:p>
          <a:p>
            <a:pPr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Continue on the next slide…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10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C4B5-D355-4D24-B8E8-8B582F5EF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03AFBB-6ED7-4997-9CBA-852D9EC16D86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852418" y="1715227"/>
            <a:ext cx="8649328" cy="3826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(firstPerson);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Peter.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Fisherman</a:t>
            </a:r>
            <a:r>
              <a:rPr lang="en-US" sz="2400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.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George.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Astronaut.</a:t>
            </a:r>
          </a:p>
        </p:txBody>
      </p:sp>
    </p:spTree>
    <p:extLst>
      <p:ext uri="{BB962C8B-B14F-4D97-AF65-F5344CB8AC3E}">
        <p14:creationId xmlns:p14="http://schemas.microsoft.com/office/powerpoint/2010/main" val="42207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4551-471F-4A92-94F9-246FD47632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DBC61E4-3D02-41C4-9DD8-A5DFD86DD07A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500" y="1195389"/>
            <a:ext cx="11817350" cy="5045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name: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"Peter",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prof: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"Fisherman",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shareInfo: function()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    console.log(`${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.name} work as 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.prof}`);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{name: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"George", 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prof: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"Astronaut"};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firstPerson.shareInfo.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apply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George work as Astronaut</a:t>
            </a:r>
          </a:p>
        </p:txBody>
      </p:sp>
    </p:spTree>
    <p:extLst>
      <p:ext uri="{BB962C8B-B14F-4D97-AF65-F5344CB8AC3E}">
        <p14:creationId xmlns:p14="http://schemas.microsoft.com/office/powerpoint/2010/main" val="27468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F8CBDEB-03AC-427F-AC21-65A1BCCD59B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708582" y="1390698"/>
            <a:ext cx="7758692" cy="50064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module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x: 42,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getX: function() return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this.x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unboundGetX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module.getX;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console.log(unboundGetX());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undefined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unboundGetX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.bind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(module);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42</a:t>
            </a:r>
          </a:p>
        </p:txBody>
      </p:sp>
    </p:spTree>
    <p:extLst>
      <p:ext uri="{BB962C8B-B14F-4D97-AF65-F5344CB8AC3E}">
        <p14:creationId xmlns:p14="http://schemas.microsoft.com/office/powerpoint/2010/main" val="35295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999619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In JS, functions are objects (</a:t>
            </a:r>
            <a:r>
              <a:rPr lang="en-US" sz="3000" b="1" dirty="0">
                <a:solidFill>
                  <a:schemeClr val="bg1"/>
                </a:solidFill>
              </a:rPr>
              <a:t>first-class functions</a:t>
            </a:r>
            <a:r>
              <a:rPr lang="en-US" sz="3000" dirty="0">
                <a:solidFill>
                  <a:schemeClr val="bg2"/>
                </a:solidFill>
              </a:rPr>
              <a:t>)</a:t>
            </a:r>
          </a:p>
          <a:p>
            <a:pPr marL="457200" indent="-457200">
              <a:spcBef>
                <a:spcPts val="18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IIFE</a:t>
            </a:r>
            <a:r>
              <a:rPr lang="en-US" sz="3000" dirty="0">
                <a:solidFill>
                  <a:schemeClr val="bg2"/>
                </a:solidFill>
              </a:rPr>
              <a:t> is immediately-invoked anonymous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spcBef>
                <a:spcPts val="18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Encapsulates</a:t>
            </a:r>
            <a:r>
              <a:rPr lang="en-US" sz="3000" dirty="0">
                <a:solidFill>
                  <a:schemeClr val="bg2"/>
                </a:solidFill>
              </a:rPr>
              <a:t> JS code + data (state)</a:t>
            </a: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</a:rPr>
              <a:t>function context </a:t>
            </a:r>
            <a:r>
              <a:rPr lang="en-US" sz="3000" dirty="0" smtClean="0">
                <a:solidFill>
                  <a:schemeClr val="bg2"/>
                </a:solidFill>
              </a:rPr>
              <a:t>"</a:t>
            </a:r>
            <a:r>
              <a:rPr lang="en-US" sz="3000" b="1" dirty="0" smtClean="0">
                <a:solidFill>
                  <a:schemeClr val="bg1"/>
                </a:solidFill>
              </a:rPr>
              <a:t>this</a:t>
            </a:r>
            <a:r>
              <a:rPr lang="en-US" sz="3000" dirty="0" smtClean="0">
                <a:solidFill>
                  <a:schemeClr val="bg2"/>
                </a:solidFill>
              </a:rPr>
              <a:t>" </a:t>
            </a:r>
            <a:r>
              <a:rPr lang="en-US" sz="3000" dirty="0">
                <a:solidFill>
                  <a:schemeClr val="bg2"/>
                </a:solidFill>
              </a:rPr>
              <a:t>depends on how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the function is invoked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Through object, as event-handler,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inner function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Functions behaving like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722121" y="17344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</a:t>
            </a: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6114" y="1161143"/>
            <a:ext cx="9886937" cy="5029475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A function 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other </a:t>
            </a:r>
            <a:r>
              <a:rPr lang="bg-BG" dirty="0"/>
              <a:t>        </a:t>
            </a:r>
            <a:r>
              <a:rPr lang="en-US" dirty="0"/>
              <a:t>function, 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 and can be 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as a value to a variable.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 a function to a </a:t>
            </a:r>
            <a:r>
              <a:rPr lang="en-US" b="1" dirty="0"/>
              <a:t>variable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644209" y="3899323"/>
            <a:ext cx="6324374" cy="20155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write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= function ()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 console.log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("Hello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, world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!");</a:t>
            </a:r>
            <a:endParaRPr lang="nn-NO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80000"/>
              </a:lnSpc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write()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;       </a:t>
            </a:r>
            <a:r>
              <a:rPr lang="nn-NO" sz="2400" i="1" dirty="0">
                <a:solidFill>
                  <a:schemeClr val="accent2"/>
                </a:solidFill>
                <a:sym typeface="Wingdings" pitchFamily="2" charset="2"/>
              </a:rPr>
              <a:t>//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40641" y="1121144"/>
            <a:ext cx="10036163" cy="5276048"/>
          </a:xfrm>
        </p:spPr>
        <p:txBody>
          <a:bodyPr/>
          <a:lstStyle/>
          <a:p>
            <a:pPr lvl="1"/>
            <a:r>
              <a:rPr lang="en-US" dirty="0"/>
              <a:t>Pass a function as an </a:t>
            </a:r>
            <a:r>
              <a:rPr lang="en-US" b="1" dirty="0"/>
              <a:t>Argument</a:t>
            </a:r>
            <a:endParaRPr lang="bg-BG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83121" y="1929642"/>
            <a:ext cx="7866422" cy="36590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()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 return 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"Hello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";</a:t>
            </a:r>
            <a:endParaRPr lang="nn-NO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greeting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(helloMessage, name)</a:t>
            </a: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console.log(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helloMessage()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+ name);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greeting (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"JavaScript!");</a:t>
            </a:r>
            <a:endParaRPr lang="nn-NO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i="1" dirty="0">
                <a:solidFill>
                  <a:schemeClr val="accent2"/>
                </a:solidFill>
                <a:sym typeface="Wingdings" pitchFamily="2" charset="2"/>
              </a:rPr>
              <a:t>//Hello, JavaScript!</a:t>
            </a:r>
          </a:p>
        </p:txBody>
      </p:sp>
      <p:sp>
        <p:nvSpPr>
          <p:cNvPr id="8" name="Закръглено правоъгълно изнесено означение 2"/>
          <p:cNvSpPr/>
          <p:nvPr/>
        </p:nvSpPr>
        <p:spPr bwMode="auto">
          <a:xfrm>
            <a:off x="9013216" y="4578497"/>
            <a:ext cx="2811623" cy="1336007"/>
          </a:xfrm>
          <a:prstGeom prst="wedgeRoundRectCallout">
            <a:avLst>
              <a:gd name="adj1" fmla="val -61322"/>
              <a:gd name="adj2" fmla="val -291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Pass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'sayHello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 as an argument 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'greeting' 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9625" y="1121144"/>
            <a:ext cx="10232927" cy="5276048"/>
          </a:xfrm>
        </p:spPr>
        <p:txBody>
          <a:bodyPr/>
          <a:lstStyle/>
          <a:p>
            <a:pPr lvl="1"/>
            <a:r>
              <a:rPr lang="en-US" dirty="0"/>
              <a:t>Return a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001" y="1861494"/>
            <a:ext cx="6333405" cy="2310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()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function()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console.log('Hello!');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	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75" y="2594571"/>
            <a:ext cx="3915759" cy="45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3876" y="1275734"/>
            <a:ext cx="9731357" cy="512145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Take other </a:t>
            </a:r>
            <a:r>
              <a:rPr lang="en-US" sz="3600" b="1" dirty="0">
                <a:solidFill>
                  <a:schemeClr val="bg1"/>
                </a:solidFill>
              </a:rPr>
              <a:t>functions as argument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return a            function </a:t>
            </a:r>
            <a:r>
              <a:rPr lang="en-US" sz="3600" dirty="0"/>
              <a:t>as result</a:t>
            </a:r>
          </a:p>
          <a:p>
            <a:endParaRPr lang="en-US" b="1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35104" y="2855098"/>
            <a:ext cx="541338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return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console.log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("Hello!");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myFunc =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sayHello();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myFunc();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     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//Hello!</a:t>
            </a: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58532" y="2564018"/>
            <a:ext cx="11052661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words = ['JavaScript', 'programming', 'development', 'code'];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result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= words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.filter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(word =&gt; word.length &gt; 6);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result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Expected output: Array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["JavaScript", "programming", "development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242345" y="1235102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filter() </a:t>
            </a:r>
            <a:r>
              <a:rPr lang="en-US" sz="3200" dirty="0"/>
              <a:t>method creates a new array with all elements that pass the test implemented by the provided function.</a:t>
            </a:r>
          </a:p>
        </p:txBody>
      </p:sp>
    </p:spTree>
    <p:extLst>
      <p:ext uri="{BB962C8B-B14F-4D97-AF65-F5344CB8AC3E}">
        <p14:creationId xmlns:p14="http://schemas.microsoft.com/office/powerpoint/2010/main" val="13486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5486</TotalTime>
  <Words>1867</Words>
  <Application>Microsoft Office PowerPoint</Application>
  <PresentationFormat>Widescreen</PresentationFormat>
  <Paragraphs>429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맑은 고딕</vt:lpstr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1_SoftUni3_1</vt:lpstr>
      <vt:lpstr>Advanced Functions</vt:lpstr>
      <vt:lpstr>Table of Content</vt:lpstr>
      <vt:lpstr>Have a Question?</vt:lpstr>
      <vt:lpstr>PowerPoint Presentation</vt:lpstr>
      <vt:lpstr>First-Class Functions</vt:lpstr>
      <vt:lpstr>First-Class Functions </vt:lpstr>
      <vt:lpstr>First-Class Functions</vt:lpstr>
      <vt:lpstr>Higher-Order Functions </vt:lpstr>
      <vt:lpstr>Higher-Order Functions</vt:lpstr>
      <vt:lpstr>Higher-Order Functions</vt:lpstr>
      <vt:lpstr>Higher-Order Functions </vt:lpstr>
      <vt:lpstr>Problem: Aggregates</vt:lpstr>
      <vt:lpstr>Solution: Aggregates</vt:lpstr>
      <vt:lpstr>Currying</vt:lpstr>
      <vt:lpstr>Currying Usage</vt:lpstr>
      <vt:lpstr>Partial Application</vt:lpstr>
      <vt:lpstr>Currying vs Partial Application</vt:lpstr>
      <vt:lpstr>Problem: Currency Format</vt:lpstr>
      <vt:lpstr>Solution: Currency Format</vt:lpstr>
      <vt:lpstr>PowerPoint Presentation</vt:lpstr>
      <vt:lpstr>What is IIFE?</vt:lpstr>
      <vt:lpstr>Functions Returning Functions</vt:lpstr>
      <vt:lpstr>Problem: Command Processor</vt:lpstr>
      <vt:lpstr>Solution: Command Processor</vt:lpstr>
      <vt:lpstr>Solution: Command Processor</vt:lpstr>
      <vt:lpstr>PowerPoint Presentation</vt:lpstr>
      <vt:lpstr>What is Function Context?</vt:lpstr>
      <vt:lpstr>The Function Context</vt:lpstr>
      <vt:lpstr>The Function Context with Object</vt:lpstr>
      <vt:lpstr>The Function Context for Objects</vt:lpstr>
      <vt:lpstr>The Function Context with Inner Function</vt:lpstr>
      <vt:lpstr>The Function Context with Arrow Function</vt:lpstr>
      <vt:lpstr>The Function Context for DOM Events</vt:lpstr>
      <vt:lpstr>Changing the Context: Call</vt:lpstr>
      <vt:lpstr>Changing the Context: Call</vt:lpstr>
      <vt:lpstr>Changing the Context: Apply</vt:lpstr>
      <vt:lpstr>Changing the Context: Bind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creator>Alen Paunov</dc:creator>
  <cp:keywords>JS, JavaScript, programming, course, SoftUni, Software University</cp:keywords>
  <cp:lastModifiedBy>Ivaylo Jelev</cp:lastModifiedBy>
  <cp:revision>279</cp:revision>
  <dcterms:created xsi:type="dcterms:W3CDTF">2018-05-23T13:08:44Z</dcterms:created>
  <dcterms:modified xsi:type="dcterms:W3CDTF">2019-02-12T17:02:57Z</dcterms:modified>
  <cp:category>JS, JavaScript, front-end, ES6, ES2015, ES2016, ES2017, Web development, computer programming, programming</cp:category>
</cp:coreProperties>
</file>