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306" r:id="rId7"/>
    <p:sldId id="305" r:id="rId8"/>
    <p:sldId id="307" r:id="rId9"/>
    <p:sldId id="308" r:id="rId10"/>
    <p:sldId id="309" r:id="rId11"/>
    <p:sldId id="266" r:id="rId12"/>
    <p:sldId id="311" r:id="rId13"/>
    <p:sldId id="310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9" r:id="rId22"/>
    <p:sldId id="295" r:id="rId23"/>
    <p:sldId id="313" r:id="rId24"/>
    <p:sldId id="314" r:id="rId25"/>
    <p:sldId id="285" r:id="rId26"/>
    <p:sldId id="286" r:id="rId27"/>
    <p:sldId id="281" r:id="rId28"/>
    <p:sldId id="282" r:id="rId29"/>
    <p:sldId id="283" r:id="rId30"/>
    <p:sldId id="284" r:id="rId31"/>
    <p:sldId id="296" r:id="rId32"/>
    <p:sldId id="297" r:id="rId33"/>
    <p:sldId id="298" r:id="rId34"/>
    <p:sldId id="299" r:id="rId35"/>
    <p:sldId id="300" r:id="rId36"/>
    <p:sldId id="287" r:id="rId37"/>
    <p:sldId id="288" r:id="rId38"/>
    <p:sldId id="289" r:id="rId39"/>
    <p:sldId id="290" r:id="rId40"/>
    <p:sldId id="570" r:id="rId41"/>
    <p:sldId id="576" r:id="rId42"/>
    <p:sldId id="303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B1BA74-54B0-4E88-BFC7-A1A699AC1613}">
          <p14:sldIdLst>
            <p14:sldId id="257"/>
            <p14:sldId id="258"/>
            <p14:sldId id="259"/>
          </p14:sldIdLst>
        </p14:section>
        <p14:section name="Error Handling" id="{7A9CD156-C534-4E1C-860B-CC92792636D2}">
          <p14:sldIdLst>
            <p14:sldId id="260"/>
            <p14:sldId id="261"/>
            <p14:sldId id="306"/>
            <p14:sldId id="305"/>
            <p14:sldId id="307"/>
            <p14:sldId id="308"/>
            <p14:sldId id="309"/>
          </p14:sldIdLst>
        </p14:section>
        <p14:section name="Exception Handling" id="{B065E79D-888D-483A-9127-288F845542DA}">
          <p14:sldIdLst>
            <p14:sldId id="266"/>
            <p14:sldId id="311"/>
            <p14:sldId id="310"/>
            <p14:sldId id="270"/>
          </p14:sldIdLst>
        </p14:section>
        <p14:section name="Unit Testing" id="{96EAA31C-1EB4-4D3B-ABF6-647FB3FAFF61}">
          <p14:sldIdLst>
            <p14:sldId id="271"/>
            <p14:sldId id="272"/>
            <p14:sldId id="273"/>
            <p14:sldId id="274"/>
          </p14:sldIdLst>
        </p14:section>
        <p14:section name="Mocha and Chai" id="{7FE913A3-F802-4E87-A07A-7955A713A4B5}">
          <p14:sldIdLst>
            <p14:sldId id="276"/>
            <p14:sldId id="277"/>
            <p14:sldId id="279"/>
          </p14:sldIdLst>
        </p14:section>
        <p14:section name="Webstorm Configuration" id="{5FE489B0-8B7E-4961-B665-A3C52050AE2D}">
          <p14:sldIdLst>
            <p14:sldId id="295"/>
            <p14:sldId id="313"/>
            <p14:sldId id="314"/>
            <p14:sldId id="285"/>
            <p14:sldId id="286"/>
            <p14:sldId id="281"/>
            <p14:sldId id="282"/>
            <p14:sldId id="283"/>
            <p14:sldId id="284"/>
          </p14:sldIdLst>
        </p14:section>
        <p14:section name="VS Code Configuration" id="{11068339-33D8-4524-A7F5-E2981BB2DE7A}">
          <p14:sldIdLst>
            <p14:sldId id="296"/>
            <p14:sldId id="297"/>
            <p14:sldId id="298"/>
            <p14:sldId id="299"/>
            <p14:sldId id="300"/>
            <p14:sldId id="287"/>
          </p14:sldIdLst>
        </p14:section>
        <p14:section name="Live Exercises" id="{0A250E6C-9A18-40B5-BA05-85300687344F}">
          <p14:sldIdLst>
            <p14:sldId id="288"/>
          </p14:sldIdLst>
        </p14:section>
        <p14:section name="Conclusion" id="{398CFF08-8E96-4204-9CBF-BBD2798976D9}">
          <p14:sldIdLst>
            <p14:sldId id="289"/>
            <p14:sldId id="290"/>
            <p14:sldId id="570"/>
            <p14:sldId id="576"/>
            <p14:sldId id="303"/>
            <p14:sldId id="304"/>
          </p14:sldIdLst>
        </p14:section>
        <p14:section name="Default Section" id="{FD5C33A3-84C6-4295-BBDF-AAAC19386C9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80" autoAdjust="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DA8DE-2E3A-46EA-A4B0-3FABED5D33E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E224-57AF-49AD-9CD0-95546C55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641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3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1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921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6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2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B41CF16D-0A07-42F1-B454-CD90181018B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41CF16D-0A07-42F1-B454-CD90181018B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58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48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6.png"/><Relationship Id="rId10" Type="http://schemas.openxmlformats.org/officeDocument/2006/relationships/image" Target="../media/image7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7.jpeg"/><Relationship Id="rId7" Type="http://schemas.openxmlformats.org/officeDocument/2006/relationships/image" Target="../media/image7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0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Error and Exception Handling</a:t>
            </a:r>
            <a:r>
              <a:rPr lang="bg-BG" dirty="0"/>
              <a:t>, </a:t>
            </a:r>
            <a:r>
              <a:rPr lang="en-US" dirty="0"/>
              <a:t>Unit Testing, Test Cases, Assertions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GB" sz="1800" dirty="0">
                <a:hlinkClick r:id="rId2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2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5" y="3127922"/>
            <a:ext cx="4512283" cy="15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92CC3-7462-4D87-BF66-468C2753E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JavaScript,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month (January) is month number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, so             December </a:t>
            </a: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month </a:t>
            </a:r>
            <a:r>
              <a:rPr lang="en-US" sz="3200" b="1" dirty="0">
                <a:solidFill>
                  <a:schemeClr val="bg1"/>
                </a:solidFill>
              </a:rPr>
              <a:t>number 11</a:t>
            </a:r>
            <a:r>
              <a:rPr lang="en-US" sz="32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5E97F-0959-4D27-8161-4947C0AA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(Not Obvious) Behavior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0B5C-13CF-4013-8981-5E8396B9DC51}"/>
              </a:ext>
            </a:extLst>
          </p:cNvPr>
          <p:cNvSpPr txBox="1">
            <a:spLocks/>
          </p:cNvSpPr>
          <p:nvPr/>
        </p:nvSpPr>
        <p:spPr>
          <a:xfrm>
            <a:off x="416852" y="2520433"/>
            <a:ext cx="8882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(2016, 1, 20);    </a:t>
            </a:r>
            <a:r>
              <a:rPr lang="en-US" sz="2400" i="1" noProof="1">
                <a:solidFill>
                  <a:schemeClr val="accent2"/>
                </a:solidFill>
              </a:rPr>
              <a:t>// Feb 20 2016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57B4867-A243-445F-8250-5889F424F9DD}"/>
              </a:ext>
            </a:extLst>
          </p:cNvPr>
          <p:cNvSpPr txBox="1">
            <a:spLocks/>
          </p:cNvSpPr>
          <p:nvPr/>
        </p:nvSpPr>
        <p:spPr>
          <a:xfrm>
            <a:off x="416852" y="4924879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dateNext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(2016, 1, 30)   </a:t>
            </a:r>
            <a:r>
              <a:rPr lang="en-US" sz="2400" i="1" noProof="1">
                <a:solidFill>
                  <a:schemeClr val="accent2"/>
                </a:solidFill>
              </a:rPr>
              <a:t>// Mar 01 2016 </a:t>
            </a:r>
            <a:r>
              <a:rPr lang="bg-BG" sz="2400" i="1" noProof="1">
                <a:solidFill>
                  <a:schemeClr val="accent2"/>
                </a:solidFill>
              </a:rPr>
              <a:t>(</a:t>
            </a:r>
            <a:r>
              <a:rPr lang="en-US" sz="2400" i="1" noProof="1">
                <a:solidFill>
                  <a:schemeClr val="accent2"/>
                </a:solidFill>
              </a:rPr>
              <a:t>next month)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C3090E6-350F-47F7-ACD3-99957415F595}"/>
              </a:ext>
            </a:extLst>
          </p:cNvPr>
          <p:cNvSpPr txBox="1">
            <a:spLocks/>
          </p:cNvSpPr>
          <p:nvPr/>
        </p:nvSpPr>
        <p:spPr>
          <a:xfrm>
            <a:off x="416852" y="5673601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datePrev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(2016, -1, 30); </a:t>
            </a:r>
            <a:r>
              <a:rPr lang="en-US" sz="2400" i="1" noProof="1">
                <a:solidFill>
                  <a:schemeClr val="accent2"/>
                </a:solidFill>
              </a:rPr>
              <a:t>// Dec 30 2015 (prev month)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C7BF7A6-052E-409F-A15B-3EE597199A54}"/>
              </a:ext>
            </a:extLst>
          </p:cNvPr>
          <p:cNvSpPr txBox="1">
            <a:spLocks/>
          </p:cNvSpPr>
          <p:nvPr/>
        </p:nvSpPr>
        <p:spPr>
          <a:xfrm>
            <a:off x="416853" y="3276705"/>
            <a:ext cx="888274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date1 =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(1, 1, 1);</a:t>
            </a:r>
            <a:r>
              <a:rPr lang="en-US" sz="2400" noProof="1"/>
              <a:t>       </a:t>
            </a:r>
            <a:r>
              <a:rPr lang="en-US" sz="2400" i="1" noProof="1">
                <a:solidFill>
                  <a:schemeClr val="accent2"/>
                </a:solidFill>
              </a:rPr>
              <a:t>// Feb 01 1901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A6860A-829A-49CE-8872-13AA76C6F758}"/>
              </a:ext>
            </a:extLst>
          </p:cNvPr>
          <p:cNvSpPr txBox="1">
            <a:spLocks/>
          </p:cNvSpPr>
          <p:nvPr/>
        </p:nvSpPr>
        <p:spPr>
          <a:xfrm>
            <a:off x="416852" y="4076867"/>
            <a:ext cx="8882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dateMinus1 =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(-1, -1, -1); </a:t>
            </a:r>
            <a:r>
              <a:rPr lang="en-US" sz="2400" i="1" noProof="1">
                <a:solidFill>
                  <a:schemeClr val="accent2"/>
                </a:solidFill>
              </a:rPr>
              <a:t>// Nov 29 -2</a:t>
            </a:r>
          </a:p>
        </p:txBody>
      </p:sp>
    </p:spTree>
    <p:extLst>
      <p:ext uri="{BB962C8B-B14F-4D97-AF65-F5344CB8AC3E}">
        <p14:creationId xmlns:p14="http://schemas.microsoft.com/office/powerpoint/2010/main" val="12720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Throwing / Catching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03" y="961053"/>
            <a:ext cx="5079596" cy="33863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11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48882" y="1412480"/>
            <a:ext cx="10437024" cy="4938059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en-US" sz="3200" dirty="0"/>
          </a:p>
          <a:p>
            <a:pPr lvl="2">
              <a:buClr>
                <a:schemeClr val="tx1"/>
              </a:buClr>
            </a:pPr>
            <a:r>
              <a:rPr lang="en-US" sz="3200" dirty="0"/>
              <a:t>throw new Error("</a:t>
            </a:r>
            <a:r>
              <a:rPr lang="en-US" sz="3200" b="1" dirty="0">
                <a:solidFill>
                  <a:schemeClr val="bg1"/>
                </a:solidFill>
              </a:rPr>
              <a:t>Invalid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throw new RangeError("</a:t>
            </a:r>
            <a:r>
              <a:rPr lang="en-US" sz="3200" b="1" dirty="0">
                <a:solidFill>
                  <a:schemeClr val="bg1"/>
                </a:solidFill>
              </a:rPr>
              <a:t>Invalid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throw new TypeError("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expected</a:t>
            </a:r>
            <a:r>
              <a:rPr lang="en-US" sz="32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endParaRPr lang="en-US" sz="3200" dirty="0"/>
          </a:p>
          <a:p>
            <a:pPr lvl="2">
              <a:buClr>
                <a:schemeClr val="tx1"/>
              </a:buClr>
            </a:pPr>
            <a:r>
              <a:rPr lang="en-US" sz="3200" dirty="0"/>
              <a:t>throw new ReferenceError("</a:t>
            </a:r>
            <a:r>
              <a:rPr lang="en-US" sz="3200" b="1" dirty="0">
                <a:solidFill>
                  <a:schemeClr val="bg1"/>
                </a:solidFill>
              </a:rPr>
              <a:t>Missing age</a:t>
            </a:r>
            <a:r>
              <a:rPr lang="en-US" sz="3200" dirty="0"/>
              <a:t>")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360810" y="874358"/>
            <a:ext cx="916853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 statement lets you create custom errors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The </a:t>
            </a:r>
            <a:r>
              <a:rPr lang="en-US" sz="3600" b="1" dirty="0">
                <a:solidFill>
                  <a:schemeClr val="bg1"/>
                </a:solidFill>
              </a:rPr>
              <a:t>try</a:t>
            </a:r>
            <a:r>
              <a:rPr lang="en-US" sz="3600" dirty="0"/>
              <a:t> statement lets you test a block of code for errors.</a:t>
            </a:r>
          </a:p>
          <a:p>
            <a:r>
              <a:rPr lang="en-US" sz="3600" dirty="0"/>
              <a:t>The </a:t>
            </a:r>
            <a:r>
              <a:rPr lang="en-US" sz="3600" b="1" dirty="0">
                <a:solidFill>
                  <a:schemeClr val="bg1"/>
                </a:solidFill>
              </a:rPr>
              <a:t>catch</a:t>
            </a:r>
            <a:r>
              <a:rPr lang="en-US" sz="3600" dirty="0"/>
              <a:t> statement lets you handle the error.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Try</a:t>
            </a:r>
            <a:r>
              <a:rPr lang="en-US" sz="3600" dirty="0"/>
              <a:t> and </a:t>
            </a:r>
            <a:r>
              <a:rPr lang="en-US" sz="3600" b="1" dirty="0">
                <a:solidFill>
                  <a:schemeClr val="bg1"/>
                </a:solidFill>
              </a:rPr>
              <a:t>catch</a:t>
            </a:r>
            <a:r>
              <a:rPr lang="en-US" sz="3600" dirty="0"/>
              <a:t> come in pairs: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764465" y="3513667"/>
            <a:ext cx="8663069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/>
              <a:t> {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i="1" dirty="0">
                <a:solidFill>
                  <a:schemeClr val="accent2"/>
                </a:solidFill>
              </a:rPr>
              <a:t>// Code that can throw an exception</a:t>
            </a:r>
            <a:br>
              <a:rPr lang="en-US" sz="2200" i="1" dirty="0">
                <a:solidFill>
                  <a:schemeClr val="accent2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  // Some other code </a:t>
            </a:r>
            <a:r>
              <a:rPr lang="en-US" sz="2200" i="1" dirty="0">
                <a:solidFill>
                  <a:schemeClr val="accent2"/>
                </a:solidFill>
                <a:sym typeface="Wingdings" panose="05000000000000000000" pitchFamily="2" charset="2"/>
              </a:rPr>
              <a:t> not executed in case of error!</a:t>
            </a:r>
            <a:br>
              <a:rPr lang="en-US" sz="2200" i="1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2200" dirty="0"/>
              <a:t>} 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/>
              <a:t> (ex) {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i="1" dirty="0">
                <a:solidFill>
                  <a:schemeClr val="accent2"/>
                </a:solidFill>
              </a:rPr>
              <a:t>// This code is executed in case of exception</a:t>
            </a:r>
            <a:br>
              <a:rPr lang="en-US" sz="2200" i="1" dirty="0">
                <a:solidFill>
                  <a:schemeClr val="accent2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  // Ex holds the info about the exception</a:t>
            </a:r>
            <a:br>
              <a:rPr lang="en-US" sz="2200" i="1" dirty="0">
                <a:solidFill>
                  <a:schemeClr val="accent2"/>
                </a:solidFill>
              </a:rPr>
            </a:b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5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will be created.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2869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bg1"/>
                </a:solidFill>
              </a:rPr>
              <a:t>try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throw new RangeError</a:t>
            </a:r>
            <a:r>
              <a:rPr lang="en-US" sz="2400" noProof="1">
                <a:solidFill>
                  <a:schemeClr val="tx1"/>
                </a:solidFill>
              </a:rPr>
              <a:t>("Invalid range.");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  console.log("This will not be executed.");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} </a:t>
            </a:r>
            <a:r>
              <a:rPr lang="en-US" sz="2400" noProof="1">
                <a:solidFill>
                  <a:schemeClr val="bg1"/>
                </a:solidFill>
              </a:rPr>
              <a:t>catch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tx1"/>
                </a:solidFill>
              </a:rPr>
              <a:t>(ex) {			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  console.log("Exception object: " +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ex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  console.log("Type: " + </a:t>
            </a:r>
            <a:r>
              <a:rPr lang="en-US" sz="2400" noProof="1">
                <a:solidFill>
                  <a:schemeClr val="bg1"/>
                </a:solidFill>
              </a:rPr>
              <a:t>ex.name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bg-BG" sz="2400" noProof="1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tx1"/>
                </a:solidFill>
              </a:rPr>
              <a:t> console.log("Message: " + </a:t>
            </a:r>
            <a:r>
              <a:rPr lang="en-US" sz="2400" noProof="1">
                <a:solidFill>
                  <a:schemeClr val="bg1"/>
                </a:solidFill>
              </a:rPr>
              <a:t>ex.message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endParaRPr lang="bg-BG" sz="24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2400" noProof="1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console.log("Stack: " +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ex.stack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br>
              <a:rPr lang="en-US" sz="2400" noProof="1">
                <a:solidFill>
                  <a:schemeClr val="tx1"/>
                </a:solidFill>
              </a:rPr>
            </a:br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90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40" y="811326"/>
            <a:ext cx="3644720" cy="36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940766"/>
            <a:ext cx="10126490" cy="4456425"/>
          </a:xfrm>
        </p:spPr>
        <p:txBody>
          <a:bodyPr>
            <a:normAutofit/>
          </a:bodyPr>
          <a:lstStyle/>
          <a:p>
            <a:r>
              <a:rPr lang="en-US" sz="2900" dirty="0"/>
              <a:t>Allow developers to see </a:t>
            </a:r>
            <a:r>
              <a:rPr lang="en-US" sz="2900" b="1" dirty="0">
                <a:solidFill>
                  <a:schemeClr val="bg1"/>
                </a:solidFill>
              </a:rPr>
              <a:t>where </a:t>
            </a:r>
            <a:r>
              <a:rPr lang="en-US" sz="2900" dirty="0"/>
              <a:t>(and </a:t>
            </a:r>
            <a:r>
              <a:rPr lang="en-US" sz="2900" b="1" dirty="0">
                <a:solidFill>
                  <a:schemeClr val="bg1"/>
                </a:solidFill>
              </a:rPr>
              <a:t>why</a:t>
            </a:r>
            <a:r>
              <a:rPr lang="en-US" sz="2900" dirty="0"/>
              <a:t>) </a:t>
            </a:r>
            <a:r>
              <a:rPr lang="en-US" sz="2900" b="1" dirty="0">
                <a:solidFill>
                  <a:schemeClr val="bg1"/>
                </a:solidFill>
              </a:rPr>
              <a:t>errors</a:t>
            </a:r>
            <a:r>
              <a:rPr lang="en-US" sz="2900" dirty="0"/>
              <a:t> </a:t>
            </a:r>
            <a:r>
              <a:rPr lang="en-US" sz="2900" b="1" dirty="0">
                <a:solidFill>
                  <a:schemeClr val="bg1"/>
                </a:solidFill>
              </a:rPr>
              <a:t>occur</a:t>
            </a:r>
            <a:r>
              <a:rPr lang="en-US" sz="29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9293" y="2601559"/>
            <a:ext cx="489770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sortNums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(arr) {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arr.sort((a,b) =&gt; a - b);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43896" y="4083877"/>
            <a:ext cx="72485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nums = [2, 15, -2, 4];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sortNums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(nums);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 (JSON.stringify(nums) === "[-2,2,4,15]") {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console.error("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They are equal!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2271" y="801389"/>
            <a:ext cx="1013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/>
              <a:t>A </a:t>
            </a:r>
            <a:r>
              <a:rPr lang="en-US" sz="2900" b="1" dirty="0">
                <a:solidFill>
                  <a:schemeClr val="bg1"/>
                </a:solidFill>
              </a:rPr>
              <a:t>unit test </a:t>
            </a:r>
            <a:r>
              <a:rPr lang="en-US" sz="2900" dirty="0"/>
              <a:t>is a piece of code that checks whether a piece of functionality</a:t>
            </a:r>
            <a:r>
              <a:rPr lang="en-US" sz="2900" noProof="1"/>
              <a:t> </a:t>
            </a:r>
            <a:r>
              <a:rPr lang="en-US" sz="2900" dirty="0"/>
              <a:t>is working as expected.</a:t>
            </a: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Arrange all necessary preconditions and inputs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nums = [2, 15, -2, 4];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Act on the object or method under test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sortNums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(nums);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 that the obtained results are what we expect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 (JSON.stringify(nums) === "[-2,2,4,15]"){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console.error("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They are equal!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296957" y="983404"/>
            <a:ext cx="6537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37119" y="3796658"/>
            <a:ext cx="1846414" cy="207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33" y="1411797"/>
            <a:ext cx="3315706" cy="206371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Mocha and Chai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539404" y="1913897"/>
            <a:ext cx="3113191" cy="25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Error</a:t>
            </a:r>
            <a:r>
              <a:rPr lang="en-US" sz="3600" dirty="0"/>
              <a:t> Handling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Exception</a:t>
            </a:r>
            <a:r>
              <a:rPr lang="en-US" sz="3600" dirty="0"/>
              <a:t> Handling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Unit</a:t>
            </a:r>
            <a:r>
              <a:rPr lang="en-US" sz="3600" dirty="0"/>
              <a:t> </a:t>
            </a:r>
            <a:r>
              <a:rPr lang="en-US" sz="3600" b="1" dirty="0"/>
              <a:t>Testing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Concepts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Mocha</a:t>
            </a:r>
            <a:r>
              <a:rPr lang="en-US" sz="3600" dirty="0"/>
              <a:t> and </a:t>
            </a:r>
            <a:r>
              <a:rPr lang="en-US" sz="3600" b="1" dirty="0"/>
              <a:t>Chai</a:t>
            </a:r>
            <a:r>
              <a:rPr lang="bg-BG" sz="3600" dirty="0"/>
              <a:t> </a:t>
            </a:r>
            <a:r>
              <a:rPr lang="en-US" sz="3600" dirty="0"/>
              <a:t>for Unit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5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586204"/>
            <a:ext cx="10126490" cy="481098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</a:rPr>
              <a:t>it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main function </a:t>
            </a:r>
            <a:r>
              <a:rPr lang="en-US" dirty="0"/>
              <a:t>that runs tests.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989684" lvl="1" indent="-380648" defTabSz="1218072"/>
            <a:r>
              <a:rPr lang="en-US" sz="3200" dirty="0"/>
              <a:t>Usually used together with </a:t>
            </a:r>
            <a:r>
              <a:rPr lang="en-US" sz="3200" b="1" dirty="0">
                <a:solidFill>
                  <a:schemeClr val="bg1"/>
                </a:solidFill>
              </a:rPr>
              <a:t>Chai</a:t>
            </a:r>
            <a:r>
              <a:rPr lang="en-US" sz="3200" dirty="0"/>
              <a:t>.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49913" y="2952148"/>
            <a:ext cx="5573053" cy="15230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("title", function() 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("title", function() {…});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3396" y="875430"/>
            <a:ext cx="5263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Feature-rich JS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90261" y="1651518"/>
            <a:ext cx="10604973" cy="4745674"/>
          </a:xfrm>
        </p:spPr>
        <p:txBody>
          <a:bodyPr/>
          <a:lstStyle/>
          <a:p>
            <a:pPr lvl="1"/>
            <a:r>
              <a:rPr lang="en-US" dirty="0"/>
              <a:t>It allows to use a lot of different assertions such as          </a:t>
            </a:r>
            <a:r>
              <a:rPr lang="en-US" b="1" dirty="0">
                <a:solidFill>
                  <a:schemeClr val="bg1"/>
                </a:solidFill>
              </a:rPr>
              <a:t>assert.equal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42559" y="3045420"/>
            <a:ext cx="8063659" cy="29819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require(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chai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).assert;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("pow", function() 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("2 raised to power 3 is 8", function() 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(pow(2, 3), 8);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6957" y="895864"/>
            <a:ext cx="64808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Chai is a </a:t>
            </a:r>
            <a:r>
              <a:rPr lang="en-US" sz="3200" b="1" dirty="0">
                <a:solidFill>
                  <a:schemeClr val="bg1"/>
                </a:solidFill>
              </a:rPr>
              <a:t>library</a:t>
            </a:r>
            <a:r>
              <a:rPr lang="en-US" sz="3200" dirty="0"/>
              <a:t> with many assertions</a:t>
            </a: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WebStorm Configuration</a:t>
            </a:r>
          </a:p>
        </p:txBody>
      </p:sp>
      <p:pic>
        <p:nvPicPr>
          <p:cNvPr id="1026" name="Picture 2" descr="Ð ÐµÐ·ÑÐ»ÑÐ°Ñ Ñ Ð¸Ð·Ð¾Ð±ÑÐ°Ð¶ÐµÐ½Ð¸Ðµ Ð·Ð° webst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953" y="896826"/>
            <a:ext cx="3488094" cy="348809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911029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8FE9DE-9121-4D1D-BA24-FFF23C665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Installing Mocha and Chai through </a:t>
            </a:r>
            <a:r>
              <a:rPr lang="en-US" sz="3400" b="1" dirty="0">
                <a:solidFill>
                  <a:schemeClr val="bg1"/>
                </a:solidFill>
              </a:rPr>
              <a:t>npm</a:t>
            </a:r>
          </a:p>
          <a:p>
            <a:pPr marL="609219" lvl="1" indent="0">
              <a:buNone/>
            </a:pPr>
            <a:endParaRPr lang="en-US" sz="3400" dirty="0"/>
          </a:p>
          <a:p>
            <a:r>
              <a:rPr lang="en-US" sz="3400" dirty="0"/>
              <a:t>Check if Mocha is installed</a:t>
            </a:r>
          </a:p>
          <a:p>
            <a:endParaRPr lang="en-US" sz="3400" dirty="0"/>
          </a:p>
          <a:p>
            <a:r>
              <a:rPr lang="en-US" sz="3400" dirty="0"/>
              <a:t>Install via </a:t>
            </a:r>
            <a:r>
              <a:rPr lang="en-US" sz="3400" b="1" dirty="0">
                <a:solidFill>
                  <a:schemeClr val="bg1"/>
                </a:solidFill>
              </a:rPr>
              <a:t>npm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use the </a:t>
            </a:r>
            <a:r>
              <a:rPr lang="en-US" sz="3400" b="1" dirty="0">
                <a:solidFill>
                  <a:schemeClr val="bg1"/>
                </a:solidFill>
              </a:rPr>
              <a:t>chai.js</a:t>
            </a:r>
            <a:r>
              <a:rPr lang="en-US" sz="3400" dirty="0"/>
              <a:t> file found</a:t>
            </a:r>
            <a:br>
              <a:rPr lang="en-US" sz="3400" dirty="0"/>
            </a:br>
            <a:r>
              <a:rPr lang="en-US" sz="3400" dirty="0"/>
              <a:t>within the download. </a:t>
            </a:r>
          </a:p>
          <a:p>
            <a:pPr marL="609219" lvl="1" indent="0">
              <a:buNone/>
            </a:pPr>
            <a:r>
              <a:rPr lang="en-US" sz="34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8AABD-72B4-49B9-9FAC-6DCFB038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Mocha and Chai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9FE12-273E-4BAB-8040-34661B8B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357" y="1811606"/>
            <a:ext cx="3719171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-g install mocha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90A1E-0F00-456A-A40F-C9922004E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356" y="3208660"/>
            <a:ext cx="3719172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A7394-7963-4066-BE29-7202E8214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06" y="1811606"/>
            <a:ext cx="3719172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-g install chai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1D0C3-C4E0-4E0C-804F-1E4ACAB9C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356" y="5181684"/>
            <a:ext cx="892557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&lt;script src="./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node_modules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chai.js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155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0CDF87-DF9A-4929-85A2-05C597A52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By default Node.js does not find its globally-installed</a:t>
            </a:r>
            <a:br>
              <a:rPr lang="en-US" sz="3500" dirty="0"/>
            </a:br>
            <a:r>
              <a:rPr lang="en-US" sz="3500" dirty="0"/>
              <a:t>modules.</a:t>
            </a:r>
          </a:p>
          <a:p>
            <a:r>
              <a:rPr lang="en-US" sz="3500" dirty="0"/>
              <a:t>You need to set the </a:t>
            </a:r>
            <a:r>
              <a:rPr lang="en-US" sz="3500" b="1" dirty="0">
                <a:solidFill>
                  <a:schemeClr val="bg1"/>
                </a:solidFill>
              </a:rPr>
              <a:t>NODE_PATH</a:t>
            </a:r>
            <a:r>
              <a:rPr lang="en-US" sz="3500" dirty="0"/>
              <a:t> environment variable.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You may need to restart your IDE after changing </a:t>
            </a:r>
            <a:r>
              <a:rPr lang="en-US" sz="3500" b="1" dirty="0">
                <a:solidFill>
                  <a:schemeClr val="bg1"/>
                </a:solidFill>
              </a:rPr>
              <a:t>NODE_PATH</a:t>
            </a:r>
            <a:r>
              <a:rPr lang="en-US" sz="3500" dirty="0"/>
              <a:t>.</a:t>
            </a:r>
          </a:p>
          <a:p>
            <a:endParaRPr lang="en-US" sz="3500" dirty="0"/>
          </a:p>
          <a:p>
            <a:endParaRPr lang="bg-BG" sz="3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38926A-245E-47D8-9CE4-1B17929C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NODE_PATH</a:t>
            </a:r>
            <a:endParaRPr lang="bg-BG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788" y="3188149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</p:spTree>
    <p:extLst>
      <p:ext uri="{BB962C8B-B14F-4D97-AF65-F5344CB8AC3E}">
        <p14:creationId xmlns:p14="http://schemas.microsoft.com/office/powerpoint/2010/main" val="39534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Mocha in WebStorm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352791"/>
            <a:ext cx="7239000" cy="52004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813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To get the "</a:t>
            </a:r>
            <a:r>
              <a:rPr lang="en-US" sz="3200" b="1" dirty="0">
                <a:solidFill>
                  <a:schemeClr val="bg1"/>
                </a:solidFill>
              </a:rPr>
              <a:t>auto complete</a:t>
            </a:r>
            <a:r>
              <a:rPr lang="en-US" sz="3200" dirty="0"/>
              <a:t>" and "</a:t>
            </a:r>
            <a:r>
              <a:rPr lang="en-US" sz="3200" b="1" dirty="0">
                <a:solidFill>
                  <a:schemeClr val="bg1"/>
                </a:solidFill>
              </a:rPr>
              <a:t>syntax checks</a:t>
            </a:r>
            <a:r>
              <a:rPr lang="en-US" sz="3200" dirty="0"/>
              <a:t>" working for</a:t>
            </a:r>
            <a:br>
              <a:rPr lang="en-US" sz="3200" dirty="0"/>
            </a:br>
            <a:r>
              <a:rPr lang="en-US" sz="3200" dirty="0"/>
              <a:t>Mocha and Chai, add them as </a:t>
            </a:r>
            <a:r>
              <a:rPr lang="en-US" sz="3200" b="1" dirty="0">
                <a:solidFill>
                  <a:schemeClr val="bg1"/>
                </a:solidFill>
              </a:rPr>
              <a:t>libraries</a:t>
            </a:r>
            <a:r>
              <a:rPr lang="en-US" sz="3200" dirty="0"/>
              <a:t> in WebStorm.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Libraries in WebStorm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79" y="2682143"/>
            <a:ext cx="2848015" cy="3383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038" y="2682143"/>
            <a:ext cx="6374342" cy="3383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848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+mj-lt"/>
              </a:rPr>
              <a:t>Create folder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test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" </a:t>
            </a:r>
            <a:r>
              <a:rPr lang="en-US" sz="3200" dirty="0">
                <a:latin typeface="+mj-lt"/>
              </a:rPr>
              <a:t>in your JS project.</a:t>
            </a:r>
          </a:p>
          <a:p>
            <a:pPr marL="514350" indent="-514350">
              <a:buAutoNum type="arabicPeriod"/>
            </a:pPr>
            <a:endParaRPr lang="en-US" sz="3200" dirty="0">
              <a:latin typeface="+mj-lt"/>
            </a:endParaRPr>
          </a:p>
          <a:p>
            <a:pPr marL="514350" indent="-514350">
              <a:buAutoNum type="arabicPeriod"/>
            </a:pPr>
            <a:endParaRPr lang="en-US" sz="3200" dirty="0">
              <a:latin typeface="+mj-lt"/>
            </a:endParaRPr>
          </a:p>
          <a:p>
            <a:pPr marL="514350" indent="-514350">
              <a:buAutoNum type="arabicPeriod"/>
            </a:pPr>
            <a:endParaRPr lang="en-US" sz="32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+mj-lt"/>
              </a:rPr>
              <a:t>Put your test code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test/{test-group-name}.js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+mj-lt"/>
              </a:rPr>
              <a:t>Run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mocha</a:t>
            </a:r>
            <a:r>
              <a:rPr lang="en-US" sz="3200" dirty="0">
                <a:latin typeface="+mj-lt"/>
              </a:rPr>
              <a:t> from the console</a:t>
            </a:r>
            <a:endParaRPr lang="en-US" sz="3200" b="1" noProof="1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</a:t>
            </a:r>
            <a:r>
              <a:rPr lang="en-US" dirty="0"/>
              <a:t>Mocha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7" y="1930787"/>
            <a:ext cx="6277174" cy="1598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5109"/>
          <a:stretch/>
        </p:blipFill>
        <p:spPr>
          <a:xfrm>
            <a:off x="5915608" y="4468102"/>
            <a:ext cx="3321698" cy="2260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2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 code to be tested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07315"/>
            <a:ext cx="8839200" cy="4292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552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Tests for the </a:t>
            </a:r>
            <a:r>
              <a:rPr lang="en-US" sz="3200" b="1" dirty="0">
                <a:solidFill>
                  <a:schemeClr val="bg1"/>
                </a:solidFill>
              </a:rPr>
              <a:t>sum(arr)</a:t>
            </a:r>
            <a:r>
              <a:rPr lang="en-US" sz="3200" dirty="0"/>
              <a:t> function.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Unit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63" y="1919925"/>
            <a:ext cx="9910874" cy="4561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183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</a:t>
            </a:r>
            <a:r>
              <a:rPr lang="bg-BG" sz="11497" b="1" dirty="0"/>
              <a:t>-</a:t>
            </a:r>
            <a:r>
              <a:rPr lang="en-US" sz="11497" b="1" dirty="0"/>
              <a:t>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5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80" y="1275028"/>
            <a:ext cx="8171072" cy="5105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99" y="3515481"/>
            <a:ext cx="5125293" cy="2924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38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VS Code Configuration</a:t>
            </a:r>
          </a:p>
        </p:txBody>
      </p:sp>
      <p:pic>
        <p:nvPicPr>
          <p:cNvPr id="2054" name="Picture 6" descr="Ð ÐµÐ·ÑÐ»ÑÐ°Ñ Ñ Ð¸Ð·Ð¾Ð±ÑÐ°Ð¶ÐµÐ½Ð¸Ðµ Ð·Ð° vs code logo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454" y="1249296"/>
            <a:ext cx="2730767" cy="271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41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2065510" y="1290830"/>
            <a:ext cx="9929724" cy="527604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b="1" dirty="0"/>
              <a:t>: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Install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43864" y="1996188"/>
            <a:ext cx="3338171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mocha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43864" y="3419067"/>
            <a:ext cx="3338171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chai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74" y="4378587"/>
            <a:ext cx="2038350" cy="178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Ð ÐµÐ·ÑÐ»ÑÐ°Ñ Ñ Ð¸Ð·Ð¾Ð±ÑÐ°Ð¶ÐµÐ½Ð¸Ðµ Ð·Ð° vs code png">
            <a:extLst>
              <a:ext uri="{FF2B5EF4-FFF2-40B4-BE49-F238E27FC236}">
                <a16:creationId xmlns:a16="http://schemas.microsoft.com/office/drawing/2014/main" id="{5BA3EB0E-C4E1-458C-A63C-16162FB8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1030">
            <a:off x="7694813" y="1496374"/>
            <a:ext cx="2100646" cy="210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mocha chai png">
            <a:extLst>
              <a:ext uri="{FF2B5EF4-FFF2-40B4-BE49-F238E27FC236}">
                <a16:creationId xmlns:a16="http://schemas.microsoft.com/office/drawing/2014/main" id="{E116EF28-1C4B-482E-8583-3FBA7F0A5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72" y="4378587"/>
            <a:ext cx="3429529" cy="120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7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your </a:t>
            </a:r>
            <a:r>
              <a:rPr lang="en-US" b="1" dirty="0">
                <a:solidFill>
                  <a:schemeClr val="bg1"/>
                </a:solidFill>
              </a:rPr>
              <a:t>launch.json</a:t>
            </a:r>
            <a:r>
              <a:rPr lang="en-US" dirty="0"/>
              <a:t> file: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launch.json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2137625"/>
            <a:ext cx="6562725" cy="3524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8262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Add the following code: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launch.json</a:t>
            </a: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872792" y="2004703"/>
            <a:ext cx="8446416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"type": "node",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"request": "launch",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"name": "Mocha Unit Tests",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"program": "${workspaceFolder}node_modules\\.bin\\_mocha",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"runtimeArgs": [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"${workspaceFolder}/tests/test.js"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"console": "externalTerminal"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7448047" y="5093157"/>
            <a:ext cx="2771481" cy="1018095"/>
          </a:xfrm>
          <a:prstGeom prst="roundRect">
            <a:avLst>
              <a:gd name="adj" fmla="val 23148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your tests file</a:t>
            </a:r>
          </a:p>
        </p:txBody>
      </p:sp>
    </p:spTree>
    <p:extLst>
      <p:ext uri="{BB962C8B-B14F-4D97-AF65-F5344CB8AC3E}">
        <p14:creationId xmlns:p14="http://schemas.microsoft.com/office/powerpoint/2010/main" val="32935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Choose debugging configuration: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launch.json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29" y="2939408"/>
            <a:ext cx="3133725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надясно 2"/>
          <p:cNvSpPr/>
          <p:nvPr/>
        </p:nvSpPr>
        <p:spPr bwMode="auto">
          <a:xfrm>
            <a:off x="4882217" y="3598695"/>
            <a:ext cx="1168924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48"/>
          <a:stretch/>
        </p:blipFill>
        <p:spPr bwMode="auto">
          <a:xfrm>
            <a:off x="6635604" y="2278373"/>
            <a:ext cx="4781764" cy="3036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2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Groups and Test Classes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59610" y="1872523"/>
            <a:ext cx="6736842" cy="4768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 group #1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should…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(actual)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.to.be.equal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(expected);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should… when…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 … 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 group #2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it("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should…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(actual)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.to.be.equal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(expected);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9610" y="1193778"/>
            <a:ext cx="6736842" cy="4683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expect = require("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").expect;</a:t>
            </a:r>
          </a:p>
        </p:txBody>
      </p:sp>
    </p:spTree>
    <p:extLst>
      <p:ext uri="{BB962C8B-B14F-4D97-AF65-F5344CB8AC3E}">
        <p14:creationId xmlns:p14="http://schemas.microsoft.com/office/powerpoint/2010/main" val="97098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Unit-Testing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59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72014"/>
            <a:ext cx="8709982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>
                <a:solidFill>
                  <a:schemeClr val="bg2"/>
                </a:solidFill>
              </a:rPr>
              <a:t>A </a:t>
            </a:r>
            <a:r>
              <a:rPr lang="en-US" sz="2900" b="1" dirty="0">
                <a:solidFill>
                  <a:schemeClr val="bg1"/>
                </a:solidFill>
              </a:rPr>
              <a:t>function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should do what its </a:t>
            </a:r>
            <a:r>
              <a:rPr lang="en-US" sz="2900" b="1" dirty="0">
                <a:solidFill>
                  <a:schemeClr val="bg1"/>
                </a:solidFill>
              </a:rPr>
              <a:t>name suggests</a:t>
            </a:r>
            <a:r>
              <a:rPr lang="en-US" sz="2900" dirty="0">
                <a:solidFill>
                  <a:schemeClr val="bg2"/>
                </a:solidFill>
              </a:rPr>
              <a:t>.</a:t>
            </a:r>
          </a:p>
          <a:p>
            <a:pPr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Exceptions</a:t>
            </a:r>
            <a:r>
              <a:rPr lang="en-US" sz="2900" dirty="0">
                <a:solidFill>
                  <a:schemeClr val="bg2"/>
                </a:solidFill>
              </a:rPr>
              <a:t> are thrown when a function is </a:t>
            </a:r>
            <a:r>
              <a:rPr lang="en-US" sz="2900" b="1" dirty="0">
                <a:solidFill>
                  <a:schemeClr val="bg1"/>
                </a:solidFill>
              </a:rPr>
              <a:t>unable      </a:t>
            </a:r>
            <a:r>
              <a:rPr lang="en-US" sz="2900" dirty="0">
                <a:solidFill>
                  <a:schemeClr val="bg2"/>
                </a:solidFill>
              </a:rPr>
              <a:t> tto do its </a:t>
            </a:r>
            <a:r>
              <a:rPr lang="en-US" sz="2900" b="1" dirty="0">
                <a:solidFill>
                  <a:schemeClr val="bg1"/>
                </a:solidFill>
              </a:rPr>
              <a:t>work</a:t>
            </a:r>
            <a:r>
              <a:rPr lang="en-US" sz="2900" dirty="0">
                <a:solidFill>
                  <a:schemeClr val="bg2"/>
                </a:solidFill>
              </a:rPr>
              <a:t>.</a:t>
            </a:r>
          </a:p>
          <a:p>
            <a:r>
              <a:rPr lang="en-US" sz="2900" dirty="0">
                <a:solidFill>
                  <a:schemeClr val="bg2"/>
                </a:solidFill>
              </a:rPr>
              <a:t>The </a:t>
            </a:r>
            <a:r>
              <a:rPr lang="en-US" sz="2900" b="1" dirty="0">
                <a:solidFill>
                  <a:schemeClr val="bg1"/>
                </a:solidFill>
              </a:rPr>
              <a:t>throw</a:t>
            </a:r>
            <a:r>
              <a:rPr lang="en-US" sz="2900" dirty="0">
                <a:solidFill>
                  <a:schemeClr val="bg2"/>
                </a:solidFill>
              </a:rPr>
              <a:t> statement lets you create </a:t>
            </a:r>
            <a:r>
              <a:rPr lang="en-US" sz="2900" b="1" dirty="0">
                <a:solidFill>
                  <a:schemeClr val="bg1"/>
                </a:solidFill>
              </a:rPr>
              <a:t>custom errors</a:t>
            </a:r>
            <a:r>
              <a:rPr lang="en-US" sz="2900" dirty="0">
                <a:solidFill>
                  <a:schemeClr val="bg2"/>
                </a:solidFill>
              </a:rPr>
              <a:t>.</a:t>
            </a:r>
          </a:p>
          <a:p>
            <a:pPr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Unit Tests </a:t>
            </a:r>
            <a:r>
              <a:rPr lang="en-US" sz="2900" dirty="0">
                <a:solidFill>
                  <a:schemeClr val="bg2"/>
                </a:solidFill>
              </a:rPr>
              <a:t>check whether a piece of code </a:t>
            </a:r>
            <a:r>
              <a:rPr lang="en-US" sz="2900" b="1" dirty="0">
                <a:solidFill>
                  <a:schemeClr val="bg1"/>
                </a:solidFill>
              </a:rPr>
              <a:t>works as      expected</a:t>
            </a:r>
            <a:r>
              <a:rPr lang="en-US" sz="2900" dirty="0">
                <a:solidFill>
                  <a:schemeClr val="bg2"/>
                </a:solidFill>
              </a:rPr>
              <a:t>.</a:t>
            </a:r>
          </a:p>
          <a:p>
            <a:pPr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Mocha</a:t>
            </a:r>
            <a:r>
              <a:rPr lang="en-US" sz="2900" dirty="0">
                <a:solidFill>
                  <a:schemeClr val="bg2"/>
                </a:solidFill>
              </a:rPr>
              <a:t> is a JS </a:t>
            </a:r>
            <a:r>
              <a:rPr lang="en-US" sz="2900" b="1" dirty="0">
                <a:solidFill>
                  <a:schemeClr val="bg1"/>
                </a:solidFill>
              </a:rPr>
              <a:t>test framework </a:t>
            </a:r>
            <a:r>
              <a:rPr lang="en-US" sz="2900" dirty="0">
                <a:solidFill>
                  <a:schemeClr val="bg2"/>
                </a:solidFill>
              </a:rPr>
              <a:t>that is usually used        together with </a:t>
            </a:r>
            <a:r>
              <a:rPr lang="en-US" sz="2900" b="1" dirty="0">
                <a:solidFill>
                  <a:schemeClr val="bg1"/>
                </a:solidFill>
              </a:rPr>
              <a:t>Chai</a:t>
            </a:r>
            <a:r>
              <a:rPr lang="en-US" sz="2900" dirty="0">
                <a:solidFill>
                  <a:schemeClr val="bg2"/>
                </a:solidFill>
              </a:rPr>
              <a:t> (</a:t>
            </a:r>
            <a:r>
              <a:rPr lang="en-US" sz="2900" b="1" dirty="0">
                <a:solidFill>
                  <a:schemeClr val="bg1"/>
                </a:solidFill>
              </a:rPr>
              <a:t>assertion library</a:t>
            </a:r>
            <a:r>
              <a:rPr lang="en-US" sz="2900" dirty="0">
                <a:solidFill>
                  <a:schemeClr val="bg2"/>
                </a:solidFill>
              </a:rPr>
              <a:t>).</a:t>
            </a:r>
          </a:p>
          <a:p>
            <a:endParaRPr lang="en-US" sz="2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1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pic>
        <p:nvPicPr>
          <p:cNvPr id="1026" name="Picture 2" descr="Image result for ERROR 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93" y="864642"/>
            <a:ext cx="3605939" cy="360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237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04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6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4294" y="1158678"/>
            <a:ext cx="10555786" cy="52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occur at compile time.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 (after 	     compilation</a:t>
            </a:r>
            <a:r>
              <a:rPr lang="bg-BG" sz="3200" dirty="0"/>
              <a:t>).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- </a:t>
            </a:r>
            <a:r>
              <a:rPr lang="en-US" sz="3200" dirty="0"/>
              <a:t>occur when you make a mistake in the     logic that drives your script and you do not get the          result you expected.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355548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).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r>
              <a:rPr lang="en-US" sz="3200" dirty="0"/>
              <a:t>.</a:t>
            </a:r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- Concepts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468428" y="3532022"/>
            <a:ext cx="112620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str = "Hello, SoftUni";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console.log(str.</a:t>
            </a:r>
            <a:r>
              <a:rPr lang="en-US" sz="2400" noProof="1">
                <a:solidFill>
                  <a:schemeClr val="bg1"/>
                </a:solidFill>
              </a:rPr>
              <a:t>indexOf</a:t>
            </a:r>
            <a:r>
              <a:rPr lang="en-US" sz="2400" noProof="1">
                <a:solidFill>
                  <a:schemeClr val="tx1"/>
                </a:solidFill>
              </a:rPr>
              <a:t>("</a:t>
            </a:r>
            <a:r>
              <a:rPr lang="en-US" sz="2400" noProof="1">
                <a:solidFill>
                  <a:schemeClr val="bg1"/>
                </a:solidFill>
              </a:rPr>
              <a:t>Sofia</a:t>
            </a:r>
            <a:r>
              <a:rPr lang="en-US" sz="2400" noProof="1">
                <a:solidFill>
                  <a:schemeClr val="tx1"/>
                </a:solidFill>
              </a:rPr>
              <a:t>"));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-1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 Special case returns a special value to indicate "not found".</a:t>
            </a:r>
          </a:p>
        </p:txBody>
      </p:sp>
    </p:spTree>
    <p:extLst>
      <p:ext uri="{BB962C8B-B14F-4D97-AF65-F5344CB8AC3E}">
        <p14:creationId xmlns:p14="http://schemas.microsoft.com/office/powerpoint/2010/main" val="30175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4212" y="983404"/>
            <a:ext cx="9929724" cy="5276048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 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83" y="3106268"/>
            <a:ext cx="2721752" cy="334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).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-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bigArr = </a:t>
            </a:r>
            <a:r>
              <a:rPr lang="en-US" sz="2400" noProof="1">
                <a:solidFill>
                  <a:schemeClr val="bg1"/>
                </a:solidFill>
              </a:rPr>
              <a:t>new Array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9999999999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RangeError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index = </a:t>
            </a:r>
            <a:r>
              <a:rPr lang="en-US" sz="2400" noProof="1">
                <a:solidFill>
                  <a:schemeClr val="bg1"/>
                </a:solidFill>
              </a:rPr>
              <a:t>undefined</a:t>
            </a:r>
            <a:r>
              <a:rPr lang="en-US" sz="2400" noProof="1">
                <a:solidFill>
                  <a:schemeClr val="tx1"/>
                </a:solidFill>
              </a:rPr>
              <a:t>.</a:t>
            </a:r>
            <a:r>
              <a:rPr lang="en-US" sz="2400" noProof="1">
                <a:solidFill>
                  <a:schemeClr val="bg1"/>
                </a:solidFill>
              </a:rPr>
              <a:t>indexOf</a:t>
            </a:r>
            <a:r>
              <a:rPr lang="en-US" sz="2400" noProof="1">
                <a:solidFill>
                  <a:schemeClr val="tx1"/>
                </a:solidFill>
              </a:rPr>
              <a:t>("</a:t>
            </a:r>
            <a:r>
              <a:rPr lang="en-US" sz="2400" noProof="1">
                <a:solidFill>
                  <a:schemeClr val="bg1"/>
                </a:solidFill>
              </a:rPr>
              <a:t>hi</a:t>
            </a:r>
            <a:r>
              <a:rPr lang="en-US" sz="2400" noProof="1">
                <a:solidFill>
                  <a:schemeClr val="tx1"/>
                </a:solidFill>
              </a:rPr>
              <a:t>");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TypeError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console.log(</a:t>
            </a:r>
            <a:r>
              <a:rPr lang="en-US" sz="2400" noProof="1">
                <a:solidFill>
                  <a:schemeClr val="bg1"/>
                </a:solidFill>
              </a:rPr>
              <a:t>asfd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    </a:t>
            </a:r>
            <a:r>
              <a:rPr lang="en-US" sz="2400" i="1" noProof="1">
                <a:solidFill>
                  <a:schemeClr val="accent2"/>
                </a:solidFill>
              </a:rPr>
              <a:t>// Uncaught ReferenceError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console.</a:t>
            </a:r>
            <a:r>
              <a:rPr lang="en-US" sz="2400" noProof="1">
                <a:solidFill>
                  <a:schemeClr val="bg1"/>
                </a:solidFill>
              </a:rPr>
              <a:t>print</a:t>
            </a:r>
            <a:r>
              <a:rPr lang="en-US" sz="2400" noProof="1">
                <a:solidFill>
                  <a:schemeClr val="tx1"/>
                </a:solidFill>
              </a:rPr>
              <a:t>('hi');        </a:t>
            </a:r>
            <a:r>
              <a:rPr lang="en-US" sz="2400" i="1" noProof="1">
                <a:solidFill>
                  <a:schemeClr val="accent2"/>
                </a:solidFill>
              </a:rPr>
              <a:t>// Uncaught TypeError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arr = </a:t>
            </a:r>
            <a:r>
              <a:rPr lang="en-US" sz="2400" noProof="1">
                <a:solidFill>
                  <a:schemeClr val="bg1"/>
                </a:solidFill>
              </a:rPr>
              <a:t>new Array(-1)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r>
              <a:rPr lang="en-US" sz="2400" noProof="1"/>
              <a:t>   </a:t>
            </a:r>
            <a:r>
              <a:rPr lang="en-US" sz="2400" i="1" noProof="1">
                <a:solidFill>
                  <a:schemeClr val="accent2"/>
                </a:solidFill>
              </a:rPr>
              <a:t>// Uncaught RangeError</a:t>
            </a:r>
          </a:p>
        </p:txBody>
      </p:sp>
    </p:spTree>
    <p:extLst>
      <p:ext uri="{BB962C8B-B14F-4D97-AF65-F5344CB8AC3E}">
        <p14:creationId xmlns:p14="http://schemas.microsoft.com/office/powerpoint/2010/main" val="7513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-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sqrt = </a:t>
            </a:r>
            <a:r>
              <a:rPr lang="en-US" sz="2400" noProof="1">
                <a:solidFill>
                  <a:schemeClr val="bg1"/>
                </a:solidFill>
              </a:rPr>
              <a:t>Math.sqrt</a:t>
            </a:r>
            <a:r>
              <a:rPr lang="en-US" sz="2400" noProof="1">
                <a:solidFill>
                  <a:schemeClr val="tx1"/>
                </a:solidFill>
              </a:rPr>
              <a:t>(-1); </a:t>
            </a:r>
            <a:r>
              <a:rPr lang="en-US" sz="2400" i="1" noProof="1">
                <a:solidFill>
                  <a:schemeClr val="accent2"/>
                </a:solidFill>
              </a:rPr>
              <a:t>// NaN (special 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sub = "hello".</a:t>
            </a:r>
            <a:r>
              <a:rPr lang="en-US" sz="2400" noProof="1">
                <a:solidFill>
                  <a:schemeClr val="bg1"/>
                </a:solidFill>
              </a:rPr>
              <a:t>substring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2</a:t>
            </a:r>
            <a:r>
              <a:rPr lang="en-US" sz="2400" noProof="1">
                <a:solidFill>
                  <a:schemeClr val="tx1"/>
                </a:solidFill>
              </a:rPr>
              <a:t>,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1000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llo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let sub = "hello".</a:t>
            </a:r>
            <a:r>
              <a:rPr lang="en-US" sz="2400" noProof="1">
                <a:solidFill>
                  <a:schemeClr val="bg1"/>
                </a:solidFill>
              </a:rPr>
              <a:t>substring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-100</a:t>
            </a:r>
            <a:r>
              <a:rPr lang="en-US" sz="2400" noProof="1">
                <a:solidFill>
                  <a:schemeClr val="tx1"/>
                </a:solidFill>
              </a:rPr>
              <a:t>,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100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hello</a:t>
            </a:r>
          </a:p>
          <a:p>
            <a:r>
              <a:rPr lang="en-US" sz="2400" i="1" noProof="1">
                <a:solidFill>
                  <a:schemeClr val="accent2"/>
                </a:solidFill>
              </a:rPr>
              <a:t>// Soft error -</a:t>
            </a:r>
            <a:r>
              <a:rPr lang="en-US" sz="2400" i="1" noProof="1">
                <a:solidFill>
                  <a:schemeClr val="accent2"/>
                </a:solidFill>
                <a:sym typeface="Wingdings" panose="05000000000000000000" pitchFamily="2" charset="2"/>
              </a:rPr>
              <a:t> substring still does its job: takes all </a:t>
            </a:r>
          </a:p>
          <a:p>
            <a:r>
              <a:rPr lang="en-US" sz="2400" i="1" noProof="1">
                <a:solidFill>
                  <a:schemeClr val="accent2"/>
                </a:solidFill>
                <a:sym typeface="Wingdings" panose="05000000000000000000" pitchFamily="2" charset="2"/>
              </a:rPr>
              <a:t>available chars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inv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bg-BG" sz="2400" noProof="1">
                <a:solidFill>
                  <a:schemeClr val="tx1"/>
                </a:solidFill>
              </a:rPr>
              <a:t>"</a:t>
            </a:r>
            <a:r>
              <a:rPr lang="en-US" sz="2400" noProof="1">
                <a:solidFill>
                  <a:schemeClr val="bg1"/>
                </a:solidFill>
              </a:rPr>
              <a:t>Christmas</a:t>
            </a:r>
            <a:r>
              <a:rPr lang="bg-BG" sz="2400" noProof="1">
                <a:solidFill>
                  <a:schemeClr val="tx1"/>
                </a:solidFill>
              </a:rPr>
              <a:t>"</a:t>
            </a:r>
            <a:r>
              <a:rPr lang="en-US" sz="2400" noProof="1">
                <a:solidFill>
                  <a:schemeClr val="tx1"/>
                </a:solidFill>
              </a:rPr>
              <a:t>); </a:t>
            </a:r>
            <a:r>
              <a:rPr lang="en-US" sz="2400" i="1" noProof="1">
                <a:solidFill>
                  <a:schemeClr val="accent2"/>
                </a:solidFill>
              </a:rPr>
              <a:t>// Invalid Date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let dt = inv.getDate(); </a:t>
            </a:r>
            <a:r>
              <a:rPr lang="en-US" sz="2400" i="1" noProof="1">
                <a:solidFill>
                  <a:schemeClr val="accent2"/>
                </a:solidFill>
              </a:rPr>
              <a:t>// NaN</a:t>
            </a:r>
          </a:p>
        </p:txBody>
      </p:sp>
    </p:spTree>
    <p:extLst>
      <p:ext uri="{BB962C8B-B14F-4D97-AF65-F5344CB8AC3E}">
        <p14:creationId xmlns:p14="http://schemas.microsoft.com/office/powerpoint/2010/main" val="5273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825</TotalTime>
  <Words>1377</Words>
  <Application>Microsoft Office PowerPoint</Application>
  <PresentationFormat>Widescreen</PresentationFormat>
  <Paragraphs>247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1_SoftUni3_1</vt:lpstr>
      <vt:lpstr>Unit Testing</vt:lpstr>
      <vt:lpstr>Table of Contents</vt:lpstr>
      <vt:lpstr>Have a Question?</vt:lpstr>
      <vt:lpstr>PowerPoint Presentation</vt:lpstr>
      <vt:lpstr>Types of Errors</vt:lpstr>
      <vt:lpstr>Error Handling - Concepts</vt:lpstr>
      <vt:lpstr>Error Handling</vt:lpstr>
      <vt:lpstr>Error Handling - Exceptions (Errors)</vt:lpstr>
      <vt:lpstr>Error Handling - Special Values</vt:lpstr>
      <vt:lpstr>Unexpected (Not Obvious) Behavior</vt:lpstr>
      <vt:lpstr>PowerPoint Presentation</vt:lpstr>
      <vt:lpstr>Throwing Errors (Exceptions)</vt:lpstr>
      <vt:lpstr>Try - catch</vt:lpstr>
      <vt:lpstr>Exception Properties</vt:lpstr>
      <vt:lpstr>PowerPoint Presentation</vt:lpstr>
      <vt:lpstr>Unit Testing</vt:lpstr>
      <vt:lpstr>Unit Tests Structure</vt:lpstr>
      <vt:lpstr>Unit Testing Frameworks</vt:lpstr>
      <vt:lpstr>PowerPoint Presentation</vt:lpstr>
      <vt:lpstr>What is Mocha?</vt:lpstr>
      <vt:lpstr>What is Chai?</vt:lpstr>
      <vt:lpstr>PowerPoint Presentation</vt:lpstr>
      <vt:lpstr>Installing Mocha and Chai</vt:lpstr>
      <vt:lpstr>Configuring NODE_PATH</vt:lpstr>
      <vt:lpstr>Configuring Mocha in WebStorm</vt:lpstr>
      <vt:lpstr>Configuring Libraries in WebStorm</vt:lpstr>
      <vt:lpstr>Running Mocha</vt:lpstr>
      <vt:lpstr>Sample Project</vt:lpstr>
      <vt:lpstr>Sample Unit Tests</vt:lpstr>
      <vt:lpstr>Running the Tests</vt:lpstr>
      <vt:lpstr>PowerPoint Presentation</vt:lpstr>
      <vt:lpstr>NPM Install</vt:lpstr>
      <vt:lpstr>Configuration - launch.json</vt:lpstr>
      <vt:lpstr>Configuration - launch.json</vt:lpstr>
      <vt:lpstr>Configuration - launch.json</vt:lpstr>
      <vt:lpstr>Test Groups and Test Classes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creator>TOCHKA</dc:creator>
  <cp:lastModifiedBy>User</cp:lastModifiedBy>
  <cp:revision>177</cp:revision>
  <dcterms:created xsi:type="dcterms:W3CDTF">2018-11-26T12:33:28Z</dcterms:created>
  <dcterms:modified xsi:type="dcterms:W3CDTF">2019-02-15T11:34:38Z</dcterms:modified>
</cp:coreProperties>
</file>