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577" r:id="rId10"/>
    <p:sldId id="578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579" r:id="rId22"/>
    <p:sldId id="580" r:id="rId23"/>
    <p:sldId id="581" r:id="rId24"/>
    <p:sldId id="582" r:id="rId25"/>
    <p:sldId id="275" r:id="rId26"/>
    <p:sldId id="276" r:id="rId27"/>
    <p:sldId id="277" r:id="rId28"/>
    <p:sldId id="278" r:id="rId29"/>
    <p:sldId id="279" r:id="rId30"/>
    <p:sldId id="287" r:id="rId31"/>
    <p:sldId id="288" r:id="rId32"/>
    <p:sldId id="280" r:id="rId33"/>
    <p:sldId id="281" r:id="rId34"/>
    <p:sldId id="282" r:id="rId35"/>
    <p:sldId id="570" r:id="rId36"/>
    <p:sldId id="576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B7741B-AE94-42CD-9775-9FF551E998B6}">
          <p14:sldIdLst>
            <p14:sldId id="257"/>
            <p14:sldId id="258"/>
            <p14:sldId id="259"/>
          </p14:sldIdLst>
        </p14:section>
        <p14:section name="Defining Classes" id="{3ACF349B-3723-4415-86B8-8A1841715F39}">
          <p14:sldIdLst>
            <p14:sldId id="260"/>
            <p14:sldId id="261"/>
            <p14:sldId id="262"/>
            <p14:sldId id="263"/>
            <p14:sldId id="264"/>
            <p14:sldId id="577"/>
            <p14:sldId id="578"/>
          </p14:sldIdLst>
        </p14:section>
        <p14:section name="Class Body and Method Definitions" id="{6407F96A-2819-4DD1-89B7-F5549D2A489D}">
          <p14:sldIdLst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579"/>
            <p14:sldId id="580"/>
            <p14:sldId id="581"/>
            <p14:sldId id="582"/>
          </p14:sldIdLst>
        </p14:section>
        <p14:section name="Class Inheritance" id="{7CAA6590-6D85-4301-8852-E4A0478EE662}">
          <p14:sldIdLst>
            <p14:sldId id="275"/>
            <p14:sldId id="276"/>
            <p14:sldId id="277"/>
            <p14:sldId id="278"/>
          </p14:sldIdLst>
        </p14:section>
        <p14:section name="Unit Tests on Classes" id="{6102150C-425D-4A6B-88E2-D41043D18305}">
          <p14:sldIdLst>
            <p14:sldId id="279"/>
            <p14:sldId id="287"/>
            <p14:sldId id="288"/>
          </p14:sldIdLst>
        </p14:section>
        <p14:section name="Live Exercises" id="{FB05C907-C2F8-4E4B-AF32-8BD189AC23B9}">
          <p14:sldIdLst>
            <p14:sldId id="280"/>
          </p14:sldIdLst>
        </p14:section>
        <p14:section name="Conclusion" id="{ECC663DF-6F3B-4AD4-9A07-AE9F813877EF}">
          <p14:sldIdLst>
            <p14:sldId id="281"/>
            <p14:sldId id="282"/>
            <p14:sldId id="570"/>
            <p14:sldId id="57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6C3C-4E9D-4051-9013-5BA14A20B51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BD3F-5A8C-44EA-928E-1925B138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187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4DC55B3-9BA2-490F-85A3-981CD163F73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Properties,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3" descr="C:\Documents\Courses\OOP\OOP Images\o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22" y="2718521"/>
            <a:ext cx="1944602" cy="20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144" y="1466899"/>
            <a:ext cx="5971712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Rectangle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(width, height, color)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this.color = color;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calcArea(){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return this.width * this.height;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Body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Constructor, Prototype, Fields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6940" y="1421675"/>
            <a:ext cx="3102029" cy="24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br>
              <a:rPr lang="en-US" sz="3200" dirty="0"/>
            </a:br>
            <a:r>
              <a:rPr lang="en-US" sz="3200" dirty="0"/>
              <a:t>an object created with a class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SyntaxError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 if a class contains </a:t>
            </a:r>
            <a:r>
              <a:rPr lang="en-US" sz="3200" b="1" dirty="0">
                <a:solidFill>
                  <a:schemeClr val="bg1"/>
                </a:solidFill>
              </a:rPr>
              <a:t>more than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 of a </a:t>
            </a:r>
            <a:r>
              <a:rPr lang="en-US" sz="3200" b="1" dirty="0">
                <a:solidFill>
                  <a:schemeClr val="bg1"/>
                </a:solidFill>
              </a:rPr>
              <a:t>constructor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14317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Class Body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14317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constructor()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Class Body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Rectangle()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Syntax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 objects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from a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Prototype Property </a:t>
            </a:r>
            <a:r>
              <a:rPr lang="en-US" sz="3200" dirty="0"/>
              <a:t>allows you to add </a:t>
            </a:r>
            <a:r>
              <a:rPr lang="en-US" sz="3200" b="1" dirty="0">
                <a:solidFill>
                  <a:schemeClr val="bg1"/>
                </a:solidFill>
              </a:rPr>
              <a:t>new properties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object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Person(first, last, age) {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this.firstName = first;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this.lastName = last;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    this.age = age;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latin typeface="Consolas" pitchFamily="49" charset="0"/>
                <a:cs typeface="Consolas" pitchFamily="49" charset="0"/>
              </a:rPr>
              <a:t>}</a:t>
            </a:r>
            <a:br>
              <a:rPr lang="pt-BR" sz="2400" b="1" noProof="1">
                <a:latin typeface="Consolas" pitchFamily="49" charset="0"/>
                <a:cs typeface="Consolas" pitchFamily="49" charset="0"/>
              </a:rPr>
            </a:b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Person.prototype.nationality = "Bulgarian";</a:t>
            </a:r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Before ES2015 (ES6),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were composed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5544" y="2020809"/>
            <a:ext cx="7180911" cy="423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.area = function 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Rectangle(3, 5);</a:t>
            </a: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61002" y="1221476"/>
            <a:ext cx="7257832" cy="54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sz="2398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Arrow: Bent 10"/>
          <p:cNvSpPr/>
          <p:nvPr/>
        </p:nvSpPr>
        <p:spPr>
          <a:xfrm rot="10800000" flipH="1">
            <a:off x="3670518" y="3576476"/>
            <a:ext cx="762001" cy="762000"/>
          </a:xfrm>
          <a:prstGeom prst="bent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Bent 11"/>
          <p:cNvSpPr/>
          <p:nvPr/>
        </p:nvSpPr>
        <p:spPr>
          <a:xfrm rot="10800000" flipH="1">
            <a:off x="3670519" y="5636524"/>
            <a:ext cx="762000" cy="762000"/>
          </a:xfrm>
          <a:prstGeom prst="bent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782" y="5555724"/>
            <a:ext cx="5745179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.area = function() 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.height;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},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782" y="3429000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(width, height) { 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.width = width;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.height = height;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static</a:t>
            </a:r>
            <a:r>
              <a:rPr lang="en-US" sz="2800" dirty="0"/>
              <a:t> keyword defines a </a:t>
            </a:r>
            <a:r>
              <a:rPr lang="en-US" sz="2800" b="1" dirty="0">
                <a:solidFill>
                  <a:schemeClr val="bg1"/>
                </a:solidFill>
              </a:rPr>
              <a:t>static method </a:t>
            </a:r>
            <a:r>
              <a:rPr lang="en-US" sz="2800" dirty="0"/>
              <a:t>for a class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without instantiating </a:t>
            </a:r>
            <a:r>
              <a:rPr lang="en-US" sz="3000" dirty="0"/>
              <a:t>their class and </a:t>
            </a:r>
            <a:r>
              <a:rPr lang="en-US" sz="3000" b="1" dirty="0">
                <a:solidFill>
                  <a:schemeClr val="bg1"/>
                </a:solidFill>
              </a:rPr>
              <a:t>cannot be called </a:t>
            </a:r>
            <a:r>
              <a:rPr lang="en-US" sz="3000" dirty="0"/>
              <a:t>through</a:t>
            </a:r>
            <a:br>
              <a:rPr lang="en-US" sz="3000" dirty="0"/>
            </a:br>
            <a:r>
              <a:rPr lang="en-US" sz="3000" dirty="0"/>
              <a:t>a class instance</a:t>
            </a:r>
          </a:p>
          <a:p>
            <a:r>
              <a:rPr lang="en-US" sz="3000" dirty="0"/>
              <a:t>To call a static method of the same class, you can use the 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4084" y="1740965"/>
            <a:ext cx="7463832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staticMethod()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return 'Static method has been called';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7354" y="4902372"/>
            <a:ext cx="963729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anotherStaticMethod()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this.staticMethod()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+ ' from another method';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93369" y="1265715"/>
            <a:ext cx="8180441" cy="5288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Circle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constructor(radius)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{ this.radius = 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diameter() { return 2 * this.radius;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diameter(diameter)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667532" y="4111483"/>
            <a:ext cx="3357583" cy="462153"/>
          </a:xfrm>
          <a:prstGeom prst="wedgeRoundRectCallout">
            <a:avLst>
              <a:gd name="adj1" fmla="val -41277"/>
              <a:gd name="adj2" fmla="val 94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Read-only</a:t>
            </a:r>
            <a:r>
              <a:rPr lang="en-US" sz="2200" b="1" dirty="0">
                <a:solidFill>
                  <a:srgbClr val="FFFFFF"/>
                </a:solidFill>
              </a:rPr>
              <a:t> property "area"</a:t>
            </a:r>
            <a:endParaRPr lang="bg-BG" sz="22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5226" y="2169967"/>
            <a:ext cx="1446481" cy="728935"/>
          </a:xfrm>
          <a:prstGeom prst="wedgeRoundRectCallout">
            <a:avLst>
              <a:gd name="adj1" fmla="val 67789"/>
              <a:gd name="adj2" fmla="val 9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</a:rPr>
              <a:t>Property </a:t>
            </a:r>
            <a:r>
              <a:rPr lang="en-US" sz="2200" b="1" dirty="0">
                <a:solidFill>
                  <a:schemeClr val="bg1"/>
                </a:solidFill>
              </a:rPr>
              <a:t>getter</a:t>
            </a:r>
            <a:endParaRPr lang="bg-BG" sz="22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65226" y="3118825"/>
            <a:ext cx="1446481" cy="728935"/>
          </a:xfrm>
          <a:prstGeom prst="wedgeRoundRectCallout">
            <a:avLst>
              <a:gd name="adj1" fmla="val 74310"/>
              <a:gd name="adj2" fmla="val -36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</a:rPr>
              <a:t>Property </a:t>
            </a:r>
            <a:r>
              <a:rPr lang="en-US" sz="2200" b="1" dirty="0">
                <a:solidFill>
                  <a:schemeClr val="bg1"/>
                </a:solidFill>
              </a:rPr>
              <a:t>setter</a:t>
            </a:r>
            <a:endParaRPr lang="bg-B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let c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Circle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(2);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 = 1.6;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latin typeface="Consolas" pitchFamily="49" charset="0"/>
                <a:cs typeface="Consolas" pitchFamily="49" charset="0"/>
              </a:rPr>
              <a:t>}`);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2.0106192982974678</a:t>
            </a:r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Prefix each private property name with an </a:t>
            </a:r>
            <a:r>
              <a:rPr lang="en-US" sz="3200" b="1" dirty="0">
                <a:solidFill>
                  <a:schemeClr val="bg1"/>
                </a:solidFill>
              </a:rPr>
              <a:t>underscore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make a private property </a:t>
            </a:r>
            <a:r>
              <a:rPr lang="en-US" sz="3200" b="1" dirty="0">
                <a:solidFill>
                  <a:schemeClr val="bg1"/>
                </a:solidFill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setters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21636" y="2026039"/>
            <a:ext cx="434872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function Point(x, 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this._x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=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this._y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=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5" y="1441273"/>
            <a:ext cx="8182463" cy="4795935"/>
          </a:xfrm>
        </p:spPr>
        <p:txBody>
          <a:bodyPr>
            <a:normAutofit/>
          </a:bodyPr>
          <a:lstStyle/>
          <a:p>
            <a:r>
              <a:rPr lang="en-US" sz="3700" b="1" dirty="0"/>
              <a:t>Defining Classes</a:t>
            </a:r>
          </a:p>
          <a:p>
            <a:r>
              <a:rPr lang="en-US" sz="3700" b="1" dirty="0"/>
              <a:t>Class</a:t>
            </a:r>
            <a:r>
              <a:rPr lang="en-US" sz="3700" dirty="0"/>
              <a:t> </a:t>
            </a:r>
            <a:r>
              <a:rPr lang="en-US" sz="3700" b="1" dirty="0"/>
              <a:t>Body</a:t>
            </a:r>
            <a:r>
              <a:rPr lang="en-US" sz="3700" dirty="0"/>
              <a:t> and </a:t>
            </a:r>
            <a:r>
              <a:rPr lang="en-US" sz="3700" b="1" dirty="0"/>
              <a:t>Method</a:t>
            </a:r>
            <a:r>
              <a:rPr lang="en-US" sz="3700" dirty="0"/>
              <a:t> </a:t>
            </a:r>
            <a:r>
              <a:rPr lang="en-US" sz="3700" b="1" dirty="0"/>
              <a:t>Definitions</a:t>
            </a:r>
          </a:p>
          <a:p>
            <a:pPr lvl="1"/>
            <a:r>
              <a:rPr lang="en-US" sz="3700" dirty="0"/>
              <a:t>Prototype Methods</a:t>
            </a:r>
          </a:p>
          <a:p>
            <a:pPr lvl="1"/>
            <a:r>
              <a:rPr lang="en-US" sz="3700" dirty="0"/>
              <a:t>Fields</a:t>
            </a:r>
          </a:p>
          <a:p>
            <a:r>
              <a:rPr lang="en-US" sz="3700" b="1" dirty="0"/>
              <a:t>Class Inheritance</a:t>
            </a:r>
          </a:p>
          <a:p>
            <a:r>
              <a:rPr lang="en-US" sz="3700" b="1" dirty="0"/>
              <a:t>Unit Tests </a:t>
            </a:r>
            <a:r>
              <a:rPr lang="en-US" sz="3700" dirty="0"/>
              <a:t>on Classes</a:t>
            </a:r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Point.prototype.getX = function 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this._x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Point.prototype.setX = function (x) { 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this._x = x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Point.prototype.getY = function () {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this._y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Point.prototype.setY = function (y) { 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this._y = 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JS class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4" y="4050436"/>
            <a:ext cx="924757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let person =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('Maria', 'Petrova', 22, 'mp@yahoo.com');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console.log(person.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Petrova (age: 22, email: mp@yahoo.com)</a:t>
            </a:r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Person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(fName, lName, age, email)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this.firstName = fName;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this.lastName = lName;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this.email = email;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 `${this.firstName} ${this.lastName}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     (age: ${this.age}, email: ${this.email})`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JS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en-US" dirty="0"/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</a:rPr>
              <a:t>no 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Persons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11381"/>
              </p:ext>
            </p:extLst>
          </p:nvPr>
        </p:nvGraphicFramePr>
        <p:xfrm>
          <a:off x="1119572" y="3901837"/>
          <a:ext cx="9952856" cy="22844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Maria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Nikolov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Kolev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ptr.@gmail.com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Persons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5346"/>
            <a:ext cx="9506047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constructor(firstName, lastName, age, email){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this.firstName = firstName;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this.lastName = lastName;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this.age = age;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this.email = email;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toString (){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return `${this.firstName} ${this.lastName}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     (age: ${this.age}, email: ${this.email})`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    return [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erson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('Maria', 'Petrova', 22, 'mp@yahoo.com'),</a:t>
            </a:r>
            <a:br>
              <a:rPr lang="pt-BR" sz="2000" b="1" noProof="1">
                <a:latin typeface="Consolas" pitchFamily="49" charset="0"/>
                <a:cs typeface="Consolas" pitchFamily="49" charset="0"/>
              </a:rPr>
            </a:br>
            <a:r>
              <a:rPr lang="pt-BR" sz="2000" b="1" noProof="1">
                <a:latin typeface="Consolas" pitchFamily="49" charset="0"/>
                <a:cs typeface="Consolas" pitchFamily="49" charset="0"/>
              </a:rPr>
              <a:t>           ...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for the rest of the persons</a:t>
            </a:r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2" y="1358650"/>
            <a:ext cx="2330456" cy="2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062" y="1565226"/>
            <a:ext cx="9929724" cy="466418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Child class inherits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extends</a:t>
            </a:r>
            <a:r>
              <a:rPr lang="en-US" sz="3000" dirty="0"/>
              <a:t> keyword is used to create a class which</a:t>
            </a:r>
            <a:br>
              <a:rPr lang="en-US" sz="3000" dirty="0"/>
            </a:br>
            <a:r>
              <a:rPr lang="en-US" sz="3000" dirty="0"/>
              <a:t>is a </a:t>
            </a:r>
            <a:r>
              <a:rPr lang="en-US" sz="3000" b="1" dirty="0">
                <a:solidFill>
                  <a:schemeClr val="bg1"/>
                </a:solidFill>
              </a:rPr>
              <a:t>child of another class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069" y="860514"/>
            <a:ext cx="713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95439" y="1662111"/>
            <a:ext cx="461305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Person {</a:t>
            </a:r>
          </a:p>
          <a:p>
            <a:r>
              <a:rPr lang="en-US" sz="2200" dirty="0"/>
              <a:t>  constructor(name, email) {</a:t>
            </a:r>
          </a:p>
          <a:p>
            <a:r>
              <a:rPr lang="en-US" sz="2200" dirty="0"/>
              <a:t>    this.name = name;  	</a:t>
            </a:r>
          </a:p>
          <a:p>
            <a:r>
              <a:rPr lang="en-US" sz="2200" dirty="0"/>
              <a:t>    this.email = email;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62454" y="1660291"/>
            <a:ext cx="603345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Person {</a:t>
            </a:r>
          </a:p>
          <a:p>
            <a:r>
              <a:rPr lang="en-US" sz="2200" dirty="0"/>
              <a:t>  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/>
              <a:t>(name, email);</a:t>
            </a:r>
          </a:p>
          <a:p>
            <a:r>
              <a:rPr lang="en-US" sz="2200" dirty="0"/>
              <a:t>    this.subject = subject;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42976" y="1509089"/>
            <a:ext cx="950604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/>
              <a:t>("Maria", "maria@gmail.com");</a:t>
            </a:r>
          </a:p>
          <a:p>
            <a:r>
              <a:rPr lang="en-US" dirty="0"/>
              <a:t>console.log(`Person: ${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/>
              <a:t>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3709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/>
              <a:t>("Ivan", "iv@yahoo.com", "PHP");</a:t>
            </a:r>
          </a:p>
          <a:p>
            <a:r>
              <a:rPr lang="en-US" dirty="0"/>
              <a:t>console.log(</a:t>
            </a:r>
            <a:br>
              <a:rPr lang="en-US" dirty="0"/>
            </a:br>
            <a:r>
              <a:rPr lang="en-US" dirty="0"/>
              <a:t>    `Teacher: ${</a:t>
            </a:r>
            <a:r>
              <a:rPr lang="en-US" dirty="0">
                <a:solidFill>
                  <a:schemeClr val="bg1"/>
                </a:solidFill>
              </a:rPr>
              <a:t>t.name</a:t>
            </a:r>
            <a:r>
              <a:rPr lang="en-US" dirty="0"/>
              <a:t>} (${</a:t>
            </a:r>
            <a:r>
              <a:rPr lang="en-US" dirty="0" err="1">
                <a:solidFill>
                  <a:schemeClr val="bg1"/>
                </a:solidFill>
              </a:rPr>
              <a:t>t.email</a:t>
            </a:r>
            <a:r>
              <a:rPr lang="en-US" dirty="0"/>
              <a:t>}), teaches ${</a:t>
            </a:r>
            <a:r>
              <a:rPr lang="en-US" dirty="0" err="1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Tests on Classes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91" y="1622832"/>
            <a:ext cx="2099946" cy="20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on Classes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9255" y="1281731"/>
            <a:ext cx="783349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SortedList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constructor() { this.list = [];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add</a:t>
            </a:r>
            <a:r>
              <a:rPr lang="en-US" sz="2200" dirty="0">
                <a:solidFill>
                  <a:schemeClr val="tx1"/>
                </a:solidFill>
              </a:rPr>
              <a:t>(element) { this.list.push(element);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remove</a:t>
            </a:r>
            <a:r>
              <a:rPr lang="en-US" sz="2200" dirty="0">
                <a:solidFill>
                  <a:schemeClr val="tx1"/>
                </a:solidFill>
              </a:rPr>
              <a:t>(index) { this.list.splice(index, 1);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size() { return this.list.length; } 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921681" y="4046259"/>
            <a:ext cx="634863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describe(</a:t>
            </a:r>
            <a:r>
              <a:rPr lang="en-US" sz="2200" dirty="0">
                <a:solidFill>
                  <a:schemeClr val="tx1"/>
                </a:solidFill>
              </a:rPr>
              <a:t>"Sorted List", function 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let sortedList;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beforeEach</a:t>
            </a:r>
            <a:r>
              <a:rPr lang="en-US" sz="2200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sortedList = </a:t>
            </a:r>
            <a:r>
              <a:rPr lang="en-US" sz="2200" dirty="0">
                <a:solidFill>
                  <a:schemeClr val="bg1"/>
                </a:solidFill>
              </a:rPr>
              <a:t>new SortedList()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}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7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on Classes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08362" y="1304146"/>
            <a:ext cx="1037527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it</a:t>
            </a:r>
            <a:r>
              <a:rPr lang="en-US" sz="2000" dirty="0">
                <a:solidFill>
                  <a:schemeClr val="tx1"/>
                </a:solidFill>
              </a:rPr>
              <a:t>('must initialize data to an empty array', function 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expect(sortedList.</a:t>
            </a:r>
            <a:r>
              <a:rPr lang="en-US" sz="2000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 instanceof Array).to.equal(true, 'Data must be of type array');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expect(sortedList.</a:t>
            </a:r>
            <a:r>
              <a:rPr lang="en-US" sz="2000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size</a:t>
            </a:r>
            <a:r>
              <a:rPr lang="en-US" sz="2000" dirty="0">
                <a:solidFill>
                  <a:schemeClr val="tx1"/>
                </a:solidFill>
              </a:rPr>
              <a:t>).to.equal(0, 'Data array must be 	   initialized empty');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30018" y="3863089"/>
            <a:ext cx="633196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it('should remove correctly', function 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add</a:t>
            </a:r>
            <a:r>
              <a:rPr lang="en-US" sz="2000" dirty="0">
                <a:solidFill>
                  <a:schemeClr val="tx1"/>
                </a:solidFill>
              </a:rPr>
              <a:t>(123);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add</a:t>
            </a:r>
            <a:r>
              <a:rPr lang="en-US" sz="2000" dirty="0">
                <a:solidFill>
                  <a:schemeClr val="tx1"/>
                </a:solidFill>
              </a:rPr>
              <a:t>(1234);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sortedList.</a:t>
            </a:r>
            <a:r>
              <a:rPr lang="en-US" sz="2000" dirty="0">
                <a:solidFill>
                  <a:schemeClr val="bg1"/>
                </a:solidFill>
              </a:rPr>
              <a:t>remove</a:t>
            </a:r>
            <a:r>
              <a:rPr lang="en-US" sz="2000" dirty="0">
                <a:solidFill>
                  <a:schemeClr val="tx1"/>
                </a:solidFill>
              </a:rPr>
              <a:t>(1);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expect(sortedList.</a:t>
            </a:r>
            <a:r>
              <a:rPr lang="en-US" sz="2000" dirty="0">
                <a:solidFill>
                  <a:schemeClr val="bg1"/>
                </a:solidFill>
              </a:rPr>
              <a:t>size</a:t>
            </a:r>
            <a:r>
              <a:rPr lang="en-US" sz="2000" dirty="0">
                <a:solidFill>
                  <a:schemeClr val="tx1"/>
                </a:solidFill>
              </a:rPr>
              <a:t>).to.equal(1);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941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964" y="1624966"/>
            <a:ext cx="8672927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objects.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r>
              <a:rPr lang="en-US" sz="3200" dirty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>
                <a:solidFill>
                  <a:schemeClr val="bg2"/>
                </a:solidFill>
              </a:rPr>
              <a:t> other classes.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2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Declaration, Expression, Hoisting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2" y="1756341"/>
            <a:ext cx="2540667" cy="19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256" y="1706742"/>
            <a:ext cx="9069154" cy="4362645"/>
          </a:xfrm>
        </p:spPr>
        <p:txBody>
          <a:bodyPr>
            <a:normAutofit/>
          </a:bodyPr>
          <a:lstStyle/>
          <a:p>
            <a:r>
              <a:rPr lang="en-US" sz="3200" dirty="0"/>
              <a:t>Classes define</a:t>
            </a:r>
            <a:r>
              <a:rPr lang="en-US" sz="33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One class may have </a:t>
            </a:r>
            <a:r>
              <a:rPr lang="en-US" sz="3200" b="1" dirty="0">
                <a:solidFill>
                  <a:schemeClr val="bg1"/>
                </a:solidFill>
              </a:rPr>
              <a:t>many instances </a:t>
            </a:r>
            <a:r>
              <a:rPr lang="en-US" sz="32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class syntax has two components</a:t>
            </a:r>
            <a:r>
              <a:rPr lang="en-US" sz="33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Class Expressions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Class Declarations</a:t>
            </a:r>
            <a:endParaRPr lang="en-US" sz="30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502" y="913735"/>
            <a:ext cx="50596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objects</a:t>
            </a:r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class keyword </a:t>
            </a:r>
            <a:r>
              <a:rPr lang="en-US" sz="3200" dirty="0"/>
              <a:t>with the name of the class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constructor</a:t>
            </a:r>
            <a:r>
              <a:rPr lang="en-US" sz="32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99206" y="2858630"/>
            <a:ext cx="53935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Rectangle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</a:t>
            </a:r>
            <a:r>
              <a:rPr lang="en-US" sz="3200" b="1" dirty="0">
                <a:solidFill>
                  <a:schemeClr val="bg1"/>
                </a:solidFill>
              </a:rPr>
              <a:t>define a class</a:t>
            </a:r>
            <a:endParaRPr lang="en-US" sz="3200" dirty="0"/>
          </a:p>
          <a:p>
            <a:pPr lvl="1"/>
            <a:r>
              <a:rPr lang="en-US" sz="3000" dirty="0"/>
              <a:t>Class expressions can be </a:t>
            </a:r>
            <a:r>
              <a:rPr lang="en-US" sz="3000" b="1" dirty="0">
                <a:solidFill>
                  <a:schemeClr val="bg1"/>
                </a:solidFill>
              </a:rPr>
              <a:t>named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unnamed</a:t>
            </a:r>
            <a:r>
              <a:rPr lang="en-US" sz="3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2973" y="2743063"/>
            <a:ext cx="4540456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unnamed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let Rectangle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constructor(height,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743063"/>
            <a:ext cx="5047129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named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let Rectangle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Rectangle2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constructor(height, width)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this.width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};</a:t>
            </a:r>
            <a:endParaRPr lang="pt-BR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/>
              <a:t>Function declarations </a:t>
            </a:r>
            <a:r>
              <a:rPr lang="en-US" sz="3200" b="1" dirty="0">
                <a:solidFill>
                  <a:schemeClr val="bg1"/>
                </a:solidFill>
              </a:rPr>
              <a:t>are hoisted </a:t>
            </a:r>
            <a:r>
              <a:rPr lang="en-US" sz="3200" b="1" dirty="0"/>
              <a:t>and class declarations </a:t>
            </a:r>
            <a:r>
              <a:rPr lang="en-US" sz="3200" b="1" dirty="0">
                <a:solidFill>
                  <a:schemeClr val="bg1"/>
                </a:solidFill>
              </a:rPr>
              <a:t>are not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You first need to declare your class and then access it, otherwise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ReferenceError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are subject to the same </a:t>
            </a:r>
            <a:r>
              <a:rPr lang="en-US" sz="3200" b="1" dirty="0">
                <a:solidFill>
                  <a:schemeClr val="bg1"/>
                </a:solidFill>
              </a:rPr>
              <a:t>hoisting restrictions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6350" y="3241648"/>
            <a:ext cx="827929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ReferenceError</a:t>
            </a:r>
            <a:endParaRPr lang="en-US" sz="2398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{}</a:t>
            </a:r>
            <a:endParaRPr lang="pt-BR" sz="2398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JS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color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calcArea()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942" y="3180289"/>
            <a:ext cx="565211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let rect = new Rectangle(4, 5, 'red');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000" b="1" noProof="1"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0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pt-BR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1780</TotalTime>
  <Words>1650</Words>
  <Application>Microsoft Office PowerPoint</Application>
  <PresentationFormat>Widescreen</PresentationFormat>
  <Paragraphs>311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JavaScript Classes</vt:lpstr>
      <vt:lpstr>Table of Content</vt:lpstr>
      <vt:lpstr>Have a Question?</vt:lpstr>
      <vt:lpstr>PowerPoint Presentation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PowerPoint Presentation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Persons</vt:lpstr>
      <vt:lpstr>Solution: Get Persons</vt:lpstr>
      <vt:lpstr>PowerPoint Presentation</vt:lpstr>
      <vt:lpstr>Class Inheritance</vt:lpstr>
      <vt:lpstr>Class Inheritance - Example</vt:lpstr>
      <vt:lpstr>Class Inheritance - Example</vt:lpstr>
      <vt:lpstr>PowerPoint Presentation</vt:lpstr>
      <vt:lpstr>Unit Tests on Classes - Example</vt:lpstr>
      <vt:lpstr>Unit Tests on Classes - Example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creator>TOCHKA</dc:creator>
  <cp:lastModifiedBy>User</cp:lastModifiedBy>
  <cp:revision>128</cp:revision>
  <dcterms:created xsi:type="dcterms:W3CDTF">2018-12-01T07:52:00Z</dcterms:created>
  <dcterms:modified xsi:type="dcterms:W3CDTF">2019-02-19T13:48:54Z</dcterms:modified>
</cp:coreProperties>
</file>