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492" r:id="rId4"/>
    <p:sldId id="493" r:id="rId5"/>
    <p:sldId id="406" r:id="rId6"/>
    <p:sldId id="494" r:id="rId7"/>
    <p:sldId id="549" r:id="rId8"/>
    <p:sldId id="550" r:id="rId9"/>
    <p:sldId id="584" r:id="rId10"/>
    <p:sldId id="585" r:id="rId11"/>
    <p:sldId id="591" r:id="rId12"/>
    <p:sldId id="554" r:id="rId13"/>
    <p:sldId id="555" r:id="rId14"/>
    <p:sldId id="556" r:id="rId15"/>
    <p:sldId id="586" r:id="rId16"/>
    <p:sldId id="587" r:id="rId17"/>
    <p:sldId id="559" r:id="rId18"/>
    <p:sldId id="560" r:id="rId19"/>
    <p:sldId id="561" r:id="rId20"/>
    <p:sldId id="562" r:id="rId21"/>
    <p:sldId id="589" r:id="rId22"/>
    <p:sldId id="590" r:id="rId23"/>
    <p:sldId id="592" r:id="rId24"/>
    <p:sldId id="566" r:id="rId25"/>
    <p:sldId id="567" r:id="rId26"/>
    <p:sldId id="568" r:id="rId27"/>
    <p:sldId id="569" r:id="rId28"/>
    <p:sldId id="570" r:id="rId29"/>
    <p:sldId id="574" r:id="rId30"/>
    <p:sldId id="575" r:id="rId31"/>
    <p:sldId id="576" r:id="rId32"/>
    <p:sldId id="543" r:id="rId33"/>
    <p:sldId id="542" r:id="rId34"/>
    <p:sldId id="577" r:id="rId35"/>
    <p:sldId id="582" r:id="rId36"/>
    <p:sldId id="583" r:id="rId37"/>
    <p:sldId id="580" r:id="rId38"/>
    <p:sldId id="5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 Composition" id="{BC4A3995-4CED-4320-A673-95328C9C809D}">
          <p14:sldIdLst>
            <p14:sldId id="493"/>
            <p14:sldId id="406"/>
            <p14:sldId id="494"/>
            <p14:sldId id="549"/>
            <p14:sldId id="550"/>
            <p14:sldId id="584"/>
            <p14:sldId id="585"/>
            <p14:sldId id="591"/>
          </p14:sldIdLst>
        </p14:section>
        <p14:section name="Clousures" id="{B092D9AA-879C-443E-B7CB-13F1D1771A9E}">
          <p14:sldIdLst>
            <p14:sldId id="554"/>
            <p14:sldId id="555"/>
            <p14:sldId id="556"/>
            <p14:sldId id="586"/>
            <p14:sldId id="587"/>
          </p14:sldIdLst>
        </p14:section>
        <p14:section name="Modules and Revealing Modules" id="{DA41E872-F0FC-4BAC-8669-067507534685}">
          <p14:sldIdLst>
            <p14:sldId id="559"/>
            <p14:sldId id="560"/>
            <p14:sldId id="561"/>
            <p14:sldId id="562"/>
            <p14:sldId id="589"/>
            <p14:sldId id="590"/>
            <p14:sldId id="592"/>
          </p14:sldIdLst>
        </p14:section>
        <p14:section name="Object Inheritance and Prototypes" id="{B058E496-C087-4F5C-8BD2-E2E8B5923C88}">
          <p14:sldIdLst>
            <p14:sldId id="566"/>
            <p14:sldId id="567"/>
            <p14:sldId id="568"/>
            <p14:sldId id="569"/>
            <p14:sldId id="570"/>
          </p14:sldIdLst>
        </p14:section>
        <p14:section name="Objects Interacting with DOM" id="{DBD77F90-7D99-4EE9-A53F-EDC205415B51}">
          <p14:sldIdLst>
            <p14:sldId id="574"/>
            <p14:sldId id="575"/>
            <p14:sldId id="576"/>
            <p14:sldId id="543"/>
          </p14:sldIdLst>
        </p14:section>
        <p14:section name="Conclusion" id="{10E03AB1-9AA8-4E86-9A64-D741901E50A2}">
          <p14:sldIdLst>
            <p14:sldId id="542"/>
            <p14:sldId id="577"/>
            <p14:sldId id="582"/>
            <p14:sldId id="583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470" y="48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4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Closures, Revealing Module Pattern, </a:t>
            </a:r>
            <a:br>
              <a:rPr lang="bg-BG" b="1" dirty="0"/>
            </a:br>
            <a:r>
              <a:rPr lang="en-US" b="1" dirty="0"/>
              <a:t>Object Inheritance, Prototypes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 Composition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182" y="2832614"/>
            <a:ext cx="3226093" cy="229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2E0E2F-2B23-4B12-896F-88232359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Order Rectangles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5E5CC-8159-4543-8039-DEA6A9F356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D26113-13B0-4834-913B-B8EE4112916F}"/>
              </a:ext>
            </a:extLst>
          </p:cNvPr>
          <p:cNvSpPr txBox="1">
            <a:spLocks/>
          </p:cNvSpPr>
          <p:nvPr/>
        </p:nvSpPr>
        <p:spPr>
          <a:xfrm>
            <a:off x="2661912" y="1502059"/>
            <a:ext cx="686817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rects = [];</a:t>
            </a:r>
          </a:p>
          <a:p>
            <a:r>
              <a:rPr lang="en-US" dirty="0">
                <a:solidFill>
                  <a:schemeClr val="tx1"/>
                </a:solidFill>
              </a:rPr>
              <a:t>for (let [width, height] of data) {</a:t>
            </a:r>
          </a:p>
          <a:p>
            <a:r>
              <a:rPr lang="en-US" dirty="0">
                <a:solidFill>
                  <a:schemeClr val="tx1"/>
                </a:solidFill>
              </a:rPr>
              <a:t>  let rect = comparator(width, height);</a:t>
            </a:r>
          </a:p>
          <a:p>
            <a:r>
              <a:rPr lang="en-US" dirty="0">
                <a:solidFill>
                  <a:schemeClr val="tx1"/>
                </a:solidFill>
              </a:rPr>
              <a:t>  rects.push(rect);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rects.sort((a, b) =&gt; a.compareTo(b));</a:t>
            </a:r>
          </a:p>
          <a:p>
            <a:r>
              <a:rPr lang="en-US" dirty="0">
                <a:solidFill>
                  <a:schemeClr val="tx1"/>
                </a:solidFill>
              </a:rPr>
              <a:t>return rects;</a:t>
            </a:r>
          </a:p>
          <a:p>
            <a:r>
              <a:rPr lang="en-US" dirty="0">
                <a:solidFill>
                  <a:schemeClr val="accent2"/>
                </a:solidFill>
              </a:rPr>
              <a:t>// Continue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87890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5D1185-273C-41DD-8085-DD7AFDB9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Order Rectangles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B6E8-B53E-484B-B73F-E5BB6A4D48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B527B3-36F5-4407-AF4D-47E281FF7751}"/>
              </a:ext>
            </a:extLst>
          </p:cNvPr>
          <p:cNvSpPr txBox="1">
            <a:spLocks/>
          </p:cNvSpPr>
          <p:nvPr/>
        </p:nvSpPr>
        <p:spPr>
          <a:xfrm>
            <a:off x="1742228" y="1132229"/>
            <a:ext cx="8707543" cy="5725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comparator(w, h) {</a:t>
            </a:r>
          </a:p>
          <a:p>
            <a:r>
              <a:rPr lang="en-US" dirty="0">
                <a:solidFill>
                  <a:schemeClr val="tx1"/>
                </a:solidFill>
              </a:rPr>
              <a:t>  let rect = {</a:t>
            </a:r>
          </a:p>
          <a:p>
            <a:r>
              <a:rPr lang="en-US" dirty="0">
                <a:solidFill>
                  <a:schemeClr val="tx1"/>
                </a:solidFill>
              </a:rPr>
              <a:t>    width: w,</a:t>
            </a:r>
          </a:p>
          <a:p>
            <a:r>
              <a:rPr lang="en-US" dirty="0">
                <a:solidFill>
                  <a:schemeClr val="tx1"/>
                </a:solidFill>
              </a:rPr>
              <a:t>    height: h,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>
                <a:solidFill>
                  <a:schemeClr val="tx1"/>
                </a:solidFill>
              </a:rPr>
              <a:t>: () =&gt; rect.width * rect.height,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compareTo</a:t>
            </a:r>
            <a:r>
              <a:rPr lang="en-US" dirty="0">
                <a:solidFill>
                  <a:schemeClr val="tx1"/>
                </a:solidFill>
              </a:rPr>
              <a:t>: function (other) {</a:t>
            </a:r>
          </a:p>
          <a:p>
            <a:r>
              <a:rPr lang="en-US" dirty="0">
                <a:solidFill>
                  <a:schemeClr val="tx1"/>
                </a:solidFill>
              </a:rPr>
              <a:t>      let result = other.area() - rect.area();</a:t>
            </a:r>
          </a:p>
          <a:p>
            <a:r>
              <a:rPr lang="en-US" dirty="0">
                <a:solidFill>
                  <a:schemeClr val="tx1"/>
                </a:solidFill>
              </a:rPr>
              <a:t>      return result || (other.width - rect.width);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};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return rect;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93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Enclosing Object State in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3" name="Group 53"/>
          <p:cNvGrpSpPr/>
          <p:nvPr/>
        </p:nvGrpSpPr>
        <p:grpSpPr>
          <a:xfrm>
            <a:off x="1820976" y="1624614"/>
            <a:ext cx="8461268" cy="2037425"/>
            <a:chOff x="1522412" y="1295400"/>
            <a:chExt cx="9220200" cy="2743200"/>
          </a:xfrm>
          <a:solidFill>
            <a:schemeClr val="tx1"/>
          </a:solidFill>
        </p:grpSpPr>
        <p:sp>
          <p:nvSpPr>
            <p:cNvPr id="14" name="Rectangle: Rounded Corners 1"/>
            <p:cNvSpPr/>
            <p:nvPr/>
          </p:nvSpPr>
          <p:spPr>
            <a:xfrm>
              <a:off x="4636884" y="1295400"/>
              <a:ext cx="3124200" cy="2743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Arrow Connector 7"/>
            <p:cNvCxnSpPr/>
            <p:nvPr/>
          </p:nvCxnSpPr>
          <p:spPr>
            <a:xfrm flipH="1" flipV="1">
              <a:off x="5865812" y="2286000"/>
              <a:ext cx="152400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8"/>
            <p:cNvCxnSpPr/>
            <p:nvPr/>
          </p:nvCxnSpPr>
          <p:spPr>
            <a:xfrm flipH="1">
              <a:off x="6399211" y="2286000"/>
              <a:ext cx="76201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4"/>
            <p:cNvGrpSpPr/>
            <p:nvPr/>
          </p:nvGrpSpPr>
          <p:grpSpPr>
            <a:xfrm>
              <a:off x="1522412" y="2286000"/>
              <a:ext cx="2371862" cy="762000"/>
              <a:chOff x="445950" y="2286000"/>
              <a:chExt cx="2371862" cy="762000"/>
            </a:xfrm>
            <a:grpFill/>
          </p:grpSpPr>
          <p:sp>
            <p:nvSpPr>
              <p:cNvPr id="27" name="Rectangle: Rounded Corners 22"/>
              <p:cNvSpPr/>
              <p:nvPr/>
            </p:nvSpPr>
            <p:spPr>
              <a:xfrm>
                <a:off x="445950" y="2286000"/>
                <a:ext cx="2371862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28" name="Oval 23"/>
              <p:cNvSpPr/>
              <p:nvPr/>
            </p:nvSpPr>
            <p:spPr>
              <a:xfrm>
                <a:off x="2227668" y="2524328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8" name="Straight Arrow Connector 26"/>
            <p:cNvCxnSpPr>
              <a:stCxn id="28" idx="6"/>
              <a:endCxn id="14" idx="1"/>
            </p:cNvCxnSpPr>
            <p:nvPr/>
          </p:nvCxnSpPr>
          <p:spPr>
            <a:xfrm flipV="1">
              <a:off x="3608930" y="2667000"/>
              <a:ext cx="1027954" cy="9728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9"/>
            <p:cNvCxnSpPr>
              <a:stCxn id="26" idx="6"/>
              <a:endCxn id="20" idx="1"/>
            </p:cNvCxnSpPr>
            <p:nvPr/>
          </p:nvCxnSpPr>
          <p:spPr>
            <a:xfrm>
              <a:off x="7122300" y="3304972"/>
              <a:ext cx="1334312" cy="0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34"/>
            <p:cNvSpPr/>
            <p:nvPr/>
          </p:nvSpPr>
          <p:spPr>
            <a:xfrm>
              <a:off x="8456612" y="2923972"/>
              <a:ext cx="2286000" cy="762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</a:t>
              </a:r>
            </a:p>
          </p:txBody>
        </p:sp>
        <p:sp>
          <p:nvSpPr>
            <p:cNvPr id="21" name="Rectangle: Rounded Corners 2"/>
            <p:cNvSpPr/>
            <p:nvPr/>
          </p:nvSpPr>
          <p:spPr>
            <a:xfrm>
              <a:off x="5027612" y="1600200"/>
              <a:ext cx="169572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</a:p>
          </p:txBody>
        </p:sp>
        <p:grpSp>
          <p:nvGrpSpPr>
            <p:cNvPr id="22" name="Group 25"/>
            <p:cNvGrpSpPr/>
            <p:nvPr/>
          </p:nvGrpSpPr>
          <p:grpSpPr>
            <a:xfrm>
              <a:off x="5064900" y="2923972"/>
              <a:ext cx="2286000" cy="762000"/>
              <a:chOff x="4531500" y="2923972"/>
              <a:chExt cx="2286000" cy="762000"/>
            </a:xfrm>
            <a:grpFill/>
          </p:grpSpPr>
          <p:sp>
            <p:nvSpPr>
              <p:cNvPr id="25" name="Rectangle: Rounded Corners 3"/>
              <p:cNvSpPr/>
              <p:nvPr/>
            </p:nvSpPr>
            <p:spPr>
              <a:xfrm>
                <a:off x="4531500" y="2923972"/>
                <a:ext cx="2286000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26" name="Oval 21"/>
              <p:cNvSpPr/>
              <p:nvPr/>
            </p:nvSpPr>
            <p:spPr>
              <a:xfrm>
                <a:off x="6284100" y="3152572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Rectangle: Rounded Corners 40"/>
            <p:cNvSpPr/>
            <p:nvPr/>
          </p:nvSpPr>
          <p:spPr>
            <a:xfrm>
              <a:off x="6723336" y="1600200"/>
              <a:ext cx="62756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4" name="Oval 45"/>
            <p:cNvSpPr/>
            <p:nvPr/>
          </p:nvSpPr>
          <p:spPr>
            <a:xfrm>
              <a:off x="10191380" y="3162300"/>
              <a:ext cx="304800" cy="3048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32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Closure?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8025" y="1544886"/>
            <a:ext cx="10189195" cy="58128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Hidden from the outside world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Example: counter with closures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96100" y="2911716"/>
            <a:ext cx="5086319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counterClosure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counter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getNextCount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console.log(++counter);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</a:t>
            </a:r>
            <a:r>
              <a:rPr lang="en-US" sz="2400" dirty="0">
                <a:solidFill>
                  <a:schemeClr val="bg1"/>
                </a:solidFill>
              </a:rPr>
              <a:t>getNextCount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60494" y="3065604"/>
            <a:ext cx="3993502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</a:t>
            </a:r>
            <a:r>
              <a:rPr lang="bg-BG" sz="2400" dirty="0">
                <a:solidFill>
                  <a:schemeClr val="tx1"/>
                </a:solidFill>
              </a:rPr>
              <a:t> =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counterClosure();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9127D-876B-4969-BE9C-E8CD4991E061}"/>
              </a:ext>
            </a:extLst>
          </p:cNvPr>
          <p:cNvSpPr/>
          <p:nvPr/>
        </p:nvSpPr>
        <p:spPr>
          <a:xfrm>
            <a:off x="1385141" y="908121"/>
            <a:ext cx="769255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maintained (closed)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40082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- Shorter Syntax with IIFE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42223" y="1345870"/>
            <a:ext cx="489040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counter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num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function()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console.log(++num);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68789" y="1345869"/>
            <a:ext cx="4280988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counter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()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num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() =&gt;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console.log(++num);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102145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A9882A-EDEB-4973-9ED4-99618E2F1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that when called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next </a:t>
            </a:r>
            <a:r>
              <a:rPr lang="en-US" b="1" dirty="0">
                <a:solidFill>
                  <a:schemeClr val="bg1"/>
                </a:solidFill>
              </a:rPr>
              <a:t>Fibonacci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, starting at 0, 1</a:t>
            </a:r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closure</a:t>
            </a:r>
            <a:r>
              <a:rPr lang="en-US" dirty="0"/>
              <a:t> to keep the current number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04DAD-779F-4081-A5AF-7CD6AD0F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Fibonacci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2719-A41C-4ED5-8CB1-224EBC83EE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7EB5F484-3F55-46A1-BECF-82740BB4A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893684"/>
              </p:ext>
            </p:extLst>
          </p:nvPr>
        </p:nvGraphicFramePr>
        <p:xfrm>
          <a:off x="3939096" y="3328772"/>
          <a:ext cx="3926520" cy="2910840"/>
        </p:xfrm>
        <a:graphic>
          <a:graphicData uri="http://schemas.openxmlformats.org/drawingml/2006/table">
            <a:tbl>
              <a:tblPr/>
              <a:tblGrid>
                <a:gridCol w="392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execution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369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let fib = getFibonator();</a:t>
                      </a:r>
                      <a:endParaRPr lang="bg-BG" sz="20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fib()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US" sz="20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1</a:t>
                      </a:r>
                      <a:endParaRPr lang="bg-BG" sz="2000" b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fib()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US" sz="20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1</a:t>
                      </a:r>
                      <a:endParaRPr lang="bg-BG" sz="2000" b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fib()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US" sz="20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2</a:t>
                      </a:r>
                      <a:endParaRPr lang="bg-BG" sz="2000" b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fib()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US" sz="20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3</a:t>
                      </a:r>
                      <a:endParaRPr lang="bg-BG" sz="2000" b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fib()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US" sz="20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5</a:t>
                      </a:r>
                      <a:endParaRPr lang="bg-BG" sz="2000" b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fib()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US" sz="20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8</a:t>
                      </a:r>
                      <a:endParaRPr lang="bg-BG" sz="2000" b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fib()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20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13</a:t>
                      </a:r>
                      <a:endParaRPr lang="bg-BG" sz="2000" b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AB128-43F4-4E9D-B3BC-ABA5C72F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Fibonacci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FE324-EB24-4B7E-9FF8-7F6BE66BD7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B489846-E340-4807-98A5-833D7A9E72D7}"/>
              </a:ext>
            </a:extLst>
          </p:cNvPr>
          <p:cNvSpPr txBox="1">
            <a:spLocks/>
          </p:cNvSpPr>
          <p:nvPr/>
        </p:nvSpPr>
        <p:spPr>
          <a:xfrm>
            <a:off x="3326762" y="1195585"/>
            <a:ext cx="5538475" cy="5510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getFibonator() {</a:t>
            </a:r>
          </a:p>
          <a:p>
            <a:r>
              <a:rPr lang="en-US" dirty="0">
                <a:solidFill>
                  <a:schemeClr val="tx1"/>
                </a:solidFill>
              </a:rPr>
              <a:t>  let sum = 0;</a:t>
            </a:r>
          </a:p>
          <a:p>
            <a:r>
              <a:rPr lang="en-US" dirty="0">
                <a:solidFill>
                  <a:schemeClr val="tx1"/>
                </a:solidFill>
              </a:rPr>
              <a:t>  let first = 0;</a:t>
            </a:r>
          </a:p>
          <a:p>
            <a:r>
              <a:rPr lang="en-US" dirty="0">
                <a:solidFill>
                  <a:schemeClr val="tx1"/>
                </a:solidFill>
              </a:rPr>
              <a:t>  let second = 1; </a:t>
            </a:r>
          </a:p>
          <a:p>
            <a:r>
              <a:rPr lang="en-US" dirty="0">
                <a:solidFill>
                  <a:schemeClr val="tx1"/>
                </a:solidFill>
              </a:rPr>
              <a:t>  return function () {</a:t>
            </a:r>
          </a:p>
          <a:p>
            <a:r>
              <a:rPr lang="en-US" dirty="0">
                <a:solidFill>
                  <a:schemeClr val="tx1"/>
                </a:solidFill>
              </a:rPr>
              <a:t>      sum = first + second;</a:t>
            </a:r>
          </a:p>
          <a:p>
            <a:r>
              <a:rPr lang="en-US" dirty="0">
                <a:solidFill>
                  <a:schemeClr val="tx1"/>
                </a:solidFill>
              </a:rPr>
              <a:t>      first = second;</a:t>
            </a:r>
          </a:p>
          <a:p>
            <a:r>
              <a:rPr lang="en-US" dirty="0">
                <a:solidFill>
                  <a:schemeClr val="tx1"/>
                </a:solidFill>
              </a:rPr>
              <a:t>      second = sum</a:t>
            </a:r>
          </a:p>
          <a:p>
            <a:r>
              <a:rPr lang="en-US" dirty="0">
                <a:solidFill>
                  <a:schemeClr val="tx1"/>
                </a:solidFill>
              </a:rPr>
              <a:t>      return first;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98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509364"/>
          </a:xfrm>
        </p:spPr>
        <p:txBody>
          <a:bodyPr/>
          <a:lstStyle/>
          <a:p>
            <a:r>
              <a:rPr lang="en-US" dirty="0"/>
              <a:t>Module and Revealing</a:t>
            </a:r>
            <a:br>
              <a:rPr lang="en-US" dirty="0"/>
            </a:br>
            <a:r>
              <a:rPr lang="en-US" dirty="0"/>
              <a:t>Module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9" name="Group 33"/>
          <p:cNvGrpSpPr/>
          <p:nvPr/>
        </p:nvGrpSpPr>
        <p:grpSpPr>
          <a:xfrm>
            <a:off x="2283733" y="1438183"/>
            <a:ext cx="7756912" cy="2621102"/>
            <a:chOff x="1464772" y="960455"/>
            <a:chExt cx="9462702" cy="3442577"/>
          </a:xfrm>
          <a:solidFill>
            <a:schemeClr val="tx1"/>
          </a:solidFill>
        </p:grpSpPr>
        <p:sp>
          <p:nvSpPr>
            <p:cNvPr id="30" name="Rectangle: Rounded Corners 6"/>
            <p:cNvSpPr/>
            <p:nvPr/>
          </p:nvSpPr>
          <p:spPr>
            <a:xfrm>
              <a:off x="4560684" y="960455"/>
              <a:ext cx="3124200" cy="3114153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closure</a:t>
              </a:r>
            </a:p>
          </p:txBody>
        </p:sp>
        <p:cxnSp>
          <p:nvCxnSpPr>
            <p:cNvPr id="31" name="Straight Arrow Connector 7"/>
            <p:cNvCxnSpPr/>
            <p:nvPr/>
          </p:nvCxnSpPr>
          <p:spPr>
            <a:xfrm flipH="1" flipV="1">
              <a:off x="5789612" y="2362200"/>
              <a:ext cx="152400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8"/>
            <p:cNvCxnSpPr/>
            <p:nvPr/>
          </p:nvCxnSpPr>
          <p:spPr>
            <a:xfrm flipH="1">
              <a:off x="6323011" y="2362200"/>
              <a:ext cx="76201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9"/>
            <p:cNvGrpSpPr/>
            <p:nvPr/>
          </p:nvGrpSpPr>
          <p:grpSpPr>
            <a:xfrm>
              <a:off x="1464772" y="2133600"/>
              <a:ext cx="2371862" cy="762000"/>
              <a:chOff x="464510" y="2057400"/>
              <a:chExt cx="2371862" cy="762000"/>
            </a:xfrm>
            <a:grpFill/>
          </p:grpSpPr>
          <p:sp>
            <p:nvSpPr>
              <p:cNvPr id="43" name="Rectangle: Rounded Corners 19"/>
              <p:cNvSpPr/>
              <p:nvPr/>
            </p:nvSpPr>
            <p:spPr>
              <a:xfrm>
                <a:off x="464510" y="2057400"/>
                <a:ext cx="2371862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44" name="Oval 20"/>
              <p:cNvSpPr/>
              <p:nvPr/>
            </p:nvSpPr>
            <p:spPr>
              <a:xfrm>
                <a:off x="2246228" y="2295728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4" name="Straight Arrow Connector 10"/>
            <p:cNvCxnSpPr>
              <a:stCxn id="44" idx="6"/>
              <a:endCxn id="30" idx="1"/>
            </p:cNvCxnSpPr>
            <p:nvPr/>
          </p:nvCxnSpPr>
          <p:spPr>
            <a:xfrm flipV="1">
              <a:off x="3551290" y="2517532"/>
              <a:ext cx="1009394" cy="6796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1"/>
            <p:cNvCxnSpPr>
              <a:stCxn id="42" idx="6"/>
              <a:endCxn id="36" idx="1"/>
            </p:cNvCxnSpPr>
            <p:nvPr/>
          </p:nvCxnSpPr>
          <p:spPr>
            <a:xfrm>
              <a:off x="7188773" y="3381172"/>
              <a:ext cx="1147901" cy="2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12"/>
            <p:cNvSpPr/>
            <p:nvPr/>
          </p:nvSpPr>
          <p:spPr>
            <a:xfrm>
              <a:off x="8336674" y="2359856"/>
              <a:ext cx="2590800" cy="2043176"/>
            </a:xfrm>
            <a:prstGeom prst="roundRect">
              <a:avLst>
                <a:gd name="adj" fmla="val 4203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increase()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decrease()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value()</a:t>
              </a:r>
            </a:p>
          </p:txBody>
        </p:sp>
        <p:sp>
          <p:nvSpPr>
            <p:cNvPr id="37" name="Rectangle: Rounded Corners 13"/>
            <p:cNvSpPr/>
            <p:nvPr/>
          </p:nvSpPr>
          <p:spPr>
            <a:xfrm>
              <a:off x="4951412" y="1656944"/>
              <a:ext cx="169572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</a:p>
          </p:txBody>
        </p:sp>
        <p:grpSp>
          <p:nvGrpSpPr>
            <p:cNvPr id="38" name="Group 14"/>
            <p:cNvGrpSpPr/>
            <p:nvPr/>
          </p:nvGrpSpPr>
          <p:grpSpPr>
            <a:xfrm>
              <a:off x="4873588" y="3000172"/>
              <a:ext cx="2516224" cy="762000"/>
              <a:chOff x="4416388" y="2923972"/>
              <a:chExt cx="2516224" cy="762000"/>
            </a:xfrm>
            <a:grpFill/>
          </p:grpSpPr>
          <p:sp>
            <p:nvSpPr>
              <p:cNvPr id="41" name="Rectangle: Rounded Corners 17"/>
              <p:cNvSpPr/>
              <p:nvPr/>
            </p:nvSpPr>
            <p:spPr>
              <a:xfrm>
                <a:off x="4416388" y="2923972"/>
                <a:ext cx="2516224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object </a:t>
                </a:r>
                <a:r>
                  <a:rPr lang="en-US" sz="24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{</a:t>
                </a:r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42" name="Oval 18"/>
              <p:cNvSpPr/>
              <p:nvPr/>
            </p:nvSpPr>
            <p:spPr>
              <a:xfrm>
                <a:off x="6426773" y="3152572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" name="Rectangle: Rounded Corners 15"/>
            <p:cNvSpPr/>
            <p:nvPr/>
          </p:nvSpPr>
          <p:spPr>
            <a:xfrm>
              <a:off x="6647136" y="1656944"/>
              <a:ext cx="62756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40" name="Straight Arrow Connector 24"/>
            <p:cNvCxnSpPr>
              <a:stCxn id="36" idx="0"/>
              <a:endCxn id="39" idx="3"/>
            </p:cNvCxnSpPr>
            <p:nvPr/>
          </p:nvCxnSpPr>
          <p:spPr>
            <a:xfrm rot="16200000" flipV="1">
              <a:off x="8273381" y="1001163"/>
              <a:ext cx="360012" cy="2357374"/>
            </a:xfrm>
            <a:prstGeom prst="bentConnector2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59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Object Literal)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09720" y="1240058"/>
            <a:ext cx="9572559" cy="5396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moduleObj = {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: 0, </a:t>
            </a:r>
            <a:r>
              <a:rPr lang="en-US" sz="2400" i="1" dirty="0">
                <a:solidFill>
                  <a:schemeClr val="accent2"/>
                </a:solidFill>
              </a:rPr>
              <a:t>// public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function(num)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+= num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function(num)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-= num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function()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}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moduleObj.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 = 2;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the counter is accessible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(1));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23477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878" y="1177915"/>
            <a:ext cx="11263076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module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(num) =&gt; count += num,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(num) =&gt; count -= num,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() =&gt; count,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 (not accessible)</a:t>
            </a:r>
          </a:p>
        </p:txBody>
      </p:sp>
      <p:pic>
        <p:nvPicPr>
          <p:cNvPr id="7" name="Picture 5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156" y="2616995"/>
            <a:ext cx="4254256" cy="16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8646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 Composition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Closures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Module and Revealing</a:t>
            </a:r>
            <a:r>
              <a:rPr lang="bg-BG" sz="3000" dirty="0"/>
              <a:t> </a:t>
            </a:r>
            <a:r>
              <a:rPr lang="en-US" sz="3000" dirty="0"/>
              <a:t>Module Patterns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 Inheritance and Prototype Chain</a:t>
            </a:r>
            <a:endParaRPr lang="bg-BG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Objects Interacting with DOM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"Revealing 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877" y="1177915"/>
            <a:ext cx="11625943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revModule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change</a:t>
            </a:r>
            <a:r>
              <a:rPr lang="en-US" sz="2400" dirty="0">
                <a:solidFill>
                  <a:schemeClr val="tx1"/>
                </a:solidFill>
              </a:rPr>
              <a:t>(amount) { return count += amount;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(num) { return change(num);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(num) { return change(-num);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 { return count;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revModule.</a:t>
            </a:r>
            <a:r>
              <a:rPr lang="en-US" sz="2400" dirty="0" err="1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revModule.</a:t>
            </a:r>
            <a:r>
              <a:rPr lang="en-US" sz="2400" dirty="0" err="1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revModule.</a:t>
            </a:r>
            <a:r>
              <a:rPr lang="en-US" sz="2400" dirty="0" err="1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  <a:endParaRPr lang="bg-BG" sz="2400" i="1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revModule.</a:t>
            </a:r>
            <a:r>
              <a:rPr lang="en-US" sz="2400" dirty="0" err="1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 (not accessible)</a:t>
            </a:r>
          </a:p>
        </p:txBody>
      </p:sp>
      <p:pic>
        <p:nvPicPr>
          <p:cNvPr id="8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6574" y="3958993"/>
            <a:ext cx="4508575" cy="17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0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DC05B-7659-4262-8A98-46B709CFA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a closure, create an inner object to process list commands</a:t>
            </a:r>
          </a:p>
          <a:p>
            <a:pPr lvl="1"/>
            <a:r>
              <a:rPr lang="en-US" b="1" dirty="0"/>
              <a:t>add</a:t>
            </a:r>
            <a:r>
              <a:rPr lang="en-US" dirty="0"/>
              <a:t> - adds the following string in an inner collection</a:t>
            </a:r>
            <a:endParaRPr lang="bg-BG" dirty="0"/>
          </a:p>
          <a:p>
            <a:pPr lvl="1"/>
            <a:r>
              <a:rPr lang="en-US" b="1" dirty="0"/>
              <a:t>remove</a:t>
            </a:r>
            <a:r>
              <a:rPr lang="en-US" dirty="0"/>
              <a:t> - removes all occurrences</a:t>
            </a:r>
          </a:p>
          <a:p>
            <a:pPr lvl="1"/>
            <a:r>
              <a:rPr lang="en-US" b="1" dirty="0"/>
              <a:t>print</a:t>
            </a:r>
            <a:r>
              <a:rPr lang="en-US" dirty="0"/>
              <a:t> - prints all elements of the inner collection joined by </a:t>
            </a:r>
            <a:r>
              <a:rPr lang="en-US" b="1" dirty="0"/>
              <a:t>","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B9A0B-FC2C-41A8-B6EB-53AF6262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processor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CBF4-2C80-4497-AAC8-3574BBD58B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7601BD28-01D6-4C07-909F-81AF20230A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157277"/>
              </p:ext>
            </p:extLst>
          </p:nvPr>
        </p:nvGraphicFramePr>
        <p:xfrm>
          <a:off x="1252492" y="4171614"/>
          <a:ext cx="9687016" cy="1687974"/>
        </p:xfrm>
        <a:graphic>
          <a:graphicData uri="http://schemas.openxmlformats.org/drawingml/2006/table">
            <a:tbl>
              <a:tblPr/>
              <a:tblGrid>
                <a:gridCol w="6071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6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'add hello'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'add again'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'remove hello'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,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</a:b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'add again'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'print'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]</a:t>
                      </a:r>
                      <a:endParaRPr lang="bg-B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again, again</a:t>
                      </a:r>
                    </a:p>
                  </a:txBody>
                  <a:tcPr marL="142726" marR="142726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3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341038-46AC-4C7F-90D2-4BFAB5DF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processor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3868-3406-439C-9C08-E79D64013E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F84BD3E-0265-45C3-8FF7-1F01B3D337FF}"/>
              </a:ext>
            </a:extLst>
          </p:cNvPr>
          <p:cNvSpPr txBox="1">
            <a:spLocks/>
          </p:cNvSpPr>
          <p:nvPr/>
        </p:nvSpPr>
        <p:spPr>
          <a:xfrm>
            <a:off x="3023110" y="1186792"/>
            <a:ext cx="5534963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1900" dirty="0">
                <a:solidFill>
                  <a:schemeClr val="tx1"/>
                </a:solidFill>
              </a:rPr>
              <a:t>let arr = []</a:t>
            </a:r>
          </a:p>
          <a:p>
            <a:r>
              <a:rPr lang="en-US" sz="1900" dirty="0">
                <a:solidFill>
                  <a:schemeClr val="tx1"/>
                </a:solidFill>
              </a:rPr>
              <a:t>let command = {</a:t>
            </a:r>
          </a:p>
          <a:p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1900" dirty="0">
                <a:solidFill>
                  <a:schemeClr val="bg1"/>
                </a:solidFill>
              </a:rPr>
              <a:t>add</a:t>
            </a:r>
            <a:r>
              <a:rPr lang="en-US" sz="1900" dirty="0">
                <a:solidFill>
                  <a:schemeClr val="tx1"/>
                </a:solidFill>
              </a:rPr>
              <a:t>: function (arr, str) {</a:t>
            </a:r>
          </a:p>
          <a:p>
            <a:r>
              <a:rPr lang="en-US" sz="1900" dirty="0">
                <a:solidFill>
                  <a:schemeClr val="tx1"/>
                </a:solidFill>
              </a:rPr>
              <a:t>    arr.push(str)</a:t>
            </a:r>
          </a:p>
          <a:p>
            <a:r>
              <a:rPr lang="en-US" sz="1900" dirty="0">
                <a:solidFill>
                  <a:schemeClr val="tx1"/>
                </a:solidFill>
              </a:rPr>
              <a:t>    return arr;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},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1900" dirty="0">
                <a:solidFill>
                  <a:schemeClr val="bg1"/>
                </a:solidFill>
              </a:rPr>
              <a:t>remove</a:t>
            </a:r>
            <a:r>
              <a:rPr lang="en-US" sz="1900" dirty="0">
                <a:solidFill>
                  <a:schemeClr val="tx1"/>
                </a:solidFill>
              </a:rPr>
              <a:t>: function (arr, str) {</a:t>
            </a:r>
          </a:p>
          <a:p>
            <a:r>
              <a:rPr lang="en-US" sz="1900" dirty="0">
                <a:solidFill>
                  <a:schemeClr val="tx1"/>
                </a:solidFill>
              </a:rPr>
              <a:t>    arr = arr.filter(e =&gt; e !== str);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  return arr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},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1900" dirty="0">
                <a:solidFill>
                  <a:schemeClr val="bg1"/>
                </a:solidFill>
              </a:rPr>
              <a:t>print</a:t>
            </a:r>
            <a:r>
              <a:rPr lang="en-US" sz="1900" dirty="0">
                <a:solidFill>
                  <a:schemeClr val="tx1"/>
                </a:solidFill>
              </a:rPr>
              <a:t>: function (str) {</a:t>
            </a:r>
          </a:p>
          <a:p>
            <a:r>
              <a:rPr lang="en-US" sz="1900" dirty="0">
                <a:solidFill>
                  <a:schemeClr val="tx1"/>
                </a:solidFill>
              </a:rPr>
              <a:t>    console.log(arr.join(','));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  return arr;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}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};        </a:t>
            </a:r>
            <a:r>
              <a:rPr lang="en-US" sz="1900" dirty="0">
                <a:solidFill>
                  <a:schemeClr val="accent2"/>
                </a:solidFill>
              </a:rPr>
              <a:t>// Continue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49783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18F009-5B2E-4AC1-893A-BBA0E0C7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processor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A7D2-A9E1-4598-88E8-ED57A2FA59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CD68E24-66E7-405F-BAAE-D2F3ABCEAFBF}"/>
              </a:ext>
            </a:extLst>
          </p:cNvPr>
          <p:cNvSpPr txBox="1">
            <a:spLocks/>
          </p:cNvSpPr>
          <p:nvPr/>
        </p:nvSpPr>
        <p:spPr>
          <a:xfrm>
            <a:off x="2986292" y="1643012"/>
            <a:ext cx="621941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function (input) {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for (let e of input) {</a:t>
            </a:r>
          </a:p>
          <a:p>
            <a:r>
              <a:rPr lang="en-US" dirty="0">
                <a:solidFill>
                  <a:schemeClr val="tx1"/>
                </a:solidFill>
              </a:rPr>
              <a:t>    e = e.split(' ');</a:t>
            </a:r>
          </a:p>
          <a:p>
            <a:r>
              <a:rPr lang="en-US" dirty="0">
                <a:solidFill>
                  <a:schemeClr val="tx1"/>
                </a:solidFill>
              </a:rPr>
              <a:t>    arr = command[e[0]](arr, e[1])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48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32583" y="5303052"/>
            <a:ext cx="10961688" cy="977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Object Inheritance</a:t>
            </a:r>
            <a:endParaRPr lang="bg-BG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0" name="Group 3"/>
          <p:cNvGrpSpPr/>
          <p:nvPr/>
        </p:nvGrpSpPr>
        <p:grpSpPr>
          <a:xfrm>
            <a:off x="3156139" y="577048"/>
            <a:ext cx="5879722" cy="4387454"/>
            <a:chOff x="1562230" y="914400"/>
            <a:chExt cx="6185510" cy="5126936"/>
          </a:xfrm>
          <a:solidFill>
            <a:schemeClr val="tx1"/>
          </a:solidFill>
        </p:grpSpPr>
        <p:grpSp>
          <p:nvGrpSpPr>
            <p:cNvPr id="21" name="Group 2"/>
            <p:cNvGrpSpPr/>
            <p:nvPr/>
          </p:nvGrpSpPr>
          <p:grpSpPr>
            <a:xfrm>
              <a:off x="2853597" y="914400"/>
              <a:ext cx="2943428" cy="2276272"/>
              <a:chOff x="4446384" y="1457528"/>
              <a:chExt cx="2943428" cy="2276272"/>
            </a:xfrm>
            <a:grpFill/>
          </p:grpSpPr>
          <p:sp>
            <p:nvSpPr>
              <p:cNvPr id="54" name="Rectangle: Rounded Corners 6"/>
              <p:cNvSpPr/>
              <p:nvPr/>
            </p:nvSpPr>
            <p:spPr>
              <a:xfrm>
                <a:off x="4446384" y="1457528"/>
                <a:ext cx="2943428" cy="2276272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ctangle: Rounded Corners 13"/>
              <p:cNvSpPr/>
              <p:nvPr/>
            </p:nvSpPr>
            <p:spPr>
              <a:xfrm>
                <a:off x="4751388" y="2043720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brand</a:t>
                </a:r>
              </a:p>
            </p:txBody>
          </p:sp>
          <p:sp>
            <p:nvSpPr>
              <p:cNvPr id="56" name="Rectangle: Rounded Corners 15"/>
              <p:cNvSpPr/>
              <p:nvPr/>
            </p:nvSpPr>
            <p:spPr>
              <a:xfrm>
                <a:off x="6055704" y="2043720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BMW</a:t>
                </a:r>
              </a:p>
            </p:txBody>
          </p:sp>
          <p:sp>
            <p:nvSpPr>
              <p:cNvPr id="57" name="TextBox 1"/>
              <p:cNvSpPr txBox="1"/>
              <p:nvPr/>
            </p:nvSpPr>
            <p:spPr>
              <a:xfrm>
                <a:off x="4570412" y="1471006"/>
                <a:ext cx="1595309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fathersCar</a:t>
                </a:r>
              </a:p>
            </p:txBody>
          </p:sp>
          <p:sp>
            <p:nvSpPr>
              <p:cNvPr id="58" name="Rectangle: Rounded Corners 13"/>
              <p:cNvSpPr/>
              <p:nvPr/>
            </p:nvSpPr>
            <p:spPr>
              <a:xfrm>
                <a:off x="4751388" y="2500314"/>
                <a:ext cx="1307490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59" name="Rectangle: Rounded Corners 15"/>
              <p:cNvSpPr/>
              <p:nvPr/>
            </p:nvSpPr>
            <p:spPr>
              <a:xfrm>
                <a:off x="6055704" y="2500314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X5</a:t>
                </a:r>
              </a:p>
            </p:txBody>
          </p:sp>
          <p:sp>
            <p:nvSpPr>
              <p:cNvPr id="60" name="Rectangle: Rounded Corners 13"/>
              <p:cNvSpPr/>
              <p:nvPr/>
            </p:nvSpPr>
            <p:spPr>
              <a:xfrm>
                <a:off x="4751388" y="2956908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61" name="Rectangle: Rounded Corners 15"/>
              <p:cNvSpPr/>
              <p:nvPr/>
            </p:nvSpPr>
            <p:spPr>
              <a:xfrm>
                <a:off x="6055704" y="2956908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blue</a:t>
                </a:r>
              </a:p>
            </p:txBody>
          </p:sp>
        </p:grpSp>
        <p:grpSp>
          <p:nvGrpSpPr>
            <p:cNvPr id="22" name="Group 18"/>
            <p:cNvGrpSpPr/>
            <p:nvPr/>
          </p:nvGrpSpPr>
          <p:grpSpPr>
            <a:xfrm>
              <a:off x="1562230" y="4265749"/>
              <a:ext cx="2527910" cy="1775587"/>
              <a:chOff x="4446384" y="1457528"/>
              <a:chExt cx="2527910" cy="1775587"/>
            </a:xfrm>
            <a:grpFill/>
          </p:grpSpPr>
          <p:sp>
            <p:nvSpPr>
              <p:cNvPr id="48" name="Rectangle: Rounded Corners 6"/>
              <p:cNvSpPr/>
              <p:nvPr/>
            </p:nvSpPr>
            <p:spPr>
              <a:xfrm>
                <a:off x="4446384" y="1457528"/>
                <a:ext cx="2527910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Rectangle: Rounded Corners 13"/>
              <p:cNvSpPr/>
              <p:nvPr/>
            </p:nvSpPr>
            <p:spPr>
              <a:xfrm>
                <a:off x="4751388" y="2043720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50" name="Rectangle: Rounded Corners 15"/>
              <p:cNvSpPr/>
              <p:nvPr/>
            </p:nvSpPr>
            <p:spPr>
              <a:xfrm>
                <a:off x="5931275" y="2043720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51" name="TextBox 22"/>
              <p:cNvSpPr txBox="1"/>
              <p:nvPr/>
            </p:nvSpPr>
            <p:spPr>
              <a:xfrm>
                <a:off x="4570412" y="1471006"/>
                <a:ext cx="889987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myCar</a:t>
                </a:r>
              </a:p>
            </p:txBody>
          </p:sp>
          <p:sp>
            <p:nvSpPr>
              <p:cNvPr id="52" name="Rectangle: Rounded Corners 13"/>
              <p:cNvSpPr/>
              <p:nvPr/>
            </p:nvSpPr>
            <p:spPr>
              <a:xfrm>
                <a:off x="4751388" y="2500314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53" name="Rectangle: Rounded Corners 15"/>
              <p:cNvSpPr/>
              <p:nvPr/>
            </p:nvSpPr>
            <p:spPr>
              <a:xfrm>
                <a:off x="5931275" y="2500314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</p:grpSp>
        <p:grpSp>
          <p:nvGrpSpPr>
            <p:cNvPr id="23" name="Group 27"/>
            <p:cNvGrpSpPr/>
            <p:nvPr/>
          </p:nvGrpSpPr>
          <p:grpSpPr>
            <a:xfrm>
              <a:off x="4597196" y="4265749"/>
              <a:ext cx="3150544" cy="1775587"/>
              <a:chOff x="4446384" y="1457528"/>
              <a:chExt cx="3150544" cy="1775587"/>
            </a:xfrm>
            <a:grpFill/>
          </p:grpSpPr>
          <p:sp>
            <p:nvSpPr>
              <p:cNvPr id="26" name="Rectangle: Rounded Corners 6"/>
              <p:cNvSpPr/>
              <p:nvPr/>
            </p:nvSpPr>
            <p:spPr>
              <a:xfrm>
                <a:off x="4446384" y="1457528"/>
                <a:ext cx="3150544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: Rounded Corners 13"/>
              <p:cNvSpPr/>
              <p:nvPr/>
            </p:nvSpPr>
            <p:spPr>
              <a:xfrm>
                <a:off x="4751388" y="2043720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28" name="Rectangle: Rounded Corners 15"/>
              <p:cNvSpPr/>
              <p:nvPr/>
            </p:nvSpPr>
            <p:spPr>
              <a:xfrm>
                <a:off x="5931275" y="2043720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45" name="TextBox 31"/>
              <p:cNvSpPr txBox="1"/>
              <p:nvPr/>
            </p:nvSpPr>
            <p:spPr>
              <a:xfrm>
                <a:off x="4570412" y="1471006"/>
                <a:ext cx="1172116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workCar</a:t>
                </a:r>
              </a:p>
            </p:txBody>
          </p:sp>
          <p:sp>
            <p:nvSpPr>
              <p:cNvPr id="46" name="Rectangle: Rounded Corners 13"/>
              <p:cNvSpPr/>
              <p:nvPr/>
            </p:nvSpPr>
            <p:spPr>
              <a:xfrm>
                <a:off x="4751388" y="2500314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47" name="Rectangle: Rounded Corners 15"/>
              <p:cNvSpPr/>
              <p:nvPr/>
            </p:nvSpPr>
            <p:spPr>
              <a:xfrm>
                <a:off x="5931275" y="2500314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</p:grpSp>
        <p:cxnSp>
          <p:nvCxnSpPr>
            <p:cNvPr id="24" name="Straight Arrow Connector 35"/>
            <p:cNvCxnSpPr>
              <a:stCxn id="48" idx="0"/>
              <a:endCxn id="54" idx="2"/>
            </p:cNvCxnSpPr>
            <p:nvPr/>
          </p:nvCxnSpPr>
          <p:spPr>
            <a:xfrm rot="5400000" flipH="1" flipV="1">
              <a:off x="3038210" y="2978648"/>
              <a:ext cx="1075077" cy="1499126"/>
            </a:xfrm>
            <a:prstGeom prst="bentConnector3">
              <a:avLst>
                <a:gd name="adj1" fmla="val 50000"/>
              </a:avLst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38"/>
            <p:cNvCxnSpPr>
              <a:stCxn id="26" idx="0"/>
              <a:endCxn id="54" idx="2"/>
            </p:cNvCxnSpPr>
            <p:nvPr/>
          </p:nvCxnSpPr>
          <p:spPr>
            <a:xfrm rot="16200000" flipV="1">
              <a:off x="4711352" y="2804632"/>
              <a:ext cx="1075077" cy="1847157"/>
            </a:xfrm>
            <a:prstGeom prst="bentConnector3">
              <a:avLst>
                <a:gd name="adj1" fmla="val 50000"/>
              </a:avLst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46729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Inheritance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7087" y="1346348"/>
            <a:ext cx="708193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fatherCar =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'BMW',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'X5',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'blue',</a:t>
            </a:r>
          </a:p>
          <a:p>
            <a:pPr marL="722313" lvl="1" indent="-722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function() { return `[brand: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model: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color: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}]`;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fatherCar);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87086" y="4424982"/>
            <a:ext cx="708193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myCar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Object.create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(fatherCar);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myCar.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'M4';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myCar.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'red';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myCar);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5112941" y="5125421"/>
            <a:ext cx="3536302" cy="10543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Object.create()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inherits an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oup 7"/>
          <p:cNvGrpSpPr/>
          <p:nvPr/>
        </p:nvGrpSpPr>
        <p:grpSpPr>
          <a:xfrm>
            <a:off x="9002415" y="1347271"/>
            <a:ext cx="2943427" cy="2276272"/>
            <a:chOff x="4446384" y="1457528"/>
            <a:chExt cx="2943427" cy="2276272"/>
          </a:xfrm>
          <a:solidFill>
            <a:schemeClr val="tx1"/>
          </a:solidFill>
        </p:grpSpPr>
        <p:sp>
          <p:nvSpPr>
            <p:cNvPr id="14" name="Rectangle: Rounded Corners 6"/>
            <p:cNvSpPr/>
            <p:nvPr/>
          </p:nvSpPr>
          <p:spPr>
            <a:xfrm>
              <a:off x="4446384" y="1457528"/>
              <a:ext cx="2943427" cy="227627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751388" y="2043720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6055704" y="2043720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BMW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4570412" y="1471006"/>
              <a:ext cx="2156360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fathersCar</a:t>
              </a: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4751388" y="2500314"/>
              <a:ext cx="1307490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19" name="Rectangle: Rounded Corners 15"/>
            <p:cNvSpPr/>
            <p:nvPr/>
          </p:nvSpPr>
          <p:spPr>
            <a:xfrm>
              <a:off x="6055704" y="2500314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4751388" y="2956908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color</a:t>
              </a:r>
            </a:p>
          </p:txBody>
        </p:sp>
        <p:sp>
          <p:nvSpPr>
            <p:cNvPr id="21" name="Rectangle: Rounded Corners 15"/>
            <p:cNvSpPr/>
            <p:nvPr/>
          </p:nvSpPr>
          <p:spPr>
            <a:xfrm>
              <a:off x="6055704" y="2956908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blue</a:t>
              </a:r>
            </a:p>
          </p:txBody>
        </p:sp>
      </p:grpSp>
      <p:grpSp>
        <p:nvGrpSpPr>
          <p:cNvPr id="3" name="Групиране 2"/>
          <p:cNvGrpSpPr/>
          <p:nvPr/>
        </p:nvGrpSpPr>
        <p:grpSpPr>
          <a:xfrm>
            <a:off x="9002415" y="3623543"/>
            <a:ext cx="2943427" cy="2556237"/>
            <a:chOff x="9002415" y="3623543"/>
            <a:chExt cx="2943427" cy="2556237"/>
          </a:xfrm>
          <a:solidFill>
            <a:schemeClr val="tx1"/>
          </a:solidFill>
        </p:grpSpPr>
        <p:grpSp>
          <p:nvGrpSpPr>
            <p:cNvPr id="8" name="Group 2"/>
            <p:cNvGrpSpPr/>
            <p:nvPr/>
          </p:nvGrpSpPr>
          <p:grpSpPr>
            <a:xfrm>
              <a:off x="9002415" y="3623543"/>
              <a:ext cx="2943427" cy="2556237"/>
              <a:chOff x="8713585" y="3615963"/>
              <a:chExt cx="2943427" cy="2556237"/>
            </a:xfrm>
            <a:grpFill/>
          </p:grpSpPr>
          <p:sp>
            <p:nvSpPr>
              <p:cNvPr id="9" name="Rectangle: Rounded Corners 6"/>
              <p:cNvSpPr/>
              <p:nvPr/>
            </p:nvSpPr>
            <p:spPr>
              <a:xfrm>
                <a:off x="8713585" y="4396613"/>
                <a:ext cx="2943427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20"/>
              <p:cNvSpPr txBox="1"/>
              <p:nvPr/>
            </p:nvSpPr>
            <p:spPr>
              <a:xfrm>
                <a:off x="8858000" y="4410091"/>
                <a:ext cx="1170513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myCar</a:t>
                </a:r>
              </a:p>
            </p:txBody>
          </p:sp>
          <p:cxnSp>
            <p:nvCxnSpPr>
              <p:cNvPr id="11" name="Straight Arrow Connector 35"/>
              <p:cNvCxnSpPr>
                <a:stCxn id="9" idx="0"/>
                <a:endCxn id="14" idx="2"/>
              </p:cNvCxnSpPr>
              <p:nvPr/>
            </p:nvCxnSpPr>
            <p:spPr>
              <a:xfrm flipV="1">
                <a:off x="10185299" y="3615963"/>
                <a:ext cx="0" cy="780650"/>
              </a:xfrm>
              <a:prstGeom prst="straightConnector1">
                <a:avLst/>
              </a:prstGeom>
              <a:grpFill/>
              <a:ln w="50800">
                <a:solidFill>
                  <a:schemeClr val="bg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2" name="Group 6"/>
            <p:cNvGrpSpPr/>
            <p:nvPr/>
          </p:nvGrpSpPr>
          <p:grpSpPr>
            <a:xfrm>
              <a:off x="9355586" y="5044404"/>
              <a:ext cx="2237084" cy="913188"/>
              <a:chOff x="9068723" y="4982805"/>
              <a:chExt cx="2237084" cy="913188"/>
            </a:xfrm>
            <a:grpFill/>
          </p:grpSpPr>
          <p:sp>
            <p:nvSpPr>
              <p:cNvPr id="23" name="Rectangle: Rounded Corners 13"/>
              <p:cNvSpPr/>
              <p:nvPr/>
            </p:nvSpPr>
            <p:spPr>
              <a:xfrm>
                <a:off x="9068723" y="4982805"/>
                <a:ext cx="137382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24" name="Rectangle: Rounded Corners 15"/>
              <p:cNvSpPr/>
              <p:nvPr/>
            </p:nvSpPr>
            <p:spPr>
              <a:xfrm>
                <a:off x="10442550" y="4982805"/>
                <a:ext cx="86325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25" name="Rectangle: Rounded Corners 13"/>
              <p:cNvSpPr/>
              <p:nvPr/>
            </p:nvSpPr>
            <p:spPr>
              <a:xfrm>
                <a:off x="9068723" y="5439399"/>
                <a:ext cx="1377170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26" name="Rectangle: Rounded Corners 15"/>
              <p:cNvSpPr/>
              <p:nvPr/>
            </p:nvSpPr>
            <p:spPr>
              <a:xfrm>
                <a:off x="10442550" y="5439399"/>
                <a:ext cx="86325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92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Inheritance</a:t>
            </a:r>
            <a:r>
              <a:rPr lang="bg-BG" dirty="0"/>
              <a:t>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0278" y="1653490"/>
            <a:ext cx="7147247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workCar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Object.create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(fatherCar);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'i3';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'electric';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722313" lvl="1" indent="-722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`[brand: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model: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color: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type: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}]`;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workCar);</a:t>
            </a:r>
          </a:p>
        </p:txBody>
      </p:sp>
      <p:grpSp>
        <p:nvGrpSpPr>
          <p:cNvPr id="31" name="Group 7"/>
          <p:cNvGrpSpPr/>
          <p:nvPr/>
        </p:nvGrpSpPr>
        <p:grpSpPr>
          <a:xfrm>
            <a:off x="8576600" y="1653490"/>
            <a:ext cx="2865121" cy="1938106"/>
            <a:chOff x="4446384" y="1457528"/>
            <a:chExt cx="2943427" cy="2276272"/>
          </a:xfrm>
          <a:solidFill>
            <a:schemeClr val="tx1"/>
          </a:solidFill>
        </p:grpSpPr>
        <p:sp>
          <p:nvSpPr>
            <p:cNvPr id="32" name="Rectangle: Rounded Corners 6"/>
            <p:cNvSpPr/>
            <p:nvPr/>
          </p:nvSpPr>
          <p:spPr>
            <a:xfrm>
              <a:off x="4446384" y="1457528"/>
              <a:ext cx="2943427" cy="227627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: Rounded Corners 13"/>
            <p:cNvSpPr/>
            <p:nvPr/>
          </p:nvSpPr>
          <p:spPr>
            <a:xfrm>
              <a:off x="4751388" y="2043720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</a:t>
              </a:r>
            </a:p>
          </p:txBody>
        </p:sp>
        <p:sp>
          <p:nvSpPr>
            <p:cNvPr id="34" name="Rectangle: Rounded Corners 15"/>
            <p:cNvSpPr/>
            <p:nvPr/>
          </p:nvSpPr>
          <p:spPr>
            <a:xfrm>
              <a:off x="6055704" y="2043720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BMW</a:t>
              </a:r>
            </a:p>
          </p:txBody>
        </p:sp>
        <p:sp>
          <p:nvSpPr>
            <p:cNvPr id="35" name="TextBox 11"/>
            <p:cNvSpPr txBox="1"/>
            <p:nvPr/>
          </p:nvSpPr>
          <p:spPr>
            <a:xfrm>
              <a:off x="4570412" y="1471006"/>
              <a:ext cx="1883849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fathersCar</a:t>
              </a:r>
            </a:p>
          </p:txBody>
        </p:sp>
        <p:sp>
          <p:nvSpPr>
            <p:cNvPr id="36" name="Rectangle: Rounded Corners 13"/>
            <p:cNvSpPr/>
            <p:nvPr/>
          </p:nvSpPr>
          <p:spPr>
            <a:xfrm>
              <a:off x="4751388" y="2500314"/>
              <a:ext cx="1307490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37" name="Rectangle: Rounded Corners 15"/>
            <p:cNvSpPr/>
            <p:nvPr/>
          </p:nvSpPr>
          <p:spPr>
            <a:xfrm>
              <a:off x="6055704" y="2500314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4751388" y="2956908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color</a:t>
              </a:r>
            </a:p>
          </p:txBody>
        </p:sp>
        <p:sp>
          <p:nvSpPr>
            <p:cNvPr id="39" name="Rectangle: Rounded Corners 15"/>
            <p:cNvSpPr/>
            <p:nvPr/>
          </p:nvSpPr>
          <p:spPr>
            <a:xfrm>
              <a:off x="6055704" y="2956908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blue</a:t>
              </a:r>
            </a:p>
          </p:txBody>
        </p:sp>
      </p:grpSp>
      <p:grpSp>
        <p:nvGrpSpPr>
          <p:cNvPr id="7" name="Групиране 6"/>
          <p:cNvGrpSpPr/>
          <p:nvPr/>
        </p:nvGrpSpPr>
        <p:grpSpPr>
          <a:xfrm>
            <a:off x="8576600" y="3591596"/>
            <a:ext cx="2865122" cy="2204155"/>
            <a:chOff x="8713585" y="3615963"/>
            <a:chExt cx="2943428" cy="2588741"/>
          </a:xfrm>
          <a:solidFill>
            <a:schemeClr val="tx1"/>
          </a:solidFill>
        </p:grpSpPr>
        <p:grpSp>
          <p:nvGrpSpPr>
            <p:cNvPr id="27" name="Group 2"/>
            <p:cNvGrpSpPr/>
            <p:nvPr/>
          </p:nvGrpSpPr>
          <p:grpSpPr>
            <a:xfrm>
              <a:off x="8713585" y="3615963"/>
              <a:ext cx="2943428" cy="2588741"/>
              <a:chOff x="8713585" y="3615963"/>
              <a:chExt cx="2943428" cy="2588741"/>
            </a:xfrm>
            <a:grpFill/>
          </p:grpSpPr>
          <p:cxnSp>
            <p:nvCxnSpPr>
              <p:cNvPr id="28" name="Straight Arrow Connector 35"/>
              <p:cNvCxnSpPr>
                <a:endCxn id="32" idx="2"/>
              </p:cNvCxnSpPr>
              <p:nvPr/>
            </p:nvCxnSpPr>
            <p:spPr>
              <a:xfrm flipV="1">
                <a:off x="10185299" y="3615963"/>
                <a:ext cx="0" cy="780650"/>
              </a:xfrm>
              <a:prstGeom prst="straightConnector1">
                <a:avLst/>
              </a:prstGeom>
              <a:grpFill/>
              <a:ln w="50800">
                <a:solidFill>
                  <a:schemeClr val="bg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9" name="Rectangle: Rounded Corners 6"/>
              <p:cNvSpPr/>
              <p:nvPr/>
            </p:nvSpPr>
            <p:spPr>
              <a:xfrm>
                <a:off x="8713585" y="4429117"/>
                <a:ext cx="2943428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31"/>
              <p:cNvSpPr txBox="1"/>
              <p:nvPr/>
            </p:nvSpPr>
            <p:spPr>
              <a:xfrm>
                <a:off x="8806528" y="4442595"/>
                <a:ext cx="1374094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workCar</a:t>
                </a:r>
              </a:p>
            </p:txBody>
          </p:sp>
        </p:grpSp>
        <p:grpSp>
          <p:nvGrpSpPr>
            <p:cNvPr id="40" name="Group 5"/>
            <p:cNvGrpSpPr/>
            <p:nvPr/>
          </p:nvGrpSpPr>
          <p:grpSpPr>
            <a:xfrm>
              <a:off x="8913812" y="5015309"/>
              <a:ext cx="2527910" cy="913188"/>
              <a:chOff x="8913812" y="5015309"/>
              <a:chExt cx="2527910" cy="913188"/>
            </a:xfrm>
            <a:grpFill/>
          </p:grpSpPr>
          <p:sp>
            <p:nvSpPr>
              <p:cNvPr id="41" name="Rectangle: Rounded Corners 13"/>
              <p:cNvSpPr/>
              <p:nvPr/>
            </p:nvSpPr>
            <p:spPr>
              <a:xfrm>
                <a:off x="8913812" y="5015309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42" name="Rectangle: Rounded Corners 15"/>
              <p:cNvSpPr/>
              <p:nvPr/>
            </p:nvSpPr>
            <p:spPr>
              <a:xfrm>
                <a:off x="10093699" y="5015309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43" name="Rectangle: Rounded Corners 13"/>
              <p:cNvSpPr/>
              <p:nvPr/>
            </p:nvSpPr>
            <p:spPr>
              <a:xfrm>
                <a:off x="8913812" y="5471903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44" name="Rectangle: Rounded Corners 15"/>
              <p:cNvSpPr/>
              <p:nvPr/>
            </p:nvSpPr>
            <p:spPr>
              <a:xfrm>
                <a:off x="10093699" y="5471903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0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4" name="Групиране 23"/>
          <p:cNvGrpSpPr/>
          <p:nvPr/>
        </p:nvGrpSpPr>
        <p:grpSpPr>
          <a:xfrm>
            <a:off x="1141412" y="1383936"/>
            <a:ext cx="9829800" cy="4904082"/>
            <a:chOff x="1141412" y="1383936"/>
            <a:chExt cx="9829800" cy="4904082"/>
          </a:xfrm>
          <a:solidFill>
            <a:schemeClr val="tx1"/>
          </a:solidFill>
        </p:grpSpPr>
        <p:grpSp>
          <p:nvGrpSpPr>
            <p:cNvPr id="25" name="Group 61"/>
            <p:cNvGrpSpPr/>
            <p:nvPr/>
          </p:nvGrpSpPr>
          <p:grpSpPr>
            <a:xfrm>
              <a:off x="7820668" y="1383936"/>
              <a:ext cx="3150544" cy="2259253"/>
              <a:chOff x="798204" y="3243286"/>
              <a:chExt cx="2527910" cy="2259253"/>
            </a:xfrm>
            <a:grpFill/>
          </p:grpSpPr>
          <p:sp>
            <p:nvSpPr>
              <p:cNvPr id="70" name="Rectangle: Rounded Corners 6"/>
              <p:cNvSpPr/>
              <p:nvPr/>
            </p:nvSpPr>
            <p:spPr>
              <a:xfrm>
                <a:off x="798204" y="3243286"/>
                <a:ext cx="2527910" cy="2259253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Rectangle: Rounded Corners 13"/>
              <p:cNvSpPr/>
              <p:nvPr/>
            </p:nvSpPr>
            <p:spPr>
              <a:xfrm>
                <a:off x="1103208" y="3829478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72" name="Rectangle: Rounded Corners 15"/>
              <p:cNvSpPr/>
              <p:nvPr/>
            </p:nvSpPr>
            <p:spPr>
              <a:xfrm>
                <a:off x="2283095" y="3829478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73" name="TextBox 19"/>
              <p:cNvSpPr txBox="1"/>
              <p:nvPr/>
            </p:nvSpPr>
            <p:spPr>
              <a:xfrm>
                <a:off x="922232" y="3256764"/>
                <a:ext cx="939187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myCar</a:t>
                </a:r>
              </a:p>
            </p:txBody>
          </p:sp>
          <p:sp>
            <p:nvSpPr>
              <p:cNvPr id="74" name="Rectangle: Rounded Corners 13"/>
              <p:cNvSpPr/>
              <p:nvPr/>
            </p:nvSpPr>
            <p:spPr>
              <a:xfrm>
                <a:off x="1103208" y="4286072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75" name="Rectangle: Rounded Corners 15"/>
              <p:cNvSpPr/>
              <p:nvPr/>
            </p:nvSpPr>
            <p:spPr>
              <a:xfrm>
                <a:off x="2283095" y="4286072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  <p:sp>
            <p:nvSpPr>
              <p:cNvPr id="76" name="Rectangle 36"/>
              <p:cNvSpPr/>
              <p:nvPr/>
            </p:nvSpPr>
            <p:spPr>
              <a:xfrm>
                <a:off x="1481529" y="4777825"/>
                <a:ext cx="1178525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  <p:sp>
            <p:nvSpPr>
              <p:cNvPr id="77" name="Oval 37"/>
              <p:cNvSpPr/>
              <p:nvPr/>
            </p:nvSpPr>
            <p:spPr>
              <a:xfrm>
                <a:off x="1153908" y="4914141"/>
                <a:ext cx="245526" cy="30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" name="Group 46"/>
            <p:cNvGrpSpPr/>
            <p:nvPr/>
          </p:nvGrpSpPr>
          <p:grpSpPr>
            <a:xfrm>
              <a:off x="3803084" y="1866841"/>
              <a:ext cx="2943428" cy="2681154"/>
              <a:chOff x="2409707" y="1052646"/>
              <a:chExt cx="2943428" cy="2681154"/>
            </a:xfrm>
            <a:grpFill/>
          </p:grpSpPr>
          <p:sp>
            <p:nvSpPr>
              <p:cNvPr id="60" name="Rectangle: Rounded Corners 22"/>
              <p:cNvSpPr/>
              <p:nvPr/>
            </p:nvSpPr>
            <p:spPr>
              <a:xfrm>
                <a:off x="2409707" y="1052646"/>
                <a:ext cx="2943428" cy="2681154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ectangle: Rounded Corners 13"/>
              <p:cNvSpPr/>
              <p:nvPr/>
            </p:nvSpPr>
            <p:spPr>
              <a:xfrm>
                <a:off x="2714711" y="1715038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brand</a:t>
                </a:r>
              </a:p>
            </p:txBody>
          </p:sp>
          <p:sp>
            <p:nvSpPr>
              <p:cNvPr id="62" name="Rectangle: Rounded Corners 15"/>
              <p:cNvSpPr/>
              <p:nvPr/>
            </p:nvSpPr>
            <p:spPr>
              <a:xfrm>
                <a:off x="4019027" y="1715038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BMW</a:t>
                </a:r>
              </a:p>
            </p:txBody>
          </p:sp>
          <p:sp>
            <p:nvSpPr>
              <p:cNvPr id="63" name="TextBox 25"/>
              <p:cNvSpPr txBox="1"/>
              <p:nvPr/>
            </p:nvSpPr>
            <p:spPr>
              <a:xfrm>
                <a:off x="2533735" y="1142324"/>
                <a:ext cx="2156360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fathersCar</a:t>
                </a:r>
              </a:p>
            </p:txBody>
          </p:sp>
          <p:sp>
            <p:nvSpPr>
              <p:cNvPr id="64" name="Rectangle: Rounded Corners 26"/>
              <p:cNvSpPr/>
              <p:nvPr/>
            </p:nvSpPr>
            <p:spPr>
              <a:xfrm>
                <a:off x="2714711" y="2171632"/>
                <a:ext cx="1307490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65" name="Rectangle: Rounded Corners 15"/>
              <p:cNvSpPr/>
              <p:nvPr/>
            </p:nvSpPr>
            <p:spPr>
              <a:xfrm>
                <a:off x="4019027" y="2171632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X5</a:t>
                </a:r>
              </a:p>
            </p:txBody>
          </p:sp>
          <p:sp>
            <p:nvSpPr>
              <p:cNvPr id="66" name="Rectangle: Rounded Corners 13"/>
              <p:cNvSpPr/>
              <p:nvPr/>
            </p:nvSpPr>
            <p:spPr>
              <a:xfrm>
                <a:off x="2714711" y="2628226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67" name="Rectangle: Rounded Corners 15"/>
              <p:cNvSpPr/>
              <p:nvPr/>
            </p:nvSpPr>
            <p:spPr>
              <a:xfrm>
                <a:off x="4019027" y="2628226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blue</a:t>
                </a:r>
              </a:p>
            </p:txBody>
          </p:sp>
          <p:sp>
            <p:nvSpPr>
              <p:cNvPr id="68" name="Oval 41"/>
              <p:cNvSpPr/>
              <p:nvPr/>
            </p:nvSpPr>
            <p:spPr>
              <a:xfrm>
                <a:off x="2989511" y="3231472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" name="Rectangle 42"/>
              <p:cNvSpPr/>
              <p:nvPr/>
            </p:nvSpPr>
            <p:spPr>
              <a:xfrm>
                <a:off x="3390607" y="3086912"/>
                <a:ext cx="1468800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</p:grpSp>
        <p:grpSp>
          <p:nvGrpSpPr>
            <p:cNvPr id="45" name="Group 47"/>
            <p:cNvGrpSpPr/>
            <p:nvPr/>
          </p:nvGrpSpPr>
          <p:grpSpPr>
            <a:xfrm>
              <a:off x="1141412" y="2871790"/>
              <a:ext cx="1763404" cy="684667"/>
              <a:chOff x="2409707" y="1052646"/>
              <a:chExt cx="1600200" cy="684667"/>
            </a:xfrm>
            <a:grpFill/>
          </p:grpSpPr>
          <p:sp>
            <p:nvSpPr>
              <p:cNvPr id="58" name="Rectangle: Rounded Corners 48"/>
              <p:cNvSpPr/>
              <p:nvPr/>
            </p:nvSpPr>
            <p:spPr>
              <a:xfrm>
                <a:off x="2409707" y="1052646"/>
                <a:ext cx="1600200" cy="68466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TextBox 51"/>
              <p:cNvSpPr txBox="1"/>
              <p:nvPr/>
            </p:nvSpPr>
            <p:spPr>
              <a:xfrm>
                <a:off x="2597025" y="1142324"/>
                <a:ext cx="1241102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Object</a:t>
                </a:r>
              </a:p>
            </p:txBody>
          </p:sp>
        </p:grpSp>
        <p:cxnSp>
          <p:nvCxnSpPr>
            <p:cNvPr id="46" name="Straight Arrow Connector 35"/>
            <p:cNvCxnSpPr>
              <a:stCxn id="68" idx="2"/>
              <a:endCxn id="58" idx="2"/>
            </p:cNvCxnSpPr>
            <p:nvPr/>
          </p:nvCxnSpPr>
          <p:spPr>
            <a:xfrm rot="10800000">
              <a:off x="2023114" y="3556457"/>
              <a:ext cx="2359774" cy="641610"/>
            </a:xfrm>
            <a:prstGeom prst="bentConnector2">
              <a:avLst/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 64"/>
            <p:cNvGrpSpPr/>
            <p:nvPr/>
          </p:nvGrpSpPr>
          <p:grpSpPr>
            <a:xfrm>
              <a:off x="7820668" y="4028765"/>
              <a:ext cx="3150544" cy="2259253"/>
              <a:chOff x="4153306" y="4265749"/>
              <a:chExt cx="3150544" cy="2259253"/>
            </a:xfrm>
            <a:grpFill/>
          </p:grpSpPr>
          <p:sp>
            <p:nvSpPr>
              <p:cNvPr id="50" name="Rectangle: Rounded Corners 6"/>
              <p:cNvSpPr/>
              <p:nvPr/>
            </p:nvSpPr>
            <p:spPr>
              <a:xfrm>
                <a:off x="4153306" y="4265749"/>
                <a:ext cx="3150544" cy="2259253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Rectangle: Rounded Corners 13"/>
              <p:cNvSpPr/>
              <p:nvPr/>
            </p:nvSpPr>
            <p:spPr>
              <a:xfrm>
                <a:off x="4458310" y="4851941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52" name="Rectangle: Rounded Corners 15"/>
              <p:cNvSpPr/>
              <p:nvPr/>
            </p:nvSpPr>
            <p:spPr>
              <a:xfrm>
                <a:off x="5638197" y="4851941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53" name="TextBox 13"/>
              <p:cNvSpPr txBox="1"/>
              <p:nvPr/>
            </p:nvSpPr>
            <p:spPr>
              <a:xfrm>
                <a:off x="4277334" y="4279227"/>
                <a:ext cx="1564852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workCar</a:t>
                </a:r>
              </a:p>
            </p:txBody>
          </p:sp>
          <p:sp>
            <p:nvSpPr>
              <p:cNvPr id="54" name="Rectangle: Rounded Corners 13"/>
              <p:cNvSpPr/>
              <p:nvPr/>
            </p:nvSpPr>
            <p:spPr>
              <a:xfrm>
                <a:off x="4458310" y="5308535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55" name="Rectangle: Rounded Corners 15"/>
              <p:cNvSpPr/>
              <p:nvPr/>
            </p:nvSpPr>
            <p:spPr>
              <a:xfrm>
                <a:off x="5638197" y="5308535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  <p:sp>
            <p:nvSpPr>
              <p:cNvPr id="56" name="Rectangle 62"/>
              <p:cNvSpPr/>
              <p:nvPr/>
            </p:nvSpPr>
            <p:spPr>
              <a:xfrm>
                <a:off x="5060350" y="5813328"/>
                <a:ext cx="1468800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  <p:sp>
            <p:nvSpPr>
              <p:cNvPr id="57" name="Oval 63"/>
              <p:cNvSpPr/>
              <p:nvPr/>
            </p:nvSpPr>
            <p:spPr>
              <a:xfrm>
                <a:off x="4604666" y="5949644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48" name="Straight Arrow Connector 35"/>
            <p:cNvCxnSpPr>
              <a:stCxn id="77" idx="2"/>
              <a:endCxn id="60" idx="3"/>
            </p:cNvCxnSpPr>
            <p:nvPr/>
          </p:nvCxnSpPr>
          <p:spPr>
            <a:xfrm flipH="1" flipV="1">
              <a:off x="6746512" y="3207418"/>
              <a:ext cx="1517471" cy="373"/>
            </a:xfrm>
            <a:prstGeom prst="straightConnector1">
              <a:avLst/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Arrow Connector 35"/>
            <p:cNvCxnSpPr>
              <a:stCxn id="57" idx="2"/>
              <a:endCxn id="60" idx="2"/>
            </p:cNvCxnSpPr>
            <p:nvPr/>
          </p:nvCxnSpPr>
          <p:spPr>
            <a:xfrm rot="10800000">
              <a:off x="5274798" y="4547996"/>
              <a:ext cx="2997230" cy="1317065"/>
            </a:xfrm>
            <a:prstGeom prst="bentConnector2">
              <a:avLst/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59536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Objects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b="1" dirty="0"/>
              <a:t> </a:t>
            </a:r>
            <a:r>
              <a:rPr lang="en-US" sz="3200" dirty="0"/>
              <a:t>(a parent object)</a:t>
            </a:r>
          </a:p>
          <a:p>
            <a:pPr lvl="1"/>
            <a:r>
              <a:rPr lang="en-US" sz="3200" dirty="0"/>
              <a:t>Prototypes form a </a:t>
            </a:r>
            <a:r>
              <a:rPr lang="en-US" sz="3200" b="1" dirty="0">
                <a:solidFill>
                  <a:schemeClr val="bg1"/>
                </a:solidFill>
              </a:rPr>
              <a:t>prototype chain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>
              <a:spcBef>
                <a:spcPts val="2400"/>
              </a:spcBef>
            </a:pPr>
            <a:r>
              <a:rPr lang="en-US" sz="3200" dirty="0"/>
              <a:t>If a property </a:t>
            </a:r>
            <a:r>
              <a:rPr lang="en-US" sz="3200" b="1" dirty="0">
                <a:solidFill>
                  <a:schemeClr val="bg1"/>
                </a:solidFill>
              </a:rPr>
              <a:t>is not found </a:t>
            </a:r>
            <a:r>
              <a:rPr lang="en-US" sz="3200" dirty="0"/>
              <a:t>in the object itself, it is searched</a:t>
            </a:r>
            <a:br>
              <a:rPr lang="en-US" sz="3200" dirty="0"/>
            </a:br>
            <a:r>
              <a:rPr lang="en-US" sz="3200" dirty="0"/>
              <a:t>in the </a:t>
            </a:r>
            <a:r>
              <a:rPr lang="en-US" sz="3200" b="1" dirty="0">
                <a:solidFill>
                  <a:schemeClr val="bg1"/>
                </a:solidFill>
              </a:rPr>
              <a:t>parent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r>
              <a:rPr lang="en-US" sz="3200" dirty="0"/>
              <a:t> (in the prototype chain)</a:t>
            </a:r>
          </a:p>
          <a:p>
            <a:endParaRPr lang="en-US" sz="3200" dirty="0"/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1551102" y="2682977"/>
            <a:ext cx="9083444" cy="17723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Object.getPrototypeOf(fatherCar);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 {}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Object.getPrototypeOf(myCar);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 {brand: "BMW", model: "X5", color: "blue"}</a:t>
            </a:r>
          </a:p>
        </p:txBody>
      </p:sp>
    </p:spTree>
    <p:extLst>
      <p:ext uri="{BB962C8B-B14F-4D97-AF65-F5344CB8AC3E}">
        <p14:creationId xmlns:p14="http://schemas.microsoft.com/office/powerpoint/2010/main" val="36147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5156" y="5239984"/>
            <a:ext cx="10961688" cy="977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Objects Interacting with DOM</a:t>
            </a:r>
            <a:endParaRPr lang="bg-BG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30" name="Group 2055"/>
          <p:cNvGrpSpPr/>
          <p:nvPr/>
        </p:nvGrpSpPr>
        <p:grpSpPr>
          <a:xfrm>
            <a:off x="1329392" y="887767"/>
            <a:ext cx="8977583" cy="4085948"/>
            <a:chOff x="1370012" y="760331"/>
            <a:chExt cx="9296400" cy="4413888"/>
          </a:xfrm>
        </p:grpSpPr>
        <p:grpSp>
          <p:nvGrpSpPr>
            <p:cNvPr id="31" name="Group 6"/>
            <p:cNvGrpSpPr/>
            <p:nvPr/>
          </p:nvGrpSpPr>
          <p:grpSpPr>
            <a:xfrm>
              <a:off x="6926184" y="2897947"/>
              <a:ext cx="3740228" cy="2276272"/>
              <a:chOff x="4446384" y="1457528"/>
              <a:chExt cx="2407238" cy="2276272"/>
            </a:xfrm>
          </p:grpSpPr>
          <p:sp>
            <p:nvSpPr>
              <p:cNvPr id="36" name="Rectangle: Rounded Corners 7"/>
              <p:cNvSpPr/>
              <p:nvPr/>
            </p:nvSpPr>
            <p:spPr>
              <a:xfrm>
                <a:off x="4446384" y="1457528"/>
                <a:ext cx="2407238" cy="2276272"/>
              </a:xfrm>
              <a:prstGeom prst="roundRect">
                <a:avLst>
                  <a:gd name="adj" fmla="val 5385"/>
                </a:avLst>
              </a:prstGeom>
              <a:solidFill>
                <a:schemeClr val="tx1"/>
              </a:solidFill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7" name="Rectangle: Rounded Corners 13"/>
              <p:cNvSpPr/>
              <p:nvPr/>
            </p:nvSpPr>
            <p:spPr>
              <a:xfrm>
                <a:off x="4652940" y="2043720"/>
                <a:ext cx="990415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init</a:t>
                </a:r>
              </a:p>
            </p:txBody>
          </p:sp>
          <p:sp>
            <p:nvSpPr>
              <p:cNvPr id="38" name="Rectangle: Rounded Corners 15"/>
              <p:cNvSpPr/>
              <p:nvPr/>
            </p:nvSpPr>
            <p:spPr>
              <a:xfrm>
                <a:off x="5643354" y="2043720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39" name="TextBox 10"/>
              <p:cNvSpPr txBox="1"/>
              <p:nvPr/>
            </p:nvSpPr>
            <p:spPr>
              <a:xfrm>
                <a:off x="4570412" y="1471006"/>
                <a:ext cx="753351" cy="523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model</a:t>
                </a:r>
              </a:p>
            </p:txBody>
          </p:sp>
          <p:sp>
            <p:nvSpPr>
              <p:cNvPr id="40" name="Rectangle: Rounded Corners 11"/>
              <p:cNvSpPr/>
              <p:nvPr/>
            </p:nvSpPr>
            <p:spPr>
              <a:xfrm>
                <a:off x="4653705" y="2500314"/>
                <a:ext cx="992825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add</a:t>
                </a:r>
              </a:p>
            </p:txBody>
          </p:sp>
          <p:sp>
            <p:nvSpPr>
              <p:cNvPr id="41" name="Rectangle: Rounded Corners 15"/>
              <p:cNvSpPr/>
              <p:nvPr/>
            </p:nvSpPr>
            <p:spPr>
              <a:xfrm>
                <a:off x="5643354" y="2500314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42" name="Rectangle: Rounded Corners 13"/>
              <p:cNvSpPr/>
              <p:nvPr/>
            </p:nvSpPr>
            <p:spPr>
              <a:xfrm>
                <a:off x="4652940" y="2956908"/>
                <a:ext cx="990415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subtract</a:t>
                </a:r>
              </a:p>
            </p:txBody>
          </p:sp>
          <p:sp>
            <p:nvSpPr>
              <p:cNvPr id="43" name="Rectangle: Rounded Corners 15"/>
              <p:cNvSpPr/>
              <p:nvPr/>
            </p:nvSpPr>
            <p:spPr>
              <a:xfrm>
                <a:off x="5643354" y="2956908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</p:grpSp>
        <p:sp>
          <p:nvSpPr>
            <p:cNvPr id="32" name="Arrow: Left-Right 2053"/>
            <p:cNvSpPr/>
            <p:nvPr/>
          </p:nvSpPr>
          <p:spPr>
            <a:xfrm>
              <a:off x="5915448" y="3871846"/>
              <a:ext cx="788564" cy="328474"/>
            </a:xfrm>
            <a:prstGeom prst="leftRightArrow">
              <a:avLst>
                <a:gd name="adj1" fmla="val 37763"/>
                <a:gd name="adj2" fmla="val 652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33" name="Picture 20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0012" y="760332"/>
              <a:ext cx="4340728" cy="441388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4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6184" y="760331"/>
              <a:ext cx="2444828" cy="17949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5" name="Arrow: Left-Right 41"/>
            <p:cNvSpPr/>
            <p:nvPr/>
          </p:nvSpPr>
          <p:spPr>
            <a:xfrm>
              <a:off x="5915448" y="1404383"/>
              <a:ext cx="788564" cy="328474"/>
            </a:xfrm>
            <a:prstGeom prst="leftRightArrow">
              <a:avLst>
                <a:gd name="adj1" fmla="val 37763"/>
                <a:gd name="adj2" fmla="val 652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9549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</a:t>
            </a:r>
            <a:r>
              <a:rPr lang="bg-BG" sz="11500" b="1" dirty="0"/>
              <a:t>-</a:t>
            </a:r>
            <a:r>
              <a:rPr lang="en-US" sz="11500" b="1" dirty="0"/>
              <a:t>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 the following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/>
              <a:t>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112" y="1943783"/>
            <a:ext cx="6578185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id="num1"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id="num2"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id="result" readonly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&lt;br&gt;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&lt;button id="sumButton"&gt;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Sum&lt;/button&gt;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&lt;button id="subtractButton"&gt;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Subtract&lt;/button&gt;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73" y="2523076"/>
            <a:ext cx="3850815" cy="2826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0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noProof="1"/>
              <a:t>Write a JS function </a:t>
            </a:r>
            <a:r>
              <a:rPr lang="en-US" sz="3200" b="1" noProof="1">
                <a:solidFill>
                  <a:schemeClr val="bg1"/>
                </a:solidFill>
              </a:rPr>
              <a:t>getModel</a:t>
            </a:r>
            <a:r>
              <a:rPr lang="en-US" sz="3200" noProof="1"/>
              <a:t>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to return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JS object </a:t>
            </a:r>
            <a:r>
              <a:rPr lang="en-US" sz="3200" noProof="1"/>
              <a:t>holding: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</a:rPr>
              <a:t>init</a:t>
            </a:r>
            <a:r>
              <a:rPr lang="en-US" sz="3200" noProof="1">
                <a:sym typeface="Wingdings" panose="05000000000000000000" pitchFamily="2" charset="2"/>
              </a:rPr>
              <a:t>() - initializes selectors for finding the fields</a:t>
            </a:r>
            <a:b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num1</a:t>
            </a:r>
            <a:r>
              <a:rPr lang="en-US" sz="3200" noProof="1">
                <a:sym typeface="Wingdings" panose="05000000000000000000" pitchFamily="2" charset="2"/>
              </a:rPr>
              <a:t>,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num2</a:t>
            </a:r>
            <a:r>
              <a:rPr lang="en-US" sz="3200" noProof="1">
                <a:sym typeface="Wingdings" panose="05000000000000000000" pitchFamily="2" charset="2"/>
              </a:rPr>
              <a:t> and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 </a:t>
            </a:r>
            <a:r>
              <a:rPr lang="en-US" sz="3200" noProof="1">
                <a:sym typeface="Wingdings" panose="05000000000000000000" pitchFamily="2" charset="2"/>
              </a:rPr>
              <a:t>in the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DOM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</a:rPr>
              <a:t>add</a:t>
            </a:r>
            <a:r>
              <a:rPr lang="en-US" sz="3200" noProof="1"/>
              <a:t>() </a:t>
            </a:r>
            <a:r>
              <a:rPr lang="en-US" sz="3200" noProof="1">
                <a:sym typeface="Wingdings" panose="05000000000000000000" pitchFamily="2" charset="2"/>
              </a:rPr>
              <a:t>- calculates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</a:t>
            </a:r>
            <a:r>
              <a:rPr lang="en-US" sz="3200" noProof="1">
                <a:sym typeface="Wingdings" panose="05000000000000000000" pitchFamily="2" charset="2"/>
              </a:rPr>
              <a:t> =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num1</a:t>
            </a:r>
            <a:r>
              <a:rPr lang="en-US" sz="3200" noProof="1">
                <a:sym typeface="Wingdings" panose="05000000000000000000" pitchFamily="2" charset="2"/>
              </a:rPr>
              <a:t> +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 num2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</a:rPr>
              <a:t>subtract</a:t>
            </a:r>
            <a:r>
              <a:rPr lang="en-US" sz="3200" noProof="1"/>
              <a:t>() </a:t>
            </a:r>
            <a:r>
              <a:rPr lang="en-US" sz="3200" noProof="1">
                <a:sym typeface="Wingdings" panose="05000000000000000000" pitchFamily="2" charset="2"/>
              </a:rPr>
              <a:t>- calculates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</a:t>
            </a:r>
            <a:r>
              <a:rPr lang="en-US" sz="3200" noProof="1">
                <a:sym typeface="Wingdings" panose="05000000000000000000" pitchFamily="2" charset="2"/>
              </a:rPr>
              <a:t> =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num1</a:t>
            </a:r>
            <a:r>
              <a:rPr lang="en-US" sz="3200" noProof="1">
                <a:sym typeface="Wingdings" panose="05000000000000000000" pitchFamily="2" charset="2"/>
              </a:rPr>
              <a:t> -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num2</a:t>
            </a:r>
            <a:endParaRPr lang="en-US" sz="3200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Calculator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79" y="4476432"/>
            <a:ext cx="7758864" cy="1693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851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615820" y="1561540"/>
            <a:ext cx="80839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Object composition combines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into JS objects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The "Module" pattern </a:t>
            </a:r>
            <a:r>
              <a:rPr lang="en-US" sz="3200" dirty="0">
                <a:solidFill>
                  <a:schemeClr val="bg2"/>
                </a:solidFill>
              </a:rPr>
              <a:t>hides data into a function and reveals a JS object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The "Revealing Module" pattern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hides data and functions are reveals them as JS object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Objects 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>
                <a:solidFill>
                  <a:schemeClr val="bg2"/>
                </a:solidFill>
              </a:rPr>
              <a:t> parent object by </a:t>
            </a:r>
            <a:r>
              <a:rPr lang="en-US" sz="3200" b="1" noProof="1">
                <a:solidFill>
                  <a:schemeClr val="bg1"/>
                </a:solidFill>
              </a:rPr>
              <a:t>Object.create(parent)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147567" y="2595464"/>
            <a:ext cx="7394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2"/>
                </a:solidFill>
                <a:effectLst/>
              </a:rPr>
              <a:t>let 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{w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:5,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</a:t>
            </a:r>
            <a:r>
              <a:rPr lang="en-US" sz="2400" noProof="1">
                <a:solidFill>
                  <a:schemeClr val="bg2"/>
                </a:solidFill>
                <a:effectLst/>
              </a:rPr>
              <a:t>:3,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grow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:function() { … }</a:t>
            </a:r>
            <a:r>
              <a:rPr lang="en-US" sz="2400" noProof="1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98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06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6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 Holding Other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10"/>
          <p:cNvGrpSpPr/>
          <p:nvPr/>
        </p:nvGrpSpPr>
        <p:grpSpPr>
          <a:xfrm>
            <a:off x="3713454" y="1845892"/>
            <a:ext cx="4507600" cy="1653560"/>
            <a:chOff x="1409751" y="989526"/>
            <a:chExt cx="9485261" cy="3668707"/>
          </a:xfrm>
        </p:grpSpPr>
        <p:grpSp>
          <p:nvGrpSpPr>
            <p:cNvPr id="8" name="Group 9"/>
            <p:cNvGrpSpPr/>
            <p:nvPr/>
          </p:nvGrpSpPr>
          <p:grpSpPr>
            <a:xfrm>
              <a:off x="1409751" y="1825604"/>
              <a:ext cx="2817145" cy="1910864"/>
              <a:chOff x="1538513" y="1825604"/>
              <a:chExt cx="2817145" cy="1910864"/>
            </a:xfrm>
          </p:grpSpPr>
          <p:sp>
            <p:nvSpPr>
              <p:cNvPr id="11" name="Rectangle 8"/>
              <p:cNvSpPr/>
              <p:nvPr/>
            </p:nvSpPr>
            <p:spPr>
              <a:xfrm rot="1413977">
                <a:off x="2656339" y="2480614"/>
                <a:ext cx="1699319" cy="125585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3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60000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12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8513" y="1825604"/>
                <a:ext cx="1812699" cy="1812699"/>
              </a:xfrm>
              <a:prstGeom prst="rect">
                <a:avLst/>
              </a:prstGeom>
              <a:effectLst/>
            </p:spPr>
          </p:pic>
        </p:grpSp>
        <p:pic>
          <p:nvPicPr>
            <p:cNvPr id="9" name="Picture 2" descr="Резултат с изображение за jso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612" y="221983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408" y="989526"/>
              <a:ext cx="5023601" cy="3577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Composition?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4611" y="972509"/>
            <a:ext cx="10036163" cy="5276048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400" b="1" dirty="0">
                <a:solidFill>
                  <a:schemeClr val="bg1"/>
                </a:solidFill>
              </a:rPr>
              <a:t>Combining</a:t>
            </a:r>
            <a:r>
              <a:rPr lang="en-US" sz="3400" dirty="0"/>
              <a:t> simple objects or data types into more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complex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53492" y="2224692"/>
            <a:ext cx="7118399" cy="43269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student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endParaRPr lang="bg-BG" sz="2400" dirty="0">
              <a:solidFill>
                <a:schemeClr val="bg1"/>
              </a:solidFill>
            </a:endParaRPr>
          </a:p>
          <a:p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firstName: 'Maria',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lastName: 'Green',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age: 22,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location: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lat: 42.698, lng: 23.322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console.log(student);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console.log(student.location.lat);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3918" y="1330494"/>
            <a:ext cx="8084163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 = "Sofia";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 population = 1325744;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 country = "Bulgaria";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let town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name, population, country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console.log(town);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Object {name: "Sofia", population: 1325744,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country: 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366889" y="1330494"/>
            <a:ext cx="2771192" cy="127773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Combine variables into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town.location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lat: 42.698, lng: 23.322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console.log(town); </a:t>
            </a:r>
            <a:r>
              <a:rPr lang="en-US" sz="2400" i="1" dirty="0">
                <a:solidFill>
                  <a:schemeClr val="accent2"/>
                </a:solidFill>
              </a:rPr>
              <a:t>// Object {…, location: 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with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55208" y="1209564"/>
            <a:ext cx="9081584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rect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: 10,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: 4,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grow</a:t>
            </a:r>
            <a:r>
              <a:rPr lang="en-US" sz="2400" dirty="0">
                <a:solidFill>
                  <a:schemeClr val="tx1"/>
                </a:solidFill>
              </a:rPr>
              <a:t>: function(w, h) 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.width += w;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.height += h;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: function() 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</a:t>
            </a:r>
            <a:r>
              <a:rPr lang="en-US" sz="2400" dirty="0">
                <a:solidFill>
                  <a:schemeClr val="bg1"/>
                </a:solidFill>
              </a:rPr>
              <a:t>`</a:t>
            </a:r>
            <a:r>
              <a:rPr lang="en-US" sz="2400" dirty="0">
                <a:solidFill>
                  <a:schemeClr val="tx1"/>
                </a:solidFill>
              </a:rPr>
              <a:t>[${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.width} x ${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.height}]</a:t>
            </a:r>
            <a:r>
              <a:rPr lang="en-US" sz="2400" dirty="0">
                <a:solidFill>
                  <a:schemeClr val="bg1"/>
                </a:solidFill>
              </a:rPr>
              <a:t>`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rect.</a:t>
            </a:r>
            <a:r>
              <a:rPr lang="en-US" sz="2400" dirty="0" err="1">
                <a:solidFill>
                  <a:schemeClr val="bg1"/>
                </a:solidFill>
              </a:rPr>
              <a:t>grow</a:t>
            </a:r>
            <a:r>
              <a:rPr lang="en-US" sz="2400" dirty="0">
                <a:solidFill>
                  <a:schemeClr val="tx1"/>
                </a:solidFill>
              </a:rPr>
              <a:t>(2, 3);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rect.</a:t>
            </a:r>
            <a:r>
              <a:rPr lang="en-US" sz="2400" dirty="0" err="1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  <a:r>
              <a:rPr lang="en-US" sz="2400" i="1" dirty="0">
                <a:solidFill>
                  <a:schemeClr val="accent2"/>
                </a:solidFill>
              </a:rPr>
              <a:t>// [12 x 7]</a:t>
            </a:r>
          </a:p>
        </p:txBody>
      </p:sp>
    </p:spTree>
    <p:extLst>
      <p:ext uri="{BB962C8B-B14F-4D97-AF65-F5344CB8AC3E}">
        <p14:creationId xmlns:p14="http://schemas.microsoft.com/office/powerpoint/2010/main" val="85946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Objects: </a:t>
            </a:r>
            <a:r>
              <a:rPr lang="en-US" noProof="1"/>
              <a:t>toString()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0153" y="1311115"/>
            <a:ext cx="10771693" cy="5219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rect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: 10,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: 4,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toString</a:t>
            </a:r>
            <a:r>
              <a:rPr lang="en-US" sz="2400" dirty="0">
                <a:solidFill>
                  <a:schemeClr val="tx1"/>
                </a:solidFill>
              </a:rPr>
              <a:t>: function() {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return `rect[${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.width} x ${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.height}]`;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console.log(rect); </a:t>
            </a:r>
            <a:r>
              <a:rPr lang="en-US" sz="2400" i="1" dirty="0">
                <a:solidFill>
                  <a:schemeClr val="accent2"/>
                </a:solidFill>
              </a:rPr>
              <a:t>// Object {width: 10, height: 4}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This will invoke toString() to convert the object to String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console.log('' + rect); </a:t>
            </a:r>
            <a:r>
              <a:rPr lang="en-US" sz="2400" i="1" dirty="0">
                <a:solidFill>
                  <a:schemeClr val="accent2"/>
                </a:solidFill>
              </a:rPr>
              <a:t>// rect[12 x 7]</a:t>
            </a:r>
          </a:p>
        </p:txBody>
      </p:sp>
    </p:spTree>
    <p:extLst>
      <p:ext uri="{BB962C8B-B14F-4D97-AF65-F5344CB8AC3E}">
        <p14:creationId xmlns:p14="http://schemas.microsoft.com/office/powerpoint/2010/main" val="10751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EFEADD-7608-4ED9-98BF-8C46DF05B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25103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r>
              <a:rPr lang="en-US" sz="3200" dirty="0"/>
              <a:t> to represent the rectangles. Should additionally</a:t>
            </a:r>
            <a:br>
              <a:rPr lang="en-US" sz="3200" dirty="0"/>
            </a:br>
            <a:r>
              <a:rPr lang="en-US" sz="3200" dirty="0"/>
              <a:t>have two functions: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area() </a:t>
            </a:r>
            <a:r>
              <a:rPr lang="en-US" sz="3000" dirty="0"/>
              <a:t>- that returns the area of the rectangle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compareTo(</a:t>
            </a:r>
            <a:r>
              <a:rPr lang="en-US" sz="3000" dirty="0"/>
              <a:t>other</a:t>
            </a:r>
            <a:r>
              <a:rPr lang="en-US" sz="3000" b="1" dirty="0">
                <a:solidFill>
                  <a:schemeClr val="bg1"/>
                </a:solidFill>
              </a:rPr>
              <a:t>)</a:t>
            </a:r>
            <a:r>
              <a:rPr lang="en-US" sz="3000" dirty="0"/>
              <a:t> - compares the current rectangle with another</a:t>
            </a:r>
            <a:endParaRPr lang="bg-BG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FCC0F-5098-47D9-9D4D-FE71EC38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Order Rectangles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F450-40DF-40E1-9649-A77734AF47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ABF2C87-5411-4CE0-98C9-35734EB5C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45717"/>
              </p:ext>
            </p:extLst>
          </p:nvPr>
        </p:nvGraphicFramePr>
        <p:xfrm>
          <a:off x="1252492" y="3754364"/>
          <a:ext cx="9687016" cy="2571805"/>
        </p:xfrm>
        <a:graphic>
          <a:graphicData uri="http://schemas.openxmlformats.org/drawingml/2006/table">
            <a:tbl>
              <a:tblPr/>
              <a:tblGrid>
                <a:gridCol w="261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6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369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000" b="1" kern="1200" dirty="0">
                          <a:effectLst/>
                          <a:latin typeface="Consolas" panose="020B0609020204030204" pitchFamily="49" charset="0"/>
                        </a:rPr>
                        <a:t>[[10,5],[5,12]]</a:t>
                      </a:r>
                      <a:endParaRPr lang="bg-BG" sz="2000" b="1" dirty="0">
                        <a:latin typeface="Consolas" panose="020B0609020204030204" pitchFamily="49" charset="0"/>
                      </a:endParaRPr>
                    </a:p>
                  </a:txBody>
                  <a:tcPr marL="142726" marR="14272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[{width:5, height:12, area:function(), compareTo:function(other)},</a:t>
                      </a:r>
                      <a:endParaRPr lang="bg-BG" sz="20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{width:10, height:5, area:funciton(),compareTo:function(other)}]</a:t>
                      </a:r>
                      <a:endParaRPr lang="bg-BG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2740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5069</TotalTime>
  <Words>1996</Words>
  <Application>Microsoft Office PowerPoint</Application>
  <PresentationFormat>Widescreen</PresentationFormat>
  <Paragraphs>416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Object Composition</vt:lpstr>
      <vt:lpstr>Table of Content</vt:lpstr>
      <vt:lpstr>Have a Question?</vt:lpstr>
      <vt:lpstr>PowerPoint Presentation</vt:lpstr>
      <vt:lpstr>What is Object Composition?</vt:lpstr>
      <vt:lpstr>Composing Objects</vt:lpstr>
      <vt:lpstr>Combining Data with Functions</vt:lpstr>
      <vt:lpstr>Printing Objects: toString() Function</vt:lpstr>
      <vt:lpstr>Problem: Order Rectangles</vt:lpstr>
      <vt:lpstr>Solution: Order Rectangles</vt:lpstr>
      <vt:lpstr>Solution: Order Rectangles (2)</vt:lpstr>
      <vt:lpstr>PowerPoint Presentation</vt:lpstr>
      <vt:lpstr>What is Closure?</vt:lpstr>
      <vt:lpstr>Closures - Shorter Syntax with IIFE</vt:lpstr>
      <vt:lpstr>Problem: Fibonacci</vt:lpstr>
      <vt:lpstr>Solution: Fibonacci</vt:lpstr>
      <vt:lpstr>PowerPoint Presentation</vt:lpstr>
      <vt:lpstr>"Module" Pattern (with Object Literal)</vt:lpstr>
      <vt:lpstr>"Module" Pattern (with Closure)</vt:lpstr>
      <vt:lpstr>"Revealing Module" Pattern (with Closure)</vt:lpstr>
      <vt:lpstr>Problem: List processor</vt:lpstr>
      <vt:lpstr>Solution: List processor</vt:lpstr>
      <vt:lpstr>Solution: List processor (2)</vt:lpstr>
      <vt:lpstr>PowerPoint Presentation</vt:lpstr>
      <vt:lpstr>Object Inheritance</vt:lpstr>
      <vt:lpstr>Object Inheritance (2)</vt:lpstr>
      <vt:lpstr>Prototype Chain</vt:lpstr>
      <vt:lpstr>Prototype Chain</vt:lpstr>
      <vt:lpstr>PowerPoint Presentation</vt:lpstr>
      <vt:lpstr>Example: Calculator</vt:lpstr>
      <vt:lpstr>Example: Calculator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Composition</dc:title>
  <dc:creator>Alen Paunov</dc:creator>
  <cp:keywords>JS, JavaScript, programming, course, SoftUni, Software University</cp:keywords>
  <cp:lastModifiedBy>User</cp:lastModifiedBy>
  <cp:revision>177</cp:revision>
  <dcterms:created xsi:type="dcterms:W3CDTF">2018-05-23T13:08:44Z</dcterms:created>
  <dcterms:modified xsi:type="dcterms:W3CDTF">2019-02-21T09:56:32Z</dcterms:modified>
  <cp:category>JS, JavaScript, front-end, ES6, ES2015, ES2016, ES2017, Web development, computer programming, programming</cp:category>
</cp:coreProperties>
</file>