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3" r:id="rId7"/>
    <p:sldId id="296" r:id="rId8"/>
    <p:sldId id="261" r:id="rId9"/>
    <p:sldId id="311" r:id="rId10"/>
    <p:sldId id="312" r:id="rId11"/>
    <p:sldId id="313" r:id="rId12"/>
    <p:sldId id="314" r:id="rId13"/>
    <p:sldId id="292" r:id="rId14"/>
    <p:sldId id="294" r:id="rId15"/>
    <p:sldId id="295" r:id="rId16"/>
    <p:sldId id="298" r:id="rId17"/>
    <p:sldId id="299" r:id="rId18"/>
    <p:sldId id="315" r:id="rId19"/>
    <p:sldId id="316" r:id="rId20"/>
    <p:sldId id="301" r:id="rId21"/>
    <p:sldId id="302" r:id="rId22"/>
    <p:sldId id="304" r:id="rId23"/>
    <p:sldId id="305" r:id="rId24"/>
    <p:sldId id="306" r:id="rId25"/>
    <p:sldId id="303" r:id="rId26"/>
    <p:sldId id="317" r:id="rId27"/>
    <p:sldId id="318" r:id="rId28"/>
    <p:sldId id="307" r:id="rId29"/>
    <p:sldId id="300" r:id="rId30"/>
    <p:sldId id="308" r:id="rId31"/>
    <p:sldId id="309" r:id="rId32"/>
    <p:sldId id="310" r:id="rId33"/>
    <p:sldId id="319" r:id="rId34"/>
    <p:sldId id="320" r:id="rId35"/>
    <p:sldId id="285" r:id="rId36"/>
    <p:sldId id="286" r:id="rId37"/>
    <p:sldId id="321" r:id="rId38"/>
    <p:sldId id="322" r:id="rId39"/>
    <p:sldId id="323" r:id="rId40"/>
    <p:sldId id="324" r:id="rId41"/>
    <p:sldId id="32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6B93C0-A952-40F4-9ACF-D51E536244A6}">
          <p14:sldIdLst>
            <p14:sldId id="256"/>
            <p14:sldId id="257"/>
            <p14:sldId id="258"/>
          </p14:sldIdLst>
        </p14:section>
        <p14:section name="JavaScript Functions" id="{BA23405C-C4A4-4772-83D1-37052ACF4FEE}">
          <p14:sldIdLst>
            <p14:sldId id="259"/>
            <p14:sldId id="260"/>
            <p14:sldId id="293"/>
            <p14:sldId id="296"/>
            <p14:sldId id="261"/>
            <p14:sldId id="311"/>
            <p14:sldId id="312"/>
            <p14:sldId id="313"/>
            <p14:sldId id="314"/>
            <p14:sldId id="292"/>
            <p14:sldId id="294"/>
            <p14:sldId id="295"/>
            <p14:sldId id="298"/>
            <p14:sldId id="299"/>
            <p14:sldId id="315"/>
            <p14:sldId id="316"/>
          </p14:sldIdLst>
        </p14:section>
        <p14:section name="For and While Loops" id="{B8027F88-18D3-47EF-B24C-6E33F529E59F}">
          <p14:sldIdLst>
            <p14:sldId id="301"/>
            <p14:sldId id="302"/>
            <p14:sldId id="304"/>
            <p14:sldId id="305"/>
            <p14:sldId id="306"/>
            <p14:sldId id="303"/>
            <p14:sldId id="317"/>
            <p14:sldId id="318"/>
          </p14:sldIdLst>
        </p14:section>
        <p14:section name="Scope" id="{E766D132-C8FD-406F-A23E-D7F62716273A}">
          <p14:sldIdLst>
            <p14:sldId id="307"/>
            <p14:sldId id="300"/>
            <p14:sldId id="308"/>
            <p14:sldId id="309"/>
            <p14:sldId id="310"/>
            <p14:sldId id="319"/>
            <p14:sldId id="320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74EFAF86-2180-4F7F-ACB5-DB62666057F5}">
          <p14:sldIdLst>
            <p14:sldId id="286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45" autoAdjust="0"/>
  </p:normalViewPr>
  <p:slideViewPr>
    <p:cSldViewPr snapToGrid="0">
      <p:cViewPr varScale="1">
        <p:scale>
          <a:sx n="77" d="100"/>
          <a:sy n="77" d="100"/>
        </p:scale>
        <p:origin x="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6FF4A-B712-4E01-BFE7-142DA8FA140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6E41-6383-4846-9BAE-1E963A43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6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405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293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4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4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319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3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6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6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2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3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4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5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Functions, Loops and Scope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Logic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754830"/>
            <a:ext cx="2951518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4983"/>
            <a:ext cx="2951518" cy="642346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SoftUni</a:t>
            </a:r>
            <a:r>
              <a:rPr lang="de-DE" dirty="0"/>
              <a:t> 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2959" y="2066668"/>
            <a:ext cx="3876155" cy="3524469"/>
            <a:chOff x="1650074" y="1845911"/>
            <a:chExt cx="3876155" cy="35244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074" y="2066575"/>
              <a:ext cx="3038274" cy="252537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245" y="1845911"/>
              <a:ext cx="559692" cy="4413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55031">
              <a:off x="3702922" y="3547073"/>
              <a:ext cx="1805914" cy="184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98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Temperature Converter</a:t>
            </a:r>
            <a:endParaRPr lang="bg-BG" dirty="0"/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2163336" y="3853915"/>
            <a:ext cx="810564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temperatureConverter(degrees, type)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convertedTemperature = 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correctType = false;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7"/>
            <a:ext cx="12219709" cy="26638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Write a JS function to convert Fahrenheit to Celsius. 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The function will receive 2 arguments: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and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string</a:t>
            </a:r>
          </a:p>
          <a:p>
            <a:pPr lvl="2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Fahrenheit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sz="2800" b="1" dirty="0">
                <a:solidFill>
                  <a:schemeClr val="bg1"/>
                </a:solidFill>
              </a:rPr>
              <a:t>Celsius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If you receive any other type of input, print on the console: "</a:t>
            </a:r>
            <a:r>
              <a:rPr lang="en-US" sz="3000" i="1" dirty="0">
                <a:solidFill>
                  <a:schemeClr val="bg1"/>
                </a:solidFill>
                <a:latin typeface="+mj-lt"/>
              </a:rPr>
              <a:t>Error!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"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378785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https://judge.softuni.bg/Contests/Practice/Index/1449#1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Temperature Converter (2)</a:t>
            </a:r>
            <a:endParaRPr lang="bg-BG" dirty="0"/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296422" y="1558336"/>
            <a:ext cx="11491987" cy="42068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convert()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if (type.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=== "fahrenheit")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	convertedTemperature = (((degrees - 32) * 5) / 9);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correctType = true;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} else if (type.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=== "celsius")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convertedTemperature = ((degrees * 9) / 5) + 32;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correctType = true;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Temperature Converter (3)</a:t>
            </a:r>
            <a:endParaRPr lang="bg-BG" dirty="0"/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1128010" y="1349789"/>
            <a:ext cx="10067212" cy="42068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(correctType)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console.log(Math.round(convertedTemperature));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console.log("Error!");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convert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128010" y="5702050"/>
            <a:ext cx="7018778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temperatureConverter(85, "fahrenheit");</a:t>
            </a:r>
          </a:p>
        </p:txBody>
      </p:sp>
      <p:sp>
        <p:nvSpPr>
          <p:cNvPr id="5" name="Arrow: Right 8"/>
          <p:cNvSpPr/>
          <p:nvPr/>
        </p:nvSpPr>
        <p:spPr>
          <a:xfrm>
            <a:off x="8591158" y="5731168"/>
            <a:ext cx="959075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94603" y="5731168"/>
            <a:ext cx="1200619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15730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r>
              <a:rPr lang="en-US" sz="3200" dirty="0"/>
              <a:t>The code inside a function is executed when the</a:t>
            </a:r>
            <a:br>
              <a:rPr lang="en-US" sz="3200" dirty="0"/>
            </a:br>
            <a:r>
              <a:rPr lang="en-US" sz="3200" dirty="0"/>
              <a:t>function is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/>
              <a:t> operator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5813" y="2304140"/>
            <a:ext cx="6439333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console.log(`I am ${name}`);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George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05813" y="4437333"/>
            <a:ext cx="643933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George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console.log(`I am ${name}`);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8780739" y="2082608"/>
            <a:ext cx="3232356" cy="796610"/>
          </a:xfrm>
          <a:prstGeom prst="wedgeRoundRectCallout">
            <a:avLst>
              <a:gd name="adj1" fmla="val -48368"/>
              <a:gd name="adj2" fmla="val 9530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after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8911984" y="4382622"/>
            <a:ext cx="3101111" cy="799951"/>
          </a:xfrm>
          <a:prstGeom prst="wedgeRoundRectCallout">
            <a:avLst>
              <a:gd name="adj1" fmla="val -52934"/>
              <a:gd name="adj2" fmla="val 9025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before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</p:spTree>
    <p:extLst>
      <p:ext uri="{BB962C8B-B14F-4D97-AF65-F5344CB8AC3E}">
        <p14:creationId xmlns:p14="http://schemas.microsoft.com/office/powerpoint/2010/main" val="154847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78054" y="1318933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800737" y="1333267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0167492" y="1971358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78054" y="3664438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let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f =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function() { console.log(++x);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800737" y="3723876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167491" y="4361967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7095542" y="3121143"/>
            <a:ext cx="3557459" cy="1078940"/>
          </a:xfrm>
          <a:prstGeom prst="wedgeRoundRectCallout">
            <a:avLst>
              <a:gd name="adj1" fmla="val -70003"/>
              <a:gd name="adj2" fmla="val 569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This is called "</a:t>
            </a:r>
            <a:r>
              <a:rPr lang="en-US" sz="2600" b="1" dirty="0">
                <a:solidFill>
                  <a:schemeClr val="bg1"/>
                </a:solidFill>
              </a:rPr>
              <a:t>closure</a:t>
            </a:r>
            <a:r>
              <a:rPr lang="en-US" sz="2600" dirty="0">
                <a:solidFill>
                  <a:srgbClr val="FFFFFF"/>
                </a:solidFill>
              </a:rPr>
              <a:t>" (a state is closed inside)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Закръглено правоъгълно изнесено означение 7"/>
          <p:cNvSpPr/>
          <p:nvPr/>
        </p:nvSpPr>
        <p:spPr bwMode="auto">
          <a:xfrm>
            <a:off x="7270036" y="804624"/>
            <a:ext cx="3382965" cy="962235"/>
          </a:xfrm>
          <a:prstGeom prst="wedgeRoundRectCallout">
            <a:avLst>
              <a:gd name="adj1" fmla="val -91415"/>
              <a:gd name="adj2" fmla="val 4250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Anonymous</a:t>
            </a:r>
            <a:r>
              <a:rPr lang="en-US" sz="2600" b="1" noProof="1">
                <a:solidFill>
                  <a:schemeClr val="bg1"/>
                </a:solidFill>
              </a:rPr>
              <a:t> self-invoking </a:t>
            </a:r>
            <a:r>
              <a:rPr lang="en-US" sz="2600" noProof="1">
                <a:solidFill>
                  <a:schemeClr val="bg2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8236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882604"/>
            <a:ext cx="9929724" cy="5276048"/>
          </a:xfrm>
        </p:spPr>
        <p:txBody>
          <a:bodyPr>
            <a:normAutofit/>
          </a:bodyPr>
          <a:lstStyle/>
          <a:p>
            <a:r>
              <a:rPr lang="en-US" sz="3200" dirty="0"/>
              <a:t>Return statement </a:t>
            </a:r>
            <a:r>
              <a:rPr lang="en-US" sz="3200" b="1" dirty="0">
                <a:solidFill>
                  <a:schemeClr val="bg1"/>
                </a:solidFill>
              </a:rPr>
              <a:t>ends</a:t>
            </a:r>
            <a:r>
              <a:rPr lang="en-US" sz="3200" dirty="0"/>
              <a:t> function execution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56196" y="1478973"/>
            <a:ext cx="766169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getRectArea(width, height)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(width &gt; 0 &amp;&amp; height &gt;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width * height;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console.log(getRectArea(3, 4));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console.log(getRectArea(-3, 4));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56195" y="4857134"/>
            <a:ext cx="766169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result = function 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console.log(result(10, 3));	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285724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JS variables can hold functions as their values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62753" y="1903481"/>
            <a:ext cx="9655443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TypeError: f is not a function(…)</a:t>
            </a:r>
          </a:p>
        </p:txBody>
      </p:sp>
    </p:spTree>
    <p:extLst>
      <p:ext uri="{BB962C8B-B14F-4D97-AF65-F5344CB8AC3E}">
        <p14:creationId xmlns:p14="http://schemas.microsoft.com/office/powerpoint/2010/main" val="18610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38813" y="1147408"/>
            <a:ext cx="7283663" cy="50502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function repeatIt(count,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3600" algn="l"/>
              </a:tabLs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console.log("**".repeat(i))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console.log(2 * x); 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52689" y="3353309"/>
            <a:ext cx="133319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44000" rIns="14400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452689" y="4775459"/>
            <a:ext cx="79565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8" name="Arrow: Up 8"/>
          <p:cNvSpPr/>
          <p:nvPr/>
        </p:nvSpPr>
        <p:spPr>
          <a:xfrm rot="5400000">
            <a:off x="7361444" y="5041896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Arrow: Up 8"/>
          <p:cNvSpPr/>
          <p:nvPr/>
        </p:nvSpPr>
        <p:spPr>
          <a:xfrm rot="5400000">
            <a:off x="7364009" y="3999338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Problem: Count Occurrences of a Given Character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8"/>
            <a:ext cx="12219709" cy="52249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Write a JS function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finds occurrences of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character in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string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Takes 2 parameters – string and character</a:t>
            </a:r>
          </a:p>
          <a:p>
            <a:pPr lvl="1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Finds the count of occurrences of the given char in the given string</a:t>
            </a:r>
          </a:p>
          <a:p>
            <a:pPr lvl="1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Checks if the count is even / odd</a:t>
            </a:r>
          </a:p>
          <a:p>
            <a:pPr lvl="1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Print on the console: 'Count of {char} is even/odd.'</a:t>
            </a:r>
          </a:p>
          <a:p>
            <a:pPr marL="0" indent="0">
              <a:buNone/>
            </a:pPr>
            <a:endParaRPr lang="en-US" sz="3000" dirty="0">
              <a:latin typeface="+mj-lt"/>
            </a:endParaRPr>
          </a:p>
          <a:p>
            <a:pPr marL="0" indent="0"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378785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https://judge.softuni.bg/Contests/Practice/Index/1449#2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69594D-87EA-41FE-9391-99375186730A}"/>
              </a:ext>
            </a:extLst>
          </p:cNvPr>
          <p:cNvSpPr txBox="1">
            <a:spLocks/>
          </p:cNvSpPr>
          <p:nvPr/>
        </p:nvSpPr>
        <p:spPr>
          <a:xfrm>
            <a:off x="465616" y="5040098"/>
            <a:ext cx="6554354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countChars('Is this real life?', 'f');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08CC524-F513-4912-A4D2-5299E4CCCE66}"/>
              </a:ext>
            </a:extLst>
          </p:cNvPr>
          <p:cNvSpPr/>
          <p:nvPr/>
        </p:nvSpPr>
        <p:spPr>
          <a:xfrm>
            <a:off x="7166838" y="4987310"/>
            <a:ext cx="1374290" cy="4948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ECA4E3E-1E4C-4116-8376-EAB2BD5EC179}"/>
              </a:ext>
            </a:extLst>
          </p:cNvPr>
          <p:cNvSpPr txBox="1">
            <a:spLocks/>
          </p:cNvSpPr>
          <p:nvPr/>
        </p:nvSpPr>
        <p:spPr>
          <a:xfrm>
            <a:off x="8687996" y="5040098"/>
            <a:ext cx="321904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 of f is odd.</a:t>
            </a:r>
          </a:p>
        </p:txBody>
      </p:sp>
    </p:spTree>
    <p:extLst>
      <p:ext uri="{BB962C8B-B14F-4D97-AF65-F5344CB8AC3E}">
        <p14:creationId xmlns:p14="http://schemas.microsoft.com/office/powerpoint/2010/main" val="24846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Problem: Count Occurrences of a Given Character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35773" y="3129148"/>
            <a:ext cx="7138667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evenOrOddCount()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(count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2 ===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console.log(`Count of ${char} is even.`);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console.log(`Count of ${char} is odd.`);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findCharacterCount();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evenOrOddCount();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D98A352-31F9-4EF0-8CF2-14F4F5726178}"/>
              </a:ext>
            </a:extLst>
          </p:cNvPr>
          <p:cNvSpPr txBox="1">
            <a:spLocks/>
          </p:cNvSpPr>
          <p:nvPr/>
        </p:nvSpPr>
        <p:spPr>
          <a:xfrm>
            <a:off x="517560" y="1523224"/>
            <a:ext cx="7138666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countChars(string, char)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let count = 0;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function findCharacterCount()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(let i = 0; i &lt; string.length; i++)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if(string[i]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char){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count++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7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1" grpI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JavaScript Functions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200" dirty="0"/>
              <a:t>Syntax, Invocation, Return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For and While Loops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Scope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200" dirty="0"/>
              <a:t>Local variables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2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7317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For…in, For…of, 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76400"/>
            <a:ext cx="314473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0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185586" cy="5276048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For…in loop is used to iterate over the </a:t>
            </a: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properties 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for…in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4210" y="2945924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arrElement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console.log(arrElement);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solve(['George', 5, null, 54]);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705224" y="3830736"/>
            <a:ext cx="79565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051361" y="4338447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8529154" y="2464802"/>
            <a:ext cx="3382965" cy="962235"/>
          </a:xfrm>
          <a:prstGeom prst="wedgeRoundRectCallout">
            <a:avLst>
              <a:gd name="adj1" fmla="val -89641"/>
              <a:gd name="adj2" fmla="val 5142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for…in</a:t>
            </a:r>
            <a:r>
              <a:rPr lang="en-US" sz="2600" noProof="1">
                <a:solidFill>
                  <a:schemeClr val="bg2"/>
                </a:solidFill>
              </a:rPr>
              <a:t> loop iterates over the </a:t>
            </a:r>
            <a:r>
              <a:rPr lang="en-US" sz="2600" b="1" noProof="1">
                <a:solidFill>
                  <a:schemeClr val="bg1"/>
                </a:solidFill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17625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for…in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9557" y="936767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character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console.log(str[character]);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solve('Hello');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71733" y="1194507"/>
            <a:ext cx="79565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202290" y="1886884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79557" y="3792230"/>
            <a:ext cx="643429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objElement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console.log(objElement);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solve({name: 'Peter', age: 32, town: 'Sofia'});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rrow: Up 8"/>
          <p:cNvSpPr/>
          <p:nvPr/>
        </p:nvSpPr>
        <p:spPr>
          <a:xfrm rot="5400000">
            <a:off x="9194137" y="4945479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0055427" y="4622434"/>
            <a:ext cx="9932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age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town</a:t>
            </a:r>
          </a:p>
        </p:txBody>
      </p:sp>
    </p:spTree>
    <p:extLst>
      <p:ext uri="{BB962C8B-B14F-4D97-AF65-F5344CB8AC3E}">
        <p14:creationId xmlns:p14="http://schemas.microsoft.com/office/powerpoint/2010/main" val="106061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9846609" cy="5276048"/>
          </a:xfrm>
        </p:spPr>
        <p:txBody>
          <a:bodyPr>
            <a:normAutofit/>
          </a:bodyPr>
          <a:lstStyle/>
          <a:p>
            <a:r>
              <a:rPr lang="en-US" sz="3200" dirty="0"/>
              <a:t>For…of loop is used to iterate over the </a:t>
            </a:r>
            <a:r>
              <a:rPr lang="en-US" sz="3200" b="1" dirty="0" err="1">
                <a:solidFill>
                  <a:schemeClr val="bg1"/>
                </a:solidFill>
              </a:rPr>
              <a:t>iterable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for…of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5654" y="2205686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arrElement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console.log(arrElement);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solve(['George', 5, null, 54]);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48043" y="2648092"/>
            <a:ext cx="151836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George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null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298492" y="3155803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4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for…in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9557" y="936767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character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console.log(character);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solve('Hello');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71731" y="1194507"/>
            <a:ext cx="79565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202289" y="1886884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79557" y="3792230"/>
            <a:ext cx="643429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objElement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console.log(objElement);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solve({name: 'Peter', age: 32, town: 'Sofia'});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8448647" y="4474079"/>
            <a:ext cx="3382965" cy="962235"/>
          </a:xfrm>
          <a:prstGeom prst="wedgeRoundRectCallout">
            <a:avLst>
              <a:gd name="adj1" fmla="val -88922"/>
              <a:gd name="adj2" fmla="val 6904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TypeError: obj is not iterable</a:t>
            </a:r>
          </a:p>
        </p:txBody>
      </p:sp>
    </p:spTree>
    <p:extLst>
      <p:ext uri="{BB962C8B-B14F-4D97-AF65-F5344CB8AC3E}">
        <p14:creationId xmlns:p14="http://schemas.microsoft.com/office/powerpoint/2010/main" val="1083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while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33398" y="2108328"/>
            <a:ext cx="680874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count(num)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 &lt; 200)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console.log(num *= 2);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count(5);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 20 40 80 160 320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4713" y="983404"/>
            <a:ext cx="100861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The while loops through a block of code as long as a specified condition is </a:t>
            </a:r>
            <a:r>
              <a:rPr lang="bg-BG" sz="3200" b="1" dirty="0">
                <a:solidFill>
                  <a:schemeClr val="bg1"/>
                </a:solidFill>
              </a:rPr>
              <a:t>true</a:t>
            </a:r>
            <a:r>
              <a:rPr lang="bg-BG" sz="3200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33398" y="4286917"/>
            <a:ext cx="680874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count(arr)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(arr.length&gt;0)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console.log(arr.length);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arr.length-=1;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count(['Peter', 45, 0, 58]);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4 3 2 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7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Unique Characters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8"/>
            <a:ext cx="12031275" cy="172003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Write a JS function that takes one string parameter and extract only the unique characters from the string except for whitespaces.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59793" y="2418522"/>
            <a:ext cx="11433644" cy="38744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extractUniqueChars(string)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uniqueChars = "";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function findUniqueChars()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for (let i = 0; i &lt; string.length; i++)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isCharWhiteSpace(i);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isCurrentCharUnique(i);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2211292" y="6503744"/>
            <a:ext cx="819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https://judge.softuni.bg/Contests/Practice/Index/1449#3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Unique Characters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61889" y="1186086"/>
            <a:ext cx="9051419" cy="4206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isCharWhiteSpace(i)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(string[i] === " ")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uniqueChars += string[i];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function isCurrentCharUnique(i)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(uniqueChars.indexOf(string[i]) === -1)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uniqueChars += string[i];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findUniqueChars();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uniqueChars;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06283" y="5486425"/>
            <a:ext cx="9162630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console.log(extractUniqueChars("Doggos are FunnNn"));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61827" y="6221934"/>
            <a:ext cx="3451542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Dogs are FunN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6039581" y="5936644"/>
            <a:ext cx="296032" cy="2745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54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and global scope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576621" y="1913466"/>
            <a:ext cx="7038758" cy="124708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solidFill>
                  <a:schemeClr val="bg2"/>
                </a:solidFill>
              </a:rPr>
              <a:t>Scope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6063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183451" cy="5201066"/>
          </a:xfrm>
        </p:spPr>
        <p:txBody>
          <a:bodyPr>
            <a:normAutofit/>
          </a:bodyPr>
          <a:lstStyle/>
          <a:p>
            <a:r>
              <a:rPr lang="en-US" sz="3200" dirty="0"/>
              <a:t>Scope is the </a:t>
            </a:r>
            <a:r>
              <a:rPr lang="en-US" sz="3200" b="1" dirty="0">
                <a:solidFill>
                  <a:schemeClr val="bg1"/>
                </a:solidFill>
              </a:rPr>
              <a:t>visibility</a:t>
            </a:r>
            <a:r>
              <a:rPr lang="en-US" sz="3200" dirty="0"/>
              <a:t> of functions and variables in the different </a:t>
            </a:r>
            <a:r>
              <a:rPr lang="en-US" sz="3200" b="1" dirty="0">
                <a:solidFill>
                  <a:schemeClr val="bg1"/>
                </a:solidFill>
              </a:rPr>
              <a:t>parts </a:t>
            </a:r>
            <a:r>
              <a:rPr lang="en-US" sz="3200" dirty="0"/>
              <a:t>of your code during runtime.</a:t>
            </a:r>
          </a:p>
          <a:p>
            <a:pPr lvl="1"/>
            <a:r>
              <a:rPr lang="en-US" sz="3200" dirty="0"/>
              <a:t>Global Scope –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b="1" dirty="0"/>
              <a:t> </a:t>
            </a:r>
            <a:r>
              <a:rPr lang="en-US" sz="3200" dirty="0"/>
              <a:t>variables can be accessed from </a:t>
            </a:r>
            <a:br>
              <a:rPr lang="en-US" sz="3200" dirty="0"/>
            </a:br>
            <a:r>
              <a:rPr lang="en-US" sz="3200" dirty="0"/>
              <a:t>anywhere in a JavaScript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4992" y="3717354"/>
            <a:ext cx="9622016" cy="26798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0000" tIns="46800" rIns="90000" bIns="46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bg-BG" sz="2400" b="1" noProof="1">
                <a:latin typeface="Consolas" pitchFamily="49" charset="0"/>
              </a:rPr>
              <a:t> name = 'Maria’;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code here can use name</a:t>
            </a:r>
            <a:br>
              <a:rPr lang="bg-BG" sz="2400" b="1" noProof="1"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function myFunction() {</a:t>
            </a:r>
          </a:p>
          <a:p>
            <a:pPr marL="0" lvl="1" algn="l"/>
            <a:r>
              <a:rPr lang="bg-BG" sz="2400" b="1" noProof="1">
                <a:latin typeface="Consolas" pitchFamily="49" charset="0"/>
              </a:rPr>
              <a:t>    console.log(name);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code here can also use name</a:t>
            </a:r>
            <a:r>
              <a:rPr lang="bg-BG" sz="2400" b="1" noProof="1">
                <a:latin typeface="Consolas" pitchFamily="49" charset="0"/>
              </a:rPr>
              <a:t> </a:t>
            </a:r>
            <a:br>
              <a:rPr lang="bg-BG" sz="2400" b="1" noProof="1"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}</a:t>
            </a:r>
          </a:p>
          <a:p>
            <a:pPr marL="0" lvl="1" algn="l"/>
            <a:endParaRPr lang="bg-BG" sz="2400" b="1" noProof="1">
              <a:latin typeface="Consolas" pitchFamily="49" charset="0"/>
            </a:endParaRPr>
          </a:p>
          <a:p>
            <a:pPr marL="0" lvl="1" algn="l"/>
            <a:r>
              <a:rPr lang="bg-BG" sz="2400" b="1" noProof="1">
                <a:latin typeface="Consolas" pitchFamily="49" charset="0"/>
              </a:rPr>
              <a:t>myFunction();      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Maria</a:t>
            </a:r>
          </a:p>
          <a:p>
            <a:pPr marL="0" lvl="1" algn="l"/>
            <a:r>
              <a:rPr lang="bg-BG" sz="2400" b="1" noProof="1">
                <a:latin typeface="Consolas" pitchFamily="49" charset="0"/>
              </a:rPr>
              <a:t>console.log(name); 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Maria</a:t>
            </a:r>
          </a:p>
        </p:txBody>
      </p:sp>
    </p:spTree>
    <p:extLst>
      <p:ext uri="{BB962C8B-B14F-4D97-AF65-F5344CB8AC3E}">
        <p14:creationId xmlns:p14="http://schemas.microsoft.com/office/powerpoint/2010/main" val="17923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5093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#JS-CORE</a:t>
            </a:r>
            <a:endParaRPr lang="en-US" sz="6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1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18699"/>
            <a:ext cx="11818096" cy="53421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Function Scope –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 variables can only be accessed from </a:t>
            </a:r>
            <a:br>
              <a:rPr lang="en-US" sz="3200" dirty="0"/>
            </a:br>
            <a:r>
              <a:rPr lang="en-US" sz="3200" dirty="0"/>
              <a:t>inside the function where they are declared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Block Scope - Variables declared inside a block </a:t>
            </a:r>
            <a:r>
              <a:rPr lang="en-US" sz="3200" b="1" dirty="0">
                <a:solidFill>
                  <a:schemeClr val="bg1"/>
                </a:solidFill>
              </a:rPr>
              <a:t>{}</a:t>
            </a:r>
            <a:r>
              <a:rPr lang="en-US" sz="3200" dirty="0"/>
              <a:t> can not be </a:t>
            </a:r>
            <a:br>
              <a:rPr lang="en-US" sz="3200" dirty="0"/>
            </a:br>
            <a:r>
              <a:rPr lang="en-US" sz="3200" dirty="0"/>
              <a:t>accessed from outside the block.</a:t>
            </a:r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(2)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7106" y="2184181"/>
            <a:ext cx="652786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tabLst>
                <a:tab pos="541338" algn="l"/>
              </a:tabLst>
            </a:pPr>
            <a:r>
              <a:rPr lang="en-US" sz="2400" b="1" dirty="0">
                <a:latin typeface="Consolas" pitchFamily="49" charset="0"/>
              </a:rPr>
              <a:t>function myFunction()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name = 'Maria';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0" lvl="1">
              <a:tabLst>
                <a:tab pos="541338" algn="l"/>
              </a:tabLst>
            </a:pPr>
            <a:r>
              <a:rPr lang="en-GB" sz="2400" b="1" dirty="0">
                <a:latin typeface="Consolas" pitchFamily="49" charset="0"/>
              </a:rPr>
              <a:t>console.log(name);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7106" y="5234748"/>
            <a:ext cx="661297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8004969" y="3056766"/>
            <a:ext cx="3382965" cy="962235"/>
          </a:xfrm>
          <a:prstGeom prst="wedgeRoundRectCallout">
            <a:avLst>
              <a:gd name="adj1" fmla="val -81846"/>
              <a:gd name="adj2" fmla="val 4060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ReferenceError: name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3320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assign a value to a variable that has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been </a:t>
            </a:r>
            <a:r>
              <a:rPr lang="en-US" sz="3200" b="1" dirty="0">
                <a:solidFill>
                  <a:schemeClr val="bg1"/>
                </a:solidFill>
              </a:rPr>
              <a:t>declared</a:t>
            </a:r>
            <a:r>
              <a:rPr lang="en-US" sz="3200" dirty="0"/>
              <a:t> and it automatically become a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variable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global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09940" y="3613072"/>
            <a:ext cx="6357075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400" b="1" noProof="1">
                <a:latin typeface="Consolas" pitchFamily="49" charset="0"/>
              </a:rPr>
              <a:t>myFunction();</a:t>
            </a:r>
          </a:p>
          <a:p>
            <a:pPr marL="0" lvl="1"/>
            <a:r>
              <a:rPr lang="en-US" sz="2400" b="1" noProof="1">
                <a:latin typeface="Consolas" pitchFamily="49" charset="0"/>
              </a:rPr>
              <a:t>console.log(name);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Maria</a:t>
            </a:r>
          </a:p>
          <a:p>
            <a:pPr marL="0" lvl="1"/>
            <a:endParaRPr lang="en-US" sz="2400" b="1" noProof="1">
              <a:latin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</a:rPr>
              <a:t>function myFunction() {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    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 = 'Maria';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5988477" y="2429820"/>
            <a:ext cx="3189936" cy="1076891"/>
          </a:xfrm>
          <a:prstGeom prst="wedgeRoundRectCallout">
            <a:avLst>
              <a:gd name="adj1" fmla="val -67701"/>
              <a:gd name="adj2" fmla="val 5467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before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</p:spTree>
    <p:extLst>
      <p:ext uri="{BB962C8B-B14F-4D97-AF65-F5344CB8AC3E}">
        <p14:creationId xmlns:p14="http://schemas.microsoft.com/office/powerpoint/2010/main" val="23939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Global variables are </a:t>
            </a:r>
            <a:r>
              <a:rPr lang="en-US" sz="3200" b="1" dirty="0">
                <a:solidFill>
                  <a:schemeClr val="bg1"/>
                </a:solidFill>
              </a:rPr>
              <a:t>not created </a:t>
            </a:r>
            <a:r>
              <a:rPr lang="en-US" sz="3200" dirty="0"/>
              <a:t>automatically in 'Strict Mode'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global (2)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7109" y="2246937"/>
            <a:ext cx="953544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400" b="1" dirty="0">
                <a:latin typeface="Consolas" pitchFamily="49" charset="0"/>
              </a:rPr>
              <a:t>'use strict'</a:t>
            </a:r>
          </a:p>
          <a:p>
            <a:pPr marL="0" lvl="1"/>
            <a:r>
              <a:rPr lang="en-US" sz="2400" b="1" dirty="0">
                <a:latin typeface="Consolas" pitchFamily="49" charset="0"/>
              </a:rPr>
              <a:t>myFunction();</a:t>
            </a:r>
          </a:p>
          <a:p>
            <a:pPr marL="0" lvl="1"/>
            <a:r>
              <a:rPr lang="en-US" sz="2400" b="1" dirty="0">
                <a:latin typeface="Consolas" pitchFamily="49" charset="0"/>
              </a:rPr>
              <a:t>console.log(name);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: name is 						   not defined</a:t>
            </a:r>
            <a:endParaRPr lang="en-US" sz="2400" b="1" dirty="0">
              <a:latin typeface="Consolas" pitchFamily="49" charset="0"/>
            </a:endParaRPr>
          </a:p>
          <a:p>
            <a:pPr marL="0" lvl="1"/>
            <a:r>
              <a:rPr lang="en-US" sz="2400" b="1" dirty="0">
                <a:latin typeface="Consolas" pitchFamily="49" charset="0"/>
              </a:rPr>
              <a:t>function myFunction()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dirty="0">
                <a:latin typeface="Consolas" pitchFamily="49" charset="0"/>
              </a:rPr>
              <a:t> = 'Maria';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8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r>
              <a:rPr lang="en-US" dirty="0"/>
              <a:t>Problem: Special Words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8"/>
            <a:ext cx="12124625" cy="520190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Write a JS function that: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Takes 5 parameters – integer, integer, string, string, string. 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Iterates from the first number to the second one.</a:t>
            </a:r>
          </a:p>
          <a:p>
            <a:pPr lvl="2"/>
            <a:r>
              <a:rPr lang="en-US" sz="2800" dirty="0">
                <a:latin typeface="+mj-lt"/>
              </a:rPr>
              <a:t>For numbers which are multiples of both 3 and 5, print all 3 strings</a:t>
            </a:r>
          </a:p>
          <a:p>
            <a:pPr lvl="2"/>
            <a:r>
              <a:rPr lang="en-US" sz="2800" dirty="0">
                <a:latin typeface="+mj-lt"/>
              </a:rPr>
              <a:t>For multiples only of 3, print the second string</a:t>
            </a:r>
            <a:endParaRPr lang="bg-BG" sz="2800" dirty="0">
              <a:latin typeface="+mj-lt"/>
            </a:endParaRPr>
          </a:p>
          <a:p>
            <a:pPr lvl="2"/>
            <a:r>
              <a:rPr lang="en-US" sz="2800" dirty="0">
                <a:latin typeface="+mj-lt"/>
              </a:rPr>
              <a:t>For multiples only of 5, print the third string</a:t>
            </a:r>
            <a:endParaRPr lang="bg-BG" sz="2800" dirty="0">
              <a:latin typeface="+mj-lt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951892" y="6503744"/>
            <a:ext cx="809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https://judge.softuni.bg/Contests/Practice/Index/1449#4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8733A17-5D25-4F63-9077-9235203E9B6A}"/>
              </a:ext>
            </a:extLst>
          </p:cNvPr>
          <p:cNvSpPr txBox="1">
            <a:spLocks/>
          </p:cNvSpPr>
          <p:nvPr/>
        </p:nvSpPr>
        <p:spPr>
          <a:xfrm>
            <a:off x="465708" y="5477742"/>
            <a:ext cx="6570230" cy="380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specialWords(9, 15, "doggo", "pesho", "test");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4C279E-67F3-4E4E-B154-A58E8C55FBC6}"/>
              </a:ext>
            </a:extLst>
          </p:cNvPr>
          <p:cNvSpPr txBox="1">
            <a:spLocks/>
          </p:cNvSpPr>
          <p:nvPr/>
        </p:nvSpPr>
        <p:spPr>
          <a:xfrm>
            <a:off x="8441178" y="3860793"/>
            <a:ext cx="3451542" cy="22271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9 pesho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10 test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11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12 pesho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13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14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15 doggo-pesho-test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59606A-6F01-47E2-90A1-F2B0E928DE89}"/>
              </a:ext>
            </a:extLst>
          </p:cNvPr>
          <p:cNvSpPr/>
          <p:nvPr/>
        </p:nvSpPr>
        <p:spPr>
          <a:xfrm>
            <a:off x="7259020" y="5438966"/>
            <a:ext cx="959075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011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Special Words (2)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1A26C41-0DA0-4331-8957-3BAFFE492C54}"/>
              </a:ext>
            </a:extLst>
          </p:cNvPr>
          <p:cNvSpPr txBox="1">
            <a:spLocks/>
          </p:cNvSpPr>
          <p:nvPr/>
        </p:nvSpPr>
        <p:spPr>
          <a:xfrm>
            <a:off x="379178" y="1505280"/>
            <a:ext cx="11433643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specialWords(startNum, endNum, firstWord, secondWord, thirdWord)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function checkCurrentNumber(i)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if (i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3 === 0 &amp;&amp; i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5 === 0)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console.log(`${i} ${firstWord}-${secondWord}-${thirdWord}`);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 else if (i % 3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0)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console.log(`${i} ${secondWord}`);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 else if (i % 5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0)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console.log(`${i} ${thirdWord}`);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console.log(i);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 (let i = startNum; i &lt;= endNum; i++) {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checkCurrentNumber(i);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8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Live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26" y="714254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14655" y="1224286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16835" y="1398748"/>
            <a:ext cx="8242481" cy="557053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Function = named piece of code</a:t>
            </a:r>
          </a:p>
          <a:p>
            <a:pPr lvl="1">
              <a:lnSpc>
                <a:spcPct val="95000"/>
              </a:lnSpc>
            </a:pPr>
            <a:r>
              <a:rPr lang="en-US" sz="3000" dirty="0">
                <a:solidFill>
                  <a:schemeClr val="bg2"/>
                </a:solidFill>
              </a:rPr>
              <a:t>Syntax, invocation, return</a:t>
            </a:r>
          </a:p>
          <a:p>
            <a:pPr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Loops – for…in, for…of, while</a:t>
            </a:r>
          </a:p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Local and global scope</a:t>
            </a:r>
          </a:p>
          <a:p>
            <a:pPr lvl="1"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609219" lvl="1" indent="0">
              <a:lnSpc>
                <a:spcPct val="95000"/>
              </a:lnSpc>
              <a:buNone/>
            </a:pPr>
            <a:endParaRPr lang="en-US" sz="3200" dirty="0">
              <a:solidFill>
                <a:schemeClr val="bg2"/>
              </a:solidFill>
            </a:endParaRPr>
          </a:p>
          <a:p>
            <a:pPr marL="609219" lvl="1" indent="0">
              <a:lnSpc>
                <a:spcPct val="95000"/>
              </a:lnSpc>
              <a:buNone/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1060936" y="2570498"/>
            <a:ext cx="7010400" cy="1820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calcSum(a, b)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let sum = a + b;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9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6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164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408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786529"/>
            <a:ext cx="10961783" cy="499819"/>
          </a:xfrm>
        </p:spPr>
        <p:txBody>
          <a:bodyPr/>
          <a:lstStyle/>
          <a:p>
            <a:r>
              <a:rPr lang="en-US" dirty="0"/>
              <a:t>Syntax, Invocation, Return, Functions as 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0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Why Functions?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reuse</a:t>
            </a:r>
            <a:r>
              <a:rPr lang="en-US" sz="3200" dirty="0"/>
              <a:t> code, define </a:t>
            </a:r>
            <a:r>
              <a:rPr lang="en-US" sz="3200" b="1" dirty="0">
                <a:solidFill>
                  <a:schemeClr val="bg1"/>
                </a:solidFill>
              </a:rPr>
              <a:t>once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</a:rPr>
              <a:t>many times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= block of code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Can take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and return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9382" y="4566913"/>
            <a:ext cx="5911554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printStars(count)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69382" y="6003818"/>
            <a:ext cx="591155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  <p:sp>
        <p:nvSpPr>
          <p:cNvPr id="4" name="Закръглено правоъгълно изнесено означение 7"/>
          <p:cNvSpPr/>
          <p:nvPr/>
        </p:nvSpPr>
        <p:spPr bwMode="auto">
          <a:xfrm>
            <a:off x="2953784" y="3652147"/>
            <a:ext cx="2542920" cy="732943"/>
          </a:xfrm>
          <a:prstGeom prst="wedgeRoundRectCallout">
            <a:avLst>
              <a:gd name="adj1" fmla="val -16883"/>
              <a:gd name="adj2" fmla="val 881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dirty="0">
                <a:solidFill>
                  <a:schemeClr val="bg2"/>
                </a:solidFill>
              </a:rPr>
              <a:t>name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944664" y="3614589"/>
            <a:ext cx="3278849" cy="814584"/>
          </a:xfrm>
          <a:prstGeom prst="wedgeRoundRectCallout">
            <a:avLst>
              <a:gd name="adj1" fmla="val -50206"/>
              <a:gd name="adj2" fmla="val 8888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b="1" dirty="0">
                <a:solidFill>
                  <a:schemeClr val="bg1"/>
                </a:solidFill>
              </a:rPr>
              <a:t>parameters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780935" y="4748168"/>
            <a:ext cx="2604231" cy="892573"/>
          </a:xfrm>
          <a:prstGeom prst="wedgeRoundRectCallout">
            <a:avLst>
              <a:gd name="adj1" fmla="val -83498"/>
              <a:gd name="adj2" fmla="val -386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b="1" dirty="0">
                <a:solidFill>
                  <a:schemeClr val="bg1"/>
                </a:solidFill>
              </a:rPr>
              <a:t>{</a:t>
            </a:r>
            <a:r>
              <a:rPr lang="en-US" sz="2600" dirty="0">
                <a:solidFill>
                  <a:srgbClr val="FFFFFF"/>
                </a:solidFill>
              </a:rPr>
              <a:t> stays at the same line</a:t>
            </a:r>
            <a:endParaRPr lang="en-US" sz="26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5145093" y="5838713"/>
            <a:ext cx="3386992" cy="576022"/>
          </a:xfrm>
          <a:prstGeom prst="wedgeRoundRectCallout">
            <a:avLst>
              <a:gd name="adj1" fmla="val -65287"/>
              <a:gd name="adj2" fmla="val 333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Invoke</a:t>
            </a:r>
            <a:r>
              <a:rPr lang="en-US" sz="2600" dirty="0">
                <a:solidFill>
                  <a:srgbClr val="FFFFFF"/>
                </a:solidFill>
              </a:rPr>
              <a:t> the function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 (2)</a:t>
            </a:r>
            <a:endParaRPr lang="bg-BG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sz="quarter" idx="10"/>
          </p:nvPr>
        </p:nvSpPr>
        <p:spPr>
          <a:xfrm>
            <a:off x="1358802" y="1229700"/>
            <a:ext cx="5041998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 (a, b)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console.log(a + b);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 (5, 6);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7477" y="2957526"/>
            <a:ext cx="5041999" cy="15477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(a, b = 3)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console.log(a + b);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sum (11);		</a:t>
            </a:r>
            <a:r>
              <a:rPr lang="en-US" i="1" noProof="1">
                <a:solidFill>
                  <a:schemeClr val="accent2"/>
                </a:solidFill>
              </a:rPr>
              <a:t>// 14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58801" y="4658101"/>
            <a:ext cx="5042000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(a, b)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return</a:t>
            </a:r>
            <a:r>
              <a:rPr lang="en-US" noProof="1"/>
              <a:t> a + b;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let c = sum (5.8, 3);</a:t>
            </a:r>
          </a:p>
          <a:p>
            <a:pPr lvl="1"/>
            <a:r>
              <a:rPr lang="en-US" noProof="1"/>
              <a:t>console.log (c);	</a:t>
            </a:r>
            <a:r>
              <a:rPr lang="en-US" i="1" noProof="1">
                <a:solidFill>
                  <a:schemeClr val="accent2"/>
                </a:solidFill>
              </a:rPr>
              <a:t>// 8.8</a:t>
            </a:r>
            <a:endParaRPr lang="en-US" noProof="1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6582574" y="4902143"/>
            <a:ext cx="3488184" cy="806680"/>
          </a:xfrm>
          <a:prstGeom prst="wedgeRoundRectCallout">
            <a:avLst>
              <a:gd name="adj1" fmla="val -90923"/>
              <a:gd name="adj2" fmla="val -1023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Return</a:t>
            </a:r>
            <a:r>
              <a:rPr lang="en-US" sz="2600" dirty="0">
                <a:solidFill>
                  <a:srgbClr val="FFFFFF"/>
                </a:solidFill>
              </a:rPr>
              <a:t> ends function execution 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7620190" y="3439358"/>
            <a:ext cx="3216685" cy="823724"/>
          </a:xfrm>
          <a:prstGeom prst="wedgeRoundRectCallout">
            <a:avLst>
              <a:gd name="adj1" fmla="val -84319"/>
              <a:gd name="adj2" fmla="val -5650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Default</a:t>
            </a:r>
            <a:r>
              <a:rPr lang="en-US" sz="2600" dirty="0">
                <a:solidFill>
                  <a:srgbClr val="FFFFFF"/>
                </a:solidFill>
              </a:rPr>
              <a:t> function parameters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5635343" y="1330394"/>
            <a:ext cx="4061109" cy="770255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with different parameters value</a:t>
            </a:r>
          </a:p>
        </p:txBody>
      </p:sp>
    </p:spTree>
    <p:extLst>
      <p:ext uri="{BB962C8B-B14F-4D97-AF65-F5344CB8AC3E}">
        <p14:creationId xmlns:p14="http://schemas.microsoft.com/office/powerpoint/2010/main" val="18917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Declaration, Expression, Arrow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80518" y="1327803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walk()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walk();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8134277" y="1303585"/>
            <a:ext cx="3124344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Function </a:t>
            </a:r>
            <a:r>
              <a:rPr lang="en-US" sz="2600" b="1" noProof="1">
                <a:solidFill>
                  <a:schemeClr val="bg1"/>
                </a:solidFill>
              </a:rPr>
              <a:t>Declaration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0519" y="3109664"/>
            <a:ext cx="5220034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solve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 walk()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8134276" y="3109664"/>
            <a:ext cx="3124345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Function </a:t>
            </a:r>
            <a:r>
              <a:rPr lang="en-US" sz="2600" b="1" noProof="1">
                <a:solidFill>
                  <a:schemeClr val="bg1"/>
                </a:solidFill>
              </a:rPr>
              <a:t>Expression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0518" y="5031659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solve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=&gt;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028258" y="5031659"/>
            <a:ext cx="3230363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Arrow </a:t>
            </a:r>
            <a:r>
              <a:rPr lang="en-US" sz="2600" noProof="1">
                <a:solidFill>
                  <a:schemeClr val="bg2"/>
                </a:solidFill>
              </a:rPr>
              <a:t>function</a:t>
            </a:r>
            <a:endParaRPr lang="en-US" sz="26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5825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JS function to create multiplication table </a:t>
            </a:r>
          </a:p>
          <a:p>
            <a:pPr lvl="1"/>
            <a:r>
              <a:rPr lang="en-US" sz="3000" dirty="0"/>
              <a:t>Based on 2 numbers, that you will receive</a:t>
            </a:r>
          </a:p>
          <a:p>
            <a:pPr lvl="1"/>
            <a:r>
              <a:rPr lang="en-US" sz="3000" dirty="0"/>
              <a:t>If the first number is greater, print "</a:t>
            </a:r>
            <a:r>
              <a:rPr lang="en-US" sz="3000" i="1" dirty="0">
                <a:solidFill>
                  <a:schemeClr val="bg1"/>
                </a:solidFill>
              </a:rPr>
              <a:t>Try with other numbers.</a:t>
            </a:r>
            <a:r>
              <a:rPr lang="en-US" sz="3000" dirty="0"/>
              <a:t>".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597130" y="3209536"/>
            <a:ext cx="11238059" cy="31609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function multiplicationTable(numberToBeMultiplied, multiplier)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findWrongInput()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(numberToBeMultiplied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multiplier){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    console.log("Try with other numbers.");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457913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https://judge.softuni.bg/Contests/Practice/Index/1449#0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(2)</a:t>
            </a:r>
            <a:endParaRPr lang="bg-BG" dirty="0"/>
          </a:p>
        </p:txBody>
      </p:sp>
      <p:sp>
        <p:nvSpPr>
          <p:cNvPr id="4" name="Текстово поле 8"/>
          <p:cNvSpPr txBox="1">
            <a:spLocks noGrp="1"/>
          </p:cNvSpPr>
          <p:nvPr>
            <p:ph type="body" sz="quarter" idx="10"/>
          </p:nvPr>
        </p:nvSpPr>
        <p:spPr>
          <a:xfrm>
            <a:off x="190403" y="1353689"/>
            <a:ext cx="11818096" cy="4175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printTable()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numberToBeMultiplied; i &lt;= multiplier; i++)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let result = multiplier * i;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console.log(`${i} * ${multiplier} = ${result}`);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findWrongInput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printTable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403" y="5612842"/>
            <a:ext cx="5024602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multiplicationTable(8, 3)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3897" y="5612842"/>
            <a:ext cx="5024602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Try with other numbers.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5603871" y="5689629"/>
            <a:ext cx="99115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64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890</TotalTime>
  <Words>2337</Words>
  <Application>Microsoft Office PowerPoint</Application>
  <PresentationFormat>Widescreen</PresentationFormat>
  <Paragraphs>459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Functions and Logic Flow</vt:lpstr>
      <vt:lpstr>Table of Contents</vt:lpstr>
      <vt:lpstr>Have a Question?</vt:lpstr>
      <vt:lpstr>PowerPoint Presentation</vt:lpstr>
      <vt:lpstr>Functions in JS</vt:lpstr>
      <vt:lpstr>Functions in JS (2)</vt:lpstr>
      <vt:lpstr>Function Declaration, Expression, Arrow</vt:lpstr>
      <vt:lpstr>Problem: Multiplication Table</vt:lpstr>
      <vt:lpstr>Problem: Multiplication Table (2)</vt:lpstr>
      <vt:lpstr>Problem: Temperature Converter</vt:lpstr>
      <vt:lpstr>Problem: Temperature Converter (2)</vt:lpstr>
      <vt:lpstr>Problem: Temperature Converter (3)</vt:lpstr>
      <vt:lpstr>Function Invocation</vt:lpstr>
      <vt:lpstr>Function Invocation (2)</vt:lpstr>
      <vt:lpstr>Function Return</vt:lpstr>
      <vt:lpstr>Variables Holding Functions</vt:lpstr>
      <vt:lpstr>Functions as Parameters</vt:lpstr>
      <vt:lpstr>Problem: Count Occurrences of a Given Character</vt:lpstr>
      <vt:lpstr>Problem: Count Occurrences of a Given Character</vt:lpstr>
      <vt:lpstr>PowerPoint Presentation</vt:lpstr>
      <vt:lpstr>Loops: for…in</vt:lpstr>
      <vt:lpstr>Loops: for…in</vt:lpstr>
      <vt:lpstr>Loops: for…of</vt:lpstr>
      <vt:lpstr>Loops: for…in</vt:lpstr>
      <vt:lpstr>Loop: while</vt:lpstr>
      <vt:lpstr>Problem: Unique Characters</vt:lpstr>
      <vt:lpstr>Problem: Unique Characters (2)</vt:lpstr>
      <vt:lpstr>PowerPoint Presentation</vt:lpstr>
      <vt:lpstr>Scope</vt:lpstr>
      <vt:lpstr>Scope (2)</vt:lpstr>
      <vt:lpstr>Automatically global</vt:lpstr>
      <vt:lpstr>Automatically global (2)</vt:lpstr>
      <vt:lpstr>Problem: Special Words</vt:lpstr>
      <vt:lpstr>Problem: Special Words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Functions and Arrow Functions</dc:title>
  <dc:creator>Tanya Staneva</dc:creator>
  <cp:keywords>JS Fundamentals, Software University, SoftUni, programming, coding, software development, education, training, course</cp:keywords>
  <cp:lastModifiedBy>Ivaylo Jelev</cp:lastModifiedBy>
  <cp:revision>249</cp:revision>
  <dcterms:created xsi:type="dcterms:W3CDTF">2018-09-06T10:34:45Z</dcterms:created>
  <dcterms:modified xsi:type="dcterms:W3CDTF">2019-01-22T15:35:21Z</dcterms:modified>
  <cp:category>programming;computer programming;software development;web development</cp:category>
</cp:coreProperties>
</file>