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83" r:id="rId9"/>
    <p:sldId id="265" r:id="rId10"/>
    <p:sldId id="284" r:id="rId11"/>
    <p:sldId id="263" r:id="rId12"/>
    <p:sldId id="271" r:id="rId13"/>
    <p:sldId id="266" r:id="rId14"/>
    <p:sldId id="285" r:id="rId15"/>
    <p:sldId id="267" r:id="rId16"/>
    <p:sldId id="268" r:id="rId17"/>
    <p:sldId id="269" r:id="rId18"/>
    <p:sldId id="286" r:id="rId19"/>
    <p:sldId id="270" r:id="rId20"/>
    <p:sldId id="287" r:id="rId21"/>
    <p:sldId id="272" r:id="rId22"/>
    <p:sldId id="273" r:id="rId23"/>
    <p:sldId id="274" r:id="rId24"/>
    <p:sldId id="275" r:id="rId25"/>
    <p:sldId id="282" r:id="rId26"/>
    <p:sldId id="288" r:id="rId27"/>
    <p:sldId id="289" r:id="rId28"/>
    <p:sldId id="290" r:id="rId29"/>
    <p:sldId id="291" r:id="rId30"/>
    <p:sldId id="2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CB7DFFA-B310-4B21-A9A2-D58B05F04146}">
          <p14:sldIdLst>
            <p14:sldId id="257"/>
            <p14:sldId id="258"/>
            <p14:sldId id="259"/>
          </p14:sldIdLst>
        </p14:section>
        <p14:section name="Arrays" id="{66B9820C-38F5-470F-8BC0-A1D3F87C16DB}">
          <p14:sldIdLst>
            <p14:sldId id="260"/>
            <p14:sldId id="261"/>
            <p14:sldId id="264"/>
            <p14:sldId id="262"/>
            <p14:sldId id="283"/>
            <p14:sldId id="265"/>
            <p14:sldId id="284"/>
            <p14:sldId id="263"/>
            <p14:sldId id="271"/>
            <p14:sldId id="266"/>
            <p14:sldId id="285"/>
            <p14:sldId id="267"/>
            <p14:sldId id="268"/>
            <p14:sldId id="269"/>
            <p14:sldId id="286"/>
            <p14:sldId id="270"/>
            <p14:sldId id="287"/>
          </p14:sldIdLst>
        </p14:section>
        <p14:section name="Matrices" id="{5748D419-E6EA-467F-A421-EB09918D5E45}">
          <p14:sldIdLst>
            <p14:sldId id="272"/>
            <p14:sldId id="273"/>
            <p14:sldId id="274"/>
          </p14:sldIdLst>
        </p14:section>
        <p14:section name="Live Exercises" id="{64BDE75C-1EA1-4D56-BF30-D778C3877567}">
          <p14:sldIdLst>
            <p14:sldId id="275"/>
          </p14:sldIdLst>
        </p14:section>
        <p14:section name="Conclusion" id="{D49A5671-7E96-4C8A-B12B-9311355E9F4E}">
          <p14:sldIdLst>
            <p14:sldId id="282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B0E0A-7480-47D9-B771-056E922B534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16ACC-63AA-4E75-8CCE-12C40A27A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08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68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642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8847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0449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772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4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51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95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65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2544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3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7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94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8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0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7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13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DF693532-0344-4EBF-89B9-731766E5FAB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3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9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DF693532-0344-4EBF-89B9-731766E5FAB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212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64#1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64#2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64#3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64#4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script-fundament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55.png"/><Relationship Id="rId26" Type="http://schemas.openxmlformats.org/officeDocument/2006/relationships/image" Target="../media/image5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4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52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49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53.png"/><Relationship Id="rId22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8.jpeg"/><Relationship Id="rId7" Type="http://schemas.openxmlformats.org/officeDocument/2006/relationships/image" Target="../media/image6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1.gi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64#0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Arrays, Array Operations, Matrices, Multi-Dimensional Arrays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Matrices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http://softuni.bg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59" y="2351427"/>
            <a:ext cx="5005250" cy="22435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1686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3400" dirty="0">
                <a:solidFill>
                  <a:srgbClr val="234465"/>
                </a:solidFill>
              </a:rPr>
              <a:t>You are given </a:t>
            </a:r>
            <a:r>
              <a:rPr lang="en-US" sz="3400" b="1" dirty="0">
                <a:solidFill>
                  <a:schemeClr val="bg1"/>
                </a:solidFill>
              </a:rPr>
              <a:t>an array of numbers</a:t>
            </a:r>
            <a:r>
              <a:rPr lang="en-US" sz="3400" dirty="0">
                <a:solidFill>
                  <a:srgbClr val="234465"/>
                </a:solidFill>
              </a:rPr>
              <a:t>.</a:t>
            </a:r>
          </a:p>
          <a:p>
            <a:pPr lvl="1"/>
            <a:r>
              <a:rPr lang="en-US" sz="3400" dirty="0">
                <a:solidFill>
                  <a:srgbClr val="234465"/>
                </a:solidFill>
              </a:rPr>
              <a:t>Find the elements at </a:t>
            </a:r>
            <a:r>
              <a:rPr lang="en-US" sz="3400" b="1" dirty="0">
                <a:solidFill>
                  <a:schemeClr val="bg1"/>
                </a:solidFill>
              </a:rPr>
              <a:t>even position </a:t>
            </a:r>
            <a:r>
              <a:rPr lang="en-US" sz="3400" dirty="0">
                <a:solidFill>
                  <a:srgbClr val="234465"/>
                </a:solidFill>
              </a:rPr>
              <a:t>and print them.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Position Element</a:t>
            </a:r>
          </a:p>
        </p:txBody>
      </p:sp>
      <p:sp>
        <p:nvSpPr>
          <p:cNvPr id="4" name="Текстово поле 8"/>
          <p:cNvSpPr txBox="1"/>
          <p:nvPr/>
        </p:nvSpPr>
        <p:spPr>
          <a:xfrm>
            <a:off x="1446100" y="2539313"/>
            <a:ext cx="8738922" cy="38375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solve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(numArr)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let listInput = JSON.parse(document.getElementById("arr").value);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let result = [];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function calculate(numArr)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numArr.forEach((element, index) =&gt;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if (index % 2 === 0)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result.push(element);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});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calculate(listInput);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console.log(result);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document.getElementById("result").innerHTML = result.join(' x 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Правоъгълник 11"/>
          <p:cNvSpPr/>
          <p:nvPr/>
        </p:nvSpPr>
        <p:spPr>
          <a:xfrm>
            <a:off x="1628332" y="6420989"/>
            <a:ext cx="8950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https://judge.softuni.bg/Contests/Practice/Index/1464#1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2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and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100" dirty="0"/>
              <a:t>The </a:t>
            </a:r>
            <a:r>
              <a:rPr lang="en-US" sz="3100" b="1" dirty="0">
                <a:solidFill>
                  <a:schemeClr val="bg1"/>
                </a:solidFill>
              </a:rPr>
              <a:t>length property </a:t>
            </a:r>
            <a:r>
              <a:rPr lang="en-US" sz="3100" dirty="0"/>
              <a:t>returns the </a:t>
            </a:r>
            <a:r>
              <a:rPr lang="en-US" sz="3100" b="1" dirty="0">
                <a:solidFill>
                  <a:schemeClr val="bg1"/>
                </a:solidFill>
              </a:rPr>
              <a:t>number of elements</a:t>
            </a:r>
            <a:r>
              <a:rPr lang="en-US" sz="3100" dirty="0"/>
              <a:t>.</a:t>
            </a:r>
          </a:p>
          <a:p>
            <a:endParaRPr lang="en-US" sz="3100" dirty="0"/>
          </a:p>
          <a:p>
            <a:endParaRPr lang="en-US" sz="3100" dirty="0"/>
          </a:p>
          <a:p>
            <a:r>
              <a:rPr lang="en-US" sz="3100" dirty="0"/>
              <a:t>The </a:t>
            </a:r>
            <a:r>
              <a:rPr lang="en-US" sz="3100" b="1" dirty="0">
                <a:solidFill>
                  <a:schemeClr val="bg1"/>
                </a:solidFill>
              </a:rPr>
              <a:t>sort() </a:t>
            </a:r>
            <a:r>
              <a:rPr lang="en-US" sz="3100" dirty="0"/>
              <a:t>method sorts the item of an array. By default, it        sorts the values as </a:t>
            </a:r>
            <a:r>
              <a:rPr lang="en-US" sz="3100" b="1" dirty="0">
                <a:solidFill>
                  <a:schemeClr val="bg1"/>
                </a:solidFill>
              </a:rPr>
              <a:t>strings</a:t>
            </a:r>
            <a:r>
              <a:rPr lang="en-US" sz="3100" dirty="0"/>
              <a:t> in </a:t>
            </a:r>
            <a:r>
              <a:rPr lang="en-US" sz="3100" b="1" dirty="0">
                <a:solidFill>
                  <a:schemeClr val="bg1"/>
                </a:solidFill>
              </a:rPr>
              <a:t>alphabetical</a:t>
            </a:r>
            <a:r>
              <a:rPr lang="en-US" sz="3100" dirty="0"/>
              <a:t> and </a:t>
            </a:r>
            <a:r>
              <a:rPr lang="en-US" sz="3100" b="1" dirty="0">
                <a:solidFill>
                  <a:schemeClr val="bg1"/>
                </a:solidFill>
              </a:rPr>
              <a:t>ascending</a:t>
            </a:r>
            <a:r>
              <a:rPr lang="en-US" sz="3100" dirty="0"/>
              <a:t>          order.</a:t>
            </a:r>
          </a:p>
          <a:p>
            <a:endParaRPr lang="en-US" sz="3100" dirty="0"/>
          </a:p>
          <a:p>
            <a:endParaRPr lang="en-US" sz="3100" dirty="0"/>
          </a:p>
          <a:p>
            <a:r>
              <a:rPr lang="en-US" sz="3100" dirty="0"/>
              <a:t>However, if numbers are sorted as strings, </a:t>
            </a:r>
            <a:r>
              <a:rPr lang="en-US" sz="3100" b="1" dirty="0">
                <a:solidFill>
                  <a:schemeClr val="bg1"/>
                </a:solidFill>
              </a:rPr>
              <a:t>"25"</a:t>
            </a:r>
            <a:r>
              <a:rPr lang="en-US" sz="3100" dirty="0"/>
              <a:t> is </a:t>
            </a:r>
            <a:r>
              <a:rPr lang="en-US" sz="3100" b="1" dirty="0">
                <a:solidFill>
                  <a:schemeClr val="bg1"/>
                </a:solidFill>
              </a:rPr>
              <a:t>bigger than   "100"</a:t>
            </a:r>
            <a:r>
              <a:rPr lang="en-US" sz="3100" dirty="0"/>
              <a:t>, because </a:t>
            </a:r>
            <a:r>
              <a:rPr lang="en-US" sz="3100" b="1" dirty="0">
                <a:solidFill>
                  <a:schemeClr val="bg1"/>
                </a:solidFill>
              </a:rPr>
              <a:t>"2"</a:t>
            </a:r>
            <a:r>
              <a:rPr lang="en-US" sz="3100" dirty="0"/>
              <a:t> is bigger than </a:t>
            </a:r>
            <a:r>
              <a:rPr lang="en-US" sz="3100" b="1" dirty="0">
                <a:solidFill>
                  <a:schemeClr val="bg1"/>
                </a:solidFill>
              </a:rPr>
              <a:t>"1"</a:t>
            </a:r>
            <a:r>
              <a:rPr lang="en-US" sz="3100" dirty="0"/>
              <a:t>.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57130" y="1719240"/>
            <a:ext cx="8415668" cy="1030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let fruits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[</a:t>
            </a:r>
            <a:r>
              <a:rPr lang="en-US" sz="2400" dirty="0">
                <a:solidFill>
                  <a:schemeClr val="tx1"/>
                </a:solidFill>
                <a:effectLst/>
              </a:rPr>
              <a:t>'Mango', ‘Kiwi', 'Orange'</a:t>
            </a:r>
            <a:r>
              <a:rPr lang="en-US" sz="2400" dirty="0">
                <a:solidFill>
                  <a:schemeClr val="bg1"/>
                </a:solidFill>
                <a:effectLst/>
              </a:rPr>
              <a:t>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fruits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returns 3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endParaRPr lang="en-US" sz="2400" dirty="0">
              <a:solidFill>
                <a:schemeClr val="accent2"/>
              </a:solidFill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57130" y="4208742"/>
            <a:ext cx="8415668" cy="1030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fruits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.sort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);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accent2"/>
                </a:solidFill>
                <a:effectLst/>
              </a:rPr>
              <a:t>// ['Kiwi', 'Mango', 'Orange'] </a:t>
            </a:r>
          </a:p>
        </p:txBody>
      </p:sp>
    </p:spTree>
    <p:extLst>
      <p:ext uri="{BB962C8B-B14F-4D97-AF65-F5344CB8AC3E}">
        <p14:creationId xmlns:p14="http://schemas.microsoft.com/office/powerpoint/2010/main" val="138504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an array of numbers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0" y="3116068"/>
            <a:ext cx="10036163" cy="3457967"/>
          </a:xfrm>
        </p:spPr>
        <p:txBody>
          <a:bodyPr>
            <a:normAutofit/>
          </a:bodyPr>
          <a:lstStyle/>
          <a:p>
            <a:r>
              <a:rPr lang="en-US" sz="3200" dirty="0"/>
              <a:t>Sorting numbers in </a:t>
            </a:r>
            <a:r>
              <a:rPr lang="en-US" sz="3200" b="1" dirty="0">
                <a:solidFill>
                  <a:schemeClr val="bg1"/>
                </a:solidFill>
              </a:rPr>
              <a:t>ascending order</a:t>
            </a: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Sorting numbers </a:t>
            </a:r>
            <a:r>
              <a:rPr lang="en-US" sz="3200" b="1" dirty="0">
                <a:solidFill>
                  <a:schemeClr val="bg1"/>
                </a:solidFill>
              </a:rPr>
              <a:t>in descending order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68080" y="1079011"/>
            <a:ext cx="9274984" cy="8617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20, 40, 10, 30, 100, 5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 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20 40 10 30 100 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68077" y="3955578"/>
            <a:ext cx="9274984" cy="8617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(a, b) =&gt; a - b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r>
              <a:rPr lang="en-US" sz="24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 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 10 20 30 40 100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68076" y="5712261"/>
            <a:ext cx="9274984" cy="8617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(a, b) =&gt; b - a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r>
              <a:rPr lang="en-US" sz="24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 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100 40 30 20 10 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68076" y="2158687"/>
            <a:ext cx="927498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Works incorrectly on arrays of numbers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10 100 20 30 40 5</a:t>
            </a:r>
          </a:p>
        </p:txBody>
      </p:sp>
    </p:spTree>
    <p:extLst>
      <p:ext uri="{BB962C8B-B14F-4D97-AF65-F5344CB8AC3E}">
        <p14:creationId xmlns:p14="http://schemas.microsoft.com/office/powerpoint/2010/main" val="421961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/ Remove Elements at Both Ends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51604" y="1297443"/>
            <a:ext cx="763381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10, 20, 30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10|20|30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51604" y="2383266"/>
            <a:ext cx="763381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(40);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10|20|30|40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51604" y="3469089"/>
            <a:ext cx="763381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tail = 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pop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();      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tail = 40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10|20|30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51604" y="4554912"/>
            <a:ext cx="763381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unshift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0|10|20|30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51603" y="5640735"/>
            <a:ext cx="763381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head = 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shift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();    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head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10|20|30</a:t>
            </a:r>
          </a:p>
        </p:txBody>
      </p:sp>
    </p:spTree>
    <p:extLst>
      <p:ext uri="{BB962C8B-B14F-4D97-AF65-F5344CB8AC3E}">
        <p14:creationId xmlns:p14="http://schemas.microsoft.com/office/powerpoint/2010/main" val="129455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rgbClr val="234465"/>
                </a:solidFill>
              </a:rPr>
              <a:t>You are given </a:t>
            </a:r>
            <a:r>
              <a:rPr lang="en-US" sz="3200" b="1" dirty="0">
                <a:solidFill>
                  <a:schemeClr val="bg1"/>
                </a:solidFill>
              </a:rPr>
              <a:t>an array of strings</a:t>
            </a:r>
            <a:r>
              <a:rPr lang="en-US" sz="3200" dirty="0">
                <a:solidFill>
                  <a:srgbClr val="234465"/>
                </a:solidFill>
              </a:rPr>
              <a:t>.</a:t>
            </a:r>
          </a:p>
          <a:p>
            <a:pPr lvl="0"/>
            <a:r>
              <a:rPr lang="en-US" sz="3200" dirty="0">
                <a:solidFill>
                  <a:srgbClr val="234465"/>
                </a:solidFill>
              </a:rPr>
              <a:t>Make the </a:t>
            </a:r>
            <a:r>
              <a:rPr lang="en-US" sz="3200" b="1" dirty="0">
                <a:solidFill>
                  <a:schemeClr val="bg1"/>
                </a:solidFill>
              </a:rPr>
              <a:t>first letter </a:t>
            </a:r>
            <a:r>
              <a:rPr lang="en-US" sz="3200" dirty="0">
                <a:solidFill>
                  <a:srgbClr val="234465"/>
                </a:solidFill>
              </a:rPr>
              <a:t>of each element </a:t>
            </a:r>
            <a:r>
              <a:rPr lang="en-US" sz="3200" b="1" dirty="0">
                <a:solidFill>
                  <a:schemeClr val="bg1"/>
                </a:solidFill>
              </a:rPr>
              <a:t>upper</a:t>
            </a:r>
            <a:r>
              <a:rPr lang="en-US" sz="3200" dirty="0">
                <a:solidFill>
                  <a:srgbClr val="234465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reverse</a:t>
            </a:r>
            <a:r>
              <a:rPr lang="en-US" sz="3200" dirty="0">
                <a:solidFill>
                  <a:srgbClr val="234465"/>
                </a:solidFill>
              </a:rPr>
              <a:t> the array.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Replace and Reverse</a:t>
            </a:r>
          </a:p>
        </p:txBody>
      </p:sp>
      <p:sp>
        <p:nvSpPr>
          <p:cNvPr id="4" name="Текстово поле 8"/>
          <p:cNvSpPr txBox="1"/>
          <p:nvPr/>
        </p:nvSpPr>
        <p:spPr>
          <a:xfrm>
            <a:off x="969508" y="2485647"/>
            <a:ext cx="10259884" cy="38375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function solve(numArr)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let listInput = JSON.parse(document.getElementById("arr").value);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function calculate(numArr)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numArr.forEach((element, index) =&gt;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numArr[index] = element.split('').reverse().join('');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});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numArr.forEach((element, index) =&gt;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numArr[index] = element.charAt(0).toUpperCase().concat(element.slice(1));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});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return numArr.join(' 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let result = calculate(listInput);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document.getElementById("result").innerHTML = result;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Правоъгълник 11"/>
          <p:cNvSpPr/>
          <p:nvPr/>
        </p:nvSpPr>
        <p:spPr>
          <a:xfrm>
            <a:off x="1740875" y="6488668"/>
            <a:ext cx="8950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https://judge.softuni.bg/Contests/Practice/Index/1464#2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5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Arrays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72038" y="1330234"/>
            <a:ext cx="87485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4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4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4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one|two|three|four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72038" y="2594005"/>
            <a:ext cx="87485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firstNums = 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slice(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0, 2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start, end+1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console.log(firstNums.join('|'));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one|two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72038" y="3885366"/>
            <a:ext cx="87485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lastNums = 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slice(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2, 4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start, end+1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console.log(lastNums.join('|'));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three|four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72038" y="5176727"/>
            <a:ext cx="87485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midNums = 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slice(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1, 3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start, end+1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console.log(midNums.join('|'));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two|three</a:t>
            </a:r>
          </a:p>
        </p:txBody>
      </p:sp>
    </p:spTree>
    <p:extLst>
      <p:ext uri="{BB962C8B-B14F-4D97-AF65-F5344CB8AC3E}">
        <p14:creationId xmlns:p14="http://schemas.microsoft.com/office/powerpoint/2010/main" val="204333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Splice: Cut and Insert Array Elements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4825" y="1234440"/>
            <a:ext cx="8300295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bg-BG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5, 10, 15, 20, 25, 30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bg-BG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4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('|')); </a:t>
            </a:r>
            <a:r>
              <a:rPr lang="en-US" sz="24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5|10|15|20|25|30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4825" y="2606040"/>
            <a:ext cx="830029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mid = 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splice(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2, 3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noProof="1">
                <a:solidFill>
                  <a:schemeClr val="accent2"/>
                </a:solidFill>
                <a:effectLst/>
                <a:cs typeface="Consolas" pitchFamily="49" charset="0"/>
              </a:rPr>
              <a:t>start, delete-count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console.log(mid.join('|')); </a:t>
            </a:r>
            <a:r>
              <a:rPr lang="en-US" sz="24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15|20|25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4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5|10|30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84825" y="4408528"/>
            <a:ext cx="830029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 =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bg-BG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5, 10, 15, 20, 25, 30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bg-BG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4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splice(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3, 2, "twenty", "twenty-five"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5|10|15|twenty|twenty-five|30</a:t>
            </a:r>
          </a:p>
        </p:txBody>
      </p:sp>
    </p:spTree>
    <p:extLst>
      <p:ext uri="{BB962C8B-B14F-4D97-AF65-F5344CB8AC3E}">
        <p14:creationId xmlns:p14="http://schemas.microsoft.com/office/powerpoint/2010/main" val="132320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…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/>
              <a:t> works like </a:t>
            </a:r>
            <a:r>
              <a:rPr lang="en-US" sz="3200" b="1" dirty="0" err="1">
                <a:solidFill>
                  <a:schemeClr val="bg1"/>
                </a:solidFill>
              </a:rPr>
              <a:t>foreach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for </a:t>
            </a:r>
            <a:r>
              <a:rPr lang="en-US" sz="3200" dirty="0"/>
              <a:t>…</a:t>
            </a:r>
            <a:r>
              <a:rPr lang="en-US" sz="3200" b="1" dirty="0">
                <a:solidFill>
                  <a:schemeClr val="bg1"/>
                </a:solidFill>
              </a:rPr>
              <a:t> in </a:t>
            </a:r>
            <a:r>
              <a:rPr lang="en-US" sz="3200" dirty="0"/>
              <a:t>goes through array indices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Traditional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an array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94013" y="1191565"/>
            <a:ext cx="61727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bg-BG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5, 10, 15, 20, 25, 30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bg-BG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4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82008" y="2369495"/>
            <a:ext cx="390118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num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console.log(num);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82008" y="4232331"/>
            <a:ext cx="654858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i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" " + nums[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]);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682008" y="5850461"/>
            <a:ext cx="705749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i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console.log(nums[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3275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sz="3400" dirty="0">
                <a:solidFill>
                  <a:srgbClr val="234465"/>
                </a:solidFill>
              </a:rPr>
              <a:t>You are given a string and </a:t>
            </a:r>
            <a:r>
              <a:rPr lang="en-US" sz="3400" b="1" dirty="0">
                <a:solidFill>
                  <a:schemeClr val="bg1"/>
                </a:solidFill>
              </a:rPr>
              <a:t>an array of strings</a:t>
            </a:r>
            <a:r>
              <a:rPr lang="en-US" sz="3400" dirty="0">
                <a:solidFill>
                  <a:srgbClr val="234465"/>
                </a:solidFill>
              </a:rPr>
              <a:t>.</a:t>
            </a:r>
          </a:p>
          <a:p>
            <a:pPr lvl="1"/>
            <a:r>
              <a:rPr lang="en-US" sz="3400" dirty="0">
                <a:solidFill>
                  <a:srgbClr val="234465"/>
                </a:solidFill>
              </a:rPr>
              <a:t>Search if the string is </a:t>
            </a:r>
            <a:r>
              <a:rPr lang="en-US" sz="3400" b="1" dirty="0">
                <a:solidFill>
                  <a:schemeClr val="bg1"/>
                </a:solidFill>
              </a:rPr>
              <a:t>present</a:t>
            </a:r>
            <a:r>
              <a:rPr lang="en-US" sz="3400" dirty="0">
                <a:solidFill>
                  <a:srgbClr val="234465"/>
                </a:solidFill>
              </a:rPr>
              <a:t> in </a:t>
            </a:r>
            <a:r>
              <a:rPr lang="en-US" sz="3400" b="1" dirty="0">
                <a:solidFill>
                  <a:schemeClr val="bg1"/>
                </a:solidFill>
              </a:rPr>
              <a:t>each element </a:t>
            </a:r>
            <a:r>
              <a:rPr lang="en-US" sz="3400" dirty="0">
                <a:solidFill>
                  <a:srgbClr val="234465"/>
                </a:solidFill>
              </a:rPr>
              <a:t>of the array.</a:t>
            </a:r>
            <a:endParaRPr lang="en-US" sz="3200" dirty="0">
              <a:solidFill>
                <a:srgbClr val="234465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Element</a:t>
            </a:r>
          </a:p>
        </p:txBody>
      </p:sp>
      <p:sp>
        <p:nvSpPr>
          <p:cNvPr id="4" name="Текстово поле 8"/>
          <p:cNvSpPr txBox="1"/>
          <p:nvPr/>
        </p:nvSpPr>
        <p:spPr>
          <a:xfrm>
            <a:off x="1011712" y="2420548"/>
            <a:ext cx="10259884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function solve()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let number = parseInt(document.getElementById("num").value);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let listInput = JSON.parse(document.getElementById("arr").value);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let answer = [];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function calc(searched, input)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for (let element of input)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let result = element.includes(searched);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let index = element.indexOf(searched);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answer.push(result + ' -&gt; ' + index);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return answer;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let result = calc(number, listInput);</a:t>
            </a:r>
            <a:endParaRPr lang="bg-BG" sz="14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bg-BG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document.getElementById("result").innerHTML = result;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Правоъгълник 11"/>
          <p:cNvSpPr/>
          <p:nvPr/>
        </p:nvSpPr>
        <p:spPr>
          <a:xfrm>
            <a:off x="1670536" y="6463193"/>
            <a:ext cx="8950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https://judge.softuni.bg/Contests/Practice/Index/1464#3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9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Array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84902" y="1338859"/>
            <a:ext cx="1076414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includes() </a:t>
            </a:r>
            <a:r>
              <a:rPr lang="en-US" sz="3200" dirty="0"/>
              <a:t>– check if an array contains a specific element</a:t>
            </a:r>
          </a:p>
          <a:p>
            <a:pPr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indexOf</a:t>
            </a:r>
            <a:r>
              <a:rPr lang="en-US" sz="3200" b="1" dirty="0">
                <a:solidFill>
                  <a:schemeClr val="bg1"/>
                </a:solidFill>
              </a:rPr>
              <a:t>() </a:t>
            </a:r>
            <a:r>
              <a:rPr lang="en-US" sz="3200" dirty="0"/>
              <a:t>- returns the position of an element in an array</a:t>
            </a:r>
          </a:p>
          <a:p>
            <a:pPr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isArray</a:t>
            </a:r>
            <a:r>
              <a:rPr lang="en-US" sz="3200" b="1" dirty="0">
                <a:solidFill>
                  <a:schemeClr val="bg1"/>
                </a:solidFill>
              </a:rPr>
              <a:t>() </a:t>
            </a:r>
            <a:r>
              <a:rPr lang="en-US" sz="3200" dirty="0"/>
              <a:t>– checks if an object is an array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reverse() </a:t>
            </a:r>
            <a:r>
              <a:rPr lang="en-US" sz="3200" dirty="0"/>
              <a:t>– reverses the order of elements in an array</a:t>
            </a:r>
          </a:p>
          <a:p>
            <a:pPr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toString</a:t>
            </a:r>
            <a:r>
              <a:rPr lang="en-US" sz="3200" b="1" dirty="0">
                <a:solidFill>
                  <a:schemeClr val="bg1"/>
                </a:solidFill>
              </a:rPr>
              <a:t>() </a:t>
            </a:r>
            <a:r>
              <a:rPr lang="en-US" sz="3200" dirty="0"/>
              <a:t>– converts an array to string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reduce() </a:t>
            </a:r>
            <a:r>
              <a:rPr lang="en-US" sz="3200" dirty="0"/>
              <a:t>– reduces the values of an array (from left to right)</a:t>
            </a:r>
          </a:p>
          <a:p>
            <a:r>
              <a:rPr lang="en-US" sz="3200" dirty="0"/>
              <a:t>Note that you </a:t>
            </a:r>
            <a:r>
              <a:rPr lang="en-US" sz="3200" b="1" dirty="0">
                <a:solidFill>
                  <a:schemeClr val="bg1"/>
                </a:solidFill>
              </a:rPr>
              <a:t>CANNOT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reduce</a:t>
            </a:r>
            <a:r>
              <a:rPr lang="en-US" sz="3200" dirty="0"/>
              <a:t> an </a:t>
            </a:r>
            <a:r>
              <a:rPr lang="en-US" sz="3200" b="1" dirty="0">
                <a:solidFill>
                  <a:schemeClr val="bg1"/>
                </a:solidFill>
              </a:rPr>
              <a:t>empty array</a:t>
            </a:r>
            <a:r>
              <a:rPr lang="en-US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0637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Arrays</a:t>
            </a:r>
          </a:p>
          <a:p>
            <a:pPr lvl="1"/>
            <a:r>
              <a:rPr lang="en-US" sz="3200" dirty="0"/>
              <a:t>Definition</a:t>
            </a:r>
          </a:p>
          <a:p>
            <a:pPr lvl="1"/>
            <a:r>
              <a:rPr lang="en-US" sz="3200" dirty="0"/>
              <a:t>Accessing elements</a:t>
            </a:r>
          </a:p>
          <a:p>
            <a:pPr lvl="1"/>
            <a:r>
              <a:rPr lang="en-US" sz="3200" dirty="0"/>
              <a:t>Properties and Methods</a:t>
            </a:r>
          </a:p>
          <a:p>
            <a:r>
              <a:rPr lang="en-US" sz="3200" dirty="0"/>
              <a:t>Matrices</a:t>
            </a:r>
          </a:p>
          <a:p>
            <a:pPr lvl="1"/>
            <a:r>
              <a:rPr lang="en-US" sz="3200" dirty="0"/>
              <a:t>Definition</a:t>
            </a:r>
          </a:p>
          <a:p>
            <a:pPr lvl="1"/>
            <a:r>
              <a:rPr lang="en-US" sz="3200" dirty="0"/>
              <a:t>Loop through matrix</a:t>
            </a:r>
          </a:p>
          <a:p>
            <a:pPr lvl="1"/>
            <a:r>
              <a:rPr lang="en-US" sz="3200" dirty="0"/>
              <a:t>Manipulate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2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sz="2600" dirty="0">
                <a:solidFill>
                  <a:srgbClr val="234465"/>
                </a:solidFill>
              </a:rPr>
              <a:t>You are given </a:t>
            </a:r>
            <a:r>
              <a:rPr lang="en-US" sz="2600" b="1" dirty="0">
                <a:solidFill>
                  <a:schemeClr val="bg1"/>
                </a:solidFill>
              </a:rPr>
              <a:t>an array of strings</a:t>
            </a:r>
            <a:r>
              <a:rPr lang="en-US" sz="2600" dirty="0">
                <a:solidFill>
                  <a:srgbClr val="234465"/>
                </a:solidFill>
              </a:rPr>
              <a:t>.</a:t>
            </a:r>
            <a:r>
              <a:rPr lang="bg-BG" sz="2600" dirty="0">
                <a:solidFill>
                  <a:srgbClr val="234465"/>
                </a:solidFill>
              </a:rPr>
              <a:t> </a:t>
            </a:r>
            <a:r>
              <a:rPr lang="en-US" sz="2600" dirty="0">
                <a:solidFill>
                  <a:srgbClr val="234465"/>
                </a:solidFill>
              </a:rPr>
              <a:t>Sort the elements by </a:t>
            </a:r>
            <a:r>
              <a:rPr lang="en-US" sz="2600" b="1" dirty="0">
                <a:solidFill>
                  <a:schemeClr val="bg1"/>
                </a:solidFill>
              </a:rPr>
              <a:t>ascending</a:t>
            </a:r>
            <a:r>
              <a:rPr lang="en-US" sz="2600" dirty="0">
                <a:solidFill>
                  <a:srgbClr val="234465"/>
                </a:solidFill>
              </a:rPr>
              <a:t> order and then </a:t>
            </a:r>
            <a:br>
              <a:rPr lang="bg-BG" sz="2600" dirty="0">
                <a:solidFill>
                  <a:srgbClr val="234465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alphabetically</a:t>
            </a:r>
            <a:r>
              <a:rPr lang="en-US" sz="2600" dirty="0">
                <a:solidFill>
                  <a:srgbClr val="234465"/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Multiple Sort</a:t>
            </a:r>
          </a:p>
        </p:txBody>
      </p:sp>
      <p:sp>
        <p:nvSpPr>
          <p:cNvPr id="4" name="Текстово поле 8"/>
          <p:cNvSpPr txBox="1"/>
          <p:nvPr/>
        </p:nvSpPr>
        <p:spPr>
          <a:xfrm>
            <a:off x="892133" y="2084592"/>
            <a:ext cx="10743521" cy="43546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function solve()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$("#result").text('');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let listInput = JSON.parse(document.getElementById("arr").value);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let sortAscending = [];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let sortAlphabetically = [];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function calc(input)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let resultContainer = $("#result");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let div1 = $('&lt;div&gt;');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let div2 = $('&lt;div&gt;');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sortAscending = input.sort((a, b) =&gt; a - b);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resultContainer.append(div1.text(sortAscending.join(', ')));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sortAlphabetically = input.sort((a, b) =&gt; a.localeCompare(b));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resultContainer.append(div2.text(sortAlphabetically.join(', ')));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calc(listInput);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авоъгълник 11"/>
          <p:cNvSpPr/>
          <p:nvPr/>
        </p:nvSpPr>
        <p:spPr>
          <a:xfrm>
            <a:off x="1740876" y="6413955"/>
            <a:ext cx="8950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https://judge.softuni.bg/Contests/Practice/Index/1464#4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2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Matrices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Array</a:t>
            </a:r>
            <a:r>
              <a:rPr lang="en-US" dirty="0"/>
              <a:t> of Arrays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829" y="1613058"/>
            <a:ext cx="2642341" cy="20693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27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matrix</a:t>
            </a:r>
            <a:r>
              <a:rPr lang="en-US" sz="3200" dirty="0"/>
              <a:t> is a </a:t>
            </a:r>
            <a:r>
              <a:rPr lang="en-US" sz="3200" b="1" dirty="0">
                <a:solidFill>
                  <a:schemeClr val="bg1"/>
                </a:solidFill>
              </a:rPr>
              <a:t>table of values</a:t>
            </a:r>
            <a:r>
              <a:rPr lang="en-US" sz="3200" dirty="0"/>
              <a:t>.</a:t>
            </a:r>
          </a:p>
          <a:p>
            <a:r>
              <a:rPr lang="en-US" sz="3200" dirty="0"/>
              <a:t>Matrices are represented as </a:t>
            </a:r>
            <a:r>
              <a:rPr lang="en-US" sz="3200" b="1" dirty="0">
                <a:solidFill>
                  <a:schemeClr val="bg1"/>
                </a:solidFill>
              </a:rPr>
              <a:t>nested arrays </a:t>
            </a:r>
            <a:r>
              <a:rPr lang="en-US" sz="3200" dirty="0"/>
              <a:t>in JavaScript.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in JS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52244" y="2615390"/>
            <a:ext cx="3892150" cy="3781802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87135"/>
              </p:ext>
            </p:extLst>
          </p:nvPr>
        </p:nvGraphicFramePr>
        <p:xfrm>
          <a:off x="4678960" y="3229547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8129"/>
              </p:ext>
            </p:extLst>
          </p:nvPr>
        </p:nvGraphicFramePr>
        <p:xfrm>
          <a:off x="4678960" y="3910479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021861"/>
              </p:ext>
            </p:extLst>
          </p:nvPr>
        </p:nvGraphicFramePr>
        <p:xfrm>
          <a:off x="4678960" y="4601571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56042"/>
              </p:ext>
            </p:extLst>
          </p:nvPr>
        </p:nvGraphicFramePr>
        <p:xfrm>
          <a:off x="4678960" y="5282503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94927" y="3406062"/>
            <a:ext cx="38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4653865" y="2803953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0        1        2       3</a:t>
            </a:r>
            <a:endParaRPr lang="bg-BG" sz="25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571110" y="3042480"/>
            <a:ext cx="310679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matrix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[4,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-6,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3,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0],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[2,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1,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-2],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[-5,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17],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[7,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3,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-9,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12]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1772345" y="3408489"/>
            <a:ext cx="2279899" cy="764739"/>
          </a:xfrm>
          <a:prstGeom prst="wedgeRoundRectCallout">
            <a:avLst>
              <a:gd name="adj1" fmla="val 57329"/>
              <a:gd name="adj2" fmla="val 3675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Matrix </a:t>
            </a:r>
            <a:r>
              <a:rPr lang="de-DE" sz="2400" b="1" dirty="0" err="1">
                <a:solidFill>
                  <a:schemeClr val="bg2"/>
                </a:solidFill>
              </a:rPr>
              <a:t>of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>
                <a:solidFill>
                  <a:schemeClr val="bg1"/>
                </a:solidFill>
              </a:rPr>
              <a:t>4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rows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1290230" y="5240381"/>
            <a:ext cx="2653330" cy="1294551"/>
          </a:xfrm>
          <a:prstGeom prst="wedgeRoundRectCallout">
            <a:avLst>
              <a:gd name="adj1" fmla="val 63756"/>
              <a:gd name="adj2" fmla="val -4259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b="1" dirty="0">
                <a:solidFill>
                  <a:srgbClr val="FFFFFF"/>
                </a:solidFill>
              </a:rPr>
              <a:t>Element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matrix[2][0]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at row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, column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94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 matrix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00853" y="2956161"/>
            <a:ext cx="1031277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(let row = 0; row &lt;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console.log(matrix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[row]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[4, 5, 6]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				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[6, 5, 4]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				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[5, 5, 5]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for (let col = 0; col &lt;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matrix[row].length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console.log(matrix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[row][col]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prints each element of the matrix on a separate line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0853" y="1369618"/>
            <a:ext cx="517101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matrix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[4, 5, 6],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		   [6, 5, 4],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		   [5, 5, 5]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579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85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0595" y="1725532"/>
            <a:ext cx="8282044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Arrays are used to store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multiple values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in a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single      variable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Elements are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accessed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using their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index number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.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Sorting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modifying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elements using methods.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Looping through arrays with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for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…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of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for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…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in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and     traditional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for-loop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.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A matrix is a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table of values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.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https://softuni.bg/courses/javascript-fundamentals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42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7387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30356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700671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8515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5206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9939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4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17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4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 in JS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951993"/>
            <a:ext cx="10961783" cy="499819"/>
          </a:xfrm>
        </p:spPr>
        <p:txBody>
          <a:bodyPr/>
          <a:lstStyle/>
          <a:p>
            <a:r>
              <a:rPr lang="en-US" dirty="0"/>
              <a:t>Working with Arrays of Elements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4488934" y="1490743"/>
            <a:ext cx="2482928" cy="111906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363142" y="2560579"/>
            <a:ext cx="2251493" cy="986955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3986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JS arrays are used to store </a:t>
            </a:r>
            <a:r>
              <a:rPr lang="en-US" sz="3200" b="1" dirty="0">
                <a:solidFill>
                  <a:schemeClr val="bg1"/>
                </a:solidFill>
              </a:rPr>
              <a:t>multiple values </a:t>
            </a:r>
            <a:r>
              <a:rPr lang="en-US" sz="3200" dirty="0"/>
              <a:t>in a </a:t>
            </a:r>
            <a:r>
              <a:rPr lang="en-US" sz="3200" b="1" dirty="0">
                <a:solidFill>
                  <a:schemeClr val="bg1"/>
                </a:solidFill>
              </a:rPr>
              <a:t>single      variable</a:t>
            </a:r>
            <a:r>
              <a:rPr lang="en-US" sz="3200" dirty="0"/>
              <a:t>.</a:t>
            </a:r>
          </a:p>
          <a:p>
            <a:endParaRPr lang="de-DE" sz="3200" dirty="0"/>
          </a:p>
          <a:p>
            <a:endParaRPr lang="de-DE" sz="3200" dirty="0"/>
          </a:p>
          <a:p>
            <a:r>
              <a:rPr lang="en-US" sz="3200" dirty="0"/>
              <a:t>Elements are </a:t>
            </a:r>
            <a:r>
              <a:rPr lang="en-US" sz="3200" b="1" dirty="0">
                <a:solidFill>
                  <a:schemeClr val="bg1"/>
                </a:solidFill>
              </a:rPr>
              <a:t>numbered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length-1</a:t>
            </a:r>
            <a:r>
              <a:rPr lang="en-US" sz="3200" b="1" dirty="0"/>
              <a:t>.</a:t>
            </a:r>
          </a:p>
          <a:p>
            <a:r>
              <a:rPr lang="en-US" sz="3200" dirty="0"/>
              <a:t>Creating an array using </a:t>
            </a:r>
            <a:r>
              <a:rPr lang="en-US" sz="3200" b="1" dirty="0">
                <a:solidFill>
                  <a:schemeClr val="bg1"/>
                </a:solidFill>
              </a:rPr>
              <a:t>an array literal</a:t>
            </a:r>
            <a:r>
              <a:rPr lang="en-US" sz="3200" dirty="0"/>
              <a:t>.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Creating an array using the keyword </a:t>
            </a:r>
            <a:r>
              <a:rPr lang="en-US" sz="3200" b="1" dirty="0">
                <a:solidFill>
                  <a:schemeClr val="bg1"/>
                </a:solidFill>
              </a:rPr>
              <a:t>new</a:t>
            </a:r>
            <a:r>
              <a:rPr lang="en-US" sz="3200" b="1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443648" y="1819881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87303" y="2155265"/>
            <a:ext cx="3011685" cy="792549"/>
          </a:xfrm>
          <a:prstGeom prst="rect">
            <a:avLst/>
          </a:prstGeom>
        </p:spPr>
      </p:pic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7074877"/>
              </p:ext>
            </p:extLst>
          </p:nvPr>
        </p:nvGraphicFramePr>
        <p:xfrm>
          <a:off x="4822485" y="2705201"/>
          <a:ext cx="2941320" cy="5124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2135098" y="2158565"/>
            <a:ext cx="2810456" cy="511628"/>
          </a:xfrm>
          <a:prstGeom prst="wedgeRoundRectCallout">
            <a:avLst>
              <a:gd name="adj1" fmla="val 49506"/>
              <a:gd name="adj2" fmla="val 850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of 5 elements</a:t>
            </a:r>
            <a:endParaRPr lang="bg-BG" sz="2500" dirty="0">
              <a:solidFill>
                <a:srgbClr val="FFFFFF"/>
              </a:solidFill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7798988" y="1899450"/>
            <a:ext cx="2241994" cy="514929"/>
          </a:xfrm>
          <a:prstGeom prst="wedgeRoundRectCallout">
            <a:avLst>
              <a:gd name="adj1" fmla="val -52493"/>
              <a:gd name="adj2" fmla="val 7132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Element </a:t>
            </a:r>
            <a:r>
              <a:rPr lang="en-US" sz="2500" b="1" dirty="0">
                <a:solidFill>
                  <a:schemeClr val="bg1"/>
                </a:solidFill>
              </a:rPr>
              <a:t>index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177825" y="2688863"/>
            <a:ext cx="2186051" cy="545152"/>
          </a:xfrm>
          <a:prstGeom prst="wedgeRoundRectCallout">
            <a:avLst>
              <a:gd name="adj1" fmla="val -66958"/>
              <a:gd name="adj2" fmla="val 2203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</a:t>
            </a:r>
            <a:r>
              <a:rPr lang="en-US" sz="2500" b="1" dirty="0">
                <a:solidFill>
                  <a:schemeClr val="bg1"/>
                </a:solidFill>
              </a:rPr>
              <a:t>element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487462" y="4967197"/>
            <a:ext cx="8159342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let numbers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[</a:t>
            </a:r>
            <a:r>
              <a:rPr lang="en-US" sz="2400" dirty="0">
                <a:solidFill>
                  <a:schemeClr val="tx1"/>
                </a:solidFill>
                <a:effectLst/>
              </a:rPr>
              <a:t>10, 20, 30, 40, 50</a:t>
            </a:r>
            <a:r>
              <a:rPr lang="en-US" sz="2400" dirty="0">
                <a:solidFill>
                  <a:schemeClr val="bg1"/>
                </a:solidFill>
                <a:effectLst/>
              </a:rPr>
              <a:t>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487462" y="6131201"/>
            <a:ext cx="8159342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let numbers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new</a:t>
            </a:r>
            <a:r>
              <a:rPr lang="en-US" sz="2400" dirty="0">
                <a:solidFill>
                  <a:schemeClr val="tx1"/>
                </a:solidFill>
                <a:effectLst/>
              </a:rPr>
              <a:t> Array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10, 20, 30, 40, 50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9211610" y="4349035"/>
            <a:ext cx="2258037" cy="376619"/>
          </a:xfrm>
          <a:prstGeom prst="wedgeRoundRectCallout">
            <a:avLst>
              <a:gd name="adj1" fmla="val -45575"/>
              <a:gd name="adj2" fmla="val 10318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The better way.</a:t>
            </a:r>
            <a:endParaRPr lang="bg-BG" sz="2500" dirty="0">
              <a:solidFill>
                <a:srgbClr val="FFFFFF"/>
              </a:solidFill>
            </a:endParaRP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9487164" y="5091264"/>
            <a:ext cx="2664824" cy="766199"/>
          </a:xfrm>
          <a:prstGeom prst="wedgeRoundRectCallout">
            <a:avLst>
              <a:gd name="adj1" fmla="val -37899"/>
              <a:gd name="adj2" fmla="val 75595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300" dirty="0">
                <a:solidFill>
                  <a:srgbClr val="FFFFFF"/>
                </a:solidFill>
              </a:rPr>
              <a:t>May create some unexpected results.</a:t>
            </a:r>
            <a:endParaRPr lang="bg-BG" sz="2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65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97329" y="1445873"/>
            <a:ext cx="849679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numbers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numbers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10, 20, 30, 40, 50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97329" y="2884172"/>
            <a:ext cx="849679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strings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weekDays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'Monday', 'Tuesday', 'Wednesday',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'Thursday', 'Friday', 'Saturday', 'Sunday'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97329" y="4784136"/>
            <a:ext cx="849679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mixed data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mixedArr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20, new Date(), 'hello', {x:5,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y:8}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72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Array elements are accessed using their </a:t>
            </a:r>
            <a:r>
              <a:rPr lang="en-US" sz="3200" b="1" dirty="0">
                <a:solidFill>
                  <a:schemeClr val="bg1"/>
                </a:solidFill>
              </a:rPr>
              <a:t>index number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Accessing indexes that do not exist in the array returns 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dirty="0"/>
              <a:t>.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487461" y="1919197"/>
            <a:ext cx="8415669" cy="1436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let cars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[</a:t>
            </a:r>
            <a:r>
              <a:rPr lang="en-US" sz="2400" dirty="0">
                <a:solidFill>
                  <a:schemeClr val="tx1"/>
                </a:solidFill>
                <a:effectLst/>
              </a:rPr>
              <a:t>'BMW', 'Audi', 'Opel'</a:t>
            </a:r>
            <a:r>
              <a:rPr lang="en-US" sz="2400" dirty="0">
                <a:solidFill>
                  <a:schemeClr val="bg1"/>
                </a:solidFill>
                <a:effectLst/>
              </a:rPr>
              <a:t>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let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 = cars</a:t>
            </a:r>
            <a:r>
              <a:rPr lang="en-US" sz="2400" dirty="0">
                <a:solidFill>
                  <a:schemeClr val="bg1"/>
                </a:solidFill>
                <a:effectLst/>
              </a:rPr>
              <a:t>[0]</a:t>
            </a:r>
            <a:r>
              <a:rPr lang="en-US" sz="2400" dirty="0">
                <a:solidFill>
                  <a:schemeClr val="tx1"/>
                </a:solidFill>
                <a:effectLst/>
              </a:rPr>
              <a:t>; 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BMW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let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lastCar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 = cars</a:t>
            </a:r>
            <a:r>
              <a:rPr lang="en-US" sz="2400" dirty="0">
                <a:solidFill>
                  <a:schemeClr val="bg1"/>
                </a:solidFill>
                <a:effectLst/>
              </a:rPr>
              <a:t>[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bg1"/>
                </a:solidFill>
                <a:effectLst/>
              </a:rPr>
              <a:t> - 1]</a:t>
            </a:r>
            <a:r>
              <a:rPr lang="en-US" sz="2400" dirty="0">
                <a:solidFill>
                  <a:schemeClr val="tx1"/>
                </a:solidFill>
                <a:effectLst/>
              </a:rPr>
              <a:t>;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Opel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487460" y="5098027"/>
            <a:ext cx="8415669" cy="1030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console.log(cars</a:t>
            </a:r>
            <a:r>
              <a:rPr lang="en-US" sz="2400" dirty="0">
                <a:solidFill>
                  <a:schemeClr val="bg1"/>
                </a:solidFill>
                <a:effectLst/>
              </a:rPr>
              <a:t>[3]</a:t>
            </a:r>
            <a:r>
              <a:rPr lang="en-US" sz="2400" dirty="0">
                <a:solidFill>
                  <a:schemeClr val="tx1"/>
                </a:solidFill>
                <a:effectLst/>
              </a:rPr>
              <a:t>); 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undefined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console.log(cars</a:t>
            </a:r>
            <a:r>
              <a:rPr lang="en-US" sz="2400" dirty="0">
                <a:solidFill>
                  <a:schemeClr val="bg1"/>
                </a:solidFill>
                <a:effectLst/>
              </a:rPr>
              <a:t>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);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undefined</a:t>
            </a:r>
          </a:p>
        </p:txBody>
      </p:sp>
    </p:spTree>
    <p:extLst>
      <p:ext uri="{BB962C8B-B14F-4D97-AF65-F5344CB8AC3E}">
        <p14:creationId xmlns:p14="http://schemas.microsoft.com/office/powerpoint/2010/main" val="114090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3400" dirty="0">
                <a:solidFill>
                  <a:srgbClr val="234465"/>
                </a:solidFill>
              </a:rPr>
              <a:t>You are given an array of string elements.</a:t>
            </a:r>
          </a:p>
          <a:p>
            <a:pPr lvl="1"/>
            <a:r>
              <a:rPr lang="en-US" sz="3400" dirty="0" err="1">
                <a:solidFill>
                  <a:srgbClr val="234465"/>
                </a:solidFill>
              </a:rPr>
              <a:t>Multiplicate</a:t>
            </a:r>
            <a:r>
              <a:rPr lang="en-US" sz="3400" dirty="0">
                <a:solidFill>
                  <a:srgbClr val="234465"/>
                </a:solidFill>
              </a:rPr>
              <a:t> each element with the length of the array and  print each index with its value.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Last</a:t>
            </a:r>
          </a:p>
        </p:txBody>
      </p:sp>
      <p:sp>
        <p:nvSpPr>
          <p:cNvPr id="4" name="Текстово поле 8"/>
          <p:cNvSpPr txBox="1"/>
          <p:nvPr/>
        </p:nvSpPr>
        <p:spPr>
          <a:xfrm>
            <a:off x="688827" y="3017147"/>
            <a:ext cx="10945684" cy="34471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sumFirstLast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(numArr)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	let listInput = JSON.parse(document.getElementById("arr").value);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let divResult = document.getElementById('result');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function calculate(list)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for (let i = 0; i &lt; list.length; i++)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    let p = document.createElement('p');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		    p.textContent = `${i} -&gt; ${list[i]*list.length}`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    divResult.appendChild(p)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calculate(listInput);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                                                </a:t>
            </a:r>
          </a:p>
        </p:txBody>
      </p:sp>
      <p:sp>
        <p:nvSpPr>
          <p:cNvPr id="7" name="Правоъгълник 11"/>
          <p:cNvSpPr/>
          <p:nvPr/>
        </p:nvSpPr>
        <p:spPr>
          <a:xfrm>
            <a:off x="1740876" y="6470227"/>
            <a:ext cx="8950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https://judge.softuni.bg/Contests/Practice/Index/1464#0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8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Elements can be modified.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JS arrays are </a:t>
            </a:r>
            <a:r>
              <a:rPr lang="en-US" sz="3200" b="1" dirty="0">
                <a:solidFill>
                  <a:schemeClr val="bg1"/>
                </a:solidFill>
              </a:rPr>
              <a:t>resizable</a:t>
            </a:r>
            <a:r>
              <a:rPr lang="en-US" sz="3200" b="1" dirty="0"/>
              <a:t>.</a:t>
            </a:r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dirty="0"/>
              <a:t>Note that adding elements with </a:t>
            </a:r>
            <a:r>
              <a:rPr lang="en-US" sz="3200" b="1" dirty="0">
                <a:solidFill>
                  <a:schemeClr val="bg1"/>
                </a:solidFill>
              </a:rPr>
              <a:t>high indexes </a:t>
            </a:r>
            <a:r>
              <a:rPr lang="en-US" sz="3200" dirty="0"/>
              <a:t>can create </a:t>
            </a:r>
            <a:r>
              <a:rPr lang="en-US" sz="3200" b="1" dirty="0">
                <a:solidFill>
                  <a:schemeClr val="bg1"/>
                </a:solidFill>
              </a:rPr>
              <a:t>undefined "holes"</a:t>
            </a:r>
            <a:r>
              <a:rPr lang="en-US" sz="3200" dirty="0"/>
              <a:t> in an array!</a:t>
            </a:r>
          </a:p>
          <a:p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57130" y="1710532"/>
            <a:ext cx="8415668" cy="1436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let fruits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[</a:t>
            </a:r>
            <a:r>
              <a:rPr lang="en-US" sz="2400" dirty="0">
                <a:solidFill>
                  <a:schemeClr val="tx1"/>
                </a:solidFill>
                <a:effectLst/>
              </a:rPr>
              <a:t>'Apple', 'Kiwi'</a:t>
            </a:r>
            <a:r>
              <a:rPr lang="en-US" sz="2400" dirty="0">
                <a:solidFill>
                  <a:schemeClr val="bg1"/>
                </a:solidFill>
                <a:effectLst/>
              </a:rPr>
              <a:t>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fruits</a:t>
            </a:r>
            <a:r>
              <a:rPr lang="en-US" sz="2400" dirty="0">
                <a:solidFill>
                  <a:schemeClr val="bg1"/>
                </a:solidFill>
                <a:effectLst/>
              </a:rPr>
              <a:t>[0]</a:t>
            </a:r>
            <a:r>
              <a:rPr lang="en-US" sz="2400" dirty="0">
                <a:solidFill>
                  <a:schemeClr val="tx1"/>
                </a:solidFill>
                <a:effectLst/>
              </a:rPr>
              <a:t> = 'Peach';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console.log(fruits);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['Peach', 'Kiwi']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57130" y="3716473"/>
            <a:ext cx="8415668" cy="1436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fruits.push</a:t>
            </a:r>
            <a:r>
              <a:rPr lang="en-US" sz="2400" dirty="0">
                <a:solidFill>
                  <a:schemeClr val="tx1"/>
                </a:solidFill>
                <a:effectLst/>
              </a:rPr>
              <a:t>('Banana');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fruits[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fruits.length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] = 'Mango';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accent2"/>
                </a:solidFill>
                <a:effectLst/>
              </a:rPr>
              <a:t>// both examples add a new element to the array</a:t>
            </a:r>
          </a:p>
        </p:txBody>
      </p:sp>
    </p:spTree>
    <p:extLst>
      <p:ext uri="{BB962C8B-B14F-4D97-AF65-F5344CB8AC3E}">
        <p14:creationId xmlns:p14="http://schemas.microsoft.com/office/powerpoint/2010/main" val="321924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822</TotalTime>
  <Words>2187</Words>
  <Application>Microsoft Office PowerPoint</Application>
  <PresentationFormat>Широк екран</PresentationFormat>
  <Paragraphs>333</Paragraphs>
  <Slides>30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Arrays and Matrices</vt:lpstr>
      <vt:lpstr>Table of Content</vt:lpstr>
      <vt:lpstr>Have a Question?</vt:lpstr>
      <vt:lpstr>Презентация на PowerPoint</vt:lpstr>
      <vt:lpstr>What is an Array?</vt:lpstr>
      <vt:lpstr>Arrays of Different Types</vt:lpstr>
      <vt:lpstr>Accessing Elements</vt:lpstr>
      <vt:lpstr>Problem: Sum First Last</vt:lpstr>
      <vt:lpstr>Changing elements</vt:lpstr>
      <vt:lpstr>Problem: Even Position Element</vt:lpstr>
      <vt:lpstr>Properties and Methods</vt:lpstr>
      <vt:lpstr>Sorting an array of numbers</vt:lpstr>
      <vt:lpstr>Add / Remove Elements at Both Ends</vt:lpstr>
      <vt:lpstr>Problem: Replace and Reverse</vt:lpstr>
      <vt:lpstr>Slicing Arrays</vt:lpstr>
      <vt:lpstr>Splice: Cut and Insert Array Elements</vt:lpstr>
      <vt:lpstr>Looping through an array</vt:lpstr>
      <vt:lpstr>Problem: Find Element</vt:lpstr>
      <vt:lpstr>More Array Methods</vt:lpstr>
      <vt:lpstr>Problem: Multiple Sort</vt:lpstr>
      <vt:lpstr>Презентация на PowerPoint</vt:lpstr>
      <vt:lpstr>Matrices in JS</vt:lpstr>
      <vt:lpstr>Looping through a matrix</vt:lpstr>
      <vt:lpstr>Презентация на PowerPoint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Matrices</dc:title>
  <dc:creator>happy.bozanko@gmail.com</dc:creator>
  <cp:lastModifiedBy>Ivaylo Papazov</cp:lastModifiedBy>
  <cp:revision>93</cp:revision>
  <dcterms:created xsi:type="dcterms:W3CDTF">2018-10-16T07:04:50Z</dcterms:created>
  <dcterms:modified xsi:type="dcterms:W3CDTF">2019-01-25T12:07:31Z</dcterms:modified>
</cp:coreProperties>
</file>