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2" r:id="rId12"/>
    <p:sldId id="266" r:id="rId13"/>
    <p:sldId id="303" r:id="rId14"/>
    <p:sldId id="267" r:id="rId15"/>
    <p:sldId id="270" r:id="rId16"/>
    <p:sldId id="286" r:id="rId17"/>
    <p:sldId id="287" r:id="rId18"/>
    <p:sldId id="288" r:id="rId19"/>
    <p:sldId id="289" r:id="rId20"/>
    <p:sldId id="290" r:id="rId21"/>
    <p:sldId id="291" r:id="rId22"/>
    <p:sldId id="271" r:id="rId23"/>
    <p:sldId id="272" r:id="rId24"/>
    <p:sldId id="292" r:id="rId25"/>
    <p:sldId id="275" r:id="rId26"/>
    <p:sldId id="274" r:id="rId27"/>
    <p:sldId id="276" r:id="rId28"/>
    <p:sldId id="277" r:id="rId29"/>
    <p:sldId id="293" r:id="rId30"/>
    <p:sldId id="299" r:id="rId31"/>
    <p:sldId id="278" r:id="rId32"/>
    <p:sldId id="279" r:id="rId33"/>
    <p:sldId id="280" r:id="rId34"/>
    <p:sldId id="294" r:id="rId35"/>
    <p:sldId id="300" r:id="rId36"/>
    <p:sldId id="301" r:id="rId37"/>
    <p:sldId id="297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C69D02-8E8C-488D-8A64-C5836984786D}">
          <p14:sldIdLst>
            <p14:sldId id="256"/>
            <p14:sldId id="257"/>
            <p14:sldId id="258"/>
          </p14:sldIdLst>
        </p14:section>
        <p14:section name="Strings" id="{A8BB60C3-6A0A-4C96-905E-4F847C4241C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302"/>
            <p14:sldId id="266"/>
            <p14:sldId id="303"/>
            <p14:sldId id="267"/>
            <p14:sldId id="270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RegEx" id="{8B326FEA-532E-4AF8-8B5F-CCAB4D00EEB8}">
          <p14:sldIdLst>
            <p14:sldId id="271"/>
            <p14:sldId id="272"/>
            <p14:sldId id="292"/>
            <p14:sldId id="275"/>
            <p14:sldId id="274"/>
            <p14:sldId id="276"/>
            <p14:sldId id="277"/>
            <p14:sldId id="293"/>
            <p14:sldId id="299"/>
            <p14:sldId id="278"/>
          </p14:sldIdLst>
        </p14:section>
        <p14:section name="Live Exercises" id="{E609CF27-7F8E-4540-BB81-1B2F338D2F1D}">
          <p14:sldIdLst>
            <p14:sldId id="279"/>
          </p14:sldIdLst>
        </p14:section>
        <p14:section name="Conclusion" id="{771A9EDD-A96B-41EA-8FEC-97EA6DD981A4}">
          <p14:sldIdLst>
            <p14:sldId id="280"/>
            <p14:sldId id="294"/>
            <p14:sldId id="300"/>
            <p14:sldId id="301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F63D-0B0F-4DF1-BD4E-7CCCA2C80D44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15DD0-1C87-48CE-B1C1-A341519E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8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128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230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7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2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854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9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B79D213-8F23-493B-85F6-3299A1B69E0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25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76#0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76#1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76#2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76#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regexp_charset_not.asp" TargetMode="External"/><Relationship Id="rId2" Type="http://schemas.openxmlformats.org/officeDocument/2006/relationships/hyperlink" Target="https://www.w3schools.com/jsref/jsref_regexp_charset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jsref/jsref_regexp_xy.asp" TargetMode="External"/><Relationship Id="rId5" Type="http://schemas.openxmlformats.org/officeDocument/2006/relationships/hyperlink" Target="https://www.w3schools.com/jsref/jsref_regexp_not_0-9.asp" TargetMode="External"/><Relationship Id="rId4" Type="http://schemas.openxmlformats.org/officeDocument/2006/relationships/hyperlink" Target="https://www.w3schools.com/jsref/jsref_regexp_0-9.as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76#4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" y="1137511"/>
            <a:ext cx="12191998" cy="882654"/>
          </a:xfrm>
        </p:spPr>
        <p:txBody>
          <a:bodyPr/>
          <a:lstStyle/>
          <a:p>
            <a:r>
              <a:rPr lang="en-US" dirty="0"/>
              <a:t>String Operations and Regular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Strings and </a:t>
            </a:r>
            <a:r>
              <a:rPr lang="en-US" dirty="0" smtClean="0"/>
              <a:t>RegExp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6283">
            <a:off x="327391" y="2638505"/>
            <a:ext cx="3639029" cy="18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3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352879"/>
            <a:ext cx="12001598" cy="52010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Inequality </a:t>
            </a:r>
            <a:r>
              <a:rPr lang="en-US" sz="3200" dirty="0"/>
              <a:t>-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bg1"/>
                </a:solidFill>
              </a:rPr>
              <a:t>!=</a:t>
            </a:r>
            <a:r>
              <a:rPr lang="en-US" sz="3200" dirty="0"/>
              <a:t>"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/>
              <a:t>-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True </a:t>
            </a:r>
            <a:r>
              <a:rPr lang="en-US" sz="3200" dirty="0" smtClean="0"/>
              <a:t>if operands are not the same, otherwise </a:t>
            </a:r>
            <a:r>
              <a:rPr lang="en-US" sz="3200" dirty="0" smtClean="0"/>
              <a:t>false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Strict </a:t>
            </a:r>
            <a:r>
              <a:rPr lang="en-US" sz="3200" dirty="0"/>
              <a:t>I</a:t>
            </a:r>
            <a:r>
              <a:rPr lang="en-US" sz="3200" dirty="0" smtClean="0"/>
              <a:t>nequality -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bg1"/>
                </a:solidFill>
              </a:rPr>
              <a:t>!==</a:t>
            </a:r>
            <a:r>
              <a:rPr lang="en-US" sz="3200" dirty="0" smtClean="0"/>
              <a:t>“ - True </a:t>
            </a:r>
            <a:r>
              <a:rPr lang="en-US" sz="3200" dirty="0" smtClean="0"/>
              <a:t>if operands and data type are not </a:t>
            </a:r>
            <a:r>
              <a:rPr lang="en-US" sz="3200" dirty="0" smtClean="0"/>
              <a:t>the</a:t>
            </a:r>
            <a:br>
              <a:rPr lang="en-US" sz="3200" dirty="0" smtClean="0"/>
            </a:br>
            <a:r>
              <a:rPr lang="en-US" sz="3200" dirty="0" smtClean="0"/>
              <a:t>same</a:t>
            </a:r>
            <a:r>
              <a:rPr lang="en-US" sz="3200" dirty="0" smtClean="0"/>
              <a:t>, otherwise </a:t>
            </a:r>
            <a:r>
              <a:rPr lang="en-US" sz="3200" dirty="0" smtClean="0"/>
              <a:t>false</a:t>
            </a: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19828" y="1916819"/>
            <a:ext cx="6282346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 err="1" smtClean="0">
                <a:solidFill>
                  <a:schemeClr val="tx1"/>
                </a:solidFill>
              </a:rPr>
              <a:t>firstStr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</a:rPr>
              <a:t>9900</a:t>
            </a:r>
            <a:r>
              <a:rPr lang="en-US" sz="2400" dirty="0" smtClean="0">
                <a:solidFill>
                  <a:schemeClr val="tx1"/>
                </a:solidFill>
              </a:rPr>
              <a:t>";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let </a:t>
            </a:r>
            <a:r>
              <a:rPr lang="en-US" sz="2400" dirty="0" err="1" smtClean="0">
                <a:solidFill>
                  <a:schemeClr val="tx1"/>
                </a:solidFill>
              </a:rPr>
              <a:t>firstNum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</a:rPr>
              <a:t>9900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f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firstStr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!</a:t>
            </a:r>
            <a:r>
              <a:rPr lang="en-US" sz="2400" dirty="0" smtClean="0">
                <a:solidFill>
                  <a:schemeClr val="bg1"/>
                </a:solidFill>
              </a:rPr>
              <a:t>=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secondStr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smtClean="0">
                <a:solidFill>
                  <a:schemeClr val="accent2"/>
                </a:solidFill>
              </a:rPr>
              <a:t>false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9828" y="4502452"/>
            <a:ext cx="6282346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 err="1" smtClean="0">
                <a:solidFill>
                  <a:schemeClr val="tx1"/>
                </a:solidFill>
              </a:rPr>
              <a:t>firstStr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</a:rPr>
              <a:t>9900</a:t>
            </a:r>
            <a:r>
              <a:rPr lang="en-US" sz="2400" dirty="0" smtClean="0">
                <a:solidFill>
                  <a:schemeClr val="tx1"/>
                </a:solidFill>
              </a:rPr>
              <a:t>";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let </a:t>
            </a:r>
            <a:r>
              <a:rPr lang="en-US" sz="2400" dirty="0" err="1" smtClean="0">
                <a:solidFill>
                  <a:schemeClr val="tx1"/>
                </a:solidFill>
              </a:rPr>
              <a:t>firstNum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</a:rPr>
              <a:t>9900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f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firstStr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!</a:t>
            </a:r>
            <a:r>
              <a:rPr lang="en-US" sz="2400" dirty="0" smtClean="0">
                <a:solidFill>
                  <a:schemeClr val="bg1"/>
                </a:solidFill>
              </a:rPr>
              <a:t>==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secondStr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smtClean="0">
                <a:solidFill>
                  <a:schemeClr val="accent2"/>
                </a:solidFill>
              </a:rPr>
              <a:t>true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Greater than - "</a:t>
            </a:r>
            <a:r>
              <a:rPr lang="en-US" sz="3600" b="1" dirty="0">
                <a:solidFill>
                  <a:schemeClr val="bg1"/>
                </a:solidFill>
              </a:rPr>
              <a:t>&gt;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(Greater than or equal - </a:t>
            </a:r>
            <a:r>
              <a:rPr lang="en-US" sz="3600" dirty="0" smtClean="0"/>
              <a:t>"</a:t>
            </a:r>
            <a:r>
              <a:rPr lang="en-US" sz="3600" b="1" dirty="0" smtClean="0">
                <a:solidFill>
                  <a:schemeClr val="bg1"/>
                </a:solidFill>
              </a:rPr>
              <a:t>&gt;=</a:t>
            </a:r>
            <a:r>
              <a:rPr lang="en-US" sz="3600" dirty="0" smtClean="0"/>
              <a:t>")</a:t>
            </a:r>
          </a:p>
          <a:p>
            <a:pPr lvl="1"/>
            <a:r>
              <a:rPr lang="en-US" sz="3400" dirty="0" smtClean="0"/>
              <a:t>True </a:t>
            </a:r>
            <a:r>
              <a:rPr lang="en-US" sz="3400" dirty="0"/>
              <a:t>if first operand is greater than (or equal) to </a:t>
            </a:r>
            <a:r>
              <a:rPr lang="en-US" sz="3400" dirty="0" smtClean="0"/>
              <a:t>the</a:t>
            </a:r>
            <a:br>
              <a:rPr lang="en-US" sz="3400" dirty="0" smtClean="0"/>
            </a:br>
            <a:r>
              <a:rPr lang="en-US" sz="3400" dirty="0" smtClean="0"/>
              <a:t>second one.</a:t>
            </a:r>
            <a:endParaRPr lang="en-US" sz="3400" dirty="0"/>
          </a:p>
          <a:p>
            <a:r>
              <a:rPr lang="en-US" sz="3600" dirty="0"/>
              <a:t>Less than - "</a:t>
            </a:r>
            <a:r>
              <a:rPr lang="en-US" sz="3600" b="1" dirty="0">
                <a:solidFill>
                  <a:schemeClr val="bg1"/>
                </a:solidFill>
              </a:rPr>
              <a:t>&lt;</a:t>
            </a:r>
            <a:r>
              <a:rPr lang="en-US" sz="3600" dirty="0"/>
              <a:t>" (Less than or equal - </a:t>
            </a:r>
            <a:r>
              <a:rPr lang="en-US" sz="3600" dirty="0" smtClean="0"/>
              <a:t>"</a:t>
            </a:r>
            <a:r>
              <a:rPr lang="en-US" sz="3600" b="1" dirty="0" smtClean="0">
                <a:solidFill>
                  <a:schemeClr val="bg1"/>
                </a:solidFill>
              </a:rPr>
              <a:t>&lt;=</a:t>
            </a:r>
            <a:r>
              <a:rPr lang="en-US" sz="3600" dirty="0" smtClean="0"/>
              <a:t>")</a:t>
            </a:r>
          </a:p>
          <a:p>
            <a:pPr lvl="1"/>
            <a:r>
              <a:rPr lang="en-US" sz="3400" dirty="0" smtClean="0"/>
              <a:t>True </a:t>
            </a:r>
            <a:r>
              <a:rPr lang="en-US" sz="3400" dirty="0"/>
              <a:t>if second operand is greater than (or equal) to </a:t>
            </a:r>
            <a:r>
              <a:rPr lang="en-US" sz="3400" dirty="0" smtClean="0"/>
              <a:t>the</a:t>
            </a:r>
            <a:br>
              <a:rPr lang="en-US" sz="3400" dirty="0" smtClean="0"/>
            </a:br>
            <a:r>
              <a:rPr lang="en-US" sz="3400" dirty="0" smtClean="0"/>
              <a:t>first one.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 (2)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047988" y="4857032"/>
            <a:ext cx="41029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 smtClean="0">
                <a:solidFill>
                  <a:schemeClr val="tx1"/>
                </a:solidFill>
              </a:rPr>
              <a:t>("b"</a:t>
            </a:r>
            <a:r>
              <a:rPr lang="en-US" sz="2400" dirty="0" smtClean="0">
                <a:solidFill>
                  <a:schemeClr val="bg1"/>
                </a:solidFill>
              </a:rPr>
              <a:t> &gt;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smtClean="0">
                <a:solidFill>
                  <a:schemeClr val="accent2"/>
                </a:solidFill>
              </a:rPr>
              <a:t>true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36335" y="5657194"/>
            <a:ext cx="99262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if (</a:t>
            </a:r>
            <a:r>
              <a:rPr lang="en-US" dirty="0">
                <a:solidFill>
                  <a:schemeClr val="tx1"/>
                </a:solidFill>
              </a:rPr>
              <a:t>'Example </a:t>
            </a:r>
            <a:r>
              <a:rPr lang="en-US" dirty="0" smtClean="0">
                <a:solidFill>
                  <a:schemeClr val="tx1"/>
                </a:solidFill>
              </a:rPr>
              <a:t>of a </a:t>
            </a:r>
            <a:r>
              <a:rPr lang="en-US" dirty="0">
                <a:solidFill>
                  <a:schemeClr val="tx1"/>
                </a:solidFill>
              </a:rPr>
              <a:t>long string' </a:t>
            </a:r>
            <a:r>
              <a:rPr lang="en-US" dirty="0" smtClean="0">
                <a:solidFill>
                  <a:schemeClr val="bg1"/>
                </a:solidFill>
              </a:rPr>
              <a:t>&lt;=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'A short one'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en-US" dirty="0" smtClean="0">
                <a:solidFill>
                  <a:schemeClr val="accent2"/>
                </a:solidFill>
              </a:rPr>
              <a:t>false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19417" y="1079199"/>
            <a:ext cx="9789701" cy="50041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indexOf() </a:t>
            </a:r>
            <a:r>
              <a:rPr lang="en-US" sz="3600" dirty="0" smtClean="0"/>
              <a:t>- returns the position of the </a:t>
            </a:r>
            <a:r>
              <a:rPr lang="en-US" sz="3600" dirty="0" smtClean="0"/>
              <a:t>first</a:t>
            </a:r>
            <a:br>
              <a:rPr lang="en-US" sz="3600" dirty="0" smtClean="0"/>
            </a:br>
            <a:r>
              <a:rPr lang="en-US" sz="3600" dirty="0" smtClean="0"/>
              <a:t>found </a:t>
            </a:r>
            <a:r>
              <a:rPr lang="en-US" sz="3600" dirty="0" smtClean="0"/>
              <a:t>occurrence of a specified value in a string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lastIndexOf() </a:t>
            </a:r>
            <a:r>
              <a:rPr lang="en-US" sz="3600" dirty="0" smtClean="0"/>
              <a:t>- </a:t>
            </a:r>
            <a:r>
              <a:rPr lang="en-US" sz="3600" dirty="0"/>
              <a:t>returns the position of the </a:t>
            </a:r>
            <a:r>
              <a:rPr lang="en-US" sz="3600" dirty="0" smtClean="0"/>
              <a:t>last</a:t>
            </a:r>
            <a:br>
              <a:rPr lang="en-US" sz="3600" dirty="0" smtClean="0"/>
            </a:br>
            <a:r>
              <a:rPr lang="en-US" sz="3600" dirty="0" smtClean="0"/>
              <a:t>found occurrence </a:t>
            </a:r>
            <a:r>
              <a:rPr lang="en-US" sz="3600" dirty="0"/>
              <a:t>of a specified value in a </a:t>
            </a:r>
            <a:r>
              <a:rPr lang="en-US" sz="3600" dirty="0" smtClean="0"/>
              <a:t>string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search()</a:t>
            </a:r>
            <a:r>
              <a:rPr lang="en-US" sz="3600" dirty="0" smtClean="0"/>
              <a:t> - searches a string for a specified </a:t>
            </a:r>
            <a:r>
              <a:rPr lang="en-US" sz="3600" dirty="0" smtClean="0"/>
              <a:t>value</a:t>
            </a:r>
            <a:endParaRPr lang="en-US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50" y="4394746"/>
            <a:ext cx="2973917" cy="178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7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slice()</a:t>
            </a:r>
            <a:r>
              <a:rPr lang="en-US" sz="3600" dirty="0"/>
              <a:t> - extracts a part of a string and returns a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new one.</a:t>
            </a: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substring()</a:t>
            </a:r>
            <a:r>
              <a:rPr lang="en-US" sz="3600" dirty="0"/>
              <a:t> - extracts the characters from a </a:t>
            </a:r>
            <a:r>
              <a:rPr lang="en-US" sz="3600" dirty="0" smtClean="0"/>
              <a:t>string between two </a:t>
            </a:r>
            <a:r>
              <a:rPr lang="en-US" sz="3600" dirty="0"/>
              <a:t>specified </a:t>
            </a:r>
            <a:r>
              <a:rPr lang="en-US" sz="3600" dirty="0" smtClean="0"/>
              <a:t>indices.</a:t>
            </a: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substr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  <a:r>
              <a:rPr lang="en-US" sz="3600" dirty="0"/>
              <a:t> - extracts the characters from a </a:t>
            </a:r>
            <a:r>
              <a:rPr lang="en-US" sz="3600" dirty="0" smtClean="0"/>
              <a:t>string,</a:t>
            </a:r>
            <a:br>
              <a:rPr lang="en-US" sz="3600" dirty="0" smtClean="0"/>
            </a:br>
            <a:r>
              <a:rPr lang="en-US" sz="3600" dirty="0" smtClean="0"/>
              <a:t>beginning at </a:t>
            </a:r>
            <a:r>
              <a:rPr lang="en-US" sz="3600" dirty="0"/>
              <a:t>a specified start position </a:t>
            </a:r>
            <a:r>
              <a:rPr lang="en-US" sz="3600" dirty="0" smtClean="0"/>
              <a:t>and</a:t>
            </a:r>
            <a:br>
              <a:rPr lang="en-US" sz="3600" dirty="0" smtClean="0"/>
            </a:br>
            <a:r>
              <a:rPr lang="en-US" sz="3600" dirty="0" smtClean="0"/>
              <a:t>through </a:t>
            </a:r>
            <a:r>
              <a:rPr lang="en-US" sz="3600" dirty="0"/>
              <a:t>the specified </a:t>
            </a:r>
            <a:r>
              <a:rPr lang="en-US" sz="3600" dirty="0" smtClean="0"/>
              <a:t>length.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Methods: Examples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28503" y="1351036"/>
            <a:ext cx="9437325" cy="1479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str =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</a:rPr>
              <a:t>JavaScript is </a:t>
            </a:r>
            <a:r>
              <a:rPr lang="de-DE" sz="2400" dirty="0" smtClean="0">
                <a:solidFill>
                  <a:schemeClr val="tx1"/>
                </a:solidFill>
              </a:rPr>
              <a:t>fun</a:t>
            </a:r>
            <a:r>
              <a:rPr lang="en-US" sz="2400" dirty="0" smtClean="0">
                <a:solidFill>
                  <a:schemeClr val="tx1"/>
                </a:solidFill>
              </a:rPr>
              <a:t>!";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console.log(str.</a:t>
            </a:r>
            <a:r>
              <a:rPr lang="en-US" dirty="0" smtClean="0">
                <a:solidFill>
                  <a:schemeClr val="bg1"/>
                </a:solidFill>
              </a:rPr>
              <a:t>indexOf(</a:t>
            </a:r>
            <a:r>
              <a:rPr lang="en-US" dirty="0" smtClean="0">
                <a:solidFill>
                  <a:schemeClr val="tx1"/>
                </a:solidFill>
              </a:rPr>
              <a:t>"JavaScript"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dirty="0" smtClean="0">
                <a:solidFill>
                  <a:schemeClr val="accent2"/>
                </a:solidFill>
              </a:rPr>
              <a:t>// 0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console.log(str.</a:t>
            </a:r>
            <a:r>
              <a:rPr lang="en-US" dirty="0">
                <a:solidFill>
                  <a:schemeClr val="bg1"/>
                </a:solidFill>
              </a:rPr>
              <a:t>indexOf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"java"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dirty="0" smtClean="0">
                <a:solidFill>
                  <a:schemeClr val="accent2"/>
                </a:solidFill>
              </a:rPr>
              <a:t>// -1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28503" y="3198405"/>
            <a:ext cx="9437325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let str = "I am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JavaScript developer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); 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substr(start, length)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console.log(sub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);        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JavaScript developer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628504" y="4909457"/>
            <a:ext cx="9437324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let str = "I am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Script developer";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(5, 9);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startIndex, endIndex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	 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67026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978252"/>
          </a:xfrm>
        </p:spPr>
        <p:txBody>
          <a:bodyPr>
            <a:normAutofit/>
          </a:bodyPr>
          <a:lstStyle/>
          <a:p>
            <a:r>
              <a:rPr lang="en-US" sz="3200" dirty="0"/>
              <a:t>Accessing elements like an </a:t>
            </a:r>
            <a:r>
              <a:rPr lang="en-US" sz="3200" dirty="0" smtClean="0"/>
              <a:t>Array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Converting string to </a:t>
            </a:r>
            <a:r>
              <a:rPr lang="en-US" sz="3200" dirty="0" smtClean="0"/>
              <a:t>an array </a:t>
            </a:r>
            <a:r>
              <a:rPr lang="en-US" sz="3200" dirty="0"/>
              <a:t>with the split method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Methods: Examples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270172" y="1991217"/>
            <a:ext cx="5590904" cy="1479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str = </a:t>
            </a:r>
            <a:r>
              <a:rPr lang="en-US" sz="2400" dirty="0" smtClean="0">
                <a:solidFill>
                  <a:schemeClr val="tx1"/>
                </a:solidFill>
              </a:rPr>
              <a:t>"JavaScript is </a:t>
            </a:r>
            <a:r>
              <a:rPr lang="de-DE" sz="2400" dirty="0" smtClean="0">
                <a:solidFill>
                  <a:schemeClr val="tx1"/>
                </a:solidFill>
              </a:rPr>
              <a:t>fun</a:t>
            </a:r>
            <a:r>
              <a:rPr lang="en-US" sz="2400" dirty="0" smtClean="0">
                <a:solidFill>
                  <a:schemeClr val="tx1"/>
                </a:solidFill>
              </a:rPr>
              <a:t>!";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letter = str.</a:t>
            </a:r>
            <a:r>
              <a:rPr lang="en-US" dirty="0" smtClean="0">
                <a:solidFill>
                  <a:schemeClr val="bg1"/>
                </a:solidFill>
              </a:rPr>
              <a:t>charAt(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console.log(letter); </a:t>
            </a:r>
            <a:r>
              <a:rPr lang="en-US" dirty="0" smtClean="0">
                <a:solidFill>
                  <a:schemeClr val="accent2"/>
                </a:solidFill>
              </a:rPr>
              <a:t>// J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4430" y="1991217"/>
            <a:ext cx="5551714" cy="1479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str = </a:t>
            </a:r>
            <a:r>
              <a:rPr lang="en-US" sz="2400" dirty="0" smtClean="0">
                <a:solidFill>
                  <a:schemeClr val="tx1"/>
                </a:solidFill>
              </a:rPr>
              <a:t>"JavaScript is </a:t>
            </a:r>
            <a:r>
              <a:rPr lang="de-DE" sz="2400" dirty="0" smtClean="0">
                <a:solidFill>
                  <a:schemeClr val="tx1"/>
                </a:solidFill>
              </a:rPr>
              <a:t>fun</a:t>
            </a:r>
            <a:r>
              <a:rPr lang="en-US" sz="2400" dirty="0" smtClean="0">
                <a:solidFill>
                  <a:schemeClr val="tx1"/>
                </a:solidFill>
              </a:rPr>
              <a:t>!";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letter = str</a:t>
            </a:r>
            <a:r>
              <a:rPr lang="en-US" dirty="0" smtClean="0">
                <a:solidFill>
                  <a:schemeClr val="bg1"/>
                </a:solidFill>
              </a:rPr>
              <a:t>[0]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console.log(letter); </a:t>
            </a:r>
            <a:r>
              <a:rPr lang="en-US" dirty="0" smtClean="0">
                <a:solidFill>
                  <a:schemeClr val="accent2"/>
                </a:solidFill>
              </a:rPr>
              <a:t>// J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27221" y="4537989"/>
            <a:ext cx="954445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str = "I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like 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tokens = str.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console.log(tokens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["I", "like", "", "", "", "JS"]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tokens = tokens.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 =&gt; s!='');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console.log(tokens.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 ')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 like JS</a:t>
            </a:r>
          </a:p>
        </p:txBody>
      </p:sp>
    </p:spTree>
    <p:extLst>
      <p:ext uri="{BB962C8B-B14F-4D97-AF65-F5344CB8AC3E}">
        <p14:creationId xmlns:p14="http://schemas.microsoft.com/office/powerpoint/2010/main" val="34207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48343" y="1196125"/>
            <a:ext cx="12244251" cy="5201066"/>
          </a:xfrm>
        </p:spPr>
        <p:txBody>
          <a:bodyPr/>
          <a:lstStyle/>
          <a:p>
            <a:pPr lvl="1"/>
            <a:r>
              <a:rPr lang="en-US" sz="3200" dirty="0" smtClean="0"/>
              <a:t>Convert the first string to either "Pascal Case" or "Camel Case".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Pascal or Camel Case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Текстово поле 8"/>
          <p:cNvSpPr txBox="1"/>
          <p:nvPr/>
        </p:nvSpPr>
        <p:spPr>
          <a:xfrm>
            <a:off x="1491952" y="1801392"/>
            <a:ext cx="8563660" cy="4904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let input = document.getElementById("str1").value;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let currentCase = document.getElementById("str2").value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1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pascalOrCamelCase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(input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, currentCase) 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let split = input.toLowerCase().split(' ').filter(a =&gt; a !== 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'');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let output = 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"";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if (currentCase === "Pascal Case")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for (let word of split)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if (word[0] !== word[0].toUpperCase())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word = word.replace(word[0], word[0].toUpperCase())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output += word;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the next slide</a:t>
            </a:r>
            <a:endParaRPr lang="en-US" sz="17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or Camel Case</a:t>
            </a:r>
          </a:p>
        </p:txBody>
      </p:sp>
      <p:sp>
        <p:nvSpPr>
          <p:cNvPr id="4" name="Текстово поле 8"/>
          <p:cNvSpPr txBox="1"/>
          <p:nvPr/>
        </p:nvSpPr>
        <p:spPr>
          <a:xfrm>
            <a:off x="2077699" y="1220586"/>
            <a:ext cx="8276922" cy="52185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else if (currentCase === "Camel Case")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for (let word of split)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  if (word[0] !== word[0].toUpperCase())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    word = word.replace(word[0], word[0].toUpperCase())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  output += word;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output = output.replace(output[0], output[0].toLowerCase());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output = "Error!";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endParaRPr lang="en-US" sz="1700" b="1" noProof="1" smtClean="0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document.getElementById("result").innerHTML = output;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pascalOrCamelCase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(input, currentCase);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авоъгълник 11"/>
          <p:cNvSpPr/>
          <p:nvPr/>
        </p:nvSpPr>
        <p:spPr>
          <a:xfrm>
            <a:off x="1740876" y="6439167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judge.softuni.bg/Contests/Practice/Index/1476#0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0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79394" y="1196125"/>
            <a:ext cx="12487892" cy="5201066"/>
          </a:xfrm>
        </p:spPr>
        <p:txBody>
          <a:bodyPr/>
          <a:lstStyle/>
          <a:p>
            <a:pPr marL="609219" lvl="1" indent="0">
              <a:buNone/>
            </a:pPr>
            <a:r>
              <a:rPr lang="en-US" sz="3000" dirty="0" smtClean="0"/>
              <a:t>If the current element of the string is of type number, print its </a:t>
            </a:r>
            <a:r>
              <a:rPr lang="en-US" sz="3000" b="1" dirty="0" smtClean="0">
                <a:solidFill>
                  <a:schemeClr val="bg1"/>
                </a:solidFill>
              </a:rPr>
              <a:t>ASCII</a:t>
            </a:r>
            <a:r>
              <a:rPr lang="en-US" sz="3000" dirty="0" smtClean="0"/>
              <a:t> char    equivalent. Else, print the corresponding </a:t>
            </a:r>
            <a:r>
              <a:rPr lang="en-US" sz="3000" b="1" dirty="0" smtClean="0">
                <a:solidFill>
                  <a:schemeClr val="bg1"/>
                </a:solidFill>
              </a:rPr>
              <a:t>ASCII</a:t>
            </a:r>
            <a:r>
              <a:rPr lang="en-US" sz="3000" dirty="0" smtClean="0"/>
              <a:t> number. </a:t>
            </a:r>
            <a:endParaRPr lang="bg-BG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Find ASCII Equivalent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Текстово поле 8"/>
          <p:cNvSpPr txBox="1"/>
          <p:nvPr/>
        </p:nvSpPr>
        <p:spPr>
          <a:xfrm>
            <a:off x="2337070" y="2321759"/>
            <a:ext cx="6854963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let input = document.getElementById("str").value;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let result = document.getElementById('result');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findAsciiEquivalent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(input)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let split = input.split(' ').filter(a =&gt; a !== '');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let output = "";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for (let element of split) 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if (Number(element))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output += (String.fromCharCode(element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}</a:t>
            </a:r>
            <a:endParaRPr lang="en-US" sz="1700" b="1" i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the next slide</a:t>
            </a:r>
            <a:endParaRPr lang="en-US" sz="17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авоъгълник 11"/>
          <p:cNvSpPr/>
          <p:nvPr/>
        </p:nvSpPr>
        <p:spPr>
          <a:xfrm>
            <a:off x="1740876" y="6439167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judge.softuni.bg/Contests/Practice/Index/1476#1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Find ASCII Equivalent</a:t>
            </a:r>
            <a:endParaRPr lang="en-US" dirty="0"/>
          </a:p>
        </p:txBody>
      </p:sp>
      <p:sp>
        <p:nvSpPr>
          <p:cNvPr id="4" name="Текстово поле 8"/>
          <p:cNvSpPr txBox="1"/>
          <p:nvPr/>
        </p:nvSpPr>
        <p:spPr>
          <a:xfrm>
            <a:off x="1756212" y="1192278"/>
            <a:ext cx="6374431" cy="52410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else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  let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charToNum = 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[];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(let i = 0; i &lt; element.length; i++)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     charToNum.push(element[i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].charCodeAt(0))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let p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p.innerHTML = charToNum.join(' ')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result.appendChild(p);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let p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p.innerHTML = output;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result.appendChild(p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findAsciiEquivalent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(input);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700" b="1" i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8957">
            <a:off x="7171841" y="3584190"/>
            <a:ext cx="4104671" cy="2312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2164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65441" y="1288415"/>
            <a:ext cx="8182463" cy="54330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Strings</a:t>
            </a:r>
          </a:p>
          <a:p>
            <a:pPr lvl="1"/>
            <a:r>
              <a:rPr lang="en-US" sz="2800" dirty="0" smtClean="0"/>
              <a:t>Definition</a:t>
            </a:r>
          </a:p>
          <a:p>
            <a:pPr lvl="1"/>
            <a:r>
              <a:rPr lang="en-US" sz="2800" dirty="0" smtClean="0"/>
              <a:t>Comparing strings</a:t>
            </a:r>
          </a:p>
          <a:p>
            <a:pPr lvl="1"/>
            <a:r>
              <a:rPr lang="en-US" sz="2800" dirty="0" smtClean="0"/>
              <a:t>Methods</a:t>
            </a:r>
          </a:p>
          <a:p>
            <a:r>
              <a:rPr lang="en-US" sz="3200" dirty="0" smtClean="0"/>
              <a:t>RegExp</a:t>
            </a:r>
          </a:p>
          <a:p>
            <a:pPr lvl="1"/>
            <a:r>
              <a:rPr lang="en-US" sz="2800" dirty="0" smtClean="0"/>
              <a:t>Definition</a:t>
            </a:r>
          </a:p>
          <a:p>
            <a:pPr lvl="1"/>
            <a:r>
              <a:rPr lang="en-US" sz="2800" dirty="0" smtClean="0"/>
              <a:t>Patterns</a:t>
            </a:r>
          </a:p>
          <a:p>
            <a:pPr lvl="1"/>
            <a:r>
              <a:rPr lang="en-US" sz="2800" dirty="0" smtClean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9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You </a:t>
            </a:r>
            <a:r>
              <a:rPr lang="en-US" sz="3000" dirty="0" smtClean="0"/>
              <a:t>will receive a </a:t>
            </a:r>
            <a:r>
              <a:rPr lang="en-US" sz="3000" b="1" dirty="0" smtClean="0">
                <a:solidFill>
                  <a:schemeClr val="bg1"/>
                </a:solidFill>
              </a:rPr>
              <a:t>string</a:t>
            </a:r>
            <a:r>
              <a:rPr lang="en-US" sz="3000" dirty="0" smtClean="0"/>
              <a:t> and a positive integer (</a:t>
            </a:r>
            <a:r>
              <a:rPr lang="en-US" sz="3000" b="1" dirty="0" smtClean="0">
                <a:solidFill>
                  <a:schemeClr val="bg1"/>
                </a:solidFill>
              </a:rPr>
              <a:t>bigger than 0!</a:t>
            </a:r>
            <a:r>
              <a:rPr lang="en-US" sz="3000" b="1" dirty="0" smtClean="0"/>
              <a:t>). </a:t>
            </a:r>
            <a:r>
              <a:rPr lang="en-US" sz="3000" dirty="0" smtClean="0"/>
              <a:t>Split the     string into </a:t>
            </a:r>
            <a:r>
              <a:rPr lang="en-US" sz="3000" b="1" dirty="0" smtClean="0">
                <a:solidFill>
                  <a:schemeClr val="bg1"/>
                </a:solidFill>
              </a:rPr>
              <a:t>equal sequences </a:t>
            </a:r>
            <a:r>
              <a:rPr lang="en-US" sz="3000" dirty="0" smtClean="0"/>
              <a:t>by the number you received.</a:t>
            </a:r>
            <a:endParaRPr lang="bg-BG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Split String Equally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Текстово поле 8"/>
          <p:cNvSpPr txBox="1"/>
          <p:nvPr/>
        </p:nvSpPr>
        <p:spPr>
          <a:xfrm>
            <a:off x="1783436" y="2413321"/>
            <a:ext cx="8092097" cy="3648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solve()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let string = document.getElementById("str").value;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let n = parseInt(document.getElementById("num").value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function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splitStringEqually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(string, n)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let arr = [];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let indexCounter = 0;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if (string.length % n !== 0)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let len = string.length;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let symbolsCount = 0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the next slide</a:t>
            </a:r>
            <a:endParaRPr lang="en-US" sz="17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авоъгълник 11"/>
          <p:cNvSpPr/>
          <p:nvPr/>
        </p:nvSpPr>
        <p:spPr>
          <a:xfrm>
            <a:off x="1403123" y="6289557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judge.softuni.bg/Contests/Practice/Index/1476#2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7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Split String Equally</a:t>
            </a:r>
          </a:p>
        </p:txBody>
      </p:sp>
      <p:sp>
        <p:nvSpPr>
          <p:cNvPr id="4" name="Текстово поле 8"/>
          <p:cNvSpPr txBox="1"/>
          <p:nvPr/>
        </p:nvSpPr>
        <p:spPr>
          <a:xfrm>
            <a:off x="338452" y="1201090"/>
            <a:ext cx="8048842" cy="55549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 while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(len % n !== 0)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len %= n;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len++;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symbolsCount++;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} </a:t>
            </a:r>
            <a:endParaRPr lang="en-US" sz="1700" b="1" noProof="1" smtClean="0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 for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(let i = 0; i &lt; symbolsCount; i++)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string += string[indexCounter];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indexCounter++;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for (let i = 0; i &lt; string.length; i += n)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arr.push(string.substr(i, n));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document.getElementById("result").innerHTML = arr.join(' 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splitStringEqually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(string, n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36" y="2680697"/>
            <a:ext cx="4065964" cy="47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 bwMode="auto">
          <a:xfrm>
            <a:off x="4188823" y="805359"/>
            <a:ext cx="3814354" cy="366630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Beauty of Modern String </a:t>
            </a:r>
            <a:r>
              <a:rPr lang="en-US" dirty="0" smtClean="0"/>
              <a:t>Processing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32" y="1541410"/>
            <a:ext cx="8661336" cy="21942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979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61304" y="1959427"/>
            <a:ext cx="9952319" cy="3854289"/>
          </a:xfrm>
        </p:spPr>
        <p:txBody>
          <a:bodyPr>
            <a:normAutofit/>
          </a:bodyPr>
          <a:lstStyle/>
          <a:p>
            <a:r>
              <a:rPr lang="en-US" altLang="bg-BG" sz="3200" dirty="0" smtClean="0"/>
              <a:t>RegExp</a:t>
            </a:r>
            <a:r>
              <a:rPr lang="en-US" sz="3200" dirty="0" smtClean="0"/>
              <a:t> in </a:t>
            </a:r>
            <a:r>
              <a:rPr lang="en-US" sz="3200" b="1" dirty="0" smtClean="0">
                <a:solidFill>
                  <a:schemeClr val="bg1"/>
                </a:solidFill>
              </a:rPr>
              <a:t>string methods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61303" y="2810974"/>
            <a:ext cx="9437325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str = "RegExp Example";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search = str.</a:t>
            </a:r>
            <a:r>
              <a:rPr lang="en-US" dirty="0" smtClean="0">
                <a:solidFill>
                  <a:schemeClr val="bg1"/>
                </a:solidFill>
              </a:rPr>
              <a:t>search(</a:t>
            </a:r>
            <a:r>
              <a:rPr lang="en-US" dirty="0" smtClean="0">
                <a:solidFill>
                  <a:schemeClr val="tx1"/>
                </a:solidFill>
              </a:rPr>
              <a:t>/RegExp/i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// 0</a:t>
            </a: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8214905" y="2157247"/>
            <a:ext cx="3010442" cy="1031973"/>
          </a:xfrm>
          <a:prstGeom prst="wedgeRoundRectCallout">
            <a:avLst>
              <a:gd name="adj1" fmla="val -69411"/>
              <a:gd name="adj2" fmla="val 6259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/i</a:t>
            </a:r>
            <a:r>
              <a:rPr lang="en-US" sz="2400" dirty="0" smtClean="0">
                <a:solidFill>
                  <a:schemeClr val="bg2"/>
                </a:solidFill>
              </a:rPr>
              <a:t> -&gt; makes the regex match case </a:t>
            </a:r>
            <a:r>
              <a:rPr lang="en-US" sz="2400" b="1" dirty="0" smtClean="0">
                <a:solidFill>
                  <a:schemeClr val="bg1"/>
                </a:solidFill>
              </a:rPr>
              <a:t>insensitive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61302" y="4695982"/>
            <a:ext cx="9437325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str = "Java Regex Example Java";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search = str.</a:t>
            </a:r>
            <a:r>
              <a:rPr lang="en-US" dirty="0" smtClean="0">
                <a:solidFill>
                  <a:schemeClr val="bg1"/>
                </a:solidFill>
              </a:rPr>
              <a:t>replace(</a:t>
            </a:r>
            <a:r>
              <a:rPr lang="en-US" dirty="0" smtClean="0">
                <a:solidFill>
                  <a:schemeClr val="tx1"/>
                </a:solidFill>
              </a:rPr>
              <a:t>/Java/g, "JavaScript"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accent2"/>
                </a:solidFill>
              </a:rPr>
              <a:t>// JavaScript RegExp Example JavaScript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570769" y="4179995"/>
            <a:ext cx="3403518" cy="515987"/>
          </a:xfrm>
          <a:prstGeom prst="wedgeRoundRectCallout">
            <a:avLst>
              <a:gd name="adj1" fmla="val -57475"/>
              <a:gd name="adj2" fmla="val 15794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/</a:t>
            </a:r>
            <a:r>
              <a:rPr lang="en-US" sz="2400" b="1" dirty="0">
                <a:solidFill>
                  <a:schemeClr val="bg1"/>
                </a:solidFill>
              </a:rPr>
              <a:t>g</a:t>
            </a:r>
            <a:r>
              <a:rPr lang="en-US" sz="2400" dirty="0" smtClean="0">
                <a:solidFill>
                  <a:schemeClr val="bg2"/>
                </a:solidFill>
              </a:rPr>
              <a:t> -&gt; replaces all matches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239" y="879860"/>
            <a:ext cx="4669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219" lvl="1" indent="0">
              <a:buClr>
                <a:schemeClr val="tx1"/>
              </a:buClr>
              <a:buNone/>
            </a:pPr>
            <a:r>
              <a:rPr lang="en-US" altLang="bg-BG" sz="3000" dirty="0"/>
              <a:t>Match text by pattern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071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Replace a Certain Word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2140935" cy="5201066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For each string in the array, </a:t>
            </a:r>
            <a:r>
              <a:rPr lang="en-US" sz="2400" b="1" dirty="0" smtClean="0">
                <a:solidFill>
                  <a:schemeClr val="bg1"/>
                </a:solidFill>
              </a:rPr>
              <a:t>replace</a:t>
            </a:r>
            <a:r>
              <a:rPr lang="en-US" sz="2400" dirty="0" smtClean="0"/>
              <a:t> the necessary word with the given one.</a:t>
            </a:r>
            <a:endParaRPr lang="bg-BG" sz="2400" dirty="0"/>
          </a:p>
        </p:txBody>
      </p:sp>
      <p:sp>
        <p:nvSpPr>
          <p:cNvPr id="5" name="Текстово поле 8"/>
          <p:cNvSpPr txBox="1"/>
          <p:nvPr/>
        </p:nvSpPr>
        <p:spPr>
          <a:xfrm>
            <a:off x="974211" y="1672784"/>
            <a:ext cx="9680728" cy="4924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function solve()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let arr = JSON.parse(document.getElementById("arr").value);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let word = document.getElementById("str").value;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let result = document.getElementById('result</a:t>
            </a: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replaceCertainWord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(arr, word)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let wordToReplace = arr[0].split(' ').filter(a =&gt; a !== '')[2];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let regex = new RegExp(wordToReplace, 'gi');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for (let sentence of arr)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sentence = sentence.replace(regex, word);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let p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p.innerHTML = sentence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result.appendChild(p);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replaceCertainWord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(arr, word);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Правоъгълник 11"/>
          <p:cNvSpPr/>
          <p:nvPr/>
        </p:nvSpPr>
        <p:spPr>
          <a:xfrm>
            <a:off x="1339290" y="6397191"/>
            <a:ext cx="8950569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Check your solution here: </a:t>
            </a:r>
            <a:r>
              <a:rPr lang="en-US" sz="2000" dirty="0">
                <a:solidFill>
                  <a:schemeClr val="bg2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chemeClr val="bg2"/>
                </a:solidFill>
                <a:hlinkClick r:id="rId2"/>
              </a:rPr>
              <a:t>judge.softuni.bg/Contests/Practice/Index/1476#3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89404" y="1190812"/>
            <a:ext cx="10036163" cy="5276048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bg-BG" sz="3600" b="1" dirty="0">
                <a:solidFill>
                  <a:schemeClr val="bg1"/>
                </a:solidFill>
              </a:rPr>
              <a:t>Patterns</a:t>
            </a:r>
            <a:r>
              <a:rPr lang="en-US" altLang="bg-BG" sz="3600" dirty="0"/>
              <a:t>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matches a capital + small letters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whitespace (non-empty)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non-whitespace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[0-9]{3,6}</a:t>
            </a:r>
            <a:r>
              <a:rPr lang="en-US" dirty="0"/>
              <a:t> – matches 3-6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\d+ </a:t>
            </a:r>
            <a:r>
              <a:rPr lang="en-US" sz="3200" dirty="0" smtClean="0">
                <a:latin typeface="Consolas" panose="020B0609020204030204" pitchFamily="49" charset="0"/>
              </a:rPr>
              <a:t>matches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D+</a:t>
            </a:r>
            <a:r>
              <a:rPr lang="en-US" sz="3200" dirty="0"/>
              <a:t> matches non-digits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\w+ </a:t>
            </a:r>
            <a:r>
              <a:rPr lang="en-US" sz="3200" dirty="0" smtClean="0">
                <a:latin typeface="Consolas" panose="020B0609020204030204" pitchFamily="49" charset="0"/>
              </a:rPr>
              <a:t>matches non-letters</a:t>
            </a: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matches non-letters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9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Brackets</a:t>
            </a:r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61269"/>
              </p:ext>
            </p:extLst>
          </p:nvPr>
        </p:nvGraphicFramePr>
        <p:xfrm>
          <a:off x="2254712" y="1695167"/>
          <a:ext cx="9224685" cy="4355787"/>
        </p:xfrm>
        <a:graphic>
          <a:graphicData uri="http://schemas.openxmlformats.org/drawingml/2006/table">
            <a:tbl>
              <a:tblPr/>
              <a:tblGrid>
                <a:gridCol w="1192356">
                  <a:extLst>
                    <a:ext uri="{9D8B030D-6E8A-4147-A177-3AD203B41FA5}">
                      <a16:colId xmlns:a16="http://schemas.microsoft.com/office/drawing/2014/main" val="2968752115"/>
                    </a:ext>
                  </a:extLst>
                </a:gridCol>
                <a:gridCol w="8032329">
                  <a:extLst>
                    <a:ext uri="{9D8B030D-6E8A-4147-A177-3AD203B41FA5}">
                      <a16:colId xmlns:a16="http://schemas.microsoft.com/office/drawing/2014/main" val="1893592098"/>
                    </a:ext>
                  </a:extLst>
                </a:gridCol>
              </a:tblGrid>
              <a:tr h="76069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2"/>
                        </a:rPr>
                        <a:t>[abc]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any character between the brackets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11176"/>
                  </a:ext>
                </a:extLst>
              </a:tr>
              <a:tr h="81180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3"/>
                        </a:rPr>
                        <a:t>[^abc]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any character NOT between the brackets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663253"/>
                  </a:ext>
                </a:extLst>
              </a:tr>
              <a:tr h="8118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[0-9]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any character between the brackets (any digit)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293765"/>
                  </a:ext>
                </a:extLst>
              </a:tr>
              <a:tr h="11596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[^0-9]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any character NOT between the brackets (any non-digit)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798738"/>
                  </a:ext>
                </a:extLst>
              </a:tr>
              <a:tr h="8118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(x|y)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any of the alternatives specified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70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4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309337"/>
            <a:ext cx="11818096" cy="52010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b="1" dirty="0" smtClean="0">
                <a:solidFill>
                  <a:schemeClr val="bg1"/>
                </a:solidFill>
              </a:rPr>
              <a:t>+</a:t>
            </a:r>
            <a:r>
              <a:rPr lang="en-US" sz="3200" dirty="0" smtClean="0"/>
              <a:t> - matches any string that contains </a:t>
            </a:r>
            <a:r>
              <a:rPr lang="en-US" sz="3200" b="1" dirty="0" smtClean="0">
                <a:solidFill>
                  <a:schemeClr val="bg1"/>
                </a:solidFill>
              </a:rPr>
              <a:t>at least one </a:t>
            </a:r>
            <a:r>
              <a:rPr lang="en-US" sz="3200" dirty="0" smtClean="0"/>
              <a:t>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b="1" dirty="0" smtClean="0">
                <a:solidFill>
                  <a:schemeClr val="bg1"/>
                </a:solidFill>
              </a:rPr>
              <a:t>*</a:t>
            </a:r>
            <a:r>
              <a:rPr lang="en-US" sz="3200" dirty="0" smtClean="0"/>
              <a:t> - matches any string that contains </a:t>
            </a:r>
            <a:r>
              <a:rPr lang="en-US" sz="3200" b="1" dirty="0" smtClean="0">
                <a:solidFill>
                  <a:schemeClr val="bg1"/>
                </a:solidFill>
              </a:rPr>
              <a:t>zero or more </a:t>
            </a:r>
            <a:r>
              <a:rPr lang="en-US" sz="3200" dirty="0" smtClean="0"/>
              <a:t>occurrences of 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b="1" dirty="0" smtClean="0">
                <a:solidFill>
                  <a:schemeClr val="bg1"/>
                </a:solidFill>
              </a:rPr>
              <a:t>?</a:t>
            </a:r>
            <a:r>
              <a:rPr lang="en-US" sz="3200" dirty="0" smtClean="0"/>
              <a:t> - matches any string that contains </a:t>
            </a:r>
            <a:r>
              <a:rPr lang="en-US" sz="3200" b="1" dirty="0" smtClean="0">
                <a:solidFill>
                  <a:schemeClr val="bg1"/>
                </a:solidFill>
              </a:rPr>
              <a:t>zero or one </a:t>
            </a:r>
            <a:r>
              <a:rPr lang="en-US" sz="3200" dirty="0" smtClean="0"/>
              <a:t>occurrences of n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n{X}</a:t>
            </a:r>
            <a:r>
              <a:rPr lang="en-US" sz="3200" dirty="0" smtClean="0"/>
              <a:t> - matches any string that contains </a:t>
            </a:r>
            <a:r>
              <a:rPr lang="en-US" sz="3200" b="1" dirty="0" smtClean="0">
                <a:solidFill>
                  <a:schemeClr val="bg1"/>
                </a:solidFill>
              </a:rPr>
              <a:t>a sequence of X </a:t>
            </a:r>
            <a:r>
              <a:rPr lang="en-US" sz="3200" dirty="0" smtClean="0"/>
              <a:t>n’s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n{X,Y}</a:t>
            </a:r>
            <a:r>
              <a:rPr lang="en-US" sz="3200" dirty="0" smtClean="0"/>
              <a:t> - matches any string that contains </a:t>
            </a:r>
            <a:r>
              <a:rPr lang="en-US" sz="3200" b="1" dirty="0" smtClean="0">
                <a:solidFill>
                  <a:schemeClr val="bg1"/>
                </a:solidFill>
              </a:rPr>
              <a:t>a sequence of X to Y </a:t>
            </a:r>
            <a:r>
              <a:rPr lang="en-US" sz="3200" dirty="0" smtClean="0"/>
              <a:t>n’s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n{X,} </a:t>
            </a:r>
            <a:r>
              <a:rPr lang="en-US" sz="3200" dirty="0" smtClean="0"/>
              <a:t>- matches any string that contains a </a:t>
            </a:r>
            <a:r>
              <a:rPr lang="en-US" sz="3200" b="1" dirty="0" smtClean="0">
                <a:solidFill>
                  <a:schemeClr val="bg1"/>
                </a:solidFill>
              </a:rPr>
              <a:t>sequence of at least X </a:t>
            </a:r>
            <a:r>
              <a:rPr lang="en-US" sz="3200" dirty="0" smtClean="0"/>
              <a:t>n’s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n$</a:t>
            </a:r>
            <a:r>
              <a:rPr lang="en-US" sz="3200" dirty="0" smtClean="0"/>
              <a:t> - matches any string with n </a:t>
            </a:r>
            <a:r>
              <a:rPr lang="en-US" sz="3200" b="1" dirty="0" smtClean="0">
                <a:solidFill>
                  <a:schemeClr val="bg1"/>
                </a:solidFill>
              </a:rPr>
              <a:t>at the end </a:t>
            </a:r>
            <a:r>
              <a:rPr lang="en-US" sz="3200" dirty="0" smtClean="0"/>
              <a:t>of it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^n </a:t>
            </a:r>
            <a:r>
              <a:rPr lang="en-US" sz="3200" dirty="0" smtClean="0"/>
              <a:t>– matches any string with n </a:t>
            </a:r>
            <a:r>
              <a:rPr lang="en-US" sz="3200" b="1" dirty="0" smtClean="0">
                <a:solidFill>
                  <a:schemeClr val="bg1"/>
                </a:solidFill>
              </a:rPr>
              <a:t>at the beginning </a:t>
            </a:r>
            <a:r>
              <a:rPr lang="en-US" sz="3200" dirty="0" smtClean="0"/>
              <a:t>of it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7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3073"/>
            <a:ext cx="11818096" cy="505607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</a:t>
            </a:r>
            <a:r>
              <a:rPr lang="en-US" sz="3200" b="1" dirty="0" smtClean="0">
                <a:solidFill>
                  <a:schemeClr val="bg1"/>
                </a:solidFill>
              </a:rPr>
              <a:t>xec()</a:t>
            </a: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b="1" dirty="0" smtClean="0">
                <a:solidFill>
                  <a:schemeClr val="bg1"/>
                </a:solidFill>
              </a:rPr>
              <a:t>est() </a:t>
            </a:r>
            <a:r>
              <a:rPr lang="en-US" sz="3200" dirty="0" smtClean="0"/>
              <a:t>– returns </a:t>
            </a:r>
            <a:r>
              <a:rPr lang="en-US" sz="3200" b="1" dirty="0" smtClean="0">
                <a:solidFill>
                  <a:schemeClr val="bg1"/>
                </a:solidFill>
              </a:rPr>
              <a:t>true</a:t>
            </a:r>
            <a:r>
              <a:rPr lang="en-US" sz="3200" dirty="0" smtClean="0"/>
              <a:t> or </a:t>
            </a:r>
            <a:r>
              <a:rPr lang="en-US" sz="3200" b="1" dirty="0" smtClean="0">
                <a:solidFill>
                  <a:schemeClr val="bg1"/>
                </a:solidFill>
              </a:rPr>
              <a:t>false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227794" y="1809488"/>
            <a:ext cx="8132106" cy="25418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let namePattern = (/[A-Z][a-z]+/g);</a:t>
            </a:r>
          </a:p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let names = </a:t>
            </a:r>
            <a:r>
              <a:rPr lang="en-US" sz="2100" dirty="0">
                <a:solidFill>
                  <a:schemeClr val="tx1"/>
                </a:solidFill>
              </a:rPr>
              <a:t>"</a:t>
            </a:r>
            <a:r>
              <a:rPr lang="en-US" sz="2100" dirty="0" smtClean="0">
                <a:solidFill>
                  <a:schemeClr val="tx1"/>
                </a:solidFill>
              </a:rPr>
              <a:t>Test Testov, example, Example";</a:t>
            </a: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l</a:t>
            </a:r>
            <a:r>
              <a:rPr lang="en-US" sz="2100" dirty="0" smtClean="0">
                <a:solidFill>
                  <a:schemeClr val="tx1"/>
                </a:solidFill>
              </a:rPr>
              <a:t>et match;</a:t>
            </a:r>
          </a:p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while(match = namePattern.</a:t>
            </a:r>
            <a:r>
              <a:rPr lang="en-US" sz="2100" dirty="0" smtClean="0">
                <a:solidFill>
                  <a:schemeClr val="bg1"/>
                </a:solidFill>
              </a:rPr>
              <a:t>exec(</a:t>
            </a:r>
            <a:r>
              <a:rPr lang="en-US" sz="2100" dirty="0" smtClean="0">
                <a:solidFill>
                  <a:schemeClr val="tx1"/>
                </a:solidFill>
              </a:rPr>
              <a:t>names</a:t>
            </a:r>
            <a:r>
              <a:rPr lang="en-US" sz="2100" dirty="0" smtClean="0">
                <a:solidFill>
                  <a:schemeClr val="bg1"/>
                </a:solidFill>
              </a:rPr>
              <a:t>)</a:t>
            </a:r>
            <a:r>
              <a:rPr lang="en-US" sz="2100" dirty="0" smtClean="0">
                <a:solidFill>
                  <a:schemeClr val="tx1"/>
                </a:solidFill>
              </a:rPr>
              <a:t>)</a:t>
            </a:r>
            <a:r>
              <a:rPr lang="bg-BG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smtClean="0">
                <a:solidFill>
                  <a:schemeClr val="tx1"/>
                </a:solidFill>
              </a:rPr>
              <a:t>{   </a:t>
            </a:r>
            <a:r>
              <a:rPr lang="en-US" sz="2100" dirty="0" smtClean="0">
                <a:solidFill>
                  <a:schemeClr val="accent2"/>
                </a:solidFill>
              </a:rPr>
              <a:t>// Test</a:t>
            </a:r>
          </a:p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     console.log(match[0]);                </a:t>
            </a:r>
            <a:r>
              <a:rPr lang="en-US" sz="2100" dirty="0" smtClean="0">
                <a:solidFill>
                  <a:schemeClr val="accent2"/>
                </a:solidFill>
              </a:rPr>
              <a:t>// Testov  </a:t>
            </a:r>
          </a:p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}                                          </a:t>
            </a:r>
            <a:r>
              <a:rPr lang="en-US" sz="2100" dirty="0" smtClean="0">
                <a:solidFill>
                  <a:schemeClr val="accent2"/>
                </a:solidFill>
              </a:rPr>
              <a:t>//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27794" y="5185820"/>
            <a:ext cx="6441917" cy="13414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let pattern = (/[0-9]+/g)</a:t>
            </a:r>
            <a:r>
              <a:rPr lang="bg-BG" sz="2100" dirty="0" smtClean="0">
                <a:solidFill>
                  <a:schemeClr val="tx1"/>
                </a:solidFill>
              </a:rPr>
              <a:t>;</a:t>
            </a:r>
            <a:endParaRPr lang="en-US" sz="2100" dirty="0" smtClean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l</a:t>
            </a:r>
            <a:r>
              <a:rPr lang="en-US" sz="2100" dirty="0" smtClean="0">
                <a:solidFill>
                  <a:schemeClr val="tx1"/>
                </a:solidFill>
              </a:rPr>
              <a:t>et str = </a:t>
            </a:r>
            <a:r>
              <a:rPr lang="bg-BG" sz="2100" dirty="0" smtClean="0">
                <a:solidFill>
                  <a:schemeClr val="tx1"/>
                </a:solidFill>
              </a:rPr>
              <a:t>"</a:t>
            </a:r>
            <a:r>
              <a:rPr lang="en-US" sz="2100" dirty="0" smtClean="0">
                <a:solidFill>
                  <a:schemeClr val="tx1"/>
                </a:solidFill>
              </a:rPr>
              <a:t>Test Testov</a:t>
            </a:r>
            <a:r>
              <a:rPr lang="bg-BG" sz="2100" dirty="0" smtClean="0">
                <a:solidFill>
                  <a:schemeClr val="tx1"/>
                </a:solidFill>
              </a:rPr>
              <a:t>";</a:t>
            </a:r>
            <a:endParaRPr lang="en-US" sz="2100" dirty="0" smtClean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console.log(pattern.</a:t>
            </a:r>
            <a:r>
              <a:rPr lang="en-US" sz="2100" dirty="0" smtClean="0">
                <a:solidFill>
                  <a:schemeClr val="bg1"/>
                </a:solidFill>
              </a:rPr>
              <a:t>test(</a:t>
            </a:r>
            <a:r>
              <a:rPr lang="en-US" sz="2100" dirty="0" smtClean="0">
                <a:solidFill>
                  <a:schemeClr val="tx1"/>
                </a:solidFill>
              </a:rPr>
              <a:t>str</a:t>
            </a:r>
            <a:r>
              <a:rPr lang="en-US" sz="2100" dirty="0" smtClean="0">
                <a:solidFill>
                  <a:schemeClr val="bg1"/>
                </a:solidFill>
              </a:rPr>
              <a:t>)</a:t>
            </a:r>
            <a:r>
              <a:rPr lang="en-US" sz="2100" dirty="0" smtClean="0">
                <a:solidFill>
                  <a:schemeClr val="tx1"/>
                </a:solidFill>
              </a:rPr>
              <a:t>)</a:t>
            </a:r>
            <a:r>
              <a:rPr lang="bg-BG" sz="2100" dirty="0" smtClean="0">
                <a:solidFill>
                  <a:schemeClr val="tx1"/>
                </a:solidFill>
              </a:rPr>
              <a:t>;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smtClean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397549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Extract User Data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85481" y="1196125"/>
            <a:ext cx="12716818" cy="5201066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You have to extract all valid user data from each string</a:t>
            </a:r>
          </a:p>
        </p:txBody>
      </p:sp>
      <p:sp>
        <p:nvSpPr>
          <p:cNvPr id="5" name="Текстово поле 8"/>
          <p:cNvSpPr txBox="1"/>
          <p:nvPr/>
        </p:nvSpPr>
        <p:spPr>
          <a:xfrm>
            <a:off x="384712" y="1784032"/>
            <a:ext cx="11520415" cy="4613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extractUserData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let arr = JSON.parse(document.getElementById("arr").value);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let result = document.getElementById('result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userData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(arr)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let pattern =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/^([A-Z][a-z]* [A-Z][a-z]*) (\+359 [0-9] [0-9]{3} [0-9]{3}|\+359-[0-9]-[0-9]{3}-[0-9]{3}) ([a-z0-9]+@[a-z]+\.[a-z</a:t>
            </a:r>
            <a:r>
              <a:rPr lang="en-US" sz="1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]{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2,3</a:t>
            </a:r>
            <a:r>
              <a:rPr lang="en-US" sz="17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})$/;</a:t>
            </a: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let match;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for (let data of arr)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match = pattern.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(data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     if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(match)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           let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firstParagraph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    firstParagraph.textContent = `Name: ${match[1]}`;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    result.appendChild(firstParagraph</a:t>
            </a:r>
            <a:r>
              <a:rPr lang="en-US" sz="1700" b="1" noProof="1" smtClean="0">
                <a:latin typeface="Consolas" pitchFamily="49" charset="0"/>
                <a:cs typeface="Consolas" pitchFamily="49" charset="0"/>
              </a:rPr>
              <a:t>);            </a:t>
            </a:r>
            <a:r>
              <a:rPr lang="en-US" sz="17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7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Continues on the next </a:t>
            </a:r>
            <a:r>
              <a:rPr lang="en-US" sz="17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slide</a:t>
            </a:r>
            <a:endParaRPr lang="en-US" sz="17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авоъгълник 11"/>
          <p:cNvSpPr/>
          <p:nvPr/>
        </p:nvSpPr>
        <p:spPr>
          <a:xfrm>
            <a:off x="1529275" y="6425246"/>
            <a:ext cx="895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judge.softuni.bg/Contests/Practice/Index/1476#4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Extract User Data</a:t>
            </a:r>
            <a:endParaRPr lang="en-US" dirty="0"/>
          </a:p>
        </p:txBody>
      </p:sp>
      <p:sp>
        <p:nvSpPr>
          <p:cNvPr id="7" name="Текстово поле 8"/>
          <p:cNvSpPr txBox="1"/>
          <p:nvPr/>
        </p:nvSpPr>
        <p:spPr>
          <a:xfrm>
            <a:off x="409813" y="1216180"/>
            <a:ext cx="11441528" cy="551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            let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secondParagraph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secondParagraph.textContent = `Phone Number: ${match[2]}`;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result.appendChild(secondParagraph</a:t>
            </a: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let thirdParagraph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thirdParagraph.textContent = `Email: ${match[3]}`;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result.appendChild(thirdParagraph);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} else {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let errorParagraph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errorParagraph.textContent = 'Invalid data';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result.appendChild(errorParagraph);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        let dashes = document.createElement('p');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        dashes.textContent = '- - -';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        result.appendChild(dashes);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userData</a:t>
            </a: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(arr);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16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971" y="3522208"/>
            <a:ext cx="2614370" cy="32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5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891329" y="5562601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hlinkClick r:id="rId2"/>
              </a:rPr>
              <a:t>www.regex101.com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52" y="762002"/>
            <a:ext cx="7708518" cy="369625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40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970003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Strings</a:t>
            </a: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 in JavaScript</a:t>
            </a:r>
          </a:p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 String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: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split()</a:t>
            </a:r>
            <a:r>
              <a:rPr lang="en-US" sz="3200" noProof="1">
                <a:solidFill>
                  <a:schemeClr val="bg1"/>
                </a:solidFill>
                <a:latin typeface="+mj-lt"/>
              </a:rPr>
              <a:t>,</a:t>
            </a:r>
            <a:r>
              <a:rPr lang="en-US" sz="3200" noProof="1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substring()</a:t>
            </a:r>
            <a:r>
              <a:rPr lang="en-US" sz="3200" noProof="1">
                <a:solidFill>
                  <a:schemeClr val="bg1"/>
                </a:solidFill>
                <a:latin typeface="+mj-lt"/>
              </a:rPr>
              <a:t>,</a:t>
            </a:r>
            <a:br>
              <a:rPr lang="en-US" sz="3200" noProof="1">
                <a:solidFill>
                  <a:schemeClr val="bg1"/>
                </a:solidFill>
                <a:latin typeface="+mj-lt"/>
              </a:rPr>
            </a:br>
            <a:r>
              <a:rPr lang="en-US" sz="3200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indexOf()</a:t>
            </a:r>
            <a:r>
              <a:rPr lang="en-US" sz="3200" noProof="1">
                <a:solidFill>
                  <a:schemeClr val="bg1"/>
                </a:solidFill>
                <a:latin typeface="+mj-lt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trim()</a:t>
            </a:r>
            <a:r>
              <a:rPr lang="en-US" sz="3200" noProof="1">
                <a:solidFill>
                  <a:schemeClr val="bg1"/>
                </a:solidFill>
                <a:latin typeface="+mj-lt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replace</a:t>
            </a:r>
            <a:r>
              <a:rPr lang="en-US" sz="3200" b="1" noProof="1" smtClean="0">
                <a:solidFill>
                  <a:schemeClr val="bg1"/>
                </a:solidFill>
                <a:latin typeface="+mj-lt"/>
              </a:rPr>
              <a:t>()</a:t>
            </a:r>
            <a:r>
              <a:rPr lang="en-US" sz="3200" noProof="1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noProof="1" smtClean="0">
                <a:solidFill>
                  <a:schemeClr val="bg2"/>
                </a:solidFill>
                <a:latin typeface="+mj-lt"/>
              </a:rPr>
              <a:t>. . . </a:t>
            </a:r>
          </a:p>
          <a:p>
            <a:pPr>
              <a:lnSpc>
                <a:spcPct val="130000"/>
              </a:lnSpc>
            </a:pPr>
            <a:r>
              <a:rPr lang="en-US" sz="3200" noProof="1" smtClean="0">
                <a:solidFill>
                  <a:schemeClr val="bg2"/>
                </a:solidFill>
                <a:latin typeface="+mj-lt"/>
              </a:rPr>
              <a:t>Regular expressions match text by </a:t>
            </a:r>
            <a:r>
              <a:rPr lang="en-US" sz="3200" b="1" noProof="1" smtClean="0">
                <a:solidFill>
                  <a:schemeClr val="bg1"/>
                </a:solidFill>
                <a:latin typeface="+mj-lt"/>
              </a:rPr>
              <a:t>pattern</a:t>
            </a:r>
          </a:p>
          <a:p>
            <a:pPr>
              <a:lnSpc>
                <a:spcPct val="130000"/>
              </a:lnSpc>
            </a:pPr>
            <a:r>
              <a:rPr lang="en-US" sz="3200" noProof="1" smtClean="0">
                <a:solidFill>
                  <a:schemeClr val="bg2"/>
                </a:solidFill>
                <a:latin typeface="+mj-lt"/>
              </a:rPr>
              <a:t>Regex methods and quantifiers</a:t>
            </a:r>
            <a:endParaRPr lang="en-US" sz="3200" noProof="1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3200" dirty="0" smtClean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7788" y="6444344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5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737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Operations</a:t>
            </a:r>
            <a:r>
              <a:rPr lang="en-US" dirty="0"/>
              <a:t> </a:t>
            </a:r>
            <a:r>
              <a:rPr lang="en-US" dirty="0" smtClean="0"/>
              <a:t>and Methods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73" y="1253486"/>
            <a:ext cx="2188654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9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String?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2353" cy="5276048"/>
          </a:xfrm>
        </p:spPr>
        <p:txBody>
          <a:bodyPr>
            <a:normAutofit/>
          </a:bodyPr>
          <a:lstStyle/>
          <a:p>
            <a:r>
              <a:rPr lang="en-US" sz="3100" dirty="0"/>
              <a:t>JavaScript strings are used for </a:t>
            </a:r>
            <a:r>
              <a:rPr lang="en-US" sz="3100" b="1" dirty="0">
                <a:solidFill>
                  <a:schemeClr val="bg1"/>
                </a:solidFill>
              </a:rPr>
              <a:t>storing</a:t>
            </a:r>
            <a:r>
              <a:rPr lang="en-US" sz="3100" dirty="0"/>
              <a:t> </a:t>
            </a:r>
            <a:r>
              <a:rPr lang="en-US" sz="3100" dirty="0" smtClean="0"/>
              <a:t>and </a:t>
            </a:r>
            <a:r>
              <a:rPr lang="en-US" sz="3100" b="1" dirty="0" smtClean="0">
                <a:solidFill>
                  <a:schemeClr val="bg1"/>
                </a:solidFill>
              </a:rPr>
              <a:t>manipulating</a:t>
            </a:r>
            <a:r>
              <a:rPr lang="en-US" sz="3100" dirty="0" smtClean="0"/>
              <a:t> text</a:t>
            </a:r>
          </a:p>
          <a:p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 smtClean="0"/>
              <a:t>You can use the </a:t>
            </a:r>
            <a:r>
              <a:rPr lang="en-US" sz="3100" b="1" dirty="0" smtClean="0">
                <a:solidFill>
                  <a:schemeClr val="bg1"/>
                </a:solidFill>
              </a:rPr>
              <a:t>+ </a:t>
            </a:r>
            <a:r>
              <a:rPr lang="en-US" sz="3100" dirty="0" smtClean="0"/>
              <a:t>operator to append multiple strings               together:</a:t>
            </a:r>
            <a:endParaRPr lang="bg-BG" sz="3100" b="1" dirty="0" smtClean="0">
              <a:solidFill>
                <a:schemeClr val="bg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377441" y="2424979"/>
            <a:ext cx="472186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</a:rPr>
              <a:t>let</a:t>
            </a:r>
            <a:r>
              <a:rPr lang="en-US" dirty="0" smtClean="0">
                <a:solidFill>
                  <a:schemeClr val="tx1"/>
                </a:solidFill>
              </a:rPr>
              <a:t> str = </a:t>
            </a:r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Hello, World!</a:t>
            </a:r>
            <a:r>
              <a:rPr lang="en-US" sz="2400" dirty="0" smtClean="0">
                <a:solidFill>
                  <a:schemeClr val="tx1"/>
                </a:solidFill>
              </a:rPr>
              <a:t>";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377440" y="4917199"/>
            <a:ext cx="8891451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</a:rPr>
              <a:t>let</a:t>
            </a:r>
            <a:r>
              <a:rPr lang="en-US" dirty="0" smtClean="0">
                <a:solidFill>
                  <a:schemeClr val="tx1"/>
                </a:solidFill>
              </a:rPr>
              <a:t> longString = </a:t>
            </a:r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This is a very long string</a:t>
            </a:r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</a:t>
            </a:r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to wrap across multiple lines</a:t>
            </a:r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</a:t>
            </a:r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otherwise my code is unreadable.</a:t>
            </a:r>
            <a:r>
              <a:rPr lang="en-US" sz="2400" dirty="0" smtClean="0">
                <a:solidFill>
                  <a:schemeClr val="tx1"/>
                </a:solidFill>
              </a:rPr>
              <a:t>"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1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Unlike some other languages, JavaScript makes </a:t>
            </a:r>
            <a:r>
              <a:rPr lang="en-US" sz="3200" b="1" dirty="0">
                <a:solidFill>
                  <a:schemeClr val="bg1"/>
                </a:solidFill>
              </a:rPr>
              <a:t>no distinction </a:t>
            </a:r>
            <a:r>
              <a:rPr lang="bg-BG" sz="3200" b="1" dirty="0">
                <a:solidFill>
                  <a:schemeClr val="bg1"/>
                </a:solidFill>
              </a:rPr>
              <a:t>          </a:t>
            </a:r>
            <a:r>
              <a:rPr lang="en-US" sz="3200" dirty="0"/>
              <a:t>between </a:t>
            </a:r>
            <a:r>
              <a:rPr lang="en-US" sz="3200" b="1" dirty="0">
                <a:solidFill>
                  <a:schemeClr val="bg1"/>
                </a:solidFill>
              </a:rPr>
              <a:t>single-quoted</a:t>
            </a:r>
            <a:r>
              <a:rPr lang="en-US" sz="3200" dirty="0"/>
              <a:t> strings and </a:t>
            </a:r>
            <a:r>
              <a:rPr lang="en-US" sz="3200" b="1" dirty="0">
                <a:solidFill>
                  <a:schemeClr val="bg1"/>
                </a:solidFill>
              </a:rPr>
              <a:t>double-quoted</a:t>
            </a:r>
            <a:r>
              <a:rPr lang="en-US" sz="3200" dirty="0"/>
              <a:t> strings</a:t>
            </a:r>
            <a:r>
              <a:rPr lang="en-US" sz="3200" dirty="0" smtClean="0"/>
              <a:t>.</a:t>
            </a:r>
            <a:endParaRPr lang="bg-BG" sz="3200" dirty="0" smtClean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 smtClean="0"/>
          </a:p>
          <a:p>
            <a:r>
              <a:rPr lang="en-US" sz="3200" dirty="0" smtClean="0"/>
              <a:t>Quotes can be used inside a string, as long as they don’t match the quotes surrounding the strings:</a:t>
            </a:r>
            <a:endParaRPr lang="bg-BG" sz="3200" dirty="0" smtClean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 in Strings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830932" y="4917582"/>
            <a:ext cx="6236686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l</a:t>
            </a:r>
            <a:r>
              <a:rPr lang="de-DE" dirty="0" smtClean="0">
                <a:solidFill>
                  <a:schemeClr val="tx1"/>
                </a:solidFill>
              </a:rPr>
              <a:t>et str1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It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s alright</a:t>
            </a:r>
            <a:r>
              <a:rPr lang="en-US" sz="2400" dirty="0" smtClean="0">
                <a:solidFill>
                  <a:schemeClr val="tx1"/>
                </a:solidFill>
              </a:rPr>
              <a:t>";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str2 = </a:t>
            </a:r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He is called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Johnny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r>
              <a:rPr lang="en-US" sz="2400" dirty="0" smtClean="0">
                <a:solidFill>
                  <a:schemeClr val="tx1"/>
                </a:solidFill>
              </a:rPr>
              <a:t>";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str3 = 'He is called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Johnny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';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05614" y="2528451"/>
            <a:ext cx="7887323" cy="1033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carName = </a:t>
            </a:r>
            <a:r>
              <a:rPr lang="en-US" sz="2400" dirty="0" smtClean="0">
                <a:solidFill>
                  <a:schemeClr val="bg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Volvo XC60</a:t>
            </a:r>
            <a:r>
              <a:rPr lang="en-US" sz="2400" dirty="0" smtClean="0">
                <a:solidFill>
                  <a:schemeClr val="bg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// Double quotes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carName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Volvo XC60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 smtClean="0">
                <a:solidFill>
                  <a:schemeClr val="accent2"/>
                </a:solidFill>
              </a:rPr>
              <a:t>// Single quotes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and Special Characters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449156" cy="52760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length of a string is found in the built in property        </a:t>
            </a:r>
            <a:r>
              <a:rPr lang="en-US" sz="3200" b="1" dirty="0" smtClean="0">
                <a:solidFill>
                  <a:schemeClr val="bg1"/>
                </a:solidFill>
              </a:rPr>
              <a:t>length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endParaRPr lang="en-US" sz="3200" dirty="0" smtClean="0"/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Special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chars</a:t>
            </a:r>
            <a:r>
              <a:rPr lang="en-US" sz="3200" dirty="0" smtClean="0"/>
              <a:t> </a:t>
            </a:r>
            <a:r>
              <a:rPr lang="en-US" sz="3200" dirty="0" smtClean="0"/>
              <a:t>can be encoded using </a:t>
            </a:r>
            <a:r>
              <a:rPr lang="en-US" sz="3200" b="1" dirty="0" smtClean="0">
                <a:solidFill>
                  <a:schemeClr val="bg1"/>
                </a:solidFill>
              </a:rPr>
              <a:t>escape </a:t>
            </a:r>
            <a:r>
              <a:rPr lang="en-US" sz="3200" b="1" dirty="0" smtClean="0">
                <a:solidFill>
                  <a:schemeClr val="bg1"/>
                </a:solidFill>
              </a:rPr>
              <a:t>notation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841623" y="2335884"/>
            <a:ext cx="5684054" cy="1033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myStr = </a:t>
            </a:r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Find my length</a:t>
            </a:r>
            <a:r>
              <a:rPr lang="en-US" sz="2400" dirty="0" smtClean="0">
                <a:solidFill>
                  <a:schemeClr val="tx1"/>
                </a:solidFill>
              </a:rPr>
              <a:t>."; 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length = myStr.length; </a:t>
            </a:r>
            <a:r>
              <a:rPr lang="en-US" dirty="0" smtClean="0">
                <a:solidFill>
                  <a:schemeClr val="accent2"/>
                </a:solidFill>
              </a:rPr>
              <a:t>// 15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63557"/>
              </p:ext>
            </p:extLst>
          </p:nvPr>
        </p:nvGraphicFramePr>
        <p:xfrm>
          <a:off x="3108781" y="4243272"/>
          <a:ext cx="7149739" cy="19507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87435">
                  <a:extLst>
                    <a:ext uri="{9D8B030D-6E8A-4147-A177-3AD203B41FA5}">
                      <a16:colId xmlns:a16="http://schemas.microsoft.com/office/drawing/2014/main" val="1489392965"/>
                    </a:ext>
                  </a:extLst>
                </a:gridCol>
                <a:gridCol w="2681152">
                  <a:extLst>
                    <a:ext uri="{9D8B030D-6E8A-4147-A177-3AD203B41FA5}">
                      <a16:colId xmlns:a16="http://schemas.microsoft.com/office/drawing/2014/main" val="3608626569"/>
                    </a:ext>
                  </a:extLst>
                </a:gridCol>
                <a:gridCol w="2681152">
                  <a:extLst>
                    <a:ext uri="{9D8B030D-6E8A-4147-A177-3AD203B41FA5}">
                      <a16:colId xmlns:a16="http://schemas.microsoft.com/office/drawing/2014/main" val="2068191687"/>
                    </a:ext>
                  </a:extLst>
                </a:gridCol>
              </a:tblGrid>
              <a:tr h="4223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Code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Result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866278848"/>
                  </a:ext>
                </a:extLst>
              </a:tr>
              <a:tr h="4223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\'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'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Single quote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65630164"/>
                  </a:ext>
                </a:extLst>
              </a:tr>
              <a:tr h="4223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\"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"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Double quote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3756584"/>
                  </a:ext>
                </a:extLst>
              </a:tr>
              <a:tr h="4223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\\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\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Backslash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2734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17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1138"/>
              </p:ext>
            </p:extLst>
          </p:nvPr>
        </p:nvGraphicFramePr>
        <p:xfrm>
          <a:off x="4366533" y="1316901"/>
          <a:ext cx="3733279" cy="341154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33320">
                  <a:extLst>
                    <a:ext uri="{9D8B030D-6E8A-4147-A177-3AD203B41FA5}">
                      <a16:colId xmlns:a16="http://schemas.microsoft.com/office/drawing/2014/main" val="1598384866"/>
                    </a:ext>
                  </a:extLst>
                </a:gridCol>
                <a:gridCol w="2799959">
                  <a:extLst>
                    <a:ext uri="{9D8B030D-6E8A-4147-A177-3AD203B41FA5}">
                      <a16:colId xmlns:a16="http://schemas.microsoft.com/office/drawing/2014/main" val="1884580709"/>
                    </a:ext>
                  </a:extLst>
                </a:gridCol>
              </a:tblGrid>
              <a:tr h="48736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Code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38875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Backspace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49025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\f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Form Feed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47839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New Line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77689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Carriage Return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08227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Horizontal Tabulator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70810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\v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Vertical Tabulator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89172587"/>
                  </a:ext>
                </a:extLst>
              </a:tr>
            </a:tbl>
          </a:graphicData>
        </a:graphic>
      </p:graphicFrame>
      <p:sp>
        <p:nvSpPr>
          <p:cNvPr id="5" name="Text Placeholder 5"/>
          <p:cNvSpPr txBox="1">
            <a:spLocks/>
          </p:cNvSpPr>
          <p:nvPr/>
        </p:nvSpPr>
        <p:spPr>
          <a:xfrm>
            <a:off x="1598048" y="4909540"/>
            <a:ext cx="9270248" cy="1479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example =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This is an example </a:t>
            </a:r>
            <a:r>
              <a:rPr lang="en-US" dirty="0" smtClean="0">
                <a:solidFill>
                  <a:schemeClr val="bg1"/>
                </a:solidFill>
              </a:rPr>
              <a:t>\n</a:t>
            </a:r>
            <a:r>
              <a:rPr lang="en-US" dirty="0" smtClean="0">
                <a:solidFill>
                  <a:schemeClr val="tx1"/>
                </a:solidFill>
              </a:rPr>
              <a:t>for a new line.</a:t>
            </a:r>
            <a:r>
              <a:rPr lang="en-US" sz="2400" dirty="0" smtClean="0">
                <a:solidFill>
                  <a:schemeClr val="tx1"/>
                </a:solidFill>
              </a:rPr>
              <a:t>";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accent2"/>
                </a:solidFill>
              </a:rPr>
              <a:t>// This is an example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accent2"/>
                </a:solidFill>
              </a:rPr>
              <a:t>// for a new line. 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2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97392" cy="5201066"/>
          </a:xfrm>
        </p:spPr>
        <p:txBody>
          <a:bodyPr/>
          <a:lstStyle/>
          <a:p>
            <a:r>
              <a:rPr lang="en-US" sz="3200" dirty="0" smtClean="0"/>
              <a:t>Equality -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bg1"/>
                </a:solidFill>
              </a:rPr>
              <a:t>==</a:t>
            </a:r>
            <a:r>
              <a:rPr lang="en-US" sz="3200" dirty="0"/>
              <a:t>" </a:t>
            </a:r>
            <a:r>
              <a:rPr lang="en-US" sz="3200" dirty="0" smtClean="0"/>
              <a:t>- </a:t>
            </a:r>
            <a:r>
              <a:rPr lang="en-US" sz="3000" dirty="0" smtClean="0"/>
              <a:t>True </a:t>
            </a:r>
            <a:r>
              <a:rPr lang="en-US" sz="3000" dirty="0" smtClean="0"/>
              <a:t>if </a:t>
            </a:r>
            <a:r>
              <a:rPr lang="en-US" sz="3000" b="1" dirty="0" smtClean="0">
                <a:solidFill>
                  <a:schemeClr val="bg1"/>
                </a:solidFill>
              </a:rPr>
              <a:t>operands</a:t>
            </a:r>
            <a:r>
              <a:rPr lang="en-US" sz="3000" dirty="0" smtClean="0"/>
              <a:t> are the same, otherwise </a:t>
            </a:r>
            <a:r>
              <a:rPr lang="en-US" sz="3000" dirty="0" smtClean="0"/>
              <a:t>false.</a:t>
            </a:r>
            <a:endParaRPr lang="en-US" sz="30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Strict </a:t>
            </a:r>
            <a:r>
              <a:rPr lang="en-US" sz="3200" dirty="0"/>
              <a:t>Equality -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bg1"/>
                </a:solidFill>
              </a:rPr>
              <a:t>===</a:t>
            </a:r>
            <a:r>
              <a:rPr lang="en-US" sz="3200" dirty="0"/>
              <a:t>"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/>
              <a:t>- </a:t>
            </a:r>
            <a:r>
              <a:rPr lang="en-US" sz="3000" dirty="0" smtClean="0"/>
              <a:t>True if </a:t>
            </a:r>
            <a:r>
              <a:rPr lang="en-US" sz="3000" b="1" dirty="0" smtClean="0">
                <a:solidFill>
                  <a:schemeClr val="bg1"/>
                </a:solidFill>
              </a:rPr>
              <a:t>operands</a:t>
            </a:r>
            <a:r>
              <a:rPr lang="en-US" sz="3000" dirty="0" smtClean="0"/>
              <a:t> and </a:t>
            </a:r>
            <a:r>
              <a:rPr lang="en-US" sz="3000" b="1" dirty="0" smtClean="0">
                <a:solidFill>
                  <a:schemeClr val="bg1"/>
                </a:solidFill>
              </a:rPr>
              <a:t>data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type</a:t>
            </a:r>
            <a:r>
              <a:rPr lang="en-US" sz="3000" dirty="0" smtClean="0"/>
              <a:t> are the same,</a:t>
            </a:r>
            <a:br>
              <a:rPr lang="en-US" sz="3000" dirty="0" smtClean="0"/>
            </a:br>
            <a:r>
              <a:rPr lang="en-US" sz="3000" dirty="0" smtClean="0"/>
              <a:t>otherwise false.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550374" y="1919440"/>
            <a:ext cx="5377443" cy="1033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sVal = </a:t>
            </a:r>
            <a:r>
              <a:rPr lang="en-US" sz="2400" dirty="0" smtClean="0">
                <a:solidFill>
                  <a:schemeClr val="tx1"/>
                </a:solidFill>
              </a:rPr>
              <a:t>"example";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f (sVal </a:t>
            </a:r>
            <a:r>
              <a:rPr lang="en-US" sz="2400" dirty="0" smtClean="0">
                <a:solidFill>
                  <a:schemeClr val="bg1"/>
                </a:solidFill>
              </a:rPr>
              <a:t>==</a:t>
            </a:r>
            <a:r>
              <a:rPr lang="en-US" sz="2400" dirty="0" smtClean="0">
                <a:solidFill>
                  <a:schemeClr val="tx1"/>
                </a:solidFill>
              </a:rPr>
              <a:t> "example")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// true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13823" y="4279019"/>
            <a:ext cx="6050543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sVal = </a:t>
            </a:r>
            <a:r>
              <a:rPr lang="en-US" sz="2400" dirty="0" smtClean="0">
                <a:solidFill>
                  <a:schemeClr val="tx1"/>
                </a:solidFill>
              </a:rPr>
              <a:t>"example";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let sVal2 = new String(</a:t>
            </a:r>
            <a:r>
              <a:rPr lang="en-US" sz="2400" dirty="0">
                <a:solidFill>
                  <a:schemeClr val="tx1"/>
                </a:solidFill>
              </a:rPr>
              <a:t>"example</a:t>
            </a:r>
            <a:r>
              <a:rPr lang="en-US" sz="2400" dirty="0" smtClean="0">
                <a:solidFill>
                  <a:schemeClr val="tx1"/>
                </a:solidFill>
              </a:rPr>
              <a:t>");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f (sVal </a:t>
            </a:r>
            <a:r>
              <a:rPr lang="en-US" sz="2400" dirty="0" smtClean="0">
                <a:solidFill>
                  <a:schemeClr val="bg1"/>
                </a:solidFill>
              </a:rPr>
              <a:t>===</a:t>
            </a:r>
            <a:r>
              <a:rPr lang="en-US" sz="2400" dirty="0" smtClean="0">
                <a:solidFill>
                  <a:schemeClr val="tx1"/>
                </a:solidFill>
              </a:rPr>
              <a:t> sVal2)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// not true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9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1659</TotalTime>
  <Words>2261</Words>
  <Application>Microsoft Office PowerPoint</Application>
  <PresentationFormat>Widescreen</PresentationFormat>
  <Paragraphs>405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Strings and RegExp</vt:lpstr>
      <vt:lpstr>Table of Content</vt:lpstr>
      <vt:lpstr>Have a Question?</vt:lpstr>
      <vt:lpstr>PowerPoint Presentation</vt:lpstr>
      <vt:lpstr>What is a String?</vt:lpstr>
      <vt:lpstr>Quotes in Strings</vt:lpstr>
      <vt:lpstr>Length and Special Characters</vt:lpstr>
      <vt:lpstr>Escape Sequences</vt:lpstr>
      <vt:lpstr>Comparing Strings</vt:lpstr>
      <vt:lpstr>Comparing Strings</vt:lpstr>
      <vt:lpstr>Comparing Strings (2)</vt:lpstr>
      <vt:lpstr>String Methods</vt:lpstr>
      <vt:lpstr>String Methods (2)</vt:lpstr>
      <vt:lpstr>String Methods: Examples</vt:lpstr>
      <vt:lpstr>String Methods: Examples</vt:lpstr>
      <vt:lpstr>Problem: Pascal or Camel Case</vt:lpstr>
      <vt:lpstr>Problem: Pascal or Camel Case</vt:lpstr>
      <vt:lpstr>Problem: Find ASCII Equivalent</vt:lpstr>
      <vt:lpstr>Problem: Find ASCII Equivalent</vt:lpstr>
      <vt:lpstr>Problem: Split String Equally</vt:lpstr>
      <vt:lpstr>Problem: Split String Equally</vt:lpstr>
      <vt:lpstr>PowerPoint Presentation</vt:lpstr>
      <vt:lpstr>What are Regular Expressions?</vt:lpstr>
      <vt:lpstr>Problem: Replace a Certain Word</vt:lpstr>
      <vt:lpstr>Patterns</vt:lpstr>
      <vt:lpstr>RegEx Brackets</vt:lpstr>
      <vt:lpstr>Quantifiers</vt:lpstr>
      <vt:lpstr>RegEx Methods</vt:lpstr>
      <vt:lpstr>Problem: Extract User Data</vt:lpstr>
      <vt:lpstr>Problem: Extract User Data</vt:lpstr>
      <vt:lpstr>PowerPoint Presentation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Regular Expressions</dc:title>
  <dc:creator>happy.bozanko@gmail.com</dc:creator>
  <cp:lastModifiedBy>miro LLL</cp:lastModifiedBy>
  <cp:revision>198</cp:revision>
  <dcterms:created xsi:type="dcterms:W3CDTF">2018-10-10T05:24:38Z</dcterms:created>
  <dcterms:modified xsi:type="dcterms:W3CDTF">2019-01-29T10:11:52Z</dcterms:modified>
</cp:coreProperties>
</file>