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25"/>
  </p:notesMasterIdLst>
  <p:handoutMasterIdLst>
    <p:handoutMasterId r:id="rId26"/>
  </p:handoutMasterIdLst>
  <p:sldIdLst>
    <p:sldId id="464" r:id="rId2"/>
    <p:sldId id="525" r:id="rId3"/>
    <p:sldId id="529" r:id="rId4"/>
    <p:sldId id="527" r:id="rId5"/>
    <p:sldId id="528" r:id="rId6"/>
    <p:sldId id="522" r:id="rId7"/>
    <p:sldId id="523" r:id="rId8"/>
    <p:sldId id="531" r:id="rId9"/>
    <p:sldId id="524" r:id="rId10"/>
    <p:sldId id="526" r:id="rId11"/>
    <p:sldId id="476" r:id="rId12"/>
    <p:sldId id="514" r:id="rId13"/>
    <p:sldId id="515" r:id="rId14"/>
    <p:sldId id="521" r:id="rId15"/>
    <p:sldId id="519" r:id="rId16"/>
    <p:sldId id="516" r:id="rId17"/>
    <p:sldId id="517" r:id="rId18"/>
    <p:sldId id="518" r:id="rId19"/>
    <p:sldId id="530" r:id="rId20"/>
    <p:sldId id="533" r:id="rId21"/>
    <p:sldId id="534" r:id="rId22"/>
    <p:sldId id="520" r:id="rId23"/>
    <p:sldId id="459" r:id="rId2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7D1C"/>
    <a:srgbClr val="C00000"/>
    <a:srgbClr val="005B94"/>
    <a:srgbClr val="FFFFCC"/>
    <a:srgbClr val="203864"/>
    <a:srgbClr val="E3C867"/>
    <a:srgbClr val="943900"/>
    <a:srgbClr val="644C20"/>
    <a:srgbClr val="DFC7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541" autoAdjust="0"/>
  </p:normalViewPr>
  <p:slideViewPr>
    <p:cSldViewPr>
      <p:cViewPr varScale="1">
        <p:scale>
          <a:sx n="65" d="100"/>
          <a:sy n="65" d="100"/>
        </p:scale>
        <p:origin x="648"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3" d="100"/>
          <a:sy n="103" d="100"/>
        </p:scale>
        <p:origin x="4032" y="8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43236F7-4664-455E-BC07-0CDCE2155486}"/>
              </a:ext>
            </a:extLst>
          </p:cNvPr>
          <p:cNvSpPr>
            <a:spLocks noGrp="1"/>
          </p:cNvSpPr>
          <p:nvPr>
            <p:ph type="hdr" sz="quarter"/>
          </p:nvPr>
        </p:nvSpPr>
        <p:spPr>
          <a:xfrm>
            <a:off x="3" y="3"/>
            <a:ext cx="3076142" cy="513284"/>
          </a:xfrm>
          <a:prstGeom prst="rect">
            <a:avLst/>
          </a:prstGeom>
        </p:spPr>
        <p:txBody>
          <a:bodyPr vert="horz" lIns="94632" tIns="47316" rIns="94632" bIns="47316"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0431DEB9-9004-426F-A335-67E0A3C1849C}"/>
              </a:ext>
            </a:extLst>
          </p:cNvPr>
          <p:cNvSpPr>
            <a:spLocks noGrp="1"/>
          </p:cNvSpPr>
          <p:nvPr>
            <p:ph type="dt" sz="quarter" idx="1"/>
          </p:nvPr>
        </p:nvSpPr>
        <p:spPr>
          <a:xfrm>
            <a:off x="4021505" y="3"/>
            <a:ext cx="3076142" cy="513284"/>
          </a:xfrm>
          <a:prstGeom prst="rect">
            <a:avLst/>
          </a:prstGeom>
        </p:spPr>
        <p:txBody>
          <a:bodyPr vert="horz" lIns="94632" tIns="47316" rIns="94632" bIns="47316" rtlCol="0"/>
          <a:lstStyle>
            <a:lvl1pPr algn="r">
              <a:defRPr sz="1300"/>
            </a:lvl1pPr>
          </a:lstStyle>
          <a:p>
            <a:fld id="{23400795-29AB-4324-96AE-7F802EE6482E}" type="datetimeFigureOut">
              <a:rPr kumimoji="1" lang="ja-JP" altLang="en-US" smtClean="0"/>
              <a:pPr/>
              <a:t>2024/11/15</a:t>
            </a:fld>
            <a:endParaRPr kumimoji="1" lang="ja-JP" altLang="en-US"/>
          </a:p>
        </p:txBody>
      </p:sp>
      <p:sp>
        <p:nvSpPr>
          <p:cNvPr id="4" name="フッター プレースホルダー 3">
            <a:extLst>
              <a:ext uri="{FF2B5EF4-FFF2-40B4-BE49-F238E27FC236}">
                <a16:creationId xmlns:a16="http://schemas.microsoft.com/office/drawing/2014/main" id="{B95136CF-7728-43A0-B27C-D0DDF271B7E6}"/>
              </a:ext>
            </a:extLst>
          </p:cNvPr>
          <p:cNvSpPr>
            <a:spLocks noGrp="1"/>
          </p:cNvSpPr>
          <p:nvPr>
            <p:ph type="ftr" sz="quarter" idx="2"/>
          </p:nvPr>
        </p:nvSpPr>
        <p:spPr>
          <a:xfrm>
            <a:off x="3" y="9721333"/>
            <a:ext cx="3076142" cy="513284"/>
          </a:xfrm>
          <a:prstGeom prst="rect">
            <a:avLst/>
          </a:prstGeom>
        </p:spPr>
        <p:txBody>
          <a:bodyPr vert="horz" lIns="94632" tIns="47316" rIns="94632" bIns="47316"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F9A165A7-74BC-48CC-80C3-CE94A50EC5B5}"/>
              </a:ext>
            </a:extLst>
          </p:cNvPr>
          <p:cNvSpPr>
            <a:spLocks noGrp="1"/>
          </p:cNvSpPr>
          <p:nvPr>
            <p:ph type="sldNum" sz="quarter" idx="3"/>
          </p:nvPr>
        </p:nvSpPr>
        <p:spPr>
          <a:xfrm>
            <a:off x="4021505" y="9721333"/>
            <a:ext cx="3076142" cy="513284"/>
          </a:xfrm>
          <a:prstGeom prst="rect">
            <a:avLst/>
          </a:prstGeom>
        </p:spPr>
        <p:txBody>
          <a:bodyPr vert="horz" lIns="94632" tIns="47316" rIns="94632" bIns="47316" rtlCol="0" anchor="b"/>
          <a:lstStyle>
            <a:lvl1pPr algn="r">
              <a:defRPr sz="1300"/>
            </a:lvl1pPr>
          </a:lstStyle>
          <a:p>
            <a:fld id="{F1503A65-AD4E-4996-98EA-0537A51CC4C0}" type="slidenum">
              <a:rPr kumimoji="1" lang="ja-JP" altLang="en-US" smtClean="0"/>
              <a:pPr/>
              <a:t>‹#›</a:t>
            </a:fld>
            <a:endParaRPr kumimoji="1" lang="ja-JP" altLang="en-US"/>
          </a:p>
        </p:txBody>
      </p:sp>
    </p:spTree>
    <p:extLst>
      <p:ext uri="{BB962C8B-B14F-4D97-AF65-F5344CB8AC3E}">
        <p14:creationId xmlns:p14="http://schemas.microsoft.com/office/powerpoint/2010/main" val="24300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3"/>
            <a:ext cx="3076364" cy="513508"/>
          </a:xfrm>
          <a:prstGeom prst="rect">
            <a:avLst/>
          </a:prstGeom>
        </p:spPr>
        <p:txBody>
          <a:bodyPr vert="horz" lIns="95450" tIns="47725" rIns="95450" bIns="47725" rtlCol="0"/>
          <a:lstStyle>
            <a:lvl1pPr algn="l">
              <a:defRPr sz="1300" b="0" i="0"/>
            </a:lvl1pPr>
          </a:lstStyle>
          <a:p>
            <a:endParaRPr lang="ja-JP" altLang="en-US"/>
          </a:p>
        </p:txBody>
      </p:sp>
      <p:sp>
        <p:nvSpPr>
          <p:cNvPr id="3" name="日付プレースホルダー 2"/>
          <p:cNvSpPr>
            <a:spLocks noGrp="1"/>
          </p:cNvSpPr>
          <p:nvPr>
            <p:ph type="dt" idx="1"/>
          </p:nvPr>
        </p:nvSpPr>
        <p:spPr>
          <a:xfrm>
            <a:off x="4021297" y="3"/>
            <a:ext cx="3076364" cy="513508"/>
          </a:xfrm>
          <a:prstGeom prst="rect">
            <a:avLst/>
          </a:prstGeom>
        </p:spPr>
        <p:txBody>
          <a:bodyPr vert="horz" lIns="95450" tIns="47725" rIns="95450" bIns="47725" rtlCol="0"/>
          <a:lstStyle>
            <a:lvl1pPr algn="r">
              <a:defRPr sz="1300" b="0" i="0"/>
            </a:lvl1pPr>
          </a:lstStyle>
          <a:p>
            <a:fld id="{E1F90248-EE6A-492B-9478-0BEDDAFA9DDF}" type="datetimeFigureOut">
              <a:rPr lang="ja-JP" altLang="en-US" smtClean="0"/>
              <a:pPr/>
              <a:t>2024/11/15</a:t>
            </a:fld>
            <a:endParaRPr lang="ja-JP" altLang="en-US"/>
          </a:p>
        </p:txBody>
      </p:sp>
      <p:sp>
        <p:nvSpPr>
          <p:cNvPr id="4" name="スライド イメージ プレースホルダー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5450" tIns="47725" rIns="95450" bIns="47725" rtlCol="0" anchor="ctr"/>
          <a:lstStyle/>
          <a:p>
            <a:endParaRPr lang="ja-JP" altLang="en-US"/>
          </a:p>
        </p:txBody>
      </p:sp>
      <p:sp>
        <p:nvSpPr>
          <p:cNvPr id="5" name="ノート プレースホルダー 4"/>
          <p:cNvSpPr>
            <a:spLocks noGrp="1"/>
          </p:cNvSpPr>
          <p:nvPr>
            <p:ph type="body" sz="quarter" idx="3"/>
          </p:nvPr>
        </p:nvSpPr>
        <p:spPr>
          <a:xfrm>
            <a:off x="709931" y="4925412"/>
            <a:ext cx="5679440" cy="4029879"/>
          </a:xfrm>
          <a:prstGeom prst="rect">
            <a:avLst/>
          </a:prstGeom>
        </p:spPr>
        <p:txBody>
          <a:bodyPr vert="horz" lIns="95450" tIns="47725" rIns="95450" bIns="47725"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4" y="9721107"/>
            <a:ext cx="3076364" cy="513507"/>
          </a:xfrm>
          <a:prstGeom prst="rect">
            <a:avLst/>
          </a:prstGeom>
        </p:spPr>
        <p:txBody>
          <a:bodyPr vert="horz" lIns="95450" tIns="47725" rIns="95450" bIns="47725" rtlCol="0" anchor="b"/>
          <a:lstStyle>
            <a:lvl1pPr algn="l">
              <a:defRPr sz="1300" b="0" i="0"/>
            </a:lvl1pPr>
          </a:lstStyle>
          <a:p>
            <a:endParaRPr lang="ja-JP" altLang="en-US"/>
          </a:p>
        </p:txBody>
      </p:sp>
      <p:sp>
        <p:nvSpPr>
          <p:cNvPr id="7" name="スライド番号プレースホルダー 6"/>
          <p:cNvSpPr>
            <a:spLocks noGrp="1"/>
          </p:cNvSpPr>
          <p:nvPr>
            <p:ph type="sldNum" sz="quarter" idx="5"/>
          </p:nvPr>
        </p:nvSpPr>
        <p:spPr>
          <a:xfrm>
            <a:off x="4021297" y="9721107"/>
            <a:ext cx="3076364" cy="513507"/>
          </a:xfrm>
          <a:prstGeom prst="rect">
            <a:avLst/>
          </a:prstGeom>
        </p:spPr>
        <p:txBody>
          <a:bodyPr vert="horz" lIns="95450" tIns="47725" rIns="95450" bIns="47725" rtlCol="0" anchor="b"/>
          <a:lstStyle>
            <a:lvl1pPr algn="r">
              <a:defRPr sz="1300" b="0" i="0"/>
            </a:lvl1pPr>
          </a:lstStyle>
          <a:p>
            <a:fld id="{9B63B2ED-D70A-4E8F-96F9-541B53228F15}" type="slidenum">
              <a:rPr lang="ja-JP" altLang="en-US" smtClean="0"/>
              <a:pPr/>
              <a:t>‹#›</a:t>
            </a:fld>
            <a:endParaRPr lang="ja-JP" altLang="en-US"/>
          </a:p>
        </p:txBody>
      </p:sp>
    </p:spTree>
    <p:extLst>
      <p:ext uri="{BB962C8B-B14F-4D97-AF65-F5344CB8AC3E}">
        <p14:creationId xmlns:p14="http://schemas.microsoft.com/office/powerpoint/2010/main" val="14917948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b="0" i="0" kern="1200">
        <a:solidFill>
          <a:schemeClr val="tx1"/>
        </a:solidFill>
        <a:latin typeface="+mn-lt"/>
        <a:ea typeface="+mn-ea"/>
        <a:cs typeface="+mn-cs"/>
      </a:defRPr>
    </a:lvl1pPr>
    <a:lvl2pPr marL="457200" algn="l" defTabSz="914400" rtl="0" eaLnBrk="1" latinLnBrk="0" hangingPunct="1">
      <a:defRPr kumimoji="1" sz="1200" b="0" i="0" kern="1200">
        <a:solidFill>
          <a:schemeClr val="tx1"/>
        </a:solidFill>
        <a:latin typeface="+mn-lt"/>
        <a:ea typeface="+mn-ea"/>
        <a:cs typeface="+mn-cs"/>
      </a:defRPr>
    </a:lvl2pPr>
    <a:lvl3pPr marL="914400" algn="l" defTabSz="914400" rtl="0" eaLnBrk="1" latinLnBrk="0" hangingPunct="1">
      <a:defRPr kumimoji="1" sz="1200" b="0" i="0" kern="1200">
        <a:solidFill>
          <a:schemeClr val="tx1"/>
        </a:solidFill>
        <a:latin typeface="+mn-lt"/>
        <a:ea typeface="+mn-ea"/>
        <a:cs typeface="+mn-cs"/>
      </a:defRPr>
    </a:lvl3pPr>
    <a:lvl4pPr marL="1371600" algn="l" defTabSz="914400" rtl="0" eaLnBrk="1" latinLnBrk="0" hangingPunct="1">
      <a:defRPr kumimoji="1" sz="1200" b="0" i="0" kern="1200">
        <a:solidFill>
          <a:schemeClr val="tx1"/>
        </a:solidFill>
        <a:latin typeface="+mn-lt"/>
        <a:ea typeface="+mn-ea"/>
        <a:cs typeface="+mn-cs"/>
      </a:defRPr>
    </a:lvl4pPr>
    <a:lvl5pPr marL="1828800" algn="l" defTabSz="914400" rtl="0" eaLnBrk="1" latinLnBrk="0" hangingPunct="1">
      <a:defRPr kumimoji="1" sz="1200" b="0" i="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xfrm>
            <a:off x="481013" y="1279525"/>
            <a:ext cx="6137275"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ja-JP" dirty="0">
              <a:solidFill>
                <a:srgbClr val="FF0000"/>
              </a:solidFill>
              <a:latin typeface="Verdana" panose="020B0604030504040204" pitchFamily="34" charset="0"/>
            </a:endParaRP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Palatino Linotype" panose="02040502050505030304" pitchFamily="18" charset="0"/>
                <a:ea typeface="HGS明朝E" panose="02020900000000000000" pitchFamily="18" charset="-128"/>
              </a:defRPr>
            </a:lvl1pPr>
            <a:lvl2pPr marL="767249" indent="-294085">
              <a:defRPr kumimoji="1">
                <a:solidFill>
                  <a:schemeClr val="tx1"/>
                </a:solidFill>
                <a:latin typeface="Palatino Linotype" panose="02040502050505030304" pitchFamily="18" charset="0"/>
                <a:ea typeface="HGS明朝E" panose="02020900000000000000" pitchFamily="18" charset="-128"/>
              </a:defRPr>
            </a:lvl2pPr>
            <a:lvl3pPr marL="1181268" indent="-234940">
              <a:defRPr kumimoji="1">
                <a:solidFill>
                  <a:schemeClr val="tx1"/>
                </a:solidFill>
                <a:latin typeface="Palatino Linotype" panose="02040502050505030304" pitchFamily="18" charset="0"/>
                <a:ea typeface="HGS明朝E" panose="02020900000000000000" pitchFamily="18" charset="-128"/>
              </a:defRPr>
            </a:lvl3pPr>
            <a:lvl4pPr marL="1654432" indent="-234940">
              <a:defRPr kumimoji="1">
                <a:solidFill>
                  <a:schemeClr val="tx1"/>
                </a:solidFill>
                <a:latin typeface="Palatino Linotype" panose="02040502050505030304" pitchFamily="18" charset="0"/>
                <a:ea typeface="HGS明朝E" panose="02020900000000000000" pitchFamily="18" charset="-128"/>
              </a:defRPr>
            </a:lvl4pPr>
            <a:lvl5pPr marL="2127596" indent="-234940">
              <a:defRPr kumimoji="1">
                <a:solidFill>
                  <a:schemeClr val="tx1"/>
                </a:solidFill>
                <a:latin typeface="Palatino Linotype" panose="02040502050505030304" pitchFamily="18" charset="0"/>
                <a:ea typeface="HGS明朝E" panose="02020900000000000000" pitchFamily="18" charset="-128"/>
              </a:defRPr>
            </a:lvl5pPr>
            <a:lvl6pPr marL="2600761" indent="-234940" defTabSz="473164"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6pPr>
            <a:lvl7pPr marL="3073924" indent="-234940" defTabSz="473164"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7pPr>
            <a:lvl8pPr marL="3547089" indent="-234940" defTabSz="473164"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8pPr>
            <a:lvl9pPr marL="4020253" indent="-234940" defTabSz="473164"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9pPr>
          </a:lstStyle>
          <a:p>
            <a:pPr defTabSz="473164" fontAlgn="base">
              <a:spcBef>
                <a:spcPct val="0"/>
              </a:spcBef>
              <a:spcAft>
                <a:spcPct val="0"/>
              </a:spcAft>
              <a:defRPr/>
            </a:pPr>
            <a:fld id="{3DC60360-78A5-4736-A7D3-2E2F7B46CACC}" type="slidenum">
              <a:rPr lang="ja-JP" altLang="en-US">
                <a:solidFill>
                  <a:srgbClr val="000000"/>
                </a:solidFill>
                <a:latin typeface="游ゴシック" panose="020B0400000000000000" pitchFamily="50" charset="-128"/>
                <a:ea typeface="ＭＳ Ｐゴシック" panose="020B0600070205080204" pitchFamily="50" charset="-128"/>
              </a:rPr>
              <a:pPr defTabSz="473164" fontAlgn="base">
                <a:spcBef>
                  <a:spcPct val="0"/>
                </a:spcBef>
                <a:spcAft>
                  <a:spcPct val="0"/>
                </a:spcAft>
                <a:defRPr/>
              </a:pPr>
              <a:t>1</a:t>
            </a:fld>
            <a:endParaRPr lang="ja-JP" altLang="en-US">
              <a:solidFill>
                <a:srgbClr val="000000"/>
              </a:solidFill>
              <a:latin typeface="游ゴシック" panose="020B0400000000000000" pitchFamily="50" charset="-128"/>
              <a:ea typeface="ＭＳ Ｐゴシック" panose="020B0600070205080204" pitchFamily="50" charset="-128"/>
            </a:endParaRPr>
          </a:p>
        </p:txBody>
      </p:sp>
    </p:spTree>
    <p:extLst>
      <p:ext uri="{BB962C8B-B14F-4D97-AF65-F5344CB8AC3E}">
        <p14:creationId xmlns:p14="http://schemas.microsoft.com/office/powerpoint/2010/main" val="4280748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7275" cy="34528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B2758AD-138C-DE49-A908-48258F27A13C}" type="slidenum">
              <a:rPr kumimoji="1" lang="ja-JP" altLang="en-US" smtClean="0"/>
              <a:t>23</a:t>
            </a:fld>
            <a:endParaRPr kumimoji="1" lang="ja-JP" altLang="en-US"/>
          </a:p>
        </p:txBody>
      </p:sp>
    </p:spTree>
    <p:extLst>
      <p:ext uri="{BB962C8B-B14F-4D97-AF65-F5344CB8AC3E}">
        <p14:creationId xmlns:p14="http://schemas.microsoft.com/office/powerpoint/2010/main" val="3058556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564" y="41335"/>
            <a:ext cx="11456869" cy="6443459"/>
          </a:xfrm>
          <a:prstGeom prst="rect">
            <a:avLst/>
          </a:prstGeom>
        </p:spPr>
      </p:pic>
      <p:sp>
        <p:nvSpPr>
          <p:cNvPr id="4" name="正方形/長方形 3"/>
          <p:cNvSpPr/>
          <p:nvPr userDrawn="1"/>
        </p:nvSpPr>
        <p:spPr>
          <a:xfrm>
            <a:off x="11067083" y="-4242"/>
            <a:ext cx="936104" cy="119427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a:off x="0" y="-4242"/>
            <a:ext cx="12192000" cy="139180"/>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8" name="直線コネクタ 7"/>
          <p:cNvCxnSpPr/>
          <p:nvPr userDrawn="1"/>
        </p:nvCxnSpPr>
        <p:spPr>
          <a:xfrm>
            <a:off x="508484" y="3909153"/>
            <a:ext cx="1117503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 name="タイトル 1"/>
          <p:cNvSpPr>
            <a:spLocks noGrp="1"/>
          </p:cNvSpPr>
          <p:nvPr>
            <p:ph type="ctrTitle"/>
          </p:nvPr>
        </p:nvSpPr>
        <p:spPr>
          <a:xfrm>
            <a:off x="914400" y="1886968"/>
            <a:ext cx="10363200" cy="1470025"/>
          </a:xfrm>
        </p:spPr>
        <p:txBody>
          <a:bodyPr>
            <a:normAutofit/>
          </a:bodyPr>
          <a:lstStyle>
            <a:lvl1pPr algn="ctr">
              <a:defRPr sz="4000" baseline="0">
                <a:solidFill>
                  <a:schemeClr val="accent5">
                    <a:lumMod val="50000"/>
                  </a:schemeClr>
                </a:solidFill>
                <a:latin typeface="+mj-ea"/>
                <a:ea typeface="+mj-ea"/>
              </a:defRPr>
            </a:lvl1pPr>
          </a:lstStyle>
          <a:p>
            <a:r>
              <a:rPr kumimoji="1" lang="ja-JP" altLang="en-US" dirty="0"/>
              <a:t>マスタ タイトルの書式設定</a:t>
            </a:r>
          </a:p>
        </p:txBody>
      </p:sp>
      <p:sp>
        <p:nvSpPr>
          <p:cNvPr id="3" name="サブタイトル 2"/>
          <p:cNvSpPr>
            <a:spLocks noGrp="1"/>
          </p:cNvSpPr>
          <p:nvPr>
            <p:ph type="subTitle" idx="1"/>
          </p:nvPr>
        </p:nvSpPr>
        <p:spPr>
          <a:xfrm>
            <a:off x="1828800" y="4340696"/>
            <a:ext cx="8534400" cy="1464568"/>
          </a:xfrm>
        </p:spPr>
        <p:txBody>
          <a:bodyPr>
            <a:normAutofit/>
          </a:bodyPr>
          <a:lstStyle>
            <a:lvl1pPr marL="0" indent="0" algn="ctr">
              <a:buNone/>
              <a:defRPr sz="3200" baseline="0">
                <a:solidFill>
                  <a:srgbClr val="203864"/>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 サブタイトルの書式設定</a:t>
            </a:r>
          </a:p>
        </p:txBody>
      </p:sp>
      <p:pic>
        <p:nvPicPr>
          <p:cNvPr id="9" name="図 8" descr="flag_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41069" y="11088"/>
            <a:ext cx="1109861" cy="1547220"/>
          </a:xfrm>
          <a:prstGeom prst="rect">
            <a:avLst/>
          </a:prstGeom>
        </p:spPr>
      </p:pic>
    </p:spTree>
    <p:extLst>
      <p:ext uri="{BB962C8B-B14F-4D97-AF65-F5344CB8AC3E}">
        <p14:creationId xmlns:p14="http://schemas.microsoft.com/office/powerpoint/2010/main" val="191738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35360" y="126750"/>
            <a:ext cx="10753195" cy="709963"/>
          </a:xfrm>
        </p:spPr>
        <p:txBody>
          <a:bodyPr bIns="0"/>
          <a:lstStyle/>
          <a:p>
            <a:r>
              <a:rPr kumimoji="1" lang="ja-JP" altLang="en-US" dirty="0"/>
              <a:t>マスタ タイトルの書式設定</a:t>
            </a:r>
          </a:p>
        </p:txBody>
      </p:sp>
      <p:sp>
        <p:nvSpPr>
          <p:cNvPr id="3" name="コンテンツ プレースホルダ 2"/>
          <p:cNvSpPr>
            <a:spLocks noGrp="1"/>
          </p:cNvSpPr>
          <p:nvPr>
            <p:ph idx="1"/>
          </p:nvPr>
        </p:nvSpPr>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4" name="直線コネクタ 3"/>
          <p:cNvCxnSpPr/>
          <p:nvPr userDrawn="1"/>
        </p:nvCxnSpPr>
        <p:spPr>
          <a:xfrm flipV="1">
            <a:off x="0" y="842402"/>
            <a:ext cx="4463819" cy="1"/>
          </a:xfrm>
          <a:prstGeom prst="line">
            <a:avLst/>
          </a:prstGeom>
          <a:ln w="63500" cmpd="dbl">
            <a:solidFill>
              <a:srgbClr val="022C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61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
        <p:nvSpPr>
          <p:cNvPr id="3" name="コンテンツ プレースホルダ 2"/>
          <p:cNvSpPr>
            <a:spLocks noGrp="1"/>
          </p:cNvSpPr>
          <p:nvPr>
            <p:ph sz="half" idx="1"/>
          </p:nvPr>
        </p:nvSpPr>
        <p:spPr>
          <a:xfrm>
            <a:off x="609600" y="1340768"/>
            <a:ext cx="53848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6197600" y="1340768"/>
            <a:ext cx="53848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5" name="直線コネクタ 4"/>
          <p:cNvCxnSpPr/>
          <p:nvPr userDrawn="1"/>
        </p:nvCxnSpPr>
        <p:spPr>
          <a:xfrm flipV="1">
            <a:off x="0" y="842402"/>
            <a:ext cx="4463819" cy="1"/>
          </a:xfrm>
          <a:prstGeom prst="line">
            <a:avLst/>
          </a:prstGeom>
          <a:ln w="63500" cmpd="dbl">
            <a:solidFill>
              <a:srgbClr val="022C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8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Tree>
    <p:extLst>
      <p:ext uri="{BB962C8B-B14F-4D97-AF65-F5344CB8AC3E}">
        <p14:creationId xmlns:p14="http://schemas.microsoft.com/office/powerpoint/2010/main" val="276181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sp>
        <p:nvSpPr>
          <p:cNvPr id="2" name="正方形/長方形 1"/>
          <p:cNvSpPr/>
          <p:nvPr userDrawn="1"/>
        </p:nvSpPr>
        <p:spPr>
          <a:xfrm>
            <a:off x="0" y="0"/>
            <a:ext cx="12192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800" dirty="0"/>
          </a:p>
        </p:txBody>
      </p:sp>
      <p:sp>
        <p:nvSpPr>
          <p:cNvPr id="4" name="テキスト ボックス 3"/>
          <p:cNvSpPr txBox="1"/>
          <p:nvPr userDrawn="1"/>
        </p:nvSpPr>
        <p:spPr>
          <a:xfrm>
            <a:off x="10246407" y="6351712"/>
            <a:ext cx="1879443"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A50868-C88D-6B49-8F6F-2FC5D73B70AB}" type="slidenum">
              <a:rPr kumimoji="1" lang="ja-JP" altLang="en-US" sz="2400" b="0" i="0" u="none" strike="noStrike" kern="1200" cap="none" spc="0" normalizeH="0" baseline="0" noProof="0" smtClean="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endParaRPr>
          </a:p>
        </p:txBody>
      </p:sp>
      <p:pic>
        <p:nvPicPr>
          <p:cNvPr id="5" name="図 4" descr="flag_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41069" y="11088"/>
            <a:ext cx="1109861" cy="1547220"/>
          </a:xfrm>
          <a:prstGeom prst="rect">
            <a:avLst/>
          </a:prstGeom>
        </p:spPr>
      </p:pic>
    </p:spTree>
    <p:extLst>
      <p:ext uri="{BB962C8B-B14F-4D97-AF65-F5344CB8AC3E}">
        <p14:creationId xmlns:p14="http://schemas.microsoft.com/office/powerpoint/2010/main" val="18116004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ユーザー設定レイアウト">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2CC2344-3C51-1546-8129-9C54973DD3EE}"/>
              </a:ext>
            </a:extLst>
          </p:cNvPr>
          <p:cNvSpPr/>
          <p:nvPr userDrawn="1"/>
        </p:nvSpPr>
        <p:spPr>
          <a:xfrm>
            <a:off x="9819861" y="0"/>
            <a:ext cx="2372139" cy="1351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p:cNvSpPr/>
          <p:nvPr userDrawn="1"/>
        </p:nvSpPr>
        <p:spPr>
          <a:xfrm>
            <a:off x="0" y="0"/>
            <a:ext cx="12192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2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5" name="直線コネクタ 4"/>
          <p:cNvCxnSpPr/>
          <p:nvPr userDrawn="1"/>
        </p:nvCxnSpPr>
        <p:spPr>
          <a:xfrm flipV="1">
            <a:off x="0" y="842402"/>
            <a:ext cx="4463819" cy="1"/>
          </a:xfrm>
          <a:prstGeom prst="line">
            <a:avLst/>
          </a:prstGeom>
          <a:ln w="63500" cmpd="dbl">
            <a:solidFill>
              <a:srgbClr val="022C5E"/>
            </a:solidFill>
          </a:ln>
        </p:spPr>
        <p:style>
          <a:lnRef idx="1">
            <a:schemeClr val="accent1"/>
          </a:lnRef>
          <a:fillRef idx="0">
            <a:schemeClr val="accent1"/>
          </a:fillRef>
          <a:effectRef idx="0">
            <a:schemeClr val="accent1"/>
          </a:effectRef>
          <a:fontRef idx="minor">
            <a:schemeClr val="tx1"/>
          </a:fontRef>
        </p:style>
      </p:cxnSp>
      <p:pic>
        <p:nvPicPr>
          <p:cNvPr id="6" name="図 5" descr="flag_l.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41069" y="11088"/>
            <a:ext cx="1109861" cy="1547220"/>
          </a:xfrm>
          <a:prstGeom prst="rect">
            <a:avLst/>
          </a:prstGeom>
        </p:spPr>
      </p:pic>
    </p:spTree>
    <p:extLst>
      <p:ext uri="{BB962C8B-B14F-4D97-AF65-F5344CB8AC3E}">
        <p14:creationId xmlns:p14="http://schemas.microsoft.com/office/powerpoint/2010/main" val="362403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35360" y="116632"/>
            <a:ext cx="10753195" cy="720080"/>
          </a:xfrm>
          <a:prstGeom prst="rect">
            <a:avLst/>
          </a:prstGeom>
        </p:spPr>
        <p:txBody>
          <a:bodyPr vert="horz" lIns="91440" tIns="45720" rIns="91440" bIns="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623392" y="1268761"/>
            <a:ext cx="10959008" cy="5256585"/>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テキスト ボックス 7"/>
          <p:cNvSpPr txBox="1"/>
          <p:nvPr userDrawn="1"/>
        </p:nvSpPr>
        <p:spPr>
          <a:xfrm>
            <a:off x="10246407" y="6351712"/>
            <a:ext cx="1879443"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A50868-C88D-6B49-8F6F-2FC5D73B70AB}" type="slidenum">
              <a:rPr kumimoji="1" lang="ja-JP" altLang="en-US" sz="2400" b="0" i="0" u="none" strike="noStrike" kern="1200" cap="none" spc="0" normalizeH="0" baseline="0" noProof="0" smtClean="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endParaRPr>
          </a:p>
        </p:txBody>
      </p:sp>
      <p:sp>
        <p:nvSpPr>
          <p:cNvPr id="9" name="正方形/長方形 8"/>
          <p:cNvSpPr/>
          <p:nvPr userDrawn="1"/>
        </p:nvSpPr>
        <p:spPr>
          <a:xfrm>
            <a:off x="0" y="0"/>
            <a:ext cx="12192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2" name="図 11" descr="flogs.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1197902" y="9248"/>
            <a:ext cx="681675" cy="899472"/>
          </a:xfrm>
          <a:prstGeom prst="rect">
            <a:avLst/>
          </a:prstGeom>
        </p:spPr>
      </p:pic>
    </p:spTree>
    <p:extLst>
      <p:ext uri="{BB962C8B-B14F-4D97-AF65-F5344CB8AC3E}">
        <p14:creationId xmlns:p14="http://schemas.microsoft.com/office/powerpoint/2010/main" val="290801723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9" r:id="rId5"/>
    <p:sldLayoutId id="2147483769" r:id="rId6"/>
  </p:sldLayoutIdLst>
  <p:hf hdr="0" ftr="0" dt="0"/>
  <p:txStyles>
    <p:titleStyle>
      <a:lvl1pPr algn="l" defTabSz="914400" rtl="0" eaLnBrk="1" latinLnBrk="0" hangingPunct="1">
        <a:spcBef>
          <a:spcPct val="0"/>
        </a:spcBef>
        <a:buNone/>
        <a:defRPr kumimoji="1" sz="3600" kern="1200" baseline="0">
          <a:solidFill>
            <a:schemeClr val="accent5">
              <a:lumMod val="50000"/>
            </a:schemeClr>
          </a:solidFill>
          <a:latin typeface="Verdana" panose="020B0604030504040204" pitchFamily="34" charset="0"/>
          <a:ea typeface="メイリオ" panose="020B0604030504040204" pitchFamily="50" charset="-128"/>
          <a:cs typeface="+mj-cs"/>
        </a:defRPr>
      </a:lvl1pPr>
    </p:titleStyle>
    <p:bodyStyle>
      <a:lvl1pPr marL="342900" indent="-360000" algn="l" defTabSz="914400" rtl="0" eaLnBrk="1" latinLnBrk="0" hangingPunct="1">
        <a:spcBef>
          <a:spcPts val="1200"/>
        </a:spcBef>
        <a:buFont typeface="Wingdings" panose="05000000000000000000" pitchFamily="2" charset="2"/>
        <a:buChar char="l"/>
        <a:defRPr kumimoji="1" sz="3200" kern="1200" baseline="0">
          <a:solidFill>
            <a:srgbClr val="203864"/>
          </a:solidFill>
          <a:latin typeface="Verdana" panose="020B0604030504040204" pitchFamily="34" charset="0"/>
          <a:ea typeface="メイリオ" panose="020B0604030504040204" pitchFamily="50" charset="-128"/>
          <a:cs typeface="+mn-cs"/>
        </a:defRPr>
      </a:lvl1pPr>
      <a:lvl2pPr marL="742950" indent="-360000" algn="l" defTabSz="914400" rtl="0" eaLnBrk="1" latinLnBrk="0" hangingPunct="1">
        <a:spcBef>
          <a:spcPts val="200"/>
        </a:spcBef>
        <a:buFont typeface="Wingdings" panose="05000000000000000000" pitchFamily="2" charset="2"/>
        <a:buChar char="n"/>
        <a:defRPr kumimoji="1" sz="2800" kern="1200" baseline="0">
          <a:solidFill>
            <a:schemeClr val="bg2">
              <a:lumMod val="50000"/>
            </a:schemeClr>
          </a:solidFill>
          <a:latin typeface="Verdana" panose="020B0604030504040204" pitchFamily="34" charset="0"/>
          <a:ea typeface="メイリオ" panose="020B0604030504040204" pitchFamily="50" charset="-128"/>
          <a:cs typeface="+mn-cs"/>
        </a:defRPr>
      </a:lvl2pPr>
      <a:lvl3pPr marL="987425" indent="-361950" algn="l" defTabSz="914400" rtl="0" eaLnBrk="1" latinLnBrk="0" hangingPunct="1">
        <a:spcBef>
          <a:spcPts val="200"/>
        </a:spcBef>
        <a:buFont typeface="Wingdings" panose="05000000000000000000" pitchFamily="2" charset="2"/>
        <a:buChar char="l"/>
        <a:defRPr kumimoji="1" sz="2400" kern="1200" baseline="0">
          <a:solidFill>
            <a:schemeClr val="bg2">
              <a:lumMod val="50000"/>
            </a:schemeClr>
          </a:solidFill>
          <a:latin typeface="Verdana" panose="020B0604030504040204" pitchFamily="34" charset="0"/>
          <a:ea typeface="メイリオ" panose="020B0604030504040204" pitchFamily="50" charset="-128"/>
          <a:cs typeface="+mn-cs"/>
        </a:defRPr>
      </a:lvl3pPr>
      <a:lvl4pPr marL="1349375" indent="-452438" algn="l" defTabSz="914400" rtl="0" eaLnBrk="1" latinLnBrk="0" hangingPunct="1">
        <a:spcBef>
          <a:spcPts val="200"/>
        </a:spcBef>
        <a:buFont typeface="Wingdings" panose="05000000000000000000" pitchFamily="2" charset="2"/>
        <a:buChar char="l"/>
        <a:defRPr kumimoji="1" sz="2400" kern="1200" baseline="0">
          <a:solidFill>
            <a:schemeClr val="bg2">
              <a:lumMod val="50000"/>
            </a:schemeClr>
          </a:solidFill>
          <a:latin typeface="Verdana" panose="020B0604030504040204" pitchFamily="34" charset="0"/>
          <a:ea typeface="メイリオ" panose="020B0604030504040204" pitchFamily="50" charset="-128"/>
          <a:cs typeface="+mn-cs"/>
        </a:defRPr>
      </a:lvl4pPr>
      <a:lvl5pPr marL="1701800" indent="-442913" algn="l" defTabSz="914400" rtl="0" eaLnBrk="1" latinLnBrk="0" hangingPunct="1">
        <a:spcBef>
          <a:spcPts val="200"/>
        </a:spcBef>
        <a:buFont typeface="Wingdings" panose="05000000000000000000" pitchFamily="2" charset="2"/>
        <a:buChar char="l"/>
        <a:defRPr kumimoji="1" sz="2400" kern="1200" baseline="0">
          <a:solidFill>
            <a:schemeClr val="bg2">
              <a:lumMod val="50000"/>
            </a:schemeClr>
          </a:solidFill>
          <a:latin typeface="Verdana" panose="020B0604030504040204" pitchFamily="34" charset="0"/>
          <a:ea typeface="メイリオ" panose="020B060403050404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x.gd/Z7MRU"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x.gd/Z7MRU"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421042"/>
            <a:ext cx="9144000" cy="3436958"/>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3505200"/>
          </a:xfrm>
          <a:prstGeom prst="rect">
            <a:avLst/>
          </a:prstGeom>
        </p:spPr>
      </p:pic>
      <p:sp>
        <p:nvSpPr>
          <p:cNvPr id="49" name="正方形/長方形 48"/>
          <p:cNvSpPr/>
          <p:nvPr/>
        </p:nvSpPr>
        <p:spPr>
          <a:xfrm>
            <a:off x="0" y="3490432"/>
            <a:ext cx="12192000" cy="178576"/>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lvl1pPr>
              <a:defRPr kumimoji="1">
                <a:solidFill>
                  <a:schemeClr val="tx1"/>
                </a:solidFill>
                <a:latin typeface="Palatino Linotype" panose="02040502050505030304" pitchFamily="18" charset="0"/>
                <a:ea typeface="HGS明朝E" panose="02020900000000000000" pitchFamily="18" charset="-128"/>
              </a:defRPr>
            </a:lvl1pPr>
            <a:lvl2pPr marL="742950" indent="-285750">
              <a:defRPr kumimoji="1">
                <a:solidFill>
                  <a:schemeClr val="tx1"/>
                </a:solidFill>
                <a:latin typeface="Palatino Linotype" panose="02040502050505030304" pitchFamily="18" charset="0"/>
                <a:ea typeface="HGS明朝E" panose="02020900000000000000" pitchFamily="18" charset="-128"/>
              </a:defRPr>
            </a:lvl2pPr>
            <a:lvl3pPr marL="1143000" indent="-228600">
              <a:defRPr kumimoji="1">
                <a:solidFill>
                  <a:schemeClr val="tx1"/>
                </a:solidFill>
                <a:latin typeface="Palatino Linotype" panose="02040502050505030304" pitchFamily="18" charset="0"/>
                <a:ea typeface="HGS明朝E" panose="02020900000000000000" pitchFamily="18" charset="-128"/>
              </a:defRPr>
            </a:lvl3pPr>
            <a:lvl4pPr marL="1600200" indent="-228600">
              <a:defRPr kumimoji="1">
                <a:solidFill>
                  <a:schemeClr val="tx1"/>
                </a:solidFill>
                <a:latin typeface="Palatino Linotype" panose="02040502050505030304" pitchFamily="18" charset="0"/>
                <a:ea typeface="HGS明朝E" panose="02020900000000000000" pitchFamily="18" charset="-128"/>
              </a:defRPr>
            </a:lvl4pPr>
            <a:lvl5pPr marL="2057400" indent="-228600">
              <a:defRPr kumimoji="1">
                <a:solidFill>
                  <a:schemeClr val="tx1"/>
                </a:solidFill>
                <a:latin typeface="Palatino Linotype" panose="02040502050505030304" pitchFamily="18" charset="0"/>
                <a:ea typeface="HGS明朝E" panose="02020900000000000000" pitchFamily="18" charset="-128"/>
              </a:defRPr>
            </a:lvl5pPr>
            <a:lvl6pPr marL="2514600" indent="-228600" defTabSz="4572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6pPr>
            <a:lvl7pPr marL="2971800" indent="-228600" defTabSz="4572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7pPr>
            <a:lvl8pPr marL="3429000" indent="-228600" defTabSz="4572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8pPr>
            <a:lvl9pPr marL="3886200" indent="-228600" defTabSz="4572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9pPr>
          </a:lstStyle>
          <a:p>
            <a:pPr algn="ctr" defTabSz="457200" fontAlgn="base">
              <a:spcBef>
                <a:spcPct val="0"/>
              </a:spcBef>
              <a:spcAft>
                <a:spcPct val="0"/>
              </a:spcAft>
              <a:defRPr/>
            </a:pPr>
            <a:endParaRPr lang="ja-JP" altLang="en-US">
              <a:solidFill>
                <a:srgbClr val="FFFFFF"/>
              </a:solidFill>
              <a:latin typeface="Verdana" panose="020B0604030504040204" pitchFamily="34" charset="0"/>
            </a:endParaRPr>
          </a:p>
        </p:txBody>
      </p:sp>
      <p:sp>
        <p:nvSpPr>
          <p:cNvPr id="16390" name="タイトル 1"/>
          <p:cNvSpPr txBox="1">
            <a:spLocks/>
          </p:cNvSpPr>
          <p:nvPr/>
        </p:nvSpPr>
        <p:spPr bwMode="auto">
          <a:xfrm>
            <a:off x="687198" y="4040274"/>
            <a:ext cx="8191538" cy="1164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Palatino Linotype" panose="02040502050505030304" pitchFamily="18" charset="0"/>
                <a:ea typeface="HGS明朝E" panose="02020900000000000000" pitchFamily="18" charset="-128"/>
              </a:defRPr>
            </a:lvl1pPr>
            <a:lvl2pPr marL="742950" indent="-285750">
              <a:defRPr kumimoji="1">
                <a:solidFill>
                  <a:schemeClr val="tx1"/>
                </a:solidFill>
                <a:latin typeface="Palatino Linotype" panose="02040502050505030304" pitchFamily="18" charset="0"/>
                <a:ea typeface="HGS明朝E" panose="02020900000000000000" pitchFamily="18" charset="-128"/>
              </a:defRPr>
            </a:lvl2pPr>
            <a:lvl3pPr marL="1143000" indent="-228600">
              <a:defRPr kumimoji="1">
                <a:solidFill>
                  <a:schemeClr val="tx1"/>
                </a:solidFill>
                <a:latin typeface="Palatino Linotype" panose="02040502050505030304" pitchFamily="18" charset="0"/>
                <a:ea typeface="HGS明朝E" panose="02020900000000000000" pitchFamily="18" charset="-128"/>
              </a:defRPr>
            </a:lvl3pPr>
            <a:lvl4pPr marL="1600200" indent="-228600">
              <a:defRPr kumimoji="1">
                <a:solidFill>
                  <a:schemeClr val="tx1"/>
                </a:solidFill>
                <a:latin typeface="Palatino Linotype" panose="02040502050505030304" pitchFamily="18" charset="0"/>
                <a:ea typeface="HGS明朝E" panose="02020900000000000000" pitchFamily="18" charset="-128"/>
              </a:defRPr>
            </a:lvl4pPr>
            <a:lvl5pPr marL="2057400" indent="-228600">
              <a:defRPr kumimoji="1">
                <a:solidFill>
                  <a:schemeClr val="tx1"/>
                </a:solidFill>
                <a:latin typeface="Palatino Linotype" panose="02040502050505030304" pitchFamily="18" charset="0"/>
                <a:ea typeface="HGS明朝E" panose="02020900000000000000" pitchFamily="18" charset="-128"/>
              </a:defRPr>
            </a:lvl5pPr>
            <a:lvl6pPr marL="2514600" indent="-2286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6pPr>
            <a:lvl7pPr marL="2971800" indent="-2286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7pPr>
            <a:lvl8pPr marL="3429000" indent="-2286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8pPr>
            <a:lvl9pPr marL="3886200" indent="-2286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9pPr>
          </a:lstStyle>
          <a:p>
            <a:pPr fontAlgn="base">
              <a:lnSpc>
                <a:spcPct val="110000"/>
              </a:lnSpc>
              <a:spcBef>
                <a:spcPct val="0"/>
              </a:spcBef>
              <a:spcAft>
                <a:spcPct val="0"/>
              </a:spcAft>
              <a:defRPr/>
            </a:pPr>
            <a:r>
              <a:rPr lang="en-US" altLang="ja-JP" sz="3600" dirty="0" err="1">
                <a:solidFill>
                  <a:srgbClr val="203864"/>
                </a:solidFill>
                <a:latin typeface="Verdana" panose="020B0604030504040204" pitchFamily="34" charset="0"/>
                <a:ea typeface="メイリオ" panose="020B0604030504040204" pitchFamily="50" charset="-128"/>
                <a:cs typeface="Arial" panose="020B0604020202020204" pitchFamily="34" charset="0"/>
              </a:rPr>
              <a:t>GraphRAG</a:t>
            </a:r>
            <a:r>
              <a:rPr lang="ja-JP" altLang="en-US" sz="3600" dirty="0">
                <a:solidFill>
                  <a:srgbClr val="203864"/>
                </a:solidFill>
                <a:latin typeface="Verdana" panose="020B0604030504040204" pitchFamily="34" charset="0"/>
                <a:ea typeface="メイリオ" panose="020B0604030504040204" pitchFamily="50" charset="-128"/>
                <a:cs typeface="Arial" panose="020B0604020202020204" pitchFamily="34" charset="0"/>
              </a:rPr>
              <a:t>を用いたハイブリッド</a:t>
            </a:r>
            <a:r>
              <a:rPr lang="en-US" altLang="ja-JP" sz="3600" dirty="0">
                <a:solidFill>
                  <a:srgbClr val="203864"/>
                </a:solidFill>
                <a:latin typeface="Verdana" panose="020B0604030504040204" pitchFamily="34" charset="0"/>
                <a:ea typeface="メイリオ" panose="020B0604030504040204" pitchFamily="50" charset="-128"/>
                <a:cs typeface="Arial" panose="020B0604020202020204" pitchFamily="34" charset="0"/>
              </a:rPr>
              <a:t>RAG</a:t>
            </a:r>
          </a:p>
          <a:p>
            <a:pPr fontAlgn="base">
              <a:lnSpc>
                <a:spcPct val="110000"/>
              </a:lnSpc>
              <a:spcBef>
                <a:spcPct val="0"/>
              </a:spcBef>
              <a:spcAft>
                <a:spcPct val="0"/>
              </a:spcAft>
              <a:defRPr/>
            </a:pPr>
            <a:r>
              <a:rPr lang="ja-JP" altLang="en-US" sz="2800" dirty="0">
                <a:solidFill>
                  <a:srgbClr val="203864"/>
                </a:solidFill>
                <a:latin typeface="Verdana" panose="020B0604030504040204" pitchFamily="34" charset="0"/>
                <a:ea typeface="メイリオ" panose="020B0604030504040204" pitchFamily="50" charset="-128"/>
                <a:cs typeface="Arial" panose="020B0604020202020204" pitchFamily="34" charset="0"/>
              </a:rPr>
              <a:t>－円城塔「鉄道模型の夜」を題材として</a:t>
            </a:r>
            <a:endParaRPr lang="en-US" altLang="ja-JP" sz="2800" dirty="0">
              <a:solidFill>
                <a:srgbClr val="203864"/>
              </a:solidFill>
              <a:latin typeface="Verdana" panose="020B0604030504040204" pitchFamily="34" charset="0"/>
              <a:ea typeface="メイリオ" panose="020B0604030504040204" pitchFamily="50" charset="-128"/>
              <a:cs typeface="Arial" panose="020B0604020202020204" pitchFamily="34" charset="0"/>
            </a:endParaRPr>
          </a:p>
        </p:txBody>
      </p:sp>
      <p:sp>
        <p:nvSpPr>
          <p:cNvPr id="7" name="タイトル 1"/>
          <p:cNvSpPr txBox="1">
            <a:spLocks/>
          </p:cNvSpPr>
          <p:nvPr/>
        </p:nvSpPr>
        <p:spPr bwMode="auto">
          <a:xfrm>
            <a:off x="5911338" y="5445224"/>
            <a:ext cx="6231771" cy="12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Palatino Linotype" panose="02040502050505030304" pitchFamily="18" charset="0"/>
                <a:ea typeface="HGS明朝E" panose="02020900000000000000" pitchFamily="18" charset="-128"/>
              </a:defRPr>
            </a:lvl1pPr>
            <a:lvl2pPr marL="742950" indent="-285750">
              <a:defRPr kumimoji="1">
                <a:solidFill>
                  <a:schemeClr val="tx1"/>
                </a:solidFill>
                <a:latin typeface="Palatino Linotype" panose="02040502050505030304" pitchFamily="18" charset="0"/>
                <a:ea typeface="HGS明朝E" panose="02020900000000000000" pitchFamily="18" charset="-128"/>
              </a:defRPr>
            </a:lvl2pPr>
            <a:lvl3pPr marL="1143000" indent="-228600">
              <a:defRPr kumimoji="1">
                <a:solidFill>
                  <a:schemeClr val="tx1"/>
                </a:solidFill>
                <a:latin typeface="Palatino Linotype" panose="02040502050505030304" pitchFamily="18" charset="0"/>
                <a:ea typeface="HGS明朝E" panose="02020900000000000000" pitchFamily="18" charset="-128"/>
              </a:defRPr>
            </a:lvl3pPr>
            <a:lvl4pPr marL="1600200" indent="-228600">
              <a:defRPr kumimoji="1">
                <a:solidFill>
                  <a:schemeClr val="tx1"/>
                </a:solidFill>
                <a:latin typeface="Palatino Linotype" panose="02040502050505030304" pitchFamily="18" charset="0"/>
                <a:ea typeface="HGS明朝E" panose="02020900000000000000" pitchFamily="18" charset="-128"/>
              </a:defRPr>
            </a:lvl4pPr>
            <a:lvl5pPr marL="2057400" indent="-228600">
              <a:defRPr kumimoji="1">
                <a:solidFill>
                  <a:schemeClr val="tx1"/>
                </a:solidFill>
                <a:latin typeface="Palatino Linotype" panose="02040502050505030304" pitchFamily="18" charset="0"/>
                <a:ea typeface="HGS明朝E" panose="02020900000000000000" pitchFamily="18" charset="-128"/>
              </a:defRPr>
            </a:lvl5pPr>
            <a:lvl6pPr marL="2514600" indent="-2286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6pPr>
            <a:lvl7pPr marL="2971800" indent="-2286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7pPr>
            <a:lvl8pPr marL="3429000" indent="-2286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8pPr>
            <a:lvl9pPr marL="3886200" indent="-228600" eaLnBrk="0" fontAlgn="base" hangingPunct="0">
              <a:spcBef>
                <a:spcPct val="0"/>
              </a:spcBef>
              <a:spcAft>
                <a:spcPct val="0"/>
              </a:spcAft>
              <a:defRPr kumimoji="1">
                <a:solidFill>
                  <a:schemeClr val="tx1"/>
                </a:solidFill>
                <a:latin typeface="Palatino Linotype" panose="02040502050505030304" pitchFamily="18" charset="0"/>
                <a:ea typeface="HGS明朝E" panose="02020900000000000000" pitchFamily="18" charset="-128"/>
              </a:defRPr>
            </a:lvl9pPr>
          </a:lstStyle>
          <a:p>
            <a:pPr fontAlgn="base">
              <a:lnSpc>
                <a:spcPct val="110000"/>
              </a:lnSpc>
              <a:spcBef>
                <a:spcPct val="0"/>
              </a:spcBef>
              <a:spcAft>
                <a:spcPct val="0"/>
              </a:spcAft>
              <a:defRPr/>
            </a:pPr>
            <a:r>
              <a:rPr lang="en-US" altLang="ja-JP" sz="2400" dirty="0" err="1">
                <a:solidFill>
                  <a:srgbClr val="203864"/>
                </a:solidFill>
                <a:latin typeface="Verdana" panose="020B0604030504040204" pitchFamily="34" charset="0"/>
                <a:ea typeface="メイリオ" panose="020B0604030504040204" pitchFamily="50" charset="-128"/>
                <a:cs typeface="Arial" panose="020B0604020202020204" pitchFamily="34" charset="0"/>
              </a:rPr>
              <a:t>kiotech</a:t>
            </a:r>
            <a:endParaRPr lang="en-US" altLang="ja-JP" sz="2400" dirty="0">
              <a:solidFill>
                <a:srgbClr val="203864"/>
              </a:solidFill>
              <a:latin typeface="Verdana" panose="020B0604030504040204" pitchFamily="34" charset="0"/>
              <a:ea typeface="メイリオ" panose="020B0604030504040204" pitchFamily="50" charset="-128"/>
              <a:cs typeface="Arial" panose="020B0604020202020204" pitchFamily="34" charset="0"/>
            </a:endParaRPr>
          </a:p>
          <a:p>
            <a:pPr fontAlgn="base">
              <a:lnSpc>
                <a:spcPct val="110000"/>
              </a:lnSpc>
              <a:spcBef>
                <a:spcPct val="0"/>
              </a:spcBef>
              <a:spcAft>
                <a:spcPct val="0"/>
              </a:spcAft>
              <a:defRPr/>
            </a:pPr>
            <a:r>
              <a:rPr lang="en-US" altLang="ja-JP" sz="2400" dirty="0">
                <a:solidFill>
                  <a:srgbClr val="203864"/>
                </a:solidFill>
                <a:latin typeface="Verdana" panose="020B0604030504040204" pitchFamily="34" charset="0"/>
                <a:ea typeface="メイリオ" panose="020B0604030504040204" pitchFamily="50" charset="-128"/>
                <a:cs typeface="Arial" panose="020B0604020202020204" pitchFamily="34" charset="0"/>
              </a:rPr>
              <a:t>Institute of Science Tokyo</a:t>
            </a:r>
          </a:p>
          <a:p>
            <a:pPr fontAlgn="base">
              <a:lnSpc>
                <a:spcPct val="110000"/>
              </a:lnSpc>
              <a:spcBef>
                <a:spcPct val="0"/>
              </a:spcBef>
              <a:spcAft>
                <a:spcPct val="0"/>
              </a:spcAft>
              <a:defRPr/>
            </a:pPr>
            <a:r>
              <a:rPr lang="en-US" altLang="ja-JP" sz="2400" dirty="0">
                <a:solidFill>
                  <a:srgbClr val="203864"/>
                </a:solidFill>
                <a:latin typeface="Verdana" panose="020B0604030504040204" pitchFamily="34" charset="0"/>
                <a:ea typeface="メイリオ" panose="020B0604030504040204" pitchFamily="50" charset="-128"/>
                <a:cs typeface="Arial" panose="020B0604020202020204" pitchFamily="34" charset="0"/>
              </a:rPr>
              <a:t>(Former Tokyo Institute of Technology)</a:t>
            </a:r>
          </a:p>
        </p:txBody>
      </p:sp>
      <p:sp>
        <p:nvSpPr>
          <p:cNvPr id="10" name="タイトル 1"/>
          <p:cNvSpPr txBox="1">
            <a:spLocks/>
          </p:cNvSpPr>
          <p:nvPr/>
        </p:nvSpPr>
        <p:spPr>
          <a:xfrm>
            <a:off x="257086" y="5968762"/>
            <a:ext cx="4830802" cy="1190454"/>
          </a:xfrm>
          <a:prstGeom prst="rect">
            <a:avLst/>
          </a:prstGeom>
          <a:noFill/>
          <a:effectLst/>
        </p:spPr>
        <p:txBody>
          <a:bodyPr wrap="square" lIns="0" tIns="0" rIns="0" bIns="0" anchor="ctr" anchorCtr="0">
            <a:spAutoFit/>
          </a:bodyPr>
          <a:lstStyle>
            <a:lvl1pPr algn="l" defTabSz="914400" rtl="0" eaLnBrk="1" latinLnBrk="0" hangingPunct="1">
              <a:lnSpc>
                <a:spcPct val="100000"/>
              </a:lnSpc>
              <a:spcBef>
                <a:spcPct val="0"/>
              </a:spcBef>
              <a:buNone/>
              <a:defRPr kumimoji="1" sz="2000" b="0" i="0" kern="1200" cap="none" spc="0">
                <a:ln w="18415" cmpd="sng">
                  <a:noFill/>
                  <a:prstDash val="solid"/>
                </a:ln>
                <a:solidFill>
                  <a:schemeClr val="bg1"/>
                </a:solidFill>
                <a:effectLst/>
                <a:latin typeface="A-OTF 黎ミン Pro M"/>
                <a:ea typeface="A-OTF 黎ミン Pro M"/>
                <a:cs typeface="A-OTF 黎ミン Pro M"/>
              </a:defRPr>
            </a:lvl1pPr>
          </a:lstStyle>
          <a:p>
            <a:pPr>
              <a:lnSpc>
                <a:spcPct val="110000"/>
              </a:lnSpc>
              <a:defRPr/>
            </a:pPr>
            <a:r>
              <a:rPr lang="en-US" altLang="ja-JP" sz="1800" dirty="0">
                <a:solidFill>
                  <a:srgbClr val="203864"/>
                </a:solidFill>
                <a:latin typeface="Verdana" panose="020B0604030504040204" pitchFamily="34" charset="0"/>
                <a:ea typeface="メイリオ" panose="020B0604030504040204" pitchFamily="50" charset="-128"/>
                <a:cs typeface="Meiryo" charset="-128"/>
              </a:rPr>
              <a:t>11.15.2024</a:t>
            </a:r>
          </a:p>
          <a:p>
            <a:pPr>
              <a:lnSpc>
                <a:spcPct val="110000"/>
              </a:lnSpc>
              <a:defRPr/>
            </a:pPr>
            <a:r>
              <a:rPr lang="en-US" altLang="ja-JP" sz="1800" dirty="0">
                <a:solidFill>
                  <a:srgbClr val="203864"/>
                </a:solidFill>
                <a:latin typeface="Verdana" panose="020B0604030504040204" pitchFamily="34" charset="0"/>
                <a:ea typeface="メイリオ" panose="020B0604030504040204" pitchFamily="50" charset="-128"/>
                <a:cs typeface="Meiryo" charset="-128"/>
              </a:rPr>
              <a:t>2024</a:t>
            </a:r>
            <a:r>
              <a:rPr lang="ja-JP" altLang="en-US" sz="1800" dirty="0">
                <a:solidFill>
                  <a:srgbClr val="203864"/>
                </a:solidFill>
                <a:latin typeface="Verdana" panose="020B0604030504040204" pitchFamily="34" charset="0"/>
                <a:ea typeface="メイリオ" panose="020B0604030504040204" pitchFamily="50" charset="-128"/>
                <a:cs typeface="Meiryo" charset="-128"/>
              </a:rPr>
              <a:t>年度　文理共創科目：デジタル・ヒューマニティーズを支える</a:t>
            </a:r>
            <a:r>
              <a:rPr lang="en-US" altLang="ja-JP" sz="1800" dirty="0">
                <a:solidFill>
                  <a:srgbClr val="203864"/>
                </a:solidFill>
                <a:latin typeface="Verdana" panose="020B0604030504040204" pitchFamily="34" charset="0"/>
                <a:ea typeface="メイリオ" panose="020B0604030504040204" pitchFamily="50" charset="-128"/>
                <a:cs typeface="Meiryo" charset="-128"/>
              </a:rPr>
              <a:t>AI</a:t>
            </a:r>
            <a:r>
              <a:rPr lang="ja-JP" altLang="en-US" sz="1800" dirty="0">
                <a:solidFill>
                  <a:srgbClr val="203864"/>
                </a:solidFill>
                <a:latin typeface="Verdana" panose="020B0604030504040204" pitchFamily="34" charset="0"/>
                <a:ea typeface="メイリオ" panose="020B0604030504040204" pitchFamily="50" charset="-128"/>
                <a:cs typeface="Meiryo" charset="-128"/>
              </a:rPr>
              <a:t>の設計思想と技術</a:t>
            </a:r>
          </a:p>
          <a:p>
            <a:pPr>
              <a:lnSpc>
                <a:spcPct val="110000"/>
              </a:lnSpc>
              <a:defRPr/>
            </a:pPr>
            <a:endParaRPr lang="en-US" altLang="ja-JP" sz="1800" dirty="0">
              <a:solidFill>
                <a:srgbClr val="203864"/>
              </a:solidFill>
              <a:latin typeface="Verdana" panose="020B0604030504040204" pitchFamily="34" charset="0"/>
              <a:ea typeface="メイリオ" panose="020B0604030504040204" pitchFamily="50" charset="-128"/>
              <a:cs typeface="Meiryo" charset="-128"/>
            </a:endParaRPr>
          </a:p>
        </p:txBody>
      </p:sp>
    </p:spTree>
    <p:extLst>
      <p:ext uri="{BB962C8B-B14F-4D97-AF65-F5344CB8AC3E}">
        <p14:creationId xmlns:p14="http://schemas.microsoft.com/office/powerpoint/2010/main" val="62762420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901399-D5A1-446E-8BB0-2A8C105FDC35}"/>
              </a:ext>
            </a:extLst>
          </p:cNvPr>
          <p:cNvSpPr>
            <a:spLocks noGrp="1"/>
          </p:cNvSpPr>
          <p:nvPr>
            <p:ph type="title"/>
          </p:nvPr>
        </p:nvSpPr>
        <p:spPr/>
        <p:txBody>
          <a:bodyPr/>
          <a:lstStyle/>
          <a:p>
            <a:r>
              <a:rPr kumimoji="1" lang="ja-JP" altLang="en-US" dirty="0"/>
              <a:t>円城塔「鉄道模型の夜」</a:t>
            </a:r>
          </a:p>
        </p:txBody>
      </p:sp>
      <p:sp>
        <p:nvSpPr>
          <p:cNvPr id="3" name="コンテンツ プレースホルダー 2">
            <a:extLst>
              <a:ext uri="{FF2B5EF4-FFF2-40B4-BE49-F238E27FC236}">
                <a16:creationId xmlns:a16="http://schemas.microsoft.com/office/drawing/2014/main" id="{95FBE578-59D3-4FFF-ACBF-95E4B02DABF7}"/>
              </a:ext>
            </a:extLst>
          </p:cNvPr>
          <p:cNvSpPr>
            <a:spLocks noGrp="1"/>
          </p:cNvSpPr>
          <p:nvPr>
            <p:ph idx="1"/>
          </p:nvPr>
        </p:nvSpPr>
        <p:spPr/>
        <p:txBody>
          <a:bodyPr>
            <a:normAutofit fontScale="92500" lnSpcReduction="10000"/>
          </a:bodyPr>
          <a:lstStyle/>
          <a:p>
            <a:r>
              <a:rPr kumimoji="1" lang="en-US" altLang="ja-JP" dirty="0"/>
              <a:t>2018</a:t>
            </a:r>
            <a:r>
              <a:rPr kumimoji="1" lang="ja-JP" altLang="en-US" dirty="0"/>
              <a:t>年</a:t>
            </a:r>
            <a:r>
              <a:rPr kumimoji="1" lang="en-US" altLang="ja-JP" dirty="0"/>
              <a:t>12</a:t>
            </a:r>
            <a:r>
              <a:rPr kumimoji="1" lang="ja-JP" altLang="en-US" dirty="0"/>
              <a:t>月</a:t>
            </a:r>
            <a:r>
              <a:rPr kumimoji="1" lang="en-US" altLang="ja-JP" dirty="0"/>
              <a:t>8</a:t>
            </a:r>
            <a:r>
              <a:rPr kumimoji="1" lang="ja-JP" altLang="en-US" dirty="0"/>
              <a:t>日、尾道市立大学日本文学科・尾道市立大学日本文学会共催第</a:t>
            </a:r>
            <a:r>
              <a:rPr kumimoji="1" lang="en-US" altLang="ja-JP" dirty="0"/>
              <a:t>10</a:t>
            </a:r>
            <a:r>
              <a:rPr kumimoji="1" lang="ja-JP" altLang="en-US" dirty="0"/>
              <a:t>回おのみち文学三昧内で行われた「尾道を読む、尾道を書く。」と題された特別講演の際、円城塔、澤西祐典、福永信の三名が競作した原稿。完成版が</a:t>
            </a:r>
            <a:r>
              <a:rPr kumimoji="1" lang="en-US" altLang="ja-JP" dirty="0"/>
              <a:t>『</a:t>
            </a:r>
            <a:r>
              <a:rPr kumimoji="1" lang="ja-JP" altLang="en-US" dirty="0"/>
              <a:t>すばる</a:t>
            </a:r>
            <a:r>
              <a:rPr kumimoji="1" lang="en-US" altLang="ja-JP" dirty="0"/>
              <a:t>』</a:t>
            </a:r>
            <a:r>
              <a:rPr kumimoji="1" lang="ja-JP" altLang="en-US" dirty="0"/>
              <a:t>誌に「競作　尾道を書く」として掲載された。</a:t>
            </a:r>
            <a:endParaRPr kumimoji="1" lang="en-US" altLang="ja-JP" dirty="0"/>
          </a:p>
          <a:p>
            <a:r>
              <a:rPr kumimoji="1" lang="ja-JP" altLang="en-US" dirty="0"/>
              <a:t>青空文庫では、著作権が消滅してパブリックドメインとなった作品以外に、著作権の保護期間の作品であっても著作権者が希望し、底本となる紙で刊行された書籍があれば、作品の公開申請を受け付けている。今回も円城塔・澤西祐典・福永信の</a:t>
            </a:r>
            <a:r>
              <a:rPr kumimoji="1" lang="en-US" altLang="ja-JP" dirty="0"/>
              <a:t>3</a:t>
            </a:r>
            <a:r>
              <a:rPr kumimoji="1" lang="ja-JP" altLang="en-US" dirty="0"/>
              <a:t>氏の厚意により、作品が青空文庫で無償公開されている。</a:t>
            </a:r>
          </a:p>
        </p:txBody>
      </p:sp>
    </p:spTree>
    <p:extLst>
      <p:ext uri="{BB962C8B-B14F-4D97-AF65-F5344CB8AC3E}">
        <p14:creationId xmlns:p14="http://schemas.microsoft.com/office/powerpoint/2010/main" val="2529065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F854D6-2B11-4594-95C7-7077C979FF43}"/>
              </a:ext>
            </a:extLst>
          </p:cNvPr>
          <p:cNvSpPr>
            <a:spLocks noGrp="1"/>
          </p:cNvSpPr>
          <p:nvPr>
            <p:ph type="title"/>
          </p:nvPr>
        </p:nvSpPr>
        <p:spPr/>
        <p:txBody>
          <a:bodyPr/>
          <a:lstStyle/>
          <a:p>
            <a:r>
              <a:rPr kumimoji="1" lang="ja-JP" altLang="en-US" dirty="0"/>
              <a:t>円城塔「鉄道模型の夜」冒頭部あらすじ</a:t>
            </a:r>
          </a:p>
        </p:txBody>
      </p:sp>
      <p:sp>
        <p:nvSpPr>
          <p:cNvPr id="3" name="コンテンツ プレースホルダー 2">
            <a:extLst>
              <a:ext uri="{FF2B5EF4-FFF2-40B4-BE49-F238E27FC236}">
                <a16:creationId xmlns:a16="http://schemas.microsoft.com/office/drawing/2014/main" id="{23A31DF4-9218-43B9-AA27-42C951E39323}"/>
              </a:ext>
            </a:extLst>
          </p:cNvPr>
          <p:cNvSpPr>
            <a:spLocks noGrp="1"/>
          </p:cNvSpPr>
          <p:nvPr>
            <p:ph idx="1"/>
          </p:nvPr>
        </p:nvSpPr>
        <p:spPr/>
        <p:txBody>
          <a:bodyPr>
            <a:normAutofit/>
          </a:bodyPr>
          <a:lstStyle/>
          <a:p>
            <a:pPr marL="0" indent="0">
              <a:buNone/>
            </a:pPr>
            <a:r>
              <a:rPr lang="ja-JP" altLang="en-US" b="0" i="0" dirty="0">
                <a:solidFill>
                  <a:srgbClr val="000000"/>
                </a:solidFill>
                <a:effectLst/>
                <a:latin typeface="Meiryo" panose="020B0604030504040204" pitchFamily="50" charset="-128"/>
                <a:ea typeface="Meiryo" panose="020B0604030504040204" pitchFamily="50" charset="-128"/>
              </a:rPr>
              <a:t>　「彼の趣味は箱庭であり、鉄道の方はあとからついてきた。</a:t>
            </a:r>
            <a:r>
              <a:rPr lang="ja-JP" altLang="en-US" dirty="0">
                <a:solidFill>
                  <a:srgbClr val="000000"/>
                </a:solidFill>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しかし一方、箱庭なるものには息苦しさが伴うのも確かであって、これは箱という制約からくる。とじこめたいが、息はしたいというのが彼の贅沢すぎる悩みである。風景には空気穴がなければならぬ。」</a:t>
            </a:r>
            <a:r>
              <a:rPr lang="ja-JP" altLang="en-US" dirty="0"/>
              <a:t>「</a:t>
            </a:r>
            <a:r>
              <a:rPr lang="ja-JP" altLang="en-US" b="0" i="0" dirty="0">
                <a:solidFill>
                  <a:srgbClr val="000000"/>
                </a:solidFill>
                <a:effectLst/>
                <a:latin typeface="Meiryo" panose="020B0604030504040204" pitchFamily="50" charset="-128"/>
                <a:ea typeface="Meiryo" panose="020B0604030504040204" pitchFamily="50" charset="-128"/>
              </a:rPr>
              <a:t>鉄道という単語が浮かんで、汽車が走り抜けるというのはそれだけで、なんだか箱庭を最後までつくりきることができそうな気持ちにさせるのである。そうして彼は、鉄道の走る箱庭を趣味とすることになったわけだが、嵩じて自然に、取材の旅へ出ることとなり、」尾道という瀬戸内海の町に訪れた。。。</a:t>
            </a:r>
            <a:endParaRPr kumimoji="1" lang="ja-JP" altLang="en-US" dirty="0"/>
          </a:p>
        </p:txBody>
      </p:sp>
    </p:spTree>
    <p:extLst>
      <p:ext uri="{BB962C8B-B14F-4D97-AF65-F5344CB8AC3E}">
        <p14:creationId xmlns:p14="http://schemas.microsoft.com/office/powerpoint/2010/main" val="88714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805179-74A6-4BCC-A288-61E41C395926}"/>
              </a:ext>
            </a:extLst>
          </p:cNvPr>
          <p:cNvSpPr>
            <a:spLocks noGrp="1"/>
          </p:cNvSpPr>
          <p:nvPr>
            <p:ph type="title"/>
          </p:nvPr>
        </p:nvSpPr>
        <p:spPr/>
        <p:txBody>
          <a:bodyPr/>
          <a:lstStyle/>
          <a:p>
            <a:r>
              <a:rPr kumimoji="1" lang="ja-JP" altLang="en-US" dirty="0"/>
              <a:t>円城塔「鉄道模型の夜」のグラフ構造</a:t>
            </a:r>
          </a:p>
        </p:txBody>
      </p:sp>
      <p:pic>
        <p:nvPicPr>
          <p:cNvPr id="5" name="図 4">
            <a:extLst>
              <a:ext uri="{FF2B5EF4-FFF2-40B4-BE49-F238E27FC236}">
                <a16:creationId xmlns:a16="http://schemas.microsoft.com/office/drawing/2014/main" id="{2296EC4A-1E1A-403A-974F-9E67718F925E}"/>
              </a:ext>
            </a:extLst>
          </p:cNvPr>
          <p:cNvPicPr>
            <a:picLocks noChangeAspect="1"/>
          </p:cNvPicPr>
          <p:nvPr/>
        </p:nvPicPr>
        <p:blipFill>
          <a:blip r:embed="rId2"/>
          <a:stretch>
            <a:fillRect/>
          </a:stretch>
        </p:blipFill>
        <p:spPr>
          <a:xfrm>
            <a:off x="3143672" y="831398"/>
            <a:ext cx="5904656" cy="5825718"/>
          </a:xfrm>
          <a:prstGeom prst="rect">
            <a:avLst/>
          </a:prstGeom>
        </p:spPr>
      </p:pic>
      <p:sp>
        <p:nvSpPr>
          <p:cNvPr id="6" name="テキスト ボックス 5">
            <a:extLst>
              <a:ext uri="{FF2B5EF4-FFF2-40B4-BE49-F238E27FC236}">
                <a16:creationId xmlns:a16="http://schemas.microsoft.com/office/drawing/2014/main" id="{A0B8F984-1C72-4090-93C9-03AD2F63D1E7}"/>
              </a:ext>
            </a:extLst>
          </p:cNvPr>
          <p:cNvSpPr txBox="1"/>
          <p:nvPr/>
        </p:nvSpPr>
        <p:spPr>
          <a:xfrm>
            <a:off x="6312024" y="764704"/>
            <a:ext cx="496855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2400" dirty="0">
                <a:latin typeface="ＭＳ Ｐゴシック" panose="020B0600070205080204" pitchFamily="50" charset="-128"/>
                <a:ea typeface="ＭＳ Ｐゴシック" panose="020B0600070205080204" pitchFamily="50" charset="-128"/>
              </a:rPr>
              <a:t>LLM(ChatGPT-3.5-turbo)</a:t>
            </a:r>
            <a:r>
              <a:rPr lang="ja-JP" altLang="en-US" sz="2400" dirty="0">
                <a:latin typeface="ＭＳ Ｐゴシック" panose="020B0600070205080204" pitchFamily="50" charset="-128"/>
                <a:ea typeface="ＭＳ Ｐゴシック" panose="020B0600070205080204" pitchFamily="50" charset="-128"/>
              </a:rPr>
              <a:t>で生成した「鉄道模型の夜」の</a:t>
            </a:r>
            <a:r>
              <a:rPr lang="en-US" altLang="ja-JP" sz="2400" dirty="0">
                <a:latin typeface="ＭＳ Ｐゴシック" panose="020B0600070205080204" pitchFamily="50" charset="-128"/>
                <a:ea typeface="ＭＳ Ｐゴシック" panose="020B0600070205080204" pitchFamily="50" charset="-128"/>
              </a:rPr>
              <a:t>Graph</a:t>
            </a:r>
          </a:p>
          <a:p>
            <a:r>
              <a:rPr kumimoji="1" lang="ja-JP" altLang="en-US" sz="2400" dirty="0">
                <a:latin typeface="ＭＳ Ｐゴシック" panose="020B0600070205080204" pitchFamily="50" charset="-128"/>
                <a:ea typeface="ＭＳ Ｐゴシック" panose="020B0600070205080204" pitchFamily="50" charset="-128"/>
              </a:rPr>
              <a:t>３５３</a:t>
            </a:r>
            <a:r>
              <a:rPr kumimoji="1" lang="en-US" altLang="ja-JP" sz="2400" dirty="0">
                <a:latin typeface="ＭＳ Ｐゴシック" panose="020B0600070205080204" pitchFamily="50" charset="-128"/>
                <a:ea typeface="ＭＳ Ｐゴシック" panose="020B0600070205080204" pitchFamily="50" charset="-128"/>
              </a:rPr>
              <a:t>Node</a:t>
            </a:r>
            <a:r>
              <a:rPr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８０８</a:t>
            </a:r>
            <a:r>
              <a:rPr kumimoji="1" lang="en-US" altLang="ja-JP" sz="2400" dirty="0">
                <a:latin typeface="ＭＳ Ｐゴシック" panose="020B0600070205080204" pitchFamily="50" charset="-128"/>
                <a:ea typeface="ＭＳ Ｐゴシック" panose="020B0600070205080204" pitchFamily="50" charset="-128"/>
              </a:rPr>
              <a:t>Relationship</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F9185D38-C07D-46E7-9834-71B721C6B115}"/>
              </a:ext>
            </a:extLst>
          </p:cNvPr>
          <p:cNvSpPr txBox="1"/>
          <p:nvPr/>
        </p:nvSpPr>
        <p:spPr>
          <a:xfrm>
            <a:off x="6384032" y="6026602"/>
            <a:ext cx="496855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2400" dirty="0">
                <a:latin typeface="ＭＳ Ｐゴシック" panose="020B0600070205080204" pitchFamily="50" charset="-128"/>
                <a:ea typeface="ＭＳ Ｐゴシック" panose="020B0600070205080204" pitchFamily="50" charset="-128"/>
                <a:hlinkClick r:id="rId3"/>
              </a:rPr>
              <a:t>https://x.gd/Z7MRU</a:t>
            </a:r>
            <a:r>
              <a:rPr lang="en-US" altLang="ja-JP" sz="2400" dirty="0">
                <a:latin typeface="ＭＳ Ｐゴシック" panose="020B0600070205080204" pitchFamily="50" charset="-128"/>
                <a:ea typeface="ＭＳ Ｐゴシック" panose="020B0600070205080204" pitchFamily="50" charset="-128"/>
              </a:rPr>
              <a:t> </a:t>
            </a:r>
            <a:r>
              <a:rPr lang="ja-JP" altLang="en-US" sz="2400" dirty="0">
                <a:latin typeface="ＭＳ Ｐゴシック" panose="020B0600070205080204" pitchFamily="50" charset="-128"/>
                <a:ea typeface="ＭＳ Ｐゴシック" panose="020B0600070205080204" pitchFamily="50" charset="-128"/>
              </a:rPr>
              <a:t>で拡大できます</a:t>
            </a:r>
            <a:endParaRPr lang="en-US" altLang="ja-JP"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10696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97793-F51F-4B08-9BEF-D2D53CAB0A32}"/>
              </a:ext>
            </a:extLst>
          </p:cNvPr>
          <p:cNvSpPr>
            <a:spLocks noGrp="1"/>
          </p:cNvSpPr>
          <p:nvPr>
            <p:ph type="title"/>
          </p:nvPr>
        </p:nvSpPr>
        <p:spPr/>
        <p:txBody>
          <a:bodyPr/>
          <a:lstStyle/>
          <a:p>
            <a:r>
              <a:rPr kumimoji="1" lang="ja-JP" altLang="en-US" dirty="0"/>
              <a:t>円城塔「鉄道模型の夜」のグラフ構造</a:t>
            </a:r>
          </a:p>
        </p:txBody>
      </p:sp>
      <p:pic>
        <p:nvPicPr>
          <p:cNvPr id="5" name="コンテンツ プレースホルダー 4">
            <a:extLst>
              <a:ext uri="{FF2B5EF4-FFF2-40B4-BE49-F238E27FC236}">
                <a16:creationId xmlns:a16="http://schemas.microsoft.com/office/drawing/2014/main" id="{A7B75156-2221-43B9-9F85-A6504880CC3E}"/>
              </a:ext>
            </a:extLst>
          </p:cNvPr>
          <p:cNvPicPr>
            <a:picLocks noGrp="1" noChangeAspect="1"/>
          </p:cNvPicPr>
          <p:nvPr>
            <p:ph idx="1"/>
          </p:nvPr>
        </p:nvPicPr>
        <p:blipFill>
          <a:blip r:embed="rId2"/>
          <a:stretch>
            <a:fillRect/>
          </a:stretch>
        </p:blipFill>
        <p:spPr>
          <a:xfrm>
            <a:off x="1055440" y="892029"/>
            <a:ext cx="10095408" cy="6008980"/>
          </a:xfrm>
        </p:spPr>
      </p:pic>
      <p:sp>
        <p:nvSpPr>
          <p:cNvPr id="6" name="テキスト ボックス 5">
            <a:extLst>
              <a:ext uri="{FF2B5EF4-FFF2-40B4-BE49-F238E27FC236}">
                <a16:creationId xmlns:a16="http://schemas.microsoft.com/office/drawing/2014/main" id="{FC3968AE-6A20-415B-805D-D0C31025A33D}"/>
              </a:ext>
            </a:extLst>
          </p:cNvPr>
          <p:cNvSpPr txBox="1"/>
          <p:nvPr/>
        </p:nvSpPr>
        <p:spPr>
          <a:xfrm>
            <a:off x="6312024" y="764704"/>
            <a:ext cx="4968552"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dirty="0">
                <a:latin typeface="ＭＳ Ｐゴシック" panose="020B0600070205080204" pitchFamily="50" charset="-128"/>
                <a:ea typeface="ＭＳ Ｐゴシック" panose="020B0600070205080204" pitchFamily="50" charset="-128"/>
              </a:rPr>
              <a:t>「彼」と「箱庭」から延びるエンティティが多く、「鉄道模型の夜」の主題は、「鉄道模型」でも「夜」でもなく、主人公「彼」の「箱庭」作りであることを見事に反映されている。</a:t>
            </a:r>
          </a:p>
        </p:txBody>
      </p:sp>
      <p:sp>
        <p:nvSpPr>
          <p:cNvPr id="7" name="テキスト ボックス 6">
            <a:extLst>
              <a:ext uri="{FF2B5EF4-FFF2-40B4-BE49-F238E27FC236}">
                <a16:creationId xmlns:a16="http://schemas.microsoft.com/office/drawing/2014/main" id="{175B9A70-34F3-423B-B29D-700AEA129654}"/>
              </a:ext>
            </a:extLst>
          </p:cNvPr>
          <p:cNvSpPr txBox="1"/>
          <p:nvPr/>
        </p:nvSpPr>
        <p:spPr>
          <a:xfrm>
            <a:off x="6384032" y="6026602"/>
            <a:ext cx="496855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ja-JP" sz="2400" dirty="0">
                <a:latin typeface="ＭＳ Ｐゴシック" panose="020B0600070205080204" pitchFamily="50" charset="-128"/>
                <a:ea typeface="ＭＳ Ｐゴシック" panose="020B0600070205080204" pitchFamily="50" charset="-128"/>
                <a:hlinkClick r:id="rId3"/>
              </a:rPr>
              <a:t>https://x.gd/Z7MRU</a:t>
            </a:r>
            <a:r>
              <a:rPr lang="en-US" altLang="ja-JP" sz="2400" dirty="0">
                <a:latin typeface="ＭＳ Ｐゴシック" panose="020B0600070205080204" pitchFamily="50" charset="-128"/>
                <a:ea typeface="ＭＳ Ｐゴシック" panose="020B0600070205080204" pitchFamily="50" charset="-128"/>
              </a:rPr>
              <a:t> </a:t>
            </a:r>
            <a:r>
              <a:rPr lang="ja-JP" altLang="en-US" sz="2400" dirty="0">
                <a:latin typeface="ＭＳ Ｐゴシック" panose="020B0600070205080204" pitchFamily="50" charset="-128"/>
                <a:ea typeface="ＭＳ Ｐゴシック" panose="020B0600070205080204" pitchFamily="50" charset="-128"/>
              </a:rPr>
              <a:t>で拡大できます</a:t>
            </a:r>
            <a:endParaRPr lang="en-US" altLang="ja-JP"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96083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8297A9F-E14C-4203-B752-483B00D2BC8C}"/>
              </a:ext>
            </a:extLst>
          </p:cNvPr>
          <p:cNvSpPr>
            <a:spLocks noGrp="1"/>
          </p:cNvSpPr>
          <p:nvPr>
            <p:ph type="title"/>
          </p:nvPr>
        </p:nvSpPr>
        <p:spPr/>
        <p:txBody>
          <a:bodyPr>
            <a:normAutofit fontScale="90000"/>
          </a:bodyPr>
          <a:lstStyle/>
          <a:p>
            <a:r>
              <a:rPr lang="en-US" altLang="ja-JP" dirty="0"/>
              <a:t>Structured Retriever</a:t>
            </a:r>
            <a:br>
              <a:rPr lang="en-US" altLang="ja-JP" dirty="0"/>
            </a:br>
            <a:r>
              <a:rPr lang="ja-JP" altLang="en-US" dirty="0"/>
              <a:t>例：レモンと関わりがあるエンティティ</a:t>
            </a:r>
          </a:p>
        </p:txBody>
      </p:sp>
      <p:sp>
        <p:nvSpPr>
          <p:cNvPr id="5" name="コンテンツ プレースホルダー 4">
            <a:extLst>
              <a:ext uri="{FF2B5EF4-FFF2-40B4-BE49-F238E27FC236}">
                <a16:creationId xmlns:a16="http://schemas.microsoft.com/office/drawing/2014/main" id="{8A89F018-2330-4CE3-A97C-14E2A15FF54A}"/>
              </a:ext>
            </a:extLst>
          </p:cNvPr>
          <p:cNvSpPr>
            <a:spLocks noGrp="1"/>
          </p:cNvSpPr>
          <p:nvPr>
            <p:ph sz="half" idx="1"/>
          </p:nvPr>
        </p:nvSpPr>
        <p:spPr/>
        <p:txBody>
          <a:bodyPr>
            <a:normAutofit fontScale="40000" lnSpcReduction="20000"/>
          </a:bodyPr>
          <a:lstStyle/>
          <a:p>
            <a:r>
              <a:rPr lang="ja-JP" altLang="en-US" dirty="0"/>
              <a:t>レモン </a:t>
            </a:r>
            <a:r>
              <a:rPr lang="en-US" altLang="ja-JP" dirty="0"/>
              <a:t>- </a:t>
            </a:r>
            <a:r>
              <a:rPr lang="ja-JP" altLang="en-US" dirty="0"/>
              <a:t>関連 </a:t>
            </a:r>
            <a:r>
              <a:rPr lang="en-US" altLang="ja-JP" dirty="0"/>
              <a:t>-&gt; </a:t>
            </a:r>
            <a:r>
              <a:rPr lang="ja-JP" altLang="en-US" dirty="0"/>
              <a:t>爆弾</a:t>
            </a:r>
          </a:p>
          <a:p>
            <a:r>
              <a:rPr lang="ja-JP" altLang="en-US" dirty="0"/>
              <a:t>レモン </a:t>
            </a:r>
            <a:r>
              <a:rPr lang="en-US" altLang="ja-JP" dirty="0"/>
              <a:t>- </a:t>
            </a:r>
            <a:r>
              <a:rPr lang="ja-JP" altLang="en-US" dirty="0"/>
              <a:t>関連 </a:t>
            </a:r>
            <a:r>
              <a:rPr lang="en-US" altLang="ja-JP" dirty="0"/>
              <a:t>-&gt; </a:t>
            </a:r>
            <a:r>
              <a:rPr lang="ja-JP" altLang="en-US" dirty="0"/>
              <a:t>南</a:t>
            </a:r>
          </a:p>
          <a:p>
            <a:r>
              <a:rPr lang="ja-JP" altLang="en-US" dirty="0"/>
              <a:t>レモン </a:t>
            </a:r>
            <a:r>
              <a:rPr lang="en-US" altLang="ja-JP" dirty="0"/>
              <a:t>- </a:t>
            </a:r>
            <a:r>
              <a:rPr lang="ja-JP" altLang="en-US" dirty="0"/>
              <a:t>なる </a:t>
            </a:r>
            <a:r>
              <a:rPr lang="en-US" altLang="ja-JP" dirty="0"/>
              <a:t>-&gt; </a:t>
            </a:r>
            <a:r>
              <a:rPr lang="ja-JP" altLang="en-US" dirty="0"/>
              <a:t>木</a:t>
            </a:r>
          </a:p>
          <a:p>
            <a:r>
              <a:rPr lang="ja-JP" altLang="en-US" dirty="0"/>
              <a:t>レモン </a:t>
            </a:r>
            <a:r>
              <a:rPr lang="en-US" altLang="ja-JP" dirty="0"/>
              <a:t>- </a:t>
            </a:r>
            <a:r>
              <a:rPr lang="ja-JP" altLang="en-US" dirty="0"/>
              <a:t>される </a:t>
            </a:r>
            <a:r>
              <a:rPr lang="en-US" altLang="ja-JP" dirty="0"/>
              <a:t>-&gt; </a:t>
            </a:r>
            <a:r>
              <a:rPr lang="ja-JP" altLang="en-US" dirty="0"/>
              <a:t>輪切り</a:t>
            </a:r>
          </a:p>
          <a:p>
            <a:r>
              <a:rPr lang="ja-JP" altLang="en-US" dirty="0"/>
              <a:t>レモン </a:t>
            </a:r>
            <a:r>
              <a:rPr lang="en-US" altLang="ja-JP" dirty="0"/>
              <a:t>- </a:t>
            </a:r>
            <a:r>
              <a:rPr lang="ja-JP" altLang="en-US" dirty="0"/>
              <a:t>中に沈める </a:t>
            </a:r>
            <a:r>
              <a:rPr lang="en-US" altLang="ja-JP" dirty="0"/>
              <a:t>-&gt; </a:t>
            </a:r>
            <a:r>
              <a:rPr lang="ja-JP" altLang="en-US" dirty="0"/>
              <a:t>ソーダ</a:t>
            </a:r>
          </a:p>
          <a:p>
            <a:r>
              <a:rPr lang="ja-JP" altLang="en-US" dirty="0"/>
              <a:t>レモン </a:t>
            </a:r>
            <a:r>
              <a:rPr lang="en-US" altLang="ja-JP" dirty="0"/>
              <a:t>- </a:t>
            </a:r>
            <a:r>
              <a:rPr lang="ja-JP" altLang="en-US" dirty="0"/>
              <a:t>中に沈める </a:t>
            </a:r>
            <a:r>
              <a:rPr lang="en-US" altLang="ja-JP" dirty="0"/>
              <a:t>-&gt; </a:t>
            </a:r>
            <a:r>
              <a:rPr lang="ja-JP" altLang="en-US" dirty="0"/>
              <a:t>蜂蜜</a:t>
            </a:r>
          </a:p>
          <a:p>
            <a:r>
              <a:rPr lang="ja-JP" altLang="en-US" dirty="0"/>
              <a:t>レモン </a:t>
            </a:r>
            <a:r>
              <a:rPr lang="en-US" altLang="ja-JP" dirty="0"/>
              <a:t>- </a:t>
            </a:r>
            <a:r>
              <a:rPr lang="ja-JP" altLang="en-US" dirty="0"/>
              <a:t>細切り </a:t>
            </a:r>
            <a:r>
              <a:rPr lang="en-US" altLang="ja-JP" dirty="0"/>
              <a:t>-&gt; </a:t>
            </a:r>
            <a:r>
              <a:rPr lang="ja-JP" altLang="en-US" dirty="0"/>
              <a:t>皮</a:t>
            </a:r>
          </a:p>
          <a:p>
            <a:r>
              <a:rPr lang="ja-JP" altLang="en-US" dirty="0"/>
              <a:t>レモン </a:t>
            </a:r>
            <a:r>
              <a:rPr lang="en-US" altLang="ja-JP" dirty="0"/>
              <a:t>- </a:t>
            </a:r>
            <a:r>
              <a:rPr lang="ja-JP" altLang="en-US" dirty="0"/>
              <a:t>刃を当てる </a:t>
            </a:r>
            <a:r>
              <a:rPr lang="en-US" altLang="ja-JP" dirty="0"/>
              <a:t>-&gt; </a:t>
            </a:r>
            <a:r>
              <a:rPr lang="ja-JP" altLang="en-US" dirty="0"/>
              <a:t>皮</a:t>
            </a:r>
          </a:p>
          <a:p>
            <a:r>
              <a:rPr lang="ja-JP" altLang="en-US" dirty="0"/>
              <a:t>レモン </a:t>
            </a:r>
            <a:r>
              <a:rPr lang="en-US" altLang="ja-JP" dirty="0"/>
              <a:t>- USED_WITH -&gt; </a:t>
            </a:r>
            <a:r>
              <a:rPr lang="ja-JP" altLang="en-US" dirty="0"/>
              <a:t>オリーブ油</a:t>
            </a:r>
          </a:p>
          <a:p>
            <a:r>
              <a:rPr lang="ja-JP" altLang="en-US" dirty="0"/>
              <a:t>レモン </a:t>
            </a:r>
            <a:r>
              <a:rPr lang="en-US" altLang="ja-JP" dirty="0"/>
              <a:t>- BECOMES -&gt; </a:t>
            </a:r>
            <a:r>
              <a:rPr lang="ja-JP" altLang="en-US" dirty="0"/>
              <a:t>木</a:t>
            </a:r>
          </a:p>
          <a:p>
            <a:r>
              <a:rPr lang="ja-JP" altLang="en-US" dirty="0"/>
              <a:t>レモン </a:t>
            </a:r>
            <a:r>
              <a:rPr lang="en-US" altLang="ja-JP" dirty="0"/>
              <a:t>- PLANTS_NEAR -&gt; </a:t>
            </a:r>
            <a:r>
              <a:rPr lang="ja-JP" altLang="en-US" dirty="0"/>
              <a:t>対岸の島</a:t>
            </a:r>
          </a:p>
          <a:p>
            <a:r>
              <a:rPr lang="ja-JP" altLang="en-US" dirty="0"/>
              <a:t>レモン </a:t>
            </a:r>
            <a:r>
              <a:rPr lang="en-US" altLang="ja-JP" dirty="0"/>
              <a:t>- PLANTS_NEAR -&gt; </a:t>
            </a:r>
            <a:r>
              <a:rPr lang="ja-JP" altLang="en-US" dirty="0"/>
              <a:t>駅</a:t>
            </a:r>
          </a:p>
          <a:p>
            <a:r>
              <a:rPr lang="ja-JP" altLang="en-US" dirty="0"/>
              <a:t>レモン </a:t>
            </a:r>
            <a:r>
              <a:rPr lang="en-US" altLang="ja-JP" dirty="0"/>
              <a:t>- DECORATE -&gt; </a:t>
            </a:r>
            <a:r>
              <a:rPr lang="ja-JP" altLang="en-US" dirty="0"/>
              <a:t>対岸</a:t>
            </a:r>
            <a:endParaRPr lang="en-US" altLang="ja-JP" dirty="0"/>
          </a:p>
          <a:p>
            <a:r>
              <a:rPr lang="ja-JP" altLang="en-US" dirty="0"/>
              <a:t>彼 </a:t>
            </a:r>
            <a:r>
              <a:rPr lang="en-US" altLang="ja-JP" dirty="0"/>
              <a:t>- </a:t>
            </a:r>
            <a:r>
              <a:rPr lang="ja-JP" altLang="en-US" dirty="0"/>
              <a:t>求める </a:t>
            </a:r>
            <a:r>
              <a:rPr lang="en-US" altLang="ja-JP" dirty="0"/>
              <a:t>-&gt; </a:t>
            </a:r>
            <a:r>
              <a:rPr lang="ja-JP" altLang="en-US" dirty="0"/>
              <a:t>レモン</a:t>
            </a:r>
          </a:p>
          <a:p>
            <a:r>
              <a:rPr lang="ja-JP" altLang="en-US" dirty="0"/>
              <a:t>島 </a:t>
            </a:r>
            <a:r>
              <a:rPr lang="en-US" altLang="ja-JP" dirty="0"/>
              <a:t>- HAS_PLANT -&gt; </a:t>
            </a:r>
            <a:r>
              <a:rPr lang="ja-JP" altLang="en-US" dirty="0"/>
              <a:t>レモン</a:t>
            </a:r>
          </a:p>
          <a:p>
            <a:r>
              <a:rPr lang="ja-JP" altLang="en-US" dirty="0"/>
              <a:t>爆弾 </a:t>
            </a:r>
            <a:r>
              <a:rPr lang="en-US" altLang="ja-JP" dirty="0"/>
              <a:t>- </a:t>
            </a:r>
            <a:r>
              <a:rPr lang="ja-JP" altLang="en-US" dirty="0"/>
              <a:t>関連付ける </a:t>
            </a:r>
            <a:r>
              <a:rPr lang="en-US" altLang="ja-JP" dirty="0"/>
              <a:t>-&gt; </a:t>
            </a:r>
            <a:r>
              <a:rPr lang="ja-JP" altLang="en-US" dirty="0"/>
              <a:t>レモン</a:t>
            </a:r>
          </a:p>
          <a:p>
            <a:r>
              <a:rPr lang="ja-JP" altLang="en-US" dirty="0"/>
              <a:t>箱庭 </a:t>
            </a:r>
            <a:r>
              <a:rPr lang="en-US" altLang="ja-JP" dirty="0"/>
              <a:t>- </a:t>
            </a:r>
            <a:r>
              <a:rPr lang="ja-JP" altLang="en-US" dirty="0"/>
              <a:t>必要 </a:t>
            </a:r>
            <a:r>
              <a:rPr lang="en-US" altLang="ja-JP" dirty="0"/>
              <a:t>-&gt; </a:t>
            </a:r>
            <a:r>
              <a:rPr lang="ja-JP" altLang="en-US" dirty="0"/>
              <a:t>レモン</a:t>
            </a:r>
          </a:p>
        </p:txBody>
      </p:sp>
      <p:sp>
        <p:nvSpPr>
          <p:cNvPr id="6" name="コンテンツ プレースホルダー 5">
            <a:extLst>
              <a:ext uri="{FF2B5EF4-FFF2-40B4-BE49-F238E27FC236}">
                <a16:creationId xmlns:a16="http://schemas.microsoft.com/office/drawing/2014/main" id="{BBD11C55-BDBB-4545-870B-A880D8E54760}"/>
              </a:ext>
            </a:extLst>
          </p:cNvPr>
          <p:cNvSpPr>
            <a:spLocks noGrp="1"/>
          </p:cNvSpPr>
          <p:nvPr>
            <p:ph sz="half" idx="2"/>
          </p:nvPr>
        </p:nvSpPr>
        <p:spPr/>
        <p:txBody>
          <a:bodyPr>
            <a:normAutofit fontScale="40000" lnSpcReduction="20000"/>
          </a:bodyPr>
          <a:lstStyle/>
          <a:p>
            <a:r>
              <a:rPr lang="ja-JP" altLang="en-US" dirty="0"/>
              <a:t>一個 </a:t>
            </a:r>
            <a:r>
              <a:rPr lang="en-US" altLang="ja-JP" dirty="0"/>
              <a:t>- </a:t>
            </a:r>
            <a:r>
              <a:rPr lang="ja-JP" altLang="en-US" dirty="0"/>
              <a:t>過大 </a:t>
            </a:r>
            <a:r>
              <a:rPr lang="en-US" altLang="ja-JP" dirty="0"/>
              <a:t>-&gt; </a:t>
            </a:r>
            <a:r>
              <a:rPr lang="ja-JP" altLang="en-US" dirty="0"/>
              <a:t>レモン</a:t>
            </a:r>
          </a:p>
          <a:p>
            <a:r>
              <a:rPr lang="ja-JP" altLang="en-US" dirty="0"/>
              <a:t>少年 </a:t>
            </a:r>
            <a:r>
              <a:rPr lang="en-US" altLang="ja-JP" dirty="0"/>
              <a:t>- HOLDING -&gt; </a:t>
            </a:r>
            <a:r>
              <a:rPr lang="ja-JP" altLang="en-US" dirty="0"/>
              <a:t>レモン</a:t>
            </a:r>
          </a:p>
          <a:p>
            <a:r>
              <a:rPr lang="ja-JP" altLang="en-US" dirty="0"/>
              <a:t>自転車乗り </a:t>
            </a:r>
            <a:r>
              <a:rPr lang="en-US" altLang="ja-JP" dirty="0"/>
              <a:t>- SOUGHT -&gt; </a:t>
            </a:r>
            <a:r>
              <a:rPr lang="ja-JP" altLang="en-US" dirty="0"/>
              <a:t>レモン</a:t>
            </a:r>
          </a:p>
          <a:p>
            <a:r>
              <a:rPr lang="ja-JP" altLang="en-US" dirty="0"/>
              <a:t>島 </a:t>
            </a:r>
            <a:r>
              <a:rPr lang="en-US" altLang="ja-JP" dirty="0"/>
              <a:t>- GROWING -&gt; </a:t>
            </a:r>
            <a:r>
              <a:rPr lang="ja-JP" altLang="en-US" dirty="0"/>
              <a:t>レモン</a:t>
            </a:r>
          </a:p>
          <a:p>
            <a:r>
              <a:rPr lang="ja-JP" altLang="en-US" dirty="0"/>
              <a:t>彼 </a:t>
            </a:r>
            <a:r>
              <a:rPr lang="en-US" altLang="ja-JP" dirty="0"/>
              <a:t>- PLANTS_NEAR -&gt; </a:t>
            </a:r>
            <a:r>
              <a:rPr lang="ja-JP" altLang="en-US" dirty="0"/>
              <a:t>レモン</a:t>
            </a:r>
          </a:p>
          <a:p>
            <a:r>
              <a:rPr lang="ja-JP" altLang="en-US" dirty="0"/>
              <a:t>対岸 </a:t>
            </a:r>
            <a:r>
              <a:rPr lang="en-US" altLang="ja-JP" dirty="0"/>
              <a:t>- DECORATED_WITH -&gt; </a:t>
            </a:r>
            <a:r>
              <a:rPr lang="ja-JP" altLang="en-US" dirty="0"/>
              <a:t>レモン</a:t>
            </a:r>
          </a:p>
          <a:p>
            <a:r>
              <a:rPr lang="ja-JP" altLang="en-US" dirty="0"/>
              <a:t>少年 </a:t>
            </a:r>
            <a:r>
              <a:rPr lang="en-US" altLang="ja-JP" dirty="0"/>
              <a:t>- MATERIAL_USED -&gt; </a:t>
            </a:r>
            <a:r>
              <a:rPr lang="ja-JP" altLang="en-US" dirty="0"/>
              <a:t>レジン</a:t>
            </a:r>
          </a:p>
          <a:p>
            <a:r>
              <a:rPr lang="ja-JP" altLang="en-US" dirty="0"/>
              <a:t>レンズ </a:t>
            </a:r>
            <a:r>
              <a:rPr lang="en-US" altLang="ja-JP" dirty="0"/>
              <a:t>- </a:t>
            </a:r>
            <a:r>
              <a:rPr lang="ja-JP" altLang="en-US" dirty="0"/>
              <a:t>強化 </a:t>
            </a:r>
            <a:r>
              <a:rPr lang="en-US" altLang="ja-JP" dirty="0"/>
              <a:t>-&gt; </a:t>
            </a:r>
            <a:r>
              <a:rPr lang="ja-JP" altLang="en-US" dirty="0"/>
              <a:t>印象</a:t>
            </a:r>
          </a:p>
          <a:p>
            <a:r>
              <a:rPr lang="ja-JP" altLang="en-US" dirty="0"/>
              <a:t>レンズ </a:t>
            </a:r>
            <a:r>
              <a:rPr lang="en-US" altLang="ja-JP" dirty="0"/>
              <a:t>- </a:t>
            </a:r>
            <a:r>
              <a:rPr lang="ja-JP" altLang="en-US" dirty="0"/>
              <a:t>試す </a:t>
            </a:r>
            <a:r>
              <a:rPr lang="en-US" altLang="ja-JP" dirty="0"/>
              <a:t>-&gt; </a:t>
            </a:r>
            <a:r>
              <a:rPr lang="ja-JP" altLang="en-US" dirty="0"/>
              <a:t>広角</a:t>
            </a:r>
          </a:p>
          <a:p>
            <a:r>
              <a:rPr lang="ja-JP" altLang="en-US" dirty="0"/>
              <a:t>カメラ </a:t>
            </a:r>
            <a:r>
              <a:rPr lang="en-US" altLang="ja-JP" dirty="0"/>
              <a:t>- </a:t>
            </a:r>
            <a:r>
              <a:rPr lang="ja-JP" altLang="en-US" dirty="0"/>
              <a:t>構える </a:t>
            </a:r>
            <a:r>
              <a:rPr lang="en-US" altLang="ja-JP" dirty="0"/>
              <a:t>-&gt; </a:t>
            </a:r>
            <a:r>
              <a:rPr lang="ja-JP" altLang="en-US" dirty="0"/>
              <a:t>レンズ</a:t>
            </a:r>
          </a:p>
          <a:p>
            <a:r>
              <a:rPr lang="ja-JP" altLang="en-US" dirty="0"/>
              <a:t>少年 </a:t>
            </a:r>
            <a:r>
              <a:rPr lang="en-US" altLang="ja-JP" dirty="0"/>
              <a:t>- VIEWING_AS -&gt; </a:t>
            </a:r>
            <a:r>
              <a:rPr lang="ja-JP" altLang="en-US" dirty="0"/>
              <a:t>クレーン</a:t>
            </a:r>
          </a:p>
          <a:p>
            <a:r>
              <a:rPr lang="ja-JP" altLang="en-US" dirty="0"/>
              <a:t>志賀直哉 </a:t>
            </a:r>
            <a:r>
              <a:rPr lang="en-US" altLang="ja-JP" dirty="0"/>
              <a:t>- BUYING -&gt; </a:t>
            </a:r>
            <a:r>
              <a:rPr lang="ja-JP" altLang="en-US" dirty="0"/>
              <a:t>パン</a:t>
            </a:r>
          </a:p>
          <a:p>
            <a:r>
              <a:rPr lang="ja-JP" altLang="en-US" dirty="0"/>
              <a:t>志賀直哉 </a:t>
            </a:r>
            <a:r>
              <a:rPr lang="en-US" altLang="ja-JP" dirty="0"/>
              <a:t>- PURCHASED -&gt; </a:t>
            </a:r>
            <a:r>
              <a:rPr lang="ja-JP" altLang="en-US" dirty="0"/>
              <a:t>パン</a:t>
            </a:r>
          </a:p>
          <a:p>
            <a:r>
              <a:rPr lang="ja-JP" altLang="en-US" dirty="0"/>
              <a:t>パン屋航路 </a:t>
            </a:r>
            <a:r>
              <a:rPr lang="en-US" altLang="ja-JP" dirty="0"/>
              <a:t>- HAS_SIGN -&gt; </a:t>
            </a:r>
            <a:r>
              <a:rPr lang="ja-JP" altLang="en-US" dirty="0"/>
              <a:t>パン屋</a:t>
            </a:r>
          </a:p>
          <a:p>
            <a:r>
              <a:rPr lang="ja-JP" altLang="en-US" dirty="0"/>
              <a:t>作家 </a:t>
            </a:r>
            <a:r>
              <a:rPr lang="en-US" altLang="ja-JP" dirty="0"/>
              <a:t>- COLLEAGUE -&gt; </a:t>
            </a:r>
            <a:r>
              <a:rPr lang="ja-JP" altLang="en-US" dirty="0"/>
              <a:t>パン屋</a:t>
            </a:r>
          </a:p>
          <a:p>
            <a:r>
              <a:rPr lang="ja-JP" altLang="en-US" dirty="0"/>
              <a:t>パン屋航路 </a:t>
            </a:r>
            <a:r>
              <a:rPr lang="en-US" altLang="ja-JP" dirty="0"/>
              <a:t>- HAS_SIGN -&gt; </a:t>
            </a:r>
            <a:r>
              <a:rPr lang="ja-JP" altLang="en-US" dirty="0"/>
              <a:t>パン屋</a:t>
            </a:r>
          </a:p>
        </p:txBody>
      </p:sp>
    </p:spTree>
    <p:extLst>
      <p:ext uri="{BB962C8B-B14F-4D97-AF65-F5344CB8AC3E}">
        <p14:creationId xmlns:p14="http://schemas.microsoft.com/office/powerpoint/2010/main" val="543291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787DA-4695-4CE6-A56B-96D54470768D}"/>
              </a:ext>
            </a:extLst>
          </p:cNvPr>
          <p:cNvSpPr>
            <a:spLocks noGrp="1"/>
          </p:cNvSpPr>
          <p:nvPr>
            <p:ph type="title"/>
          </p:nvPr>
        </p:nvSpPr>
        <p:spPr/>
        <p:txBody>
          <a:bodyPr/>
          <a:lstStyle/>
          <a:p>
            <a:r>
              <a:rPr kumimoji="1" lang="en-US" altLang="ja-JP" dirty="0" err="1"/>
              <a:t>GraphRAG</a:t>
            </a:r>
            <a:r>
              <a:rPr kumimoji="1" lang="ja-JP" altLang="en-US" dirty="0"/>
              <a:t>の動作テスト</a:t>
            </a:r>
          </a:p>
        </p:txBody>
      </p:sp>
      <p:sp>
        <p:nvSpPr>
          <p:cNvPr id="3" name="コンテンツ プレースホルダー 2">
            <a:extLst>
              <a:ext uri="{FF2B5EF4-FFF2-40B4-BE49-F238E27FC236}">
                <a16:creationId xmlns:a16="http://schemas.microsoft.com/office/drawing/2014/main" id="{816186A6-C373-49E4-B027-29BC356053F1}"/>
              </a:ext>
            </a:extLst>
          </p:cNvPr>
          <p:cNvSpPr>
            <a:spLocks noGrp="1"/>
          </p:cNvSpPr>
          <p:nvPr>
            <p:ph idx="1"/>
          </p:nvPr>
        </p:nvSpPr>
        <p:spPr/>
        <p:txBody>
          <a:bodyPr>
            <a:normAutofit/>
          </a:bodyPr>
          <a:lstStyle/>
          <a:p>
            <a:pPr marL="0" indent="0">
              <a:buNone/>
            </a:pPr>
            <a:r>
              <a:rPr kumimoji="1" lang="en-US" altLang="ja-JP" dirty="0"/>
              <a:t>Search query: </a:t>
            </a:r>
            <a:r>
              <a:rPr kumimoji="1" lang="ja-JP" altLang="en-US" dirty="0"/>
              <a:t>取材先はどこ？</a:t>
            </a:r>
            <a:endParaRPr kumimoji="1" lang="en-US" altLang="ja-JP" dirty="0"/>
          </a:p>
          <a:p>
            <a:pPr marL="0" indent="0">
              <a:buNone/>
            </a:pPr>
            <a:endParaRPr kumimoji="1" lang="ja-JP" altLang="en-US" dirty="0"/>
          </a:p>
          <a:p>
            <a:pPr marL="457200" indent="-457200"/>
            <a:r>
              <a:rPr kumimoji="1" lang="ja-JP" altLang="en-US" dirty="0"/>
              <a:t>取材先は尾道です。</a:t>
            </a:r>
          </a:p>
        </p:txBody>
      </p:sp>
    </p:spTree>
    <p:extLst>
      <p:ext uri="{BB962C8B-B14F-4D97-AF65-F5344CB8AC3E}">
        <p14:creationId xmlns:p14="http://schemas.microsoft.com/office/powerpoint/2010/main" val="3185680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45BCE-5FB6-43F2-8C54-71606104A23B}"/>
              </a:ext>
            </a:extLst>
          </p:cNvPr>
          <p:cNvSpPr>
            <a:spLocks noGrp="1"/>
          </p:cNvSpPr>
          <p:nvPr>
            <p:ph type="title"/>
          </p:nvPr>
        </p:nvSpPr>
        <p:spPr/>
        <p:txBody>
          <a:bodyPr/>
          <a:lstStyle/>
          <a:p>
            <a:r>
              <a:rPr kumimoji="1" lang="ja-JP" altLang="en-US" dirty="0"/>
              <a:t>円城塔「鉄道模型の夜」とトマトスキヤキ</a:t>
            </a:r>
          </a:p>
        </p:txBody>
      </p:sp>
      <p:sp>
        <p:nvSpPr>
          <p:cNvPr id="3" name="コンテンツ プレースホルダー 2">
            <a:extLst>
              <a:ext uri="{FF2B5EF4-FFF2-40B4-BE49-F238E27FC236}">
                <a16:creationId xmlns:a16="http://schemas.microsoft.com/office/drawing/2014/main" id="{9DF3CF2D-A5EA-496C-9D18-0F7235300BFB}"/>
              </a:ext>
            </a:extLst>
          </p:cNvPr>
          <p:cNvSpPr>
            <a:spLocks noGrp="1"/>
          </p:cNvSpPr>
          <p:nvPr>
            <p:ph idx="1"/>
          </p:nvPr>
        </p:nvSpPr>
        <p:spPr/>
        <p:txBody>
          <a:bodyPr>
            <a:normAutofit fontScale="55000" lnSpcReduction="20000"/>
          </a:bodyPr>
          <a:lstStyle/>
          <a:p>
            <a:pPr marL="0" indent="0">
              <a:buNone/>
            </a:pPr>
            <a:r>
              <a:rPr lang="ja-JP" altLang="en-US" b="0" i="0" dirty="0">
                <a:solidFill>
                  <a:srgbClr val="000000"/>
                </a:solidFill>
                <a:effectLst/>
                <a:latin typeface="Meiryo" panose="020B0604030504040204" pitchFamily="50" charset="-128"/>
                <a:ea typeface="Meiryo" panose="020B0604030504040204" pitchFamily="50" charset="-128"/>
              </a:rPr>
              <a:t>世に、</a:t>
            </a:r>
            <a:r>
              <a:rPr lang="ja-JP" altLang="en-US" b="1" i="0" dirty="0">
                <a:solidFill>
                  <a:srgbClr val="000000"/>
                </a:solidFill>
                <a:effectLst/>
                <a:latin typeface="Meiryo" panose="020B0604030504040204" pitchFamily="50" charset="-128"/>
                <a:ea typeface="Meiryo" panose="020B0604030504040204" pitchFamily="50" charset="-128"/>
              </a:rPr>
              <a:t>トマトスキヤキ</a:t>
            </a:r>
            <a:r>
              <a:rPr lang="ja-JP" altLang="en-US" b="0" i="0" dirty="0">
                <a:solidFill>
                  <a:srgbClr val="000000"/>
                </a:solidFill>
                <a:effectLst/>
                <a:latin typeface="Meiryo" panose="020B0604030504040204" pitchFamily="50" charset="-128"/>
                <a:ea typeface="Meiryo" panose="020B0604030504040204" pitchFamily="50" charset="-128"/>
              </a:rPr>
              <a:t>というものがあり、彼はこのレシピを尾道から持ち帰ることになるのだが、</a:t>
            </a:r>
            <a:r>
              <a:rPr lang="ja-JP" altLang="en-US" b="1" i="0" dirty="0">
                <a:solidFill>
                  <a:srgbClr val="000000"/>
                </a:solidFill>
                <a:effectLst/>
                <a:latin typeface="Meiryo" panose="020B0604030504040204" pitchFamily="50" charset="-128"/>
                <a:ea typeface="Meiryo" panose="020B0604030504040204" pitchFamily="50" charset="-128"/>
              </a:rPr>
              <a:t>別段それをこの町で食べたというわけではなかった。町では店ごとに特徴の異なる尾道ラーメンを繰り返し食べ、オコゼの唐揚げを試してみたくらいにとどまる。</a:t>
            </a:r>
            <a:r>
              <a:rPr lang="ja-JP" altLang="en-US" b="0" i="0" dirty="0">
                <a:solidFill>
                  <a:srgbClr val="000000"/>
                </a:solidFill>
                <a:effectLst/>
                <a:latin typeface="Meiryo" panose="020B0604030504040204" pitchFamily="50" charset="-128"/>
                <a:ea typeface="Meiryo" panose="020B0604030504040204" pitchFamily="50" charset="-128"/>
              </a:rPr>
              <a:t>海沿いに並ぶ乾物屋で土産などを物色しながら、海鮮が大々的に売り出されていないことに首を傾げ、自転車の客が見込めるだろうに、それらしい軽食処があまり見当たらないことを不思議に思った。</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　トマトスキヤキに出会ったのは、林芙美子を検索してみた </a:t>
            </a:r>
            <a:r>
              <a:rPr lang="en-US" altLang="ja-JP" b="0" i="0" dirty="0">
                <a:solidFill>
                  <a:srgbClr val="000000"/>
                </a:solidFill>
                <a:effectLst/>
                <a:latin typeface="Meiryo" panose="020B0604030504040204" pitchFamily="50" charset="-128"/>
                <a:ea typeface="Meiryo" panose="020B0604030504040204" pitchFamily="50" charset="-128"/>
              </a:rPr>
              <a:t>Wikipedia </a:t>
            </a:r>
            <a:r>
              <a:rPr lang="ja-JP" altLang="en-US" b="0" i="0" dirty="0">
                <a:solidFill>
                  <a:srgbClr val="000000"/>
                </a:solidFill>
                <a:effectLst/>
                <a:latin typeface="Meiryo" panose="020B0604030504040204" pitchFamily="50" charset="-128"/>
                <a:ea typeface="Meiryo" panose="020B0604030504040204" pitchFamily="50" charset="-128"/>
              </a:rPr>
              <a:t>上でのことであり、そこには、「昭和</a:t>
            </a:r>
            <a:r>
              <a:rPr lang="en-US" altLang="ja-JP" b="0" i="0" dirty="0">
                <a:solidFill>
                  <a:srgbClr val="000000"/>
                </a:solidFill>
                <a:effectLst/>
                <a:latin typeface="Meiryo" panose="020B0604030504040204" pitchFamily="50" charset="-128"/>
                <a:ea typeface="Meiryo" panose="020B0604030504040204" pitchFamily="50" charset="-128"/>
              </a:rPr>
              <a:t>23</a:t>
            </a:r>
            <a:r>
              <a:rPr lang="ja-JP" altLang="en-US" b="0" i="0" dirty="0">
                <a:solidFill>
                  <a:srgbClr val="000000"/>
                </a:solidFill>
                <a:effectLst/>
                <a:latin typeface="Meiryo" panose="020B0604030504040204" pitchFamily="50" charset="-128"/>
                <a:ea typeface="Meiryo" panose="020B0604030504040204" pitchFamily="50" charset="-128"/>
              </a:rPr>
              <a:t>年（１９４８年）の</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主婦と生活</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６月号」に「林芙美子のトマトのすき焼き」なるものの作り方が書かれていたのだと記されていた。それによると、</a:t>
            </a:r>
            <a:r>
              <a:rPr lang="ja-JP" altLang="en-US" i="0" dirty="0">
                <a:solidFill>
                  <a:srgbClr val="000000"/>
                </a:solidFill>
                <a:effectLst/>
                <a:latin typeface="Meiryo" panose="020B0604030504040204" pitchFamily="50" charset="-128"/>
                <a:ea typeface="Meiryo" panose="020B0604030504040204" pitchFamily="50" charset="-128"/>
              </a:rPr>
              <a:t>薄く輪切りにしたトマトを、バターかラードで炒め、火が通ったならば肉を載せ、醤油と甘味料を加える</a:t>
            </a:r>
            <a:r>
              <a:rPr lang="ja-JP" altLang="en-US" b="0" i="0" dirty="0">
                <a:solidFill>
                  <a:srgbClr val="000000"/>
                </a:solidFill>
                <a:effectLst/>
                <a:latin typeface="Meiryo" panose="020B0604030504040204" pitchFamily="50" charset="-128"/>
                <a:ea typeface="Meiryo" panose="020B0604030504040204" pitchFamily="50" charset="-128"/>
              </a:rPr>
              <a:t>ということである。トマトの旨味と割り下ということだから、</a:t>
            </a:r>
            <a:r>
              <a:rPr lang="ja-JP" altLang="en-US" b="1" i="0" dirty="0">
                <a:solidFill>
                  <a:srgbClr val="000000"/>
                </a:solidFill>
                <a:effectLst/>
                <a:latin typeface="Meiryo" panose="020B0604030504040204" pitchFamily="50" charset="-128"/>
                <a:ea typeface="Meiryo" panose="020B0604030504040204" pitchFamily="50" charset="-128"/>
              </a:rPr>
              <a:t>試してみるかという気になったが、そのままというのも芸がないから、もう少しレシピを検討してみて、以下のようなものへと至った。</a:t>
            </a:r>
            <a:br>
              <a:rPr lang="ja-JP" altLang="en-US" b="1" dirty="0"/>
            </a:br>
            <a:r>
              <a:rPr lang="ja-JP" altLang="en-US" b="1" i="0" dirty="0">
                <a:solidFill>
                  <a:srgbClr val="000000"/>
                </a:solidFill>
                <a:effectLst/>
                <a:latin typeface="Meiryo" panose="020B0604030504040204" pitchFamily="50" charset="-128"/>
                <a:ea typeface="Meiryo" panose="020B0604030504040204" pitchFamily="50" charset="-128"/>
              </a:rPr>
              <a:t>　</a:t>
            </a:r>
            <a:r>
              <a:rPr lang="ja-JP" altLang="en-US" i="0" dirty="0">
                <a:solidFill>
                  <a:srgbClr val="000000"/>
                </a:solidFill>
                <a:effectLst/>
                <a:latin typeface="Meiryo" panose="020B0604030504040204" pitchFamily="50" charset="-128"/>
                <a:ea typeface="Meiryo" panose="020B0604030504040204" pitchFamily="50" charset="-128"/>
              </a:rPr>
              <a:t>輪切りにした玉葱を炒めておいて、ついで、好きな形に切ったトマトを投入する。割り下を注ぎ好きなだけ煮て、バジルの葉をどさどさ入れる。溺れかけの玉葱やトマトの上に牛肉を広げ、溶き卵につけて食べる。</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　なるほどうまいものだと考えながら、これはハワイで食べるのだというチキンヘッカの牛肉版ではないかと気づき、しかしチキンヘッカにはそれほど何も思うところがなかったという記憶がそこで蘇り、これは牛肉の力というものなのかどうなのか。いや、チキンヘッカは生姜で味つけするのであったかと記憶を探ることになった。</a:t>
            </a:r>
            <a:br>
              <a:rPr lang="ja-JP" altLang="en-US" dirty="0"/>
            </a:b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　</a:t>
            </a:r>
            <a:r>
              <a:rPr lang="ja-JP" altLang="en-US" b="1" i="0" dirty="0">
                <a:solidFill>
                  <a:srgbClr val="000000"/>
                </a:solidFill>
                <a:effectLst/>
                <a:latin typeface="Meiryo" panose="020B0604030504040204" pitchFamily="50" charset="-128"/>
                <a:ea typeface="Meiryo" panose="020B0604030504040204" pitchFamily="50" charset="-128"/>
              </a:rPr>
              <a:t>尾道</a:t>
            </a:r>
            <a:r>
              <a:rPr lang="ja-JP" altLang="en-US" b="0" i="0" dirty="0">
                <a:solidFill>
                  <a:srgbClr val="000000"/>
                </a:solidFill>
                <a:effectLst/>
                <a:latin typeface="Meiryo" panose="020B0604030504040204" pitchFamily="50" charset="-128"/>
                <a:ea typeface="Meiryo" panose="020B0604030504040204" pitchFamily="50" charset="-128"/>
              </a:rPr>
              <a:t>で、林芙美子を調べたなりゆきというのはこうである。尾道の商店街の入り口には、傍らの旅行鞄に蝙蝠傘を立てかけしゃがむ、</a:t>
            </a:r>
            <a:r>
              <a:rPr lang="ja-JP" altLang="en-US" b="1" i="0" dirty="0">
                <a:solidFill>
                  <a:srgbClr val="000000"/>
                </a:solidFill>
                <a:effectLst/>
                <a:latin typeface="Meiryo" panose="020B0604030504040204" pitchFamily="50" charset="-128"/>
                <a:ea typeface="Meiryo" panose="020B0604030504040204" pitchFamily="50" charset="-128"/>
              </a:rPr>
              <a:t>林芙美子像</a:t>
            </a:r>
            <a:r>
              <a:rPr lang="ja-JP" altLang="en-US" b="0" i="0" dirty="0">
                <a:solidFill>
                  <a:srgbClr val="000000"/>
                </a:solidFill>
                <a:effectLst/>
                <a:latin typeface="Meiryo" panose="020B0604030504040204" pitchFamily="50" charset="-128"/>
                <a:ea typeface="Meiryo" panose="020B0604030504040204" pitchFamily="50" charset="-128"/>
              </a:rPr>
              <a:t>があるのであり、左手は携帯電話を持つかのように顔の横に添えられていて、はてどうしてこんなところに林芙美子が、と旧知に出会ったかのように振る舞うために検索をかけてみたからである。その銅像の手前には。。。</a:t>
            </a:r>
            <a:endParaRPr kumimoji="1" lang="ja-JP" altLang="en-US" dirty="0"/>
          </a:p>
        </p:txBody>
      </p:sp>
      <p:sp>
        <p:nvSpPr>
          <p:cNvPr id="4" name="テキスト ボックス 3">
            <a:extLst>
              <a:ext uri="{FF2B5EF4-FFF2-40B4-BE49-F238E27FC236}">
                <a16:creationId xmlns:a16="http://schemas.microsoft.com/office/drawing/2014/main" id="{36495545-D5C5-4C58-B951-D8815C117319}"/>
              </a:ext>
            </a:extLst>
          </p:cNvPr>
          <p:cNvSpPr txBox="1"/>
          <p:nvPr/>
        </p:nvSpPr>
        <p:spPr>
          <a:xfrm>
            <a:off x="1775520" y="5287997"/>
            <a:ext cx="1224136" cy="261610"/>
          </a:xfrm>
          <a:prstGeom prst="rect">
            <a:avLst/>
          </a:prstGeom>
          <a:noFill/>
        </p:spPr>
        <p:txBody>
          <a:bodyPr wrap="square" rtlCol="0">
            <a:spAutoFit/>
          </a:bodyPr>
          <a:lstStyle/>
          <a:p>
            <a:r>
              <a:rPr kumimoji="1" lang="ja-JP" altLang="en-US" sz="1100" dirty="0">
                <a:latin typeface="ＭＳ Ｐゴシック" panose="020B0600070205080204" pitchFamily="50" charset="-128"/>
                <a:ea typeface="ＭＳ Ｐゴシック" panose="020B0600070205080204" pitchFamily="50" charset="-128"/>
              </a:rPr>
              <a:t>はやし ふみこ</a:t>
            </a:r>
          </a:p>
        </p:txBody>
      </p:sp>
    </p:spTree>
    <p:extLst>
      <p:ext uri="{BB962C8B-B14F-4D97-AF65-F5344CB8AC3E}">
        <p14:creationId xmlns:p14="http://schemas.microsoft.com/office/powerpoint/2010/main" val="3360301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C7283-D537-4452-A28C-C1908F927363}"/>
              </a:ext>
            </a:extLst>
          </p:cNvPr>
          <p:cNvSpPr>
            <a:spLocks noGrp="1"/>
          </p:cNvSpPr>
          <p:nvPr>
            <p:ph type="title"/>
          </p:nvPr>
        </p:nvSpPr>
        <p:spPr/>
        <p:txBody>
          <a:bodyPr/>
          <a:lstStyle/>
          <a:p>
            <a:r>
              <a:rPr kumimoji="1" lang="en-US" altLang="ja-JP" dirty="0" err="1"/>
              <a:t>GraphRAG</a:t>
            </a:r>
            <a:r>
              <a:rPr kumimoji="1" lang="ja-JP" altLang="en-US" dirty="0"/>
              <a:t>の動作テスト例</a:t>
            </a:r>
          </a:p>
        </p:txBody>
      </p:sp>
      <p:sp>
        <p:nvSpPr>
          <p:cNvPr id="3" name="コンテンツ プレースホルダー 2">
            <a:extLst>
              <a:ext uri="{FF2B5EF4-FFF2-40B4-BE49-F238E27FC236}">
                <a16:creationId xmlns:a16="http://schemas.microsoft.com/office/drawing/2014/main" id="{D3D313F0-637C-4E80-969D-06486219FA0A}"/>
              </a:ext>
            </a:extLst>
          </p:cNvPr>
          <p:cNvSpPr>
            <a:spLocks noGrp="1"/>
          </p:cNvSpPr>
          <p:nvPr>
            <p:ph idx="1"/>
          </p:nvPr>
        </p:nvSpPr>
        <p:spPr/>
        <p:txBody>
          <a:bodyPr>
            <a:normAutofit/>
          </a:bodyPr>
          <a:lstStyle/>
          <a:p>
            <a:pPr marL="0" indent="0">
              <a:buNone/>
            </a:pPr>
            <a:r>
              <a:rPr kumimoji="1" lang="en-US" altLang="ja-JP" dirty="0"/>
              <a:t>Search query: </a:t>
            </a:r>
            <a:r>
              <a:rPr kumimoji="1" lang="ja-JP" altLang="en-US" dirty="0"/>
              <a:t>トマトスキヤキとは何？</a:t>
            </a:r>
          </a:p>
          <a:p>
            <a:pPr marL="0" indent="0">
              <a:buNone/>
            </a:pPr>
            <a:endParaRPr kumimoji="1" lang="en-US" altLang="ja-JP" dirty="0"/>
          </a:p>
          <a:p>
            <a:r>
              <a:rPr kumimoji="1" lang="ja-JP" altLang="en-US" dirty="0"/>
              <a:t>回答</a:t>
            </a:r>
            <a:r>
              <a:rPr kumimoji="1" lang="en-US" altLang="ja-JP" dirty="0"/>
              <a:t>: </a:t>
            </a:r>
            <a:r>
              <a:rPr kumimoji="1" lang="ja-JP" altLang="en-US" dirty="0"/>
              <a:t>トマトスキヤキは、尾道と関連がある料理です。林芙美子のトマトのすき焼きというレシピが知られており、トマトを薄く輪切りにして炒め、肉や醤油、甘味料と一緒に調理する料理です。また、尾道でトマトスキヤキを食べたわけではなく、尾道ラーメンやオコゼの唐揚げを試したという記述があります。</a:t>
            </a:r>
            <a:endParaRPr kumimoji="1" lang="en-US" altLang="ja-JP" dirty="0"/>
          </a:p>
        </p:txBody>
      </p:sp>
    </p:spTree>
    <p:extLst>
      <p:ext uri="{BB962C8B-B14F-4D97-AF65-F5344CB8AC3E}">
        <p14:creationId xmlns:p14="http://schemas.microsoft.com/office/powerpoint/2010/main" val="3778328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6310A-07A6-4A15-BDA1-00FA193F4A94}"/>
              </a:ext>
            </a:extLst>
          </p:cNvPr>
          <p:cNvSpPr>
            <a:spLocks noGrp="1"/>
          </p:cNvSpPr>
          <p:nvPr>
            <p:ph type="title"/>
          </p:nvPr>
        </p:nvSpPr>
        <p:spPr/>
        <p:txBody>
          <a:bodyPr/>
          <a:lstStyle/>
          <a:p>
            <a:r>
              <a:rPr kumimoji="1" lang="en-US" altLang="ja-JP" dirty="0" err="1"/>
              <a:t>GraphRAG</a:t>
            </a:r>
            <a:r>
              <a:rPr kumimoji="1" lang="ja-JP" altLang="en-US" dirty="0"/>
              <a:t>の動作テスト例</a:t>
            </a:r>
          </a:p>
        </p:txBody>
      </p:sp>
      <p:sp>
        <p:nvSpPr>
          <p:cNvPr id="3" name="コンテンツ プレースホルダー 2">
            <a:extLst>
              <a:ext uri="{FF2B5EF4-FFF2-40B4-BE49-F238E27FC236}">
                <a16:creationId xmlns:a16="http://schemas.microsoft.com/office/drawing/2014/main" id="{0CA9FC6C-8866-4575-839F-66E573DE091B}"/>
              </a:ext>
            </a:extLst>
          </p:cNvPr>
          <p:cNvSpPr>
            <a:spLocks noGrp="1"/>
          </p:cNvSpPr>
          <p:nvPr>
            <p:ph idx="1"/>
          </p:nvPr>
        </p:nvSpPr>
        <p:spPr/>
        <p:txBody>
          <a:bodyPr>
            <a:normAutofit/>
          </a:bodyPr>
          <a:lstStyle/>
          <a:p>
            <a:pPr marL="0" indent="0">
              <a:buNone/>
            </a:pPr>
            <a:r>
              <a:rPr kumimoji="1" lang="en-US" altLang="ja-JP" dirty="0"/>
              <a:t>Search query: </a:t>
            </a:r>
            <a:r>
              <a:rPr kumimoji="1" lang="ja-JP" altLang="en-US" dirty="0"/>
              <a:t>トマトスキヤキのレシピは？</a:t>
            </a:r>
            <a:endParaRPr kumimoji="1" lang="en-US" altLang="ja-JP" dirty="0"/>
          </a:p>
          <a:p>
            <a:pPr marL="0" indent="0">
              <a:buNone/>
            </a:pPr>
            <a:endParaRPr kumimoji="1" lang="ja-JP" altLang="en-US" dirty="0"/>
          </a:p>
          <a:p>
            <a:r>
              <a:rPr kumimoji="1" lang="ja-JP" altLang="en-US" dirty="0"/>
              <a:t>トマトスキヤキのレシピは、薄く輪切りにしたトマトをバターかラードで炒め、火が通ったら肉を載せ、醤油と甘味料を加えるというものです。また、別のレシピでは、輪切りにした玉葱を炒めておいて、トマトを投入し、割り下を注ぎ、バジルの葉を入れ、牛肉を広げて溶き卵につけて食べるという方法もあります。</a:t>
            </a:r>
          </a:p>
        </p:txBody>
      </p:sp>
    </p:spTree>
    <p:extLst>
      <p:ext uri="{BB962C8B-B14F-4D97-AF65-F5344CB8AC3E}">
        <p14:creationId xmlns:p14="http://schemas.microsoft.com/office/powerpoint/2010/main" val="1981262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A84C32-4153-4C01-8249-3D9111F4B792}"/>
              </a:ext>
            </a:extLst>
          </p:cNvPr>
          <p:cNvSpPr>
            <a:spLocks noGrp="1"/>
          </p:cNvSpPr>
          <p:nvPr>
            <p:ph type="title"/>
          </p:nvPr>
        </p:nvSpPr>
        <p:spPr/>
        <p:txBody>
          <a:bodyPr/>
          <a:lstStyle/>
          <a:p>
            <a:r>
              <a:rPr kumimoji="1" lang="ja-JP" altLang="en-US" dirty="0"/>
              <a:t>トマトスキヤキ食べてみた感想</a:t>
            </a:r>
          </a:p>
        </p:txBody>
      </p:sp>
      <p:sp>
        <p:nvSpPr>
          <p:cNvPr id="3" name="コンテンツ プレースホルダー 2">
            <a:extLst>
              <a:ext uri="{FF2B5EF4-FFF2-40B4-BE49-F238E27FC236}">
                <a16:creationId xmlns:a16="http://schemas.microsoft.com/office/drawing/2014/main" id="{C4196C6C-E78F-4E04-8D1D-AF2EE417A85D}"/>
              </a:ext>
            </a:extLst>
          </p:cNvPr>
          <p:cNvSpPr>
            <a:spLocks noGrp="1"/>
          </p:cNvSpPr>
          <p:nvPr>
            <p:ph idx="1"/>
          </p:nvPr>
        </p:nvSpPr>
        <p:spPr/>
        <p:txBody>
          <a:bodyPr/>
          <a:lstStyle/>
          <a:p>
            <a:r>
              <a:rPr kumimoji="1" lang="ja-JP" altLang="en-US" dirty="0"/>
              <a:t>トマトの主張が強くなく、あっさりしておいしかった</a:t>
            </a:r>
          </a:p>
        </p:txBody>
      </p:sp>
      <p:pic>
        <p:nvPicPr>
          <p:cNvPr id="7170" name="Picture 2" descr="トマトすき焼き">
            <a:extLst>
              <a:ext uri="{FF2B5EF4-FFF2-40B4-BE49-F238E27FC236}">
                <a16:creationId xmlns:a16="http://schemas.microsoft.com/office/drawing/2014/main" id="{0923562B-4952-4975-BA8B-777E8AC82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2564904"/>
            <a:ext cx="5715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7CE18EE5-A546-4B13-B3B0-12410DF542BE}"/>
              </a:ext>
            </a:extLst>
          </p:cNvPr>
          <p:cNvSpPr txBox="1"/>
          <p:nvPr/>
        </p:nvSpPr>
        <p:spPr>
          <a:xfrm>
            <a:off x="6888088" y="5661248"/>
            <a:ext cx="3240360" cy="461665"/>
          </a:xfrm>
          <a:prstGeom prst="rect">
            <a:avLst/>
          </a:prstGeom>
          <a:noFill/>
        </p:spPr>
        <p:txBody>
          <a:bodyPr wrap="squar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画像：サントリー</a:t>
            </a:r>
          </a:p>
        </p:txBody>
      </p:sp>
    </p:spTree>
    <p:extLst>
      <p:ext uri="{BB962C8B-B14F-4D97-AF65-F5344CB8AC3E}">
        <p14:creationId xmlns:p14="http://schemas.microsoft.com/office/powerpoint/2010/main" val="371526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798AB-F977-4582-9871-C475B2F9203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8B3C83C-437B-4421-BC33-45BEAA601A72}"/>
              </a:ext>
            </a:extLst>
          </p:cNvPr>
          <p:cNvSpPr>
            <a:spLocks noGrp="1"/>
          </p:cNvSpPr>
          <p:nvPr>
            <p:ph idx="1"/>
          </p:nvPr>
        </p:nvSpPr>
        <p:spPr/>
        <p:txBody>
          <a:bodyPr/>
          <a:lstStyle/>
          <a:p>
            <a:r>
              <a:rPr kumimoji="1" lang="ja-JP" altLang="en-US" dirty="0"/>
              <a:t>プログラム</a:t>
            </a:r>
            <a:endParaRPr kumimoji="1" lang="en-US" altLang="ja-JP" dirty="0"/>
          </a:p>
          <a:p>
            <a:pPr marL="0" indent="0">
              <a:buNone/>
            </a:pPr>
            <a:r>
              <a:rPr kumimoji="1" lang="en-US" altLang="ja-JP" b="1" dirty="0"/>
              <a:t>https://x.gd/Z7MRU</a:t>
            </a:r>
          </a:p>
          <a:p>
            <a:endParaRPr kumimoji="1" lang="en-US" altLang="ja-JP" dirty="0"/>
          </a:p>
          <a:p>
            <a:r>
              <a:rPr lang="en-US" altLang="ja-JP" dirty="0" err="1"/>
              <a:t>Github</a:t>
            </a:r>
            <a:endParaRPr lang="en-US" altLang="ja-JP" dirty="0"/>
          </a:p>
          <a:p>
            <a:pPr marL="0" indent="0">
              <a:buNone/>
            </a:pPr>
            <a:r>
              <a:rPr kumimoji="1" lang="en-US" altLang="ja-JP" dirty="0"/>
              <a:t>https://github.com/kiotex/LAH-C655-DH-GlaphRAG</a:t>
            </a:r>
            <a:endParaRPr kumimoji="1" lang="ja-JP" altLang="en-US" dirty="0"/>
          </a:p>
        </p:txBody>
      </p:sp>
    </p:spTree>
    <p:extLst>
      <p:ext uri="{BB962C8B-B14F-4D97-AF65-F5344CB8AC3E}">
        <p14:creationId xmlns:p14="http://schemas.microsoft.com/office/powerpoint/2010/main" val="3176698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257FFB-1CFD-4466-99E7-D031B2147E1F}"/>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48377D8-4564-4326-83A8-F1DC8957577A}"/>
              </a:ext>
            </a:extLst>
          </p:cNvPr>
          <p:cNvSpPr>
            <a:spLocks noGrp="1"/>
          </p:cNvSpPr>
          <p:nvPr>
            <p:ph idx="1"/>
          </p:nvPr>
        </p:nvSpPr>
        <p:spPr/>
        <p:txBody>
          <a:bodyPr>
            <a:normAutofit/>
          </a:bodyPr>
          <a:lstStyle/>
          <a:p>
            <a:pPr marL="0" indent="0">
              <a:buNone/>
            </a:pPr>
            <a:r>
              <a:rPr kumimoji="1" lang="en-US" altLang="ja-JP" dirty="0"/>
              <a:t>Search query: </a:t>
            </a:r>
            <a:r>
              <a:rPr kumimoji="1" lang="ja-JP" altLang="en-US" dirty="0"/>
              <a:t>トマトスキヤキと尾道の関係は？</a:t>
            </a:r>
          </a:p>
          <a:p>
            <a:endParaRPr kumimoji="1" lang="en-US" altLang="ja-JP" dirty="0"/>
          </a:p>
          <a:p>
            <a:r>
              <a:rPr kumimoji="1" lang="ja-JP" altLang="en-US" dirty="0"/>
              <a:t>尾道からトマトスキヤキが発祥しています。林芙美子のトマトのすき焼きというレシピが紹介されており、尾道でトマトスキヤキに出会った経緯も関連しています。</a:t>
            </a:r>
          </a:p>
        </p:txBody>
      </p:sp>
    </p:spTree>
    <p:extLst>
      <p:ext uri="{BB962C8B-B14F-4D97-AF65-F5344CB8AC3E}">
        <p14:creationId xmlns:p14="http://schemas.microsoft.com/office/powerpoint/2010/main" val="164025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124DA-4BCB-4AB0-AEB2-FB6EE1A48F5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81155FF-6D10-42FB-AE0E-93665E1CBADD}"/>
              </a:ext>
            </a:extLst>
          </p:cNvPr>
          <p:cNvSpPr>
            <a:spLocks noGrp="1"/>
          </p:cNvSpPr>
          <p:nvPr>
            <p:ph idx="1"/>
          </p:nvPr>
        </p:nvSpPr>
        <p:spPr/>
        <p:txBody>
          <a:bodyPr>
            <a:normAutofit/>
          </a:bodyPr>
          <a:lstStyle/>
          <a:p>
            <a:pPr marL="0" indent="0">
              <a:buNone/>
            </a:pPr>
            <a:r>
              <a:rPr kumimoji="1" lang="en-US" altLang="ja-JP" dirty="0"/>
              <a:t>Search query: </a:t>
            </a:r>
            <a:r>
              <a:rPr kumimoji="1" lang="ja-JP" altLang="en-US" dirty="0"/>
              <a:t>尾道と箱庭の関係は？</a:t>
            </a:r>
          </a:p>
          <a:p>
            <a:endParaRPr kumimoji="1" lang="en-US" altLang="ja-JP" dirty="0"/>
          </a:p>
          <a:p>
            <a:r>
              <a:rPr kumimoji="1" lang="ja-JP" altLang="en-US" dirty="0"/>
              <a:t>尾道と箱庭の関係は、尾道という町が文章全体の貯蔵庫のようなものとして描かれており、箱庭の中に箱庭をつくる男やそれぞれに勝手な箱庭をつくる人々がいると表現されています。また、尾道を取材先に選んだ彼が箱庭の素材を求めて旅に出るなど、箱庭と尾道が文章中で密接に関連していることが示唆されています。</a:t>
            </a:r>
          </a:p>
        </p:txBody>
      </p:sp>
    </p:spTree>
    <p:extLst>
      <p:ext uri="{BB962C8B-B14F-4D97-AF65-F5344CB8AC3E}">
        <p14:creationId xmlns:p14="http://schemas.microsoft.com/office/powerpoint/2010/main" val="209782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344E5E-A92D-4300-A5CB-BFC28F31314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FC3A662-4381-499C-BC8E-4FCFBFFC8878}"/>
              </a:ext>
            </a:extLst>
          </p:cNvPr>
          <p:cNvSpPr>
            <a:spLocks noGrp="1"/>
          </p:cNvSpPr>
          <p:nvPr>
            <p:ph idx="1"/>
          </p:nvPr>
        </p:nvSpPr>
        <p:spPr/>
        <p:txBody>
          <a:bodyPr/>
          <a:lstStyle/>
          <a:p>
            <a:r>
              <a:rPr kumimoji="1" lang="ja-JP" altLang="en-US" dirty="0"/>
              <a:t>「彼」と「箱庭」から延びるエンティティが多く、「鉄道模型の夜」の主題は、「鉄道模型」でも「夜」でもなく、主人公「彼」の「箱庭」作りであることを見事に反映されているグラフ構造が得られた。</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05553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p:cNvSpPr txBox="1">
            <a:spLocks/>
          </p:cNvSpPr>
          <p:nvPr/>
        </p:nvSpPr>
        <p:spPr>
          <a:xfrm>
            <a:off x="1524001" y="2536856"/>
            <a:ext cx="9143999" cy="552141"/>
          </a:xfrm>
          <a:prstGeom prst="rect">
            <a:avLst/>
          </a:prstGeom>
          <a:noFill/>
          <a:effectLst/>
        </p:spPr>
        <p:txBody>
          <a:bodyPr/>
          <a:lstStyle>
            <a:lvl1pPr algn="l" defTabSz="914400" rtl="0" eaLnBrk="1" latinLnBrk="0" hangingPunct="1">
              <a:lnSpc>
                <a:spcPct val="100000"/>
              </a:lnSpc>
              <a:spcBef>
                <a:spcPct val="0"/>
              </a:spcBef>
              <a:buNone/>
              <a:defRPr kumimoji="1" sz="2000" b="0" i="0" kern="1200" cap="none" spc="0">
                <a:ln w="18415" cmpd="sng">
                  <a:noFill/>
                  <a:prstDash val="solid"/>
                </a:ln>
                <a:solidFill>
                  <a:schemeClr val="bg1"/>
                </a:solidFill>
                <a:effectLst/>
                <a:latin typeface="A-OTF 黎ミン Pro M"/>
                <a:ea typeface="A-OTF 黎ミン Pro M"/>
                <a:cs typeface="A-OTF 黎ミン Pro M"/>
              </a:defRPr>
            </a:lvl1pPr>
          </a:lstStyle>
          <a:p>
            <a:pPr algn="ctr"/>
            <a:r>
              <a:rPr lang="ja-JP" altLang="en-US" sz="3200" b="1" dirty="0">
                <a:solidFill>
                  <a:schemeClr val="tx1"/>
                </a:solidFill>
                <a:latin typeface="メイリオ" panose="020B0604030504040204" pitchFamily="50" charset="-128"/>
                <a:ea typeface="メイリオ" panose="020B0604030504040204" pitchFamily="50" charset="-128"/>
                <a:cs typeface="ＭＳ 明朝"/>
              </a:rPr>
              <a:t>ご清聴ありがとうございました</a:t>
            </a:r>
            <a:endParaRPr lang="en-US" altLang="ja-JP" sz="3200" b="1" dirty="0">
              <a:solidFill>
                <a:schemeClr val="tx1"/>
              </a:solidFill>
              <a:latin typeface="メイリオ" panose="020B0604030504040204" pitchFamily="50" charset="-128"/>
              <a:ea typeface="メイリオ" panose="020B0604030504040204" pitchFamily="50" charset="-128"/>
              <a:cs typeface="ＭＳ 明朝"/>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7200"/>
            <a:ext cx="12192000" cy="2590800"/>
          </a:xfrm>
          <a:prstGeom prst="rect">
            <a:avLst/>
          </a:prstGeom>
        </p:spPr>
      </p:pic>
    </p:spTree>
    <p:extLst>
      <p:ext uri="{BB962C8B-B14F-4D97-AF65-F5344CB8AC3E}">
        <p14:creationId xmlns:p14="http://schemas.microsoft.com/office/powerpoint/2010/main" val="2331420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0FD9623-97BF-4CD8-A405-40804433718B}"/>
              </a:ext>
            </a:extLst>
          </p:cNvPr>
          <p:cNvSpPr>
            <a:spLocks noGrp="1"/>
          </p:cNvSpPr>
          <p:nvPr>
            <p:ph idx="1"/>
          </p:nvPr>
        </p:nvSpPr>
        <p:spPr/>
        <p:txBody>
          <a:bodyPr/>
          <a:lstStyle/>
          <a:p>
            <a:r>
              <a:rPr kumimoji="1" lang="ja-JP" altLang="en-US" dirty="0"/>
              <a:t>東工大学部電気電子系</a:t>
            </a:r>
            <a:r>
              <a:rPr kumimoji="1" lang="en-US" altLang="ja-JP" dirty="0"/>
              <a:t>3.5</a:t>
            </a:r>
            <a:r>
              <a:rPr kumimoji="1" lang="ja-JP" altLang="en-US" dirty="0"/>
              <a:t>年早期主席卒業→電気電子系と材料系無機修士修了→現在：電気電子系</a:t>
            </a:r>
            <a:r>
              <a:rPr kumimoji="1" lang="en-US" altLang="ja-JP" dirty="0"/>
              <a:t>D4</a:t>
            </a:r>
          </a:p>
          <a:p>
            <a:r>
              <a:rPr kumimoji="1" lang="ja-JP" altLang="en-US" dirty="0"/>
              <a:t>応用情報技術者</a:t>
            </a:r>
            <a:endParaRPr lang="en-US" altLang="ja-JP" dirty="0"/>
          </a:p>
          <a:p>
            <a:r>
              <a:rPr kumimoji="1" lang="ja-JP" altLang="en-US" dirty="0"/>
              <a:t>プログラミング歴の変遷</a:t>
            </a:r>
            <a:endParaRPr kumimoji="1" lang="en-US" altLang="ja-JP" dirty="0"/>
          </a:p>
          <a:p>
            <a:pPr lvl="1"/>
            <a:r>
              <a:rPr kumimoji="1" lang="en-US" altLang="ja-JP" dirty="0"/>
              <a:t>HTML</a:t>
            </a:r>
            <a:r>
              <a:rPr kumimoji="1" lang="ja-JP" altLang="en-US" dirty="0"/>
              <a:t>→</a:t>
            </a:r>
            <a:r>
              <a:rPr kumimoji="1" lang="en-US" altLang="ja-JP" dirty="0"/>
              <a:t>PHP</a:t>
            </a:r>
            <a:r>
              <a:rPr kumimoji="1" lang="ja-JP" altLang="en-US" dirty="0"/>
              <a:t>→</a:t>
            </a:r>
            <a:r>
              <a:rPr kumimoji="1" lang="en-US" altLang="ja-JP" dirty="0"/>
              <a:t>LaTeX</a:t>
            </a:r>
            <a:r>
              <a:rPr kumimoji="1" lang="ja-JP" altLang="en-US" dirty="0"/>
              <a:t>→</a:t>
            </a:r>
            <a:r>
              <a:rPr kumimoji="1" lang="en-US" altLang="ja-JP" dirty="0"/>
              <a:t>MATLAB</a:t>
            </a:r>
            <a:r>
              <a:rPr kumimoji="1" lang="ja-JP" altLang="en-US" dirty="0"/>
              <a:t>→</a:t>
            </a:r>
            <a:r>
              <a:rPr kumimoji="1" lang="en-US" altLang="ja-JP" dirty="0"/>
              <a:t>Python</a:t>
            </a:r>
            <a:r>
              <a:rPr kumimoji="1" lang="ja-JP" altLang="en-US" dirty="0"/>
              <a:t>→</a:t>
            </a:r>
            <a:r>
              <a:rPr kumimoji="1" lang="en-US" altLang="ja-JP" dirty="0"/>
              <a:t>System Verilog</a:t>
            </a:r>
            <a:endParaRPr kumimoji="1" lang="ja-JP" altLang="en-US" dirty="0"/>
          </a:p>
        </p:txBody>
      </p:sp>
      <p:sp>
        <p:nvSpPr>
          <p:cNvPr id="2" name="タイトル 1">
            <a:extLst>
              <a:ext uri="{FF2B5EF4-FFF2-40B4-BE49-F238E27FC236}">
                <a16:creationId xmlns:a16="http://schemas.microsoft.com/office/drawing/2014/main" id="{E501ED65-A0AA-4085-9D8F-F92A11DE6279}"/>
              </a:ext>
            </a:extLst>
          </p:cNvPr>
          <p:cNvSpPr>
            <a:spLocks noGrp="1"/>
          </p:cNvSpPr>
          <p:nvPr>
            <p:ph type="title"/>
          </p:nvPr>
        </p:nvSpPr>
        <p:spPr/>
        <p:txBody>
          <a:bodyPr/>
          <a:lstStyle/>
          <a:p>
            <a:r>
              <a:rPr kumimoji="1" lang="ja-JP" altLang="en-US" dirty="0"/>
              <a:t>自己紹介</a:t>
            </a:r>
          </a:p>
        </p:txBody>
      </p:sp>
      <p:sp>
        <p:nvSpPr>
          <p:cNvPr id="6" name="テキスト ボックス 5">
            <a:extLst>
              <a:ext uri="{FF2B5EF4-FFF2-40B4-BE49-F238E27FC236}">
                <a16:creationId xmlns:a16="http://schemas.microsoft.com/office/drawing/2014/main" id="{1919098A-8E84-4DD5-BF4C-458447FB6265}"/>
              </a:ext>
            </a:extLst>
          </p:cNvPr>
          <p:cNvSpPr txBox="1"/>
          <p:nvPr/>
        </p:nvSpPr>
        <p:spPr>
          <a:xfrm>
            <a:off x="5231904" y="4509120"/>
            <a:ext cx="3192355" cy="1200329"/>
          </a:xfrm>
          <a:prstGeom prst="rect">
            <a:avLst/>
          </a:prstGeom>
          <a:noFill/>
        </p:spPr>
        <p:txBody>
          <a:bodyPr wrap="squar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ロケットの</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シミュレー</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ション開発</a:t>
            </a:r>
          </a:p>
        </p:txBody>
      </p:sp>
      <p:sp>
        <p:nvSpPr>
          <p:cNvPr id="8" name="テキスト ボックス 7">
            <a:extLst>
              <a:ext uri="{FF2B5EF4-FFF2-40B4-BE49-F238E27FC236}">
                <a16:creationId xmlns:a16="http://schemas.microsoft.com/office/drawing/2014/main" id="{EFBA690E-36B3-4C69-98BE-2BDCE31B904C}"/>
              </a:ext>
            </a:extLst>
          </p:cNvPr>
          <p:cNvSpPr txBox="1"/>
          <p:nvPr/>
        </p:nvSpPr>
        <p:spPr>
          <a:xfrm>
            <a:off x="6978993" y="4484181"/>
            <a:ext cx="2016224" cy="461665"/>
          </a:xfrm>
          <a:prstGeom prst="rect">
            <a:avLst/>
          </a:prstGeom>
          <a:noFill/>
        </p:spPr>
        <p:txBody>
          <a:bodyPr wrap="square" rtlCol="0">
            <a:spAutoFit/>
          </a:bodyPr>
          <a:lstStyle/>
          <a:p>
            <a:r>
              <a:rPr kumimoji="1" lang="ja-JP" altLang="en-US" sz="2400" dirty="0">
                <a:latin typeface="ＭＳ Ｐゴシック" panose="020B0600070205080204" pitchFamily="50" charset="-128"/>
                <a:ea typeface="ＭＳ Ｐゴシック" panose="020B0600070205080204" pitchFamily="50" charset="-128"/>
              </a:rPr>
              <a:t>量子制御</a:t>
            </a:r>
          </a:p>
        </p:txBody>
      </p:sp>
      <p:pic>
        <p:nvPicPr>
          <p:cNvPr id="6146" name="Picture 2">
            <a:extLst>
              <a:ext uri="{FF2B5EF4-FFF2-40B4-BE49-F238E27FC236}">
                <a16:creationId xmlns:a16="http://schemas.microsoft.com/office/drawing/2014/main" id="{6512CFF0-9809-4B56-AAF6-4934CF8A4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081" y="5109284"/>
            <a:ext cx="2945706" cy="161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32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BAB452-5C59-4538-BE7F-6F477A1928BB}"/>
              </a:ext>
            </a:extLst>
          </p:cNvPr>
          <p:cNvSpPr>
            <a:spLocks noGrp="1"/>
          </p:cNvSpPr>
          <p:nvPr>
            <p:ph type="title"/>
          </p:nvPr>
        </p:nvSpPr>
        <p:spPr/>
        <p:txBody>
          <a:bodyPr/>
          <a:lstStyle/>
          <a:p>
            <a:r>
              <a:rPr kumimoji="1" lang="ja-JP" altLang="en-US" dirty="0"/>
              <a:t>開発環境</a:t>
            </a:r>
          </a:p>
        </p:txBody>
      </p:sp>
      <p:graphicFrame>
        <p:nvGraphicFramePr>
          <p:cNvPr id="5" name="表 4">
            <a:extLst>
              <a:ext uri="{FF2B5EF4-FFF2-40B4-BE49-F238E27FC236}">
                <a16:creationId xmlns:a16="http://schemas.microsoft.com/office/drawing/2014/main" id="{795D7948-9B80-4199-97B6-C102DBB6CF56}"/>
              </a:ext>
            </a:extLst>
          </p:cNvPr>
          <p:cNvGraphicFramePr>
            <a:graphicFrameLocks/>
          </p:cNvGraphicFramePr>
          <p:nvPr>
            <p:extLst>
              <p:ext uri="{D42A27DB-BD31-4B8C-83A1-F6EECF244321}">
                <p14:modId xmlns:p14="http://schemas.microsoft.com/office/powerpoint/2010/main" val="4172690968"/>
              </p:ext>
            </p:extLst>
          </p:nvPr>
        </p:nvGraphicFramePr>
        <p:xfrm>
          <a:off x="623888" y="1772816"/>
          <a:ext cx="4968056" cy="4414520"/>
        </p:xfrm>
        <a:graphic>
          <a:graphicData uri="http://schemas.openxmlformats.org/drawingml/2006/table">
            <a:tbl>
              <a:tblPr firstRow="1" bandRow="1">
                <a:tableStyleId>{5C22544A-7EE6-4342-B048-85BDC9FD1C3A}</a:tableStyleId>
              </a:tblPr>
              <a:tblGrid>
                <a:gridCol w="1367656">
                  <a:extLst>
                    <a:ext uri="{9D8B030D-6E8A-4147-A177-3AD203B41FA5}">
                      <a16:colId xmlns:a16="http://schemas.microsoft.com/office/drawing/2014/main" val="207139418"/>
                    </a:ext>
                  </a:extLst>
                </a:gridCol>
                <a:gridCol w="3600400">
                  <a:extLst>
                    <a:ext uri="{9D8B030D-6E8A-4147-A177-3AD203B41FA5}">
                      <a16:colId xmlns:a16="http://schemas.microsoft.com/office/drawing/2014/main" val="1452961300"/>
                    </a:ext>
                  </a:extLst>
                </a:gridCol>
              </a:tblGrid>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007495219"/>
                  </a:ext>
                </a:extLst>
              </a:tr>
              <a:tr h="370840">
                <a:tc>
                  <a:txBody>
                    <a:bodyPr/>
                    <a:lstStyle/>
                    <a:p>
                      <a:r>
                        <a:rPr kumimoji="1" lang="en-US" altLang="ja-JP" dirty="0"/>
                        <a:t>CPU</a:t>
                      </a:r>
                      <a:endParaRPr kumimoji="1" lang="ja-JP" altLang="en-US" dirty="0"/>
                    </a:p>
                  </a:txBody>
                  <a:tcPr/>
                </a:tc>
                <a:tc>
                  <a:txBody>
                    <a:bodyPr/>
                    <a:lstStyle/>
                    <a:p>
                      <a:r>
                        <a:rPr kumimoji="1" lang="en-US" altLang="ja-JP" dirty="0"/>
                        <a:t>Xeon E5-2699 V4 x2</a:t>
                      </a:r>
                      <a:r>
                        <a:rPr kumimoji="1" lang="ja-JP" altLang="en-US" dirty="0"/>
                        <a:t>基</a:t>
                      </a:r>
                      <a:endParaRPr kumimoji="1" lang="en-US" altLang="ja-JP" dirty="0"/>
                    </a:p>
                    <a:p>
                      <a:r>
                        <a:rPr kumimoji="1" lang="en-US" altLang="ja-JP" dirty="0"/>
                        <a:t>(</a:t>
                      </a:r>
                      <a:r>
                        <a:rPr kumimoji="1" lang="ja-JP" altLang="en-US" dirty="0"/>
                        <a:t>計</a:t>
                      </a:r>
                      <a:r>
                        <a:rPr kumimoji="1" lang="en-US" altLang="ja-JP" dirty="0"/>
                        <a:t>44</a:t>
                      </a:r>
                      <a:r>
                        <a:rPr kumimoji="1" lang="ja-JP" altLang="en-US" dirty="0"/>
                        <a:t>コア</a:t>
                      </a:r>
                      <a:r>
                        <a:rPr kumimoji="1" lang="en-US" altLang="ja-JP" dirty="0"/>
                        <a:t>88</a:t>
                      </a:r>
                      <a:r>
                        <a:rPr kumimoji="1" lang="ja-JP" altLang="en-US" dirty="0"/>
                        <a:t>スレッド</a:t>
                      </a:r>
                      <a:r>
                        <a:rPr kumimoji="1" lang="en-US" altLang="ja-JP" dirty="0"/>
                        <a:t>)</a:t>
                      </a:r>
                    </a:p>
                  </a:txBody>
                  <a:tcPr/>
                </a:tc>
                <a:extLst>
                  <a:ext uri="{0D108BD9-81ED-4DB2-BD59-A6C34878D82A}">
                    <a16:rowId xmlns:a16="http://schemas.microsoft.com/office/drawing/2014/main" val="2314055727"/>
                  </a:ext>
                </a:extLst>
              </a:tr>
              <a:tr h="370840">
                <a:tc>
                  <a:txBody>
                    <a:bodyPr/>
                    <a:lstStyle/>
                    <a:p>
                      <a:r>
                        <a:rPr kumimoji="1" lang="en-US" altLang="ja-JP" dirty="0"/>
                        <a:t>Co-CPU</a:t>
                      </a:r>
                      <a:endParaRPr kumimoji="1" lang="ja-JP" altLang="en-US" dirty="0"/>
                    </a:p>
                  </a:txBody>
                  <a:tcPr/>
                </a:tc>
                <a:tc>
                  <a:txBody>
                    <a:bodyPr/>
                    <a:lstStyle/>
                    <a:p>
                      <a:r>
                        <a:rPr kumimoji="1" lang="en-US" altLang="ja-JP" dirty="0"/>
                        <a:t>Xeon Phi 7120P x2</a:t>
                      </a:r>
                      <a:r>
                        <a:rPr kumimoji="1" lang="ja-JP" altLang="en-US" dirty="0"/>
                        <a:t>基</a:t>
                      </a:r>
                      <a:endParaRPr kumimoji="1" lang="en-US" altLang="ja-JP" dirty="0"/>
                    </a:p>
                    <a:p>
                      <a:r>
                        <a:rPr kumimoji="1" lang="en-US" altLang="ja-JP" dirty="0"/>
                        <a:t>(</a:t>
                      </a:r>
                      <a:r>
                        <a:rPr kumimoji="1" lang="ja-JP" altLang="en-US" dirty="0"/>
                        <a:t>計</a:t>
                      </a:r>
                      <a:r>
                        <a:rPr kumimoji="1" lang="en-US" altLang="ja-JP" dirty="0"/>
                        <a:t>122</a:t>
                      </a:r>
                      <a:r>
                        <a:rPr kumimoji="1" lang="ja-JP" altLang="en-US" dirty="0"/>
                        <a:t>コア</a:t>
                      </a:r>
                      <a:r>
                        <a:rPr kumimoji="1" lang="en-US" altLang="ja-JP" dirty="0"/>
                        <a:t>488</a:t>
                      </a:r>
                      <a:r>
                        <a:rPr kumimoji="1" lang="ja-JP" altLang="en-US" dirty="0"/>
                        <a:t>スレッド</a:t>
                      </a:r>
                      <a:r>
                        <a:rPr kumimoji="1" lang="en-US" altLang="ja-JP" dirty="0"/>
                        <a:t>)</a:t>
                      </a:r>
                      <a:endParaRPr kumimoji="1" lang="ja-JP" altLang="en-US" dirty="0"/>
                    </a:p>
                  </a:txBody>
                  <a:tcPr/>
                </a:tc>
                <a:extLst>
                  <a:ext uri="{0D108BD9-81ED-4DB2-BD59-A6C34878D82A}">
                    <a16:rowId xmlns:a16="http://schemas.microsoft.com/office/drawing/2014/main" val="1054416962"/>
                  </a:ext>
                </a:extLst>
              </a:tr>
              <a:tr h="370840">
                <a:tc>
                  <a:txBody>
                    <a:bodyPr/>
                    <a:lstStyle/>
                    <a:p>
                      <a:r>
                        <a:rPr kumimoji="1" lang="en-US" altLang="ja-JP" dirty="0"/>
                        <a:t>GPU</a:t>
                      </a:r>
                      <a:endParaRPr kumimoji="1" lang="ja-JP" altLang="en-US" dirty="0"/>
                    </a:p>
                  </a:txBody>
                  <a:tcPr/>
                </a:tc>
                <a:tc>
                  <a:txBody>
                    <a:bodyPr/>
                    <a:lstStyle/>
                    <a:p>
                      <a:r>
                        <a:rPr kumimoji="1" lang="en-US" altLang="ja-JP" dirty="0"/>
                        <a:t>Nvidia Titan V x3</a:t>
                      </a:r>
                      <a:r>
                        <a:rPr kumimoji="1" lang="ja-JP" altLang="en-US" dirty="0"/>
                        <a:t>基</a:t>
                      </a:r>
                      <a:endParaRPr kumimoji="1" lang="en-US" altLang="ja-JP" dirty="0"/>
                    </a:p>
                    <a:p>
                      <a:r>
                        <a:rPr kumimoji="1" lang="en-US" altLang="ja-JP" dirty="0"/>
                        <a:t>(Tesla V100 </a:t>
                      </a:r>
                      <a:r>
                        <a:rPr kumimoji="1" lang="ja-JP" altLang="en-US" dirty="0"/>
                        <a:t>相当</a:t>
                      </a:r>
                      <a:r>
                        <a:rPr kumimoji="1" lang="en-US" altLang="ja-JP" dirty="0"/>
                        <a:t>)</a:t>
                      </a:r>
                      <a:endParaRPr kumimoji="1" lang="ja-JP" altLang="en-US" dirty="0"/>
                    </a:p>
                  </a:txBody>
                  <a:tcPr/>
                </a:tc>
                <a:extLst>
                  <a:ext uri="{0D108BD9-81ED-4DB2-BD59-A6C34878D82A}">
                    <a16:rowId xmlns:a16="http://schemas.microsoft.com/office/drawing/2014/main" val="2231088420"/>
                  </a:ext>
                </a:extLst>
              </a:tr>
              <a:tr h="370840">
                <a:tc>
                  <a:txBody>
                    <a:bodyPr/>
                    <a:lstStyle/>
                    <a:p>
                      <a:r>
                        <a:rPr kumimoji="1" lang="ja-JP" altLang="en-US" dirty="0"/>
                        <a:t>メモリ</a:t>
                      </a:r>
                    </a:p>
                  </a:txBody>
                  <a:tcPr/>
                </a:tc>
                <a:tc>
                  <a:txBody>
                    <a:bodyPr/>
                    <a:lstStyle/>
                    <a:p>
                      <a:r>
                        <a:rPr kumimoji="1" lang="en-US" altLang="ja-JP" dirty="0"/>
                        <a:t>512 GB</a:t>
                      </a:r>
                    </a:p>
                    <a:p>
                      <a:r>
                        <a:rPr kumimoji="1" lang="en-US" altLang="ja-JP" dirty="0"/>
                        <a:t>(1 TB</a:t>
                      </a:r>
                      <a:r>
                        <a:rPr kumimoji="1" lang="ja-JP" altLang="en-US" dirty="0"/>
                        <a:t>にアップグレード予定</a:t>
                      </a:r>
                      <a:r>
                        <a:rPr kumimoji="1" lang="en-US" altLang="ja-JP" dirty="0"/>
                        <a:t>)</a:t>
                      </a:r>
                      <a:endParaRPr kumimoji="1" lang="ja-JP" altLang="en-US" dirty="0"/>
                    </a:p>
                  </a:txBody>
                  <a:tcPr/>
                </a:tc>
                <a:extLst>
                  <a:ext uri="{0D108BD9-81ED-4DB2-BD59-A6C34878D82A}">
                    <a16:rowId xmlns:a16="http://schemas.microsoft.com/office/drawing/2014/main" val="4276965995"/>
                  </a:ext>
                </a:extLst>
              </a:tr>
              <a:tr h="370840">
                <a:tc>
                  <a:txBody>
                    <a:bodyPr/>
                    <a:lstStyle/>
                    <a:p>
                      <a:r>
                        <a:rPr kumimoji="1" lang="en-US" altLang="ja-JP" dirty="0"/>
                        <a:t>SSD</a:t>
                      </a:r>
                      <a:endParaRPr kumimoji="1" lang="ja-JP" altLang="en-US" dirty="0"/>
                    </a:p>
                  </a:txBody>
                  <a:tcPr/>
                </a:tc>
                <a:tc>
                  <a:txBody>
                    <a:bodyPr/>
                    <a:lstStyle/>
                    <a:p>
                      <a:r>
                        <a:rPr kumimoji="1" lang="en-US" altLang="ja-JP" dirty="0"/>
                        <a:t>2.5 TB</a:t>
                      </a:r>
                      <a:endParaRPr kumimoji="1" lang="ja-JP" altLang="en-US" dirty="0"/>
                    </a:p>
                  </a:txBody>
                  <a:tcPr/>
                </a:tc>
                <a:extLst>
                  <a:ext uri="{0D108BD9-81ED-4DB2-BD59-A6C34878D82A}">
                    <a16:rowId xmlns:a16="http://schemas.microsoft.com/office/drawing/2014/main" val="558750948"/>
                  </a:ext>
                </a:extLst>
              </a:tr>
              <a:tr h="370840">
                <a:tc>
                  <a:txBody>
                    <a:bodyPr/>
                    <a:lstStyle/>
                    <a:p>
                      <a:r>
                        <a:rPr kumimoji="1" lang="en-US" altLang="ja-JP" dirty="0"/>
                        <a:t>HDD</a:t>
                      </a:r>
                      <a:endParaRPr kumimoji="1" lang="ja-JP" altLang="en-US" dirty="0"/>
                    </a:p>
                  </a:txBody>
                  <a:tcPr/>
                </a:tc>
                <a:tc>
                  <a:txBody>
                    <a:bodyPr/>
                    <a:lstStyle/>
                    <a:p>
                      <a:r>
                        <a:rPr kumimoji="1" lang="en-US" altLang="ja-JP" dirty="0"/>
                        <a:t>6 TB (RAID1)</a:t>
                      </a:r>
                    </a:p>
                  </a:txBody>
                  <a:tcPr/>
                </a:tc>
                <a:extLst>
                  <a:ext uri="{0D108BD9-81ED-4DB2-BD59-A6C34878D82A}">
                    <a16:rowId xmlns:a16="http://schemas.microsoft.com/office/drawing/2014/main" val="1702082347"/>
                  </a:ext>
                </a:extLst>
              </a:tr>
              <a:tr h="370840">
                <a:tc>
                  <a:txBody>
                    <a:bodyPr/>
                    <a:lstStyle/>
                    <a:p>
                      <a:r>
                        <a:rPr kumimoji="1" lang="ja-JP" altLang="en-US" dirty="0"/>
                        <a:t>仮想化基盤</a:t>
                      </a:r>
                    </a:p>
                  </a:txBody>
                  <a:tcPr/>
                </a:tc>
                <a:tc>
                  <a:txBody>
                    <a:bodyPr/>
                    <a:lstStyle/>
                    <a:p>
                      <a:r>
                        <a:rPr kumimoji="1" lang="en-US" altLang="ja-JP" dirty="0" err="1"/>
                        <a:t>Proxmox</a:t>
                      </a:r>
                      <a:endParaRPr kumimoji="1" lang="en-US" altLang="ja-JP" dirty="0"/>
                    </a:p>
                  </a:txBody>
                  <a:tcPr/>
                </a:tc>
                <a:extLst>
                  <a:ext uri="{0D108BD9-81ED-4DB2-BD59-A6C34878D82A}">
                    <a16:rowId xmlns:a16="http://schemas.microsoft.com/office/drawing/2014/main" val="1579697159"/>
                  </a:ext>
                </a:extLst>
              </a:tr>
              <a:tr h="370840">
                <a:tc>
                  <a:txBody>
                    <a:bodyPr/>
                    <a:lstStyle/>
                    <a:p>
                      <a:r>
                        <a:rPr kumimoji="1" lang="en-US" altLang="ja-JP" dirty="0"/>
                        <a:t>OS</a:t>
                      </a:r>
                      <a:endParaRPr kumimoji="1" lang="ja-JP" altLang="en-US" dirty="0"/>
                    </a:p>
                  </a:txBody>
                  <a:tcPr/>
                </a:tc>
                <a:tc>
                  <a:txBody>
                    <a:bodyPr/>
                    <a:lstStyle/>
                    <a:p>
                      <a:r>
                        <a:rPr kumimoji="1" lang="en-US" altLang="ja-JP" dirty="0"/>
                        <a:t>Ubuntu, Windows Server,…</a:t>
                      </a:r>
                    </a:p>
                  </a:txBody>
                  <a:tcPr/>
                </a:tc>
                <a:extLst>
                  <a:ext uri="{0D108BD9-81ED-4DB2-BD59-A6C34878D82A}">
                    <a16:rowId xmlns:a16="http://schemas.microsoft.com/office/drawing/2014/main" val="1114376022"/>
                  </a:ext>
                </a:extLst>
              </a:tr>
            </a:tbl>
          </a:graphicData>
        </a:graphic>
      </p:graphicFrame>
      <p:sp>
        <p:nvSpPr>
          <p:cNvPr id="6" name="テキスト ボックス 5">
            <a:extLst>
              <a:ext uri="{FF2B5EF4-FFF2-40B4-BE49-F238E27FC236}">
                <a16:creationId xmlns:a16="http://schemas.microsoft.com/office/drawing/2014/main" id="{FF24C255-DAC6-43E6-9E61-6C86D912C12D}"/>
              </a:ext>
            </a:extLst>
          </p:cNvPr>
          <p:cNvSpPr txBox="1"/>
          <p:nvPr/>
        </p:nvSpPr>
        <p:spPr>
          <a:xfrm>
            <a:off x="623888" y="1196752"/>
            <a:ext cx="4464000"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HP Z840 x2</a:t>
            </a:r>
            <a:r>
              <a:rPr kumimoji="1" lang="ja-JP" altLang="en-US" sz="2400" dirty="0">
                <a:latin typeface="ＭＳ Ｐゴシック" panose="020B0600070205080204" pitchFamily="50" charset="-128"/>
                <a:ea typeface="ＭＳ Ｐゴシック" panose="020B0600070205080204" pitchFamily="50" charset="-128"/>
              </a:rPr>
              <a:t>台 </a:t>
            </a:r>
            <a:r>
              <a:rPr kumimoji="1" lang="en-US" altLang="ja-JP" sz="2400" dirty="0">
                <a:latin typeface="ＭＳ Ｐゴシック" panose="020B0600070205080204" pitchFamily="50" charset="-128"/>
                <a:ea typeface="ＭＳ Ｐゴシック" panose="020B0600070205080204" pitchFamily="50" charset="-128"/>
              </a:rPr>
              <a:t>(Cold standby)</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8" name="コンテンツ プレースホルダー 7">
            <a:extLst>
              <a:ext uri="{FF2B5EF4-FFF2-40B4-BE49-F238E27FC236}">
                <a16:creationId xmlns:a16="http://schemas.microsoft.com/office/drawing/2014/main" id="{8A114A1B-D66B-4AAD-AAF4-FE8F051611E1}"/>
              </a:ext>
            </a:extLst>
          </p:cNvPr>
          <p:cNvSpPr>
            <a:spLocks noGrp="1"/>
          </p:cNvSpPr>
          <p:nvPr>
            <p:ph idx="1"/>
          </p:nvPr>
        </p:nvSpPr>
        <p:spPr>
          <a:xfrm>
            <a:off x="6168008" y="1268761"/>
            <a:ext cx="5414392" cy="5256585"/>
          </a:xfrm>
        </p:spPr>
        <p:txBody>
          <a:bodyPr>
            <a:normAutofit lnSpcReduction="10000"/>
          </a:bodyPr>
          <a:lstStyle/>
          <a:p>
            <a:r>
              <a:rPr lang="ja-JP" altLang="en-US" dirty="0"/>
              <a:t>折角ハイスペック</a:t>
            </a:r>
            <a:r>
              <a:rPr lang="en-US" altLang="ja-JP" dirty="0"/>
              <a:t>PC</a:t>
            </a:r>
            <a:r>
              <a:rPr lang="ja-JP" altLang="en-US" dirty="0"/>
              <a:t>用意したので、</a:t>
            </a:r>
            <a:r>
              <a:rPr lang="en-US" altLang="ja-JP" dirty="0"/>
              <a:t>Local-LLM</a:t>
            </a:r>
            <a:r>
              <a:rPr lang="ja-JP" altLang="en-US" dirty="0"/>
              <a:t>を動かしてみたい</a:t>
            </a:r>
            <a:endParaRPr lang="en-US" altLang="ja-JP" dirty="0"/>
          </a:p>
          <a:p>
            <a:pPr lvl="1"/>
            <a:r>
              <a:rPr lang="ja-JP" altLang="en-US" dirty="0"/>
              <a:t>東工大スパコン</a:t>
            </a:r>
            <a:r>
              <a:rPr lang="en-US" altLang="ja-JP" dirty="0"/>
              <a:t>Tubame2.0 CPU 2</a:t>
            </a:r>
            <a:r>
              <a:rPr lang="ja-JP" altLang="en-US" dirty="0"/>
              <a:t>ノード相当</a:t>
            </a:r>
            <a:endParaRPr lang="en-US" altLang="ja-JP" dirty="0"/>
          </a:p>
          <a:p>
            <a:endParaRPr lang="en-US" altLang="ja-JP" dirty="0"/>
          </a:p>
          <a:p>
            <a:r>
              <a:rPr lang="en-US" altLang="ja-JP" dirty="0"/>
              <a:t>Llama 3.2(meta</a:t>
            </a:r>
            <a:r>
              <a:rPr lang="ja-JP" altLang="en-US" dirty="0"/>
              <a:t>社</a:t>
            </a:r>
            <a:r>
              <a:rPr lang="en-US" altLang="ja-JP" dirty="0"/>
              <a:t>)</a:t>
            </a:r>
            <a:r>
              <a:rPr lang="ja-JP" altLang="en-US" dirty="0"/>
              <a:t>を</a:t>
            </a:r>
            <a:r>
              <a:rPr lang="en-US" altLang="ja-JP" dirty="0" err="1"/>
              <a:t>GraphRAG</a:t>
            </a:r>
            <a:r>
              <a:rPr lang="ja-JP" altLang="en-US" dirty="0"/>
              <a:t>とうまく組み合わせられず、結局は、</a:t>
            </a:r>
            <a:r>
              <a:rPr lang="en-US" altLang="ja-JP" dirty="0" err="1"/>
              <a:t>OpenAI</a:t>
            </a:r>
            <a:r>
              <a:rPr lang="en-US" altLang="ja-JP" dirty="0"/>
              <a:t> ChatGPT-turbo-3.5</a:t>
            </a:r>
            <a:r>
              <a:rPr lang="ja-JP" altLang="en-US" dirty="0"/>
              <a:t>を使用</a:t>
            </a:r>
          </a:p>
        </p:txBody>
      </p:sp>
      <p:graphicFrame>
        <p:nvGraphicFramePr>
          <p:cNvPr id="9" name="表 8">
            <a:extLst>
              <a:ext uri="{FF2B5EF4-FFF2-40B4-BE49-F238E27FC236}">
                <a16:creationId xmlns:a16="http://schemas.microsoft.com/office/drawing/2014/main" id="{423371A7-FF69-4222-98DE-DDF56461A9E8}"/>
              </a:ext>
            </a:extLst>
          </p:cNvPr>
          <p:cNvGraphicFramePr>
            <a:graphicFrameLocks/>
          </p:cNvGraphicFramePr>
          <p:nvPr>
            <p:extLst>
              <p:ext uri="{D42A27DB-BD31-4B8C-83A1-F6EECF244321}">
                <p14:modId xmlns:p14="http://schemas.microsoft.com/office/powerpoint/2010/main" val="377445651"/>
              </p:ext>
            </p:extLst>
          </p:nvPr>
        </p:nvGraphicFramePr>
        <p:xfrm>
          <a:off x="776288" y="1925216"/>
          <a:ext cx="4968056" cy="4414520"/>
        </p:xfrm>
        <a:graphic>
          <a:graphicData uri="http://schemas.openxmlformats.org/drawingml/2006/table">
            <a:tbl>
              <a:tblPr firstRow="1" bandRow="1">
                <a:tableStyleId>{5C22544A-7EE6-4342-B048-85BDC9FD1C3A}</a:tableStyleId>
              </a:tblPr>
              <a:tblGrid>
                <a:gridCol w="1367656">
                  <a:extLst>
                    <a:ext uri="{9D8B030D-6E8A-4147-A177-3AD203B41FA5}">
                      <a16:colId xmlns:a16="http://schemas.microsoft.com/office/drawing/2014/main" val="207139418"/>
                    </a:ext>
                  </a:extLst>
                </a:gridCol>
                <a:gridCol w="3600400">
                  <a:extLst>
                    <a:ext uri="{9D8B030D-6E8A-4147-A177-3AD203B41FA5}">
                      <a16:colId xmlns:a16="http://schemas.microsoft.com/office/drawing/2014/main" val="1452961300"/>
                    </a:ext>
                  </a:extLst>
                </a:gridCol>
              </a:tblGrid>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007495219"/>
                  </a:ext>
                </a:extLst>
              </a:tr>
              <a:tr h="370840">
                <a:tc>
                  <a:txBody>
                    <a:bodyPr/>
                    <a:lstStyle/>
                    <a:p>
                      <a:r>
                        <a:rPr kumimoji="1" lang="en-US" altLang="ja-JP" dirty="0"/>
                        <a:t>CPU</a:t>
                      </a:r>
                      <a:endParaRPr kumimoji="1" lang="ja-JP" altLang="en-US" dirty="0"/>
                    </a:p>
                  </a:txBody>
                  <a:tcPr/>
                </a:tc>
                <a:tc>
                  <a:txBody>
                    <a:bodyPr/>
                    <a:lstStyle/>
                    <a:p>
                      <a:r>
                        <a:rPr kumimoji="1" lang="en-US" altLang="ja-JP" dirty="0"/>
                        <a:t>Xeon E5-2699 V4 x2</a:t>
                      </a:r>
                      <a:r>
                        <a:rPr kumimoji="1" lang="ja-JP" altLang="en-US" dirty="0"/>
                        <a:t>基</a:t>
                      </a:r>
                      <a:endParaRPr kumimoji="1" lang="en-US" altLang="ja-JP" dirty="0"/>
                    </a:p>
                    <a:p>
                      <a:r>
                        <a:rPr kumimoji="1" lang="en-US" altLang="ja-JP" dirty="0"/>
                        <a:t>(</a:t>
                      </a:r>
                      <a:r>
                        <a:rPr kumimoji="1" lang="ja-JP" altLang="en-US" dirty="0"/>
                        <a:t>計</a:t>
                      </a:r>
                      <a:r>
                        <a:rPr kumimoji="1" lang="en-US" altLang="ja-JP" dirty="0"/>
                        <a:t>44</a:t>
                      </a:r>
                      <a:r>
                        <a:rPr kumimoji="1" lang="ja-JP" altLang="en-US" dirty="0"/>
                        <a:t>コア</a:t>
                      </a:r>
                      <a:r>
                        <a:rPr kumimoji="1" lang="en-US" altLang="ja-JP" dirty="0"/>
                        <a:t>88</a:t>
                      </a:r>
                      <a:r>
                        <a:rPr kumimoji="1" lang="ja-JP" altLang="en-US" dirty="0"/>
                        <a:t>スレッド</a:t>
                      </a:r>
                      <a:r>
                        <a:rPr kumimoji="1" lang="en-US" altLang="ja-JP" dirty="0"/>
                        <a:t>)</a:t>
                      </a:r>
                    </a:p>
                  </a:txBody>
                  <a:tcPr/>
                </a:tc>
                <a:extLst>
                  <a:ext uri="{0D108BD9-81ED-4DB2-BD59-A6C34878D82A}">
                    <a16:rowId xmlns:a16="http://schemas.microsoft.com/office/drawing/2014/main" val="2314055727"/>
                  </a:ext>
                </a:extLst>
              </a:tr>
              <a:tr h="370840">
                <a:tc>
                  <a:txBody>
                    <a:bodyPr/>
                    <a:lstStyle/>
                    <a:p>
                      <a:r>
                        <a:rPr kumimoji="1" lang="en-US" altLang="ja-JP" dirty="0"/>
                        <a:t>Co-CPU</a:t>
                      </a:r>
                      <a:endParaRPr kumimoji="1" lang="ja-JP" altLang="en-US" dirty="0"/>
                    </a:p>
                  </a:txBody>
                  <a:tcPr/>
                </a:tc>
                <a:tc>
                  <a:txBody>
                    <a:bodyPr/>
                    <a:lstStyle/>
                    <a:p>
                      <a:r>
                        <a:rPr kumimoji="1" lang="en-US" altLang="ja-JP" dirty="0"/>
                        <a:t>Xeon Phi 7120P x2</a:t>
                      </a:r>
                      <a:r>
                        <a:rPr kumimoji="1" lang="ja-JP" altLang="en-US" dirty="0"/>
                        <a:t>基</a:t>
                      </a:r>
                      <a:endParaRPr kumimoji="1" lang="en-US" altLang="ja-JP" dirty="0"/>
                    </a:p>
                    <a:p>
                      <a:r>
                        <a:rPr kumimoji="1" lang="en-US" altLang="ja-JP" dirty="0"/>
                        <a:t>(</a:t>
                      </a:r>
                      <a:r>
                        <a:rPr kumimoji="1" lang="ja-JP" altLang="en-US" dirty="0"/>
                        <a:t>計</a:t>
                      </a:r>
                      <a:r>
                        <a:rPr kumimoji="1" lang="en-US" altLang="ja-JP" dirty="0"/>
                        <a:t>122</a:t>
                      </a:r>
                      <a:r>
                        <a:rPr kumimoji="1" lang="ja-JP" altLang="en-US" dirty="0"/>
                        <a:t>コア</a:t>
                      </a:r>
                      <a:r>
                        <a:rPr kumimoji="1" lang="en-US" altLang="ja-JP" dirty="0"/>
                        <a:t>488</a:t>
                      </a:r>
                      <a:r>
                        <a:rPr kumimoji="1" lang="ja-JP" altLang="en-US" dirty="0"/>
                        <a:t>スレッド</a:t>
                      </a:r>
                      <a:r>
                        <a:rPr kumimoji="1" lang="en-US" altLang="ja-JP" dirty="0"/>
                        <a:t>)</a:t>
                      </a:r>
                      <a:endParaRPr kumimoji="1" lang="ja-JP" altLang="en-US" dirty="0"/>
                    </a:p>
                  </a:txBody>
                  <a:tcPr/>
                </a:tc>
                <a:extLst>
                  <a:ext uri="{0D108BD9-81ED-4DB2-BD59-A6C34878D82A}">
                    <a16:rowId xmlns:a16="http://schemas.microsoft.com/office/drawing/2014/main" val="1054416962"/>
                  </a:ext>
                </a:extLst>
              </a:tr>
              <a:tr h="370840">
                <a:tc>
                  <a:txBody>
                    <a:bodyPr/>
                    <a:lstStyle/>
                    <a:p>
                      <a:r>
                        <a:rPr kumimoji="1" lang="en-US" altLang="ja-JP" dirty="0"/>
                        <a:t>GPU</a:t>
                      </a:r>
                      <a:endParaRPr kumimoji="1" lang="ja-JP" altLang="en-US" dirty="0"/>
                    </a:p>
                  </a:txBody>
                  <a:tcPr/>
                </a:tc>
                <a:tc>
                  <a:txBody>
                    <a:bodyPr/>
                    <a:lstStyle/>
                    <a:p>
                      <a:r>
                        <a:rPr kumimoji="1" lang="en-US" altLang="ja-JP" dirty="0"/>
                        <a:t>Nvidia Titan V x3</a:t>
                      </a:r>
                      <a:r>
                        <a:rPr kumimoji="1" lang="ja-JP" altLang="en-US" dirty="0"/>
                        <a:t>基</a:t>
                      </a:r>
                      <a:endParaRPr kumimoji="1" lang="en-US" altLang="ja-JP" dirty="0"/>
                    </a:p>
                    <a:p>
                      <a:r>
                        <a:rPr kumimoji="1" lang="en-US" altLang="ja-JP" dirty="0"/>
                        <a:t>(Tesla V100 </a:t>
                      </a:r>
                      <a:r>
                        <a:rPr kumimoji="1" lang="ja-JP" altLang="en-US" dirty="0"/>
                        <a:t>相当</a:t>
                      </a:r>
                      <a:r>
                        <a:rPr kumimoji="1" lang="en-US" altLang="ja-JP" dirty="0"/>
                        <a:t>)</a:t>
                      </a:r>
                      <a:endParaRPr kumimoji="1" lang="ja-JP" altLang="en-US" dirty="0"/>
                    </a:p>
                  </a:txBody>
                  <a:tcPr/>
                </a:tc>
                <a:extLst>
                  <a:ext uri="{0D108BD9-81ED-4DB2-BD59-A6C34878D82A}">
                    <a16:rowId xmlns:a16="http://schemas.microsoft.com/office/drawing/2014/main" val="2231088420"/>
                  </a:ext>
                </a:extLst>
              </a:tr>
              <a:tr h="370840">
                <a:tc>
                  <a:txBody>
                    <a:bodyPr/>
                    <a:lstStyle/>
                    <a:p>
                      <a:r>
                        <a:rPr kumimoji="1" lang="ja-JP" altLang="en-US" dirty="0"/>
                        <a:t>メモリ</a:t>
                      </a:r>
                    </a:p>
                  </a:txBody>
                  <a:tcPr/>
                </a:tc>
                <a:tc>
                  <a:txBody>
                    <a:bodyPr/>
                    <a:lstStyle/>
                    <a:p>
                      <a:r>
                        <a:rPr kumimoji="1" lang="en-US" altLang="ja-JP" dirty="0"/>
                        <a:t>512 GB</a:t>
                      </a:r>
                    </a:p>
                    <a:p>
                      <a:r>
                        <a:rPr kumimoji="1" lang="en-US" altLang="ja-JP" dirty="0"/>
                        <a:t>(1 TB</a:t>
                      </a:r>
                      <a:r>
                        <a:rPr kumimoji="1" lang="ja-JP" altLang="en-US" dirty="0"/>
                        <a:t>にアップグレード予定</a:t>
                      </a:r>
                      <a:r>
                        <a:rPr kumimoji="1" lang="en-US" altLang="ja-JP" dirty="0"/>
                        <a:t>)</a:t>
                      </a:r>
                      <a:endParaRPr kumimoji="1" lang="ja-JP" altLang="en-US" dirty="0"/>
                    </a:p>
                  </a:txBody>
                  <a:tcPr/>
                </a:tc>
                <a:extLst>
                  <a:ext uri="{0D108BD9-81ED-4DB2-BD59-A6C34878D82A}">
                    <a16:rowId xmlns:a16="http://schemas.microsoft.com/office/drawing/2014/main" val="4276965995"/>
                  </a:ext>
                </a:extLst>
              </a:tr>
              <a:tr h="370840">
                <a:tc>
                  <a:txBody>
                    <a:bodyPr/>
                    <a:lstStyle/>
                    <a:p>
                      <a:r>
                        <a:rPr kumimoji="1" lang="en-US" altLang="ja-JP" dirty="0"/>
                        <a:t>SSD</a:t>
                      </a:r>
                      <a:endParaRPr kumimoji="1" lang="ja-JP" altLang="en-US" dirty="0"/>
                    </a:p>
                  </a:txBody>
                  <a:tcPr/>
                </a:tc>
                <a:tc>
                  <a:txBody>
                    <a:bodyPr/>
                    <a:lstStyle/>
                    <a:p>
                      <a:r>
                        <a:rPr kumimoji="1" lang="en-US" altLang="ja-JP" dirty="0"/>
                        <a:t>3 TB</a:t>
                      </a:r>
                      <a:endParaRPr kumimoji="1" lang="ja-JP" altLang="en-US" dirty="0"/>
                    </a:p>
                  </a:txBody>
                  <a:tcPr/>
                </a:tc>
                <a:extLst>
                  <a:ext uri="{0D108BD9-81ED-4DB2-BD59-A6C34878D82A}">
                    <a16:rowId xmlns:a16="http://schemas.microsoft.com/office/drawing/2014/main" val="558750948"/>
                  </a:ext>
                </a:extLst>
              </a:tr>
              <a:tr h="370840">
                <a:tc>
                  <a:txBody>
                    <a:bodyPr/>
                    <a:lstStyle/>
                    <a:p>
                      <a:r>
                        <a:rPr kumimoji="1" lang="en-US" altLang="ja-JP" dirty="0"/>
                        <a:t>HDD</a:t>
                      </a:r>
                      <a:endParaRPr kumimoji="1" lang="ja-JP" altLang="en-US" dirty="0"/>
                    </a:p>
                  </a:txBody>
                  <a:tcPr/>
                </a:tc>
                <a:tc>
                  <a:txBody>
                    <a:bodyPr/>
                    <a:lstStyle/>
                    <a:p>
                      <a:r>
                        <a:rPr kumimoji="1" lang="en-US" altLang="ja-JP" dirty="0"/>
                        <a:t>6 TB (RAID1)</a:t>
                      </a:r>
                    </a:p>
                  </a:txBody>
                  <a:tcPr/>
                </a:tc>
                <a:extLst>
                  <a:ext uri="{0D108BD9-81ED-4DB2-BD59-A6C34878D82A}">
                    <a16:rowId xmlns:a16="http://schemas.microsoft.com/office/drawing/2014/main" val="1702082347"/>
                  </a:ext>
                </a:extLst>
              </a:tr>
              <a:tr h="370840">
                <a:tc>
                  <a:txBody>
                    <a:bodyPr/>
                    <a:lstStyle/>
                    <a:p>
                      <a:r>
                        <a:rPr kumimoji="1" lang="ja-JP" altLang="en-US" dirty="0"/>
                        <a:t>仮想化基盤</a:t>
                      </a:r>
                    </a:p>
                  </a:txBody>
                  <a:tcPr/>
                </a:tc>
                <a:tc>
                  <a:txBody>
                    <a:bodyPr/>
                    <a:lstStyle/>
                    <a:p>
                      <a:r>
                        <a:rPr kumimoji="1" lang="en-US" altLang="ja-JP" dirty="0" err="1"/>
                        <a:t>Proxmox</a:t>
                      </a:r>
                      <a:endParaRPr kumimoji="1" lang="en-US" altLang="ja-JP" dirty="0"/>
                    </a:p>
                  </a:txBody>
                  <a:tcPr/>
                </a:tc>
                <a:extLst>
                  <a:ext uri="{0D108BD9-81ED-4DB2-BD59-A6C34878D82A}">
                    <a16:rowId xmlns:a16="http://schemas.microsoft.com/office/drawing/2014/main" val="1579697159"/>
                  </a:ext>
                </a:extLst>
              </a:tr>
              <a:tr h="370840">
                <a:tc>
                  <a:txBody>
                    <a:bodyPr/>
                    <a:lstStyle/>
                    <a:p>
                      <a:r>
                        <a:rPr kumimoji="1" lang="en-US" altLang="ja-JP" dirty="0"/>
                        <a:t>OS</a:t>
                      </a:r>
                      <a:endParaRPr kumimoji="1" lang="ja-JP" altLang="en-US" dirty="0"/>
                    </a:p>
                  </a:txBody>
                  <a:tcPr/>
                </a:tc>
                <a:tc>
                  <a:txBody>
                    <a:bodyPr/>
                    <a:lstStyle/>
                    <a:p>
                      <a:r>
                        <a:rPr kumimoji="1" lang="en-US" altLang="ja-JP" dirty="0"/>
                        <a:t>Ubuntu, Windows Server,…</a:t>
                      </a:r>
                    </a:p>
                  </a:txBody>
                  <a:tcPr/>
                </a:tc>
                <a:extLst>
                  <a:ext uri="{0D108BD9-81ED-4DB2-BD59-A6C34878D82A}">
                    <a16:rowId xmlns:a16="http://schemas.microsoft.com/office/drawing/2014/main" val="1114376022"/>
                  </a:ext>
                </a:extLst>
              </a:tr>
            </a:tbl>
          </a:graphicData>
        </a:graphic>
      </p:graphicFrame>
    </p:spTree>
    <p:extLst>
      <p:ext uri="{BB962C8B-B14F-4D97-AF65-F5344CB8AC3E}">
        <p14:creationId xmlns:p14="http://schemas.microsoft.com/office/powerpoint/2010/main" val="366387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33931-A29E-4ADA-9DDB-06B645C0539E}"/>
              </a:ext>
            </a:extLst>
          </p:cNvPr>
          <p:cNvSpPr>
            <a:spLocks noGrp="1"/>
          </p:cNvSpPr>
          <p:nvPr>
            <p:ph type="title"/>
          </p:nvPr>
        </p:nvSpPr>
        <p:spPr/>
        <p:txBody>
          <a:bodyPr/>
          <a:lstStyle/>
          <a:p>
            <a:r>
              <a:rPr kumimoji="1" lang="ja-JP" altLang="en-US" dirty="0"/>
              <a:t>開発環境</a:t>
            </a:r>
          </a:p>
        </p:txBody>
      </p:sp>
      <p:sp>
        <p:nvSpPr>
          <p:cNvPr id="3" name="コンテンツ プレースホルダー 2">
            <a:extLst>
              <a:ext uri="{FF2B5EF4-FFF2-40B4-BE49-F238E27FC236}">
                <a16:creationId xmlns:a16="http://schemas.microsoft.com/office/drawing/2014/main" id="{AFD2EB37-6499-4037-9917-BA01E02451B4}"/>
              </a:ext>
            </a:extLst>
          </p:cNvPr>
          <p:cNvSpPr>
            <a:spLocks noGrp="1"/>
          </p:cNvSpPr>
          <p:nvPr>
            <p:ph idx="1"/>
          </p:nvPr>
        </p:nvSpPr>
        <p:spPr/>
        <p:txBody>
          <a:bodyPr/>
          <a:lstStyle/>
          <a:p>
            <a:endParaRPr kumimoji="1" lang="ja-JP" altLang="en-US"/>
          </a:p>
        </p:txBody>
      </p:sp>
      <p:pic>
        <p:nvPicPr>
          <p:cNvPr id="5122" name="Picture 2" descr="画像">
            <a:extLst>
              <a:ext uri="{FF2B5EF4-FFF2-40B4-BE49-F238E27FC236}">
                <a16:creationId xmlns:a16="http://schemas.microsoft.com/office/drawing/2014/main" id="{29C49C10-576B-4D6D-9727-9D95FB1F4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435950"/>
            <a:ext cx="2520280" cy="36794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画像">
            <a:extLst>
              <a:ext uri="{FF2B5EF4-FFF2-40B4-BE49-F238E27FC236}">
                <a16:creationId xmlns:a16="http://schemas.microsoft.com/office/drawing/2014/main" id="{48DF432D-60FC-46DB-A070-E8E70AD1C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157" y="5115439"/>
            <a:ext cx="2290734" cy="17693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画像">
            <a:extLst>
              <a:ext uri="{FF2B5EF4-FFF2-40B4-BE49-F238E27FC236}">
                <a16:creationId xmlns:a16="http://schemas.microsoft.com/office/drawing/2014/main" id="{8A2BD0DB-A425-4E11-BA30-EF42A9A8DA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437" y="1268761"/>
            <a:ext cx="6516216" cy="488716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画像">
            <a:extLst>
              <a:ext uri="{FF2B5EF4-FFF2-40B4-BE49-F238E27FC236}">
                <a16:creationId xmlns:a16="http://schemas.microsoft.com/office/drawing/2014/main" id="{52A952B7-E424-4D9A-805F-8788F3AD4B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6159" y="4306723"/>
            <a:ext cx="3693815" cy="225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4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759D8-7BC1-45D5-B823-554D141AACB4}"/>
              </a:ext>
            </a:extLst>
          </p:cNvPr>
          <p:cNvSpPr>
            <a:spLocks noGrp="1"/>
          </p:cNvSpPr>
          <p:nvPr>
            <p:ph type="title"/>
          </p:nvPr>
        </p:nvSpPr>
        <p:spPr/>
        <p:txBody>
          <a:bodyPr/>
          <a:lstStyle/>
          <a:p>
            <a:r>
              <a:rPr kumimoji="1" lang="en-US" altLang="ja-JP" dirty="0"/>
              <a:t>RAG</a:t>
            </a:r>
            <a:r>
              <a:rPr kumimoji="1" lang="ja-JP" altLang="en-US" dirty="0"/>
              <a:t>とは</a:t>
            </a:r>
          </a:p>
        </p:txBody>
      </p:sp>
      <p:sp>
        <p:nvSpPr>
          <p:cNvPr id="3" name="コンテンツ プレースホルダー 2">
            <a:extLst>
              <a:ext uri="{FF2B5EF4-FFF2-40B4-BE49-F238E27FC236}">
                <a16:creationId xmlns:a16="http://schemas.microsoft.com/office/drawing/2014/main" id="{30999A3E-30DE-4DFD-A536-2474CBA9C71E}"/>
              </a:ext>
            </a:extLst>
          </p:cNvPr>
          <p:cNvSpPr>
            <a:spLocks noGrp="1"/>
          </p:cNvSpPr>
          <p:nvPr>
            <p:ph idx="1"/>
          </p:nvPr>
        </p:nvSpPr>
        <p:spPr>
          <a:xfrm>
            <a:off x="623392" y="1268761"/>
            <a:ext cx="5472608" cy="5256585"/>
          </a:xfrm>
        </p:spPr>
        <p:txBody>
          <a:bodyPr/>
          <a:lstStyle/>
          <a:p>
            <a:r>
              <a:rPr kumimoji="1" lang="en-US" altLang="ja-JP" dirty="0"/>
              <a:t>Retrieval-Augmented Generation</a:t>
            </a:r>
            <a:r>
              <a:rPr kumimoji="1" lang="ja-JP" altLang="en-US" dirty="0"/>
              <a:t>の略で、大規模言語モデル（</a:t>
            </a:r>
            <a:r>
              <a:rPr kumimoji="1" lang="en-US" altLang="ja-JP" dirty="0"/>
              <a:t>LLM</a:t>
            </a:r>
            <a:r>
              <a:rPr kumimoji="1" lang="ja-JP" altLang="en-US" dirty="0"/>
              <a:t>）によるテキスト生成に外部情報を組み合わせることで、回答精度を向上させる技術です。﻿</a:t>
            </a:r>
          </a:p>
          <a:p>
            <a:r>
              <a:rPr kumimoji="1" lang="ja-JP" altLang="en-US" dirty="0"/>
              <a:t>信頼できるデータを</a:t>
            </a:r>
            <a:r>
              <a:rPr kumimoji="1" lang="ja-JP" altLang="en-US" b="1" dirty="0"/>
              <a:t>検索</a:t>
            </a:r>
            <a:r>
              <a:rPr kumimoji="1" lang="ja-JP" altLang="en-US" dirty="0"/>
              <a:t>して情報を</a:t>
            </a:r>
            <a:r>
              <a:rPr kumimoji="1" lang="ja-JP" altLang="en-US" b="1" dirty="0"/>
              <a:t>抽出</a:t>
            </a:r>
            <a:r>
              <a:rPr kumimoji="1" lang="ja-JP" altLang="en-US" dirty="0"/>
              <a:t>し、それに基づいて</a:t>
            </a:r>
            <a:r>
              <a:rPr kumimoji="1" lang="en-US" altLang="ja-JP" dirty="0"/>
              <a:t>LLM</a:t>
            </a:r>
            <a:r>
              <a:rPr kumimoji="1" lang="ja-JP" altLang="en-US" dirty="0"/>
              <a:t>に回答させる</a:t>
            </a:r>
          </a:p>
        </p:txBody>
      </p:sp>
      <p:pic>
        <p:nvPicPr>
          <p:cNvPr id="4098" name="Picture 2" descr="RAG（検索拡張生成）とは？仕組みや生成AIとの関係性をわかりやすく解説 | 生成AI社内活用ナビ - ChatGPTやAzure OpenAI  ServiceなどのLLMやRAGの業務利用、生成AIの最新情報をお届け">
            <a:extLst>
              <a:ext uri="{FF2B5EF4-FFF2-40B4-BE49-F238E27FC236}">
                <a16:creationId xmlns:a16="http://schemas.microsoft.com/office/drawing/2014/main" id="{EC823B47-E874-48C3-916F-8AE38BA1E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24" y="1300736"/>
            <a:ext cx="5581286" cy="342289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09238EA-A458-4F45-8912-D15888408FB9}"/>
              </a:ext>
            </a:extLst>
          </p:cNvPr>
          <p:cNvSpPr txBox="1"/>
          <p:nvPr/>
        </p:nvSpPr>
        <p:spPr>
          <a:xfrm>
            <a:off x="9768408" y="4509120"/>
            <a:ext cx="2232248" cy="461665"/>
          </a:xfrm>
          <a:prstGeom prst="rect">
            <a:avLst/>
          </a:prstGeom>
          <a:noFill/>
        </p:spPr>
        <p:txBody>
          <a:bodyPr wrap="square" rtlCol="0">
            <a:spAutoFit/>
          </a:bodyPr>
          <a:lstStyle/>
          <a:p>
            <a:r>
              <a:rPr kumimoji="1" lang="ja-JP" altLang="en-US" sz="2400" dirty="0">
                <a:latin typeface="ＭＳ Ｐゴシック" panose="020B0600070205080204" pitchFamily="50" charset="-128"/>
                <a:ea typeface="ＭＳ Ｐゴシック" panose="020B0600070205080204" pitchFamily="50" charset="-128"/>
              </a:rPr>
              <a:t>画像：</a:t>
            </a:r>
            <a:r>
              <a:rPr kumimoji="1" lang="en-US" altLang="ja-JP" sz="2400" dirty="0" err="1">
                <a:latin typeface="ＭＳ Ｐゴシック" panose="020B0600070205080204" pitchFamily="50" charset="-128"/>
                <a:ea typeface="ＭＳ Ｐゴシック" panose="020B0600070205080204" pitchFamily="50" charset="-128"/>
              </a:rPr>
              <a:t>Officebot</a:t>
            </a:r>
            <a:endParaRPr kumimoji="1" lang="ja-JP" altLang="en-US" sz="24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70555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CDE22-BA5F-4491-B8C7-6E1144CF48B9}"/>
              </a:ext>
            </a:extLst>
          </p:cNvPr>
          <p:cNvSpPr>
            <a:spLocks noGrp="1"/>
          </p:cNvSpPr>
          <p:nvPr>
            <p:ph type="title"/>
          </p:nvPr>
        </p:nvSpPr>
        <p:spPr/>
        <p:txBody>
          <a:bodyPr>
            <a:normAutofit fontScale="90000"/>
          </a:bodyPr>
          <a:lstStyle/>
          <a:p>
            <a:r>
              <a:rPr kumimoji="1" lang="en-US" altLang="ja-JP" dirty="0" err="1"/>
              <a:t>GraphRAG</a:t>
            </a:r>
            <a:r>
              <a:rPr kumimoji="1" lang="ja-JP" altLang="en-US" dirty="0"/>
              <a:t> （</a:t>
            </a:r>
            <a:r>
              <a:rPr kumimoji="1" lang="en-US" altLang="ja-JP" dirty="0"/>
              <a:t>Graph-based Retrieval-Augmented Generation</a:t>
            </a:r>
            <a:r>
              <a:rPr kumimoji="1" lang="ja-JP" altLang="en-US" dirty="0"/>
              <a:t>）とは</a:t>
            </a:r>
          </a:p>
        </p:txBody>
      </p:sp>
      <p:sp>
        <p:nvSpPr>
          <p:cNvPr id="3" name="コンテンツ プレースホルダー 2">
            <a:extLst>
              <a:ext uri="{FF2B5EF4-FFF2-40B4-BE49-F238E27FC236}">
                <a16:creationId xmlns:a16="http://schemas.microsoft.com/office/drawing/2014/main" id="{95D3CD3C-864F-4FC1-A0A2-BE1C60968718}"/>
              </a:ext>
            </a:extLst>
          </p:cNvPr>
          <p:cNvSpPr>
            <a:spLocks noGrp="1"/>
          </p:cNvSpPr>
          <p:nvPr>
            <p:ph idx="1"/>
          </p:nvPr>
        </p:nvSpPr>
        <p:spPr/>
        <p:txBody>
          <a:bodyPr>
            <a:normAutofit lnSpcReduction="10000"/>
          </a:bodyPr>
          <a:lstStyle/>
          <a:p>
            <a:r>
              <a:rPr kumimoji="1" lang="en-US" altLang="ja-JP" dirty="0"/>
              <a:t>2024</a:t>
            </a:r>
            <a:r>
              <a:rPr kumimoji="1" lang="ja-JP" altLang="en-US" dirty="0"/>
              <a:t>年</a:t>
            </a:r>
            <a:r>
              <a:rPr kumimoji="1" lang="en-US" altLang="ja-JP" dirty="0"/>
              <a:t>2</a:t>
            </a:r>
            <a:r>
              <a:rPr kumimoji="1" lang="ja-JP" altLang="en-US" dirty="0"/>
              <a:t>月に</a:t>
            </a:r>
            <a:r>
              <a:rPr kumimoji="1" lang="en-US" altLang="ja-JP" dirty="0"/>
              <a:t>Microsoft</a:t>
            </a:r>
            <a:r>
              <a:rPr kumimoji="1" lang="ja-JP" altLang="en-US" dirty="0"/>
              <a:t>社が公表して注目を集めている</a:t>
            </a:r>
            <a:r>
              <a:rPr kumimoji="1" lang="en-US" altLang="ja-JP" dirty="0"/>
              <a:t>RAG</a:t>
            </a:r>
            <a:r>
              <a:rPr kumimoji="1" lang="ja-JP" altLang="en-US" dirty="0"/>
              <a:t>技術</a:t>
            </a:r>
            <a:endParaRPr kumimoji="1" lang="en-US" altLang="ja-JP" dirty="0"/>
          </a:p>
          <a:p>
            <a:r>
              <a:rPr kumimoji="1" lang="ja-JP" altLang="en-US" dirty="0"/>
              <a:t>外部のデータベースやドキュメントの情報を、文章のような非構造化データで扱うのではなく、コンピュータが理解しやすい構造化データ（グラフ構造）に変換して扱う</a:t>
            </a:r>
          </a:p>
          <a:p>
            <a:r>
              <a:rPr kumimoji="1" lang="en-US" altLang="ja-JP" dirty="0" err="1"/>
              <a:t>GraphRAG</a:t>
            </a:r>
            <a:r>
              <a:rPr kumimoji="1" lang="ja-JP" altLang="en-US" dirty="0"/>
              <a:t>は関連性の高い情報を、ナレッジグラフと呼ばれる構造化データに変えることで、データ間の関係性が明確になり、質問に対してより関連性の高い情報を効率的に検索でき、文脈に合った答えを生成できるようになった。</a:t>
            </a:r>
          </a:p>
        </p:txBody>
      </p:sp>
    </p:spTree>
    <p:extLst>
      <p:ext uri="{BB962C8B-B14F-4D97-AF65-F5344CB8AC3E}">
        <p14:creationId xmlns:p14="http://schemas.microsoft.com/office/powerpoint/2010/main" val="236535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81F65-F8C4-4E8D-8A8D-AAFCD388F85D}"/>
              </a:ext>
            </a:extLst>
          </p:cNvPr>
          <p:cNvSpPr>
            <a:spLocks noGrp="1"/>
          </p:cNvSpPr>
          <p:nvPr>
            <p:ph type="title"/>
          </p:nvPr>
        </p:nvSpPr>
        <p:spPr/>
        <p:txBody>
          <a:bodyPr/>
          <a:lstStyle/>
          <a:p>
            <a:r>
              <a:rPr kumimoji="1" lang="en-US" altLang="ja-JP" dirty="0" err="1"/>
              <a:t>GraphRAG</a:t>
            </a:r>
            <a:r>
              <a:rPr kumimoji="1" lang="ja-JP" altLang="en-US" dirty="0"/>
              <a:t>の強み</a:t>
            </a:r>
          </a:p>
        </p:txBody>
      </p:sp>
      <p:sp>
        <p:nvSpPr>
          <p:cNvPr id="3" name="コンテンツ プレースホルダー 2">
            <a:extLst>
              <a:ext uri="{FF2B5EF4-FFF2-40B4-BE49-F238E27FC236}">
                <a16:creationId xmlns:a16="http://schemas.microsoft.com/office/drawing/2014/main" id="{3ACCE477-9636-4E22-A815-B89871D70459}"/>
              </a:ext>
            </a:extLst>
          </p:cNvPr>
          <p:cNvSpPr>
            <a:spLocks noGrp="1"/>
          </p:cNvSpPr>
          <p:nvPr>
            <p:ph idx="1"/>
          </p:nvPr>
        </p:nvSpPr>
        <p:spPr/>
        <p:txBody>
          <a:bodyPr>
            <a:normAutofit/>
          </a:bodyPr>
          <a:lstStyle/>
          <a:p>
            <a:r>
              <a:rPr kumimoji="1" lang="ja-JP" altLang="en-US" dirty="0"/>
              <a:t>二つのエンティティの関係性をつなぐ必要のある質問やデータ全体への総合的な理解を求める質問への回答において従来手法から大幅に改善できるとしています。 </a:t>
            </a:r>
          </a:p>
          <a:p>
            <a:r>
              <a:rPr kumimoji="1" lang="ja-JP" altLang="en-US" dirty="0"/>
              <a:t>また、包括性</a:t>
            </a:r>
            <a:r>
              <a:rPr kumimoji="1" lang="en-US" altLang="ja-JP" dirty="0"/>
              <a:t>(Comprehensiveness</a:t>
            </a:r>
            <a:r>
              <a:rPr kumimoji="1" lang="ja-JP" altLang="en-US" dirty="0"/>
              <a:t>：質問の暗黙の文脈の枠組みの中での完全性</a:t>
            </a:r>
            <a:r>
              <a:rPr kumimoji="1" lang="en-US" altLang="ja-JP" dirty="0"/>
              <a:t>)</a:t>
            </a:r>
            <a:r>
              <a:rPr kumimoji="1" lang="ja-JP" altLang="en-US" dirty="0"/>
              <a:t>、多様性</a:t>
            </a:r>
            <a:r>
              <a:rPr kumimoji="1" lang="en-US" altLang="ja-JP" dirty="0"/>
              <a:t>(Diversity</a:t>
            </a:r>
            <a:r>
              <a:rPr kumimoji="1" lang="ja-JP" altLang="en-US" dirty="0"/>
              <a:t>：提起された質問に対する異なる視点や角度の提供</a:t>
            </a:r>
            <a:r>
              <a:rPr kumimoji="1" lang="en-US" altLang="ja-JP" dirty="0"/>
              <a:t>)</a:t>
            </a:r>
            <a:r>
              <a:rPr kumimoji="1" lang="ja-JP" altLang="en-US" dirty="0"/>
              <a:t>、エンパワーメント</a:t>
            </a:r>
            <a:r>
              <a:rPr kumimoji="1" lang="en-US" altLang="ja-JP" dirty="0"/>
              <a:t>(Empowerment</a:t>
            </a:r>
            <a:r>
              <a:rPr kumimoji="1" lang="ja-JP" altLang="en-US" dirty="0"/>
              <a:t>：裏付けとなるソース資料やその他の文脈情報の提供</a:t>
            </a:r>
            <a:r>
              <a:rPr kumimoji="1" lang="en-US" altLang="ja-JP" dirty="0"/>
              <a:t>)</a:t>
            </a:r>
            <a:r>
              <a:rPr kumimoji="1" lang="ja-JP" altLang="en-US" dirty="0"/>
              <a:t>といった観点において</a:t>
            </a:r>
            <a:r>
              <a:rPr kumimoji="1" lang="en-US" altLang="ja-JP" dirty="0" err="1"/>
              <a:t>GraphRAG</a:t>
            </a:r>
            <a:r>
              <a:rPr kumimoji="1" lang="ja-JP" altLang="en-US" dirty="0"/>
              <a:t>手法が従来手法に比べて優れたパフォーマンスが得られることが示唆されています。</a:t>
            </a:r>
          </a:p>
        </p:txBody>
      </p:sp>
    </p:spTree>
    <p:extLst>
      <p:ext uri="{BB962C8B-B14F-4D97-AF65-F5344CB8AC3E}">
        <p14:creationId xmlns:p14="http://schemas.microsoft.com/office/powerpoint/2010/main" val="264215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D81104-919F-42BC-AE20-663ED3397F8E}"/>
              </a:ext>
            </a:extLst>
          </p:cNvPr>
          <p:cNvSpPr>
            <a:spLocks noGrp="1"/>
          </p:cNvSpPr>
          <p:nvPr>
            <p:ph type="title"/>
          </p:nvPr>
        </p:nvSpPr>
        <p:spPr/>
        <p:txBody>
          <a:bodyPr/>
          <a:lstStyle/>
          <a:p>
            <a:r>
              <a:rPr kumimoji="1" lang="ja-JP" altLang="en-US" dirty="0"/>
              <a:t>好きな</a:t>
            </a:r>
            <a:r>
              <a:rPr kumimoji="1" lang="en-US" altLang="ja-JP" dirty="0"/>
              <a:t>SF</a:t>
            </a:r>
            <a:r>
              <a:rPr lang="ja-JP" altLang="en-US" dirty="0"/>
              <a:t>作家：伊藤計劃</a:t>
            </a:r>
            <a:endParaRPr kumimoji="1" lang="ja-JP" altLang="en-US" dirty="0"/>
          </a:p>
        </p:txBody>
      </p:sp>
      <p:sp>
        <p:nvSpPr>
          <p:cNvPr id="3" name="コンテンツ プレースホルダー 2">
            <a:extLst>
              <a:ext uri="{FF2B5EF4-FFF2-40B4-BE49-F238E27FC236}">
                <a16:creationId xmlns:a16="http://schemas.microsoft.com/office/drawing/2014/main" id="{E075BA4F-572E-4F3C-B4CB-69499186345A}"/>
              </a:ext>
            </a:extLst>
          </p:cNvPr>
          <p:cNvSpPr>
            <a:spLocks noGrp="1"/>
          </p:cNvSpPr>
          <p:nvPr>
            <p:ph idx="1"/>
          </p:nvPr>
        </p:nvSpPr>
        <p:spPr>
          <a:xfrm>
            <a:off x="4511824" y="1268761"/>
            <a:ext cx="7070576" cy="5256585"/>
          </a:xfrm>
        </p:spPr>
        <p:txBody>
          <a:bodyPr/>
          <a:lstStyle/>
          <a:p>
            <a:r>
              <a:rPr lang="ja-JP" altLang="en-US" dirty="0"/>
              <a:t>伊藤計劃は、独特な世界観の導入が得意なディストピア</a:t>
            </a:r>
            <a:r>
              <a:rPr lang="en-US" altLang="ja-JP" dirty="0"/>
              <a:t>SF</a:t>
            </a:r>
            <a:r>
              <a:rPr lang="ja-JP" altLang="en-US" dirty="0"/>
              <a:t>作家</a:t>
            </a:r>
            <a:endParaRPr kumimoji="1" lang="en-US" altLang="ja-JP" dirty="0"/>
          </a:p>
          <a:p>
            <a:r>
              <a:rPr lang="ja-JP" altLang="en-US" dirty="0"/>
              <a:t>「屍者の帝国」は、 原稿用紙三十枚ほどの未完の遺稿を、盟友円城塔が完成させた。</a:t>
            </a:r>
            <a:endParaRPr lang="en-US" altLang="ja-JP" dirty="0"/>
          </a:p>
          <a:p>
            <a:pPr marL="0" indent="0">
              <a:buNone/>
            </a:pPr>
            <a:r>
              <a:rPr lang="ja-JP" altLang="en-US" dirty="0"/>
              <a:t> </a:t>
            </a:r>
            <a:endParaRPr lang="en-US" altLang="ja-JP" dirty="0"/>
          </a:p>
          <a:p>
            <a:r>
              <a:rPr kumimoji="1" lang="ja-JP" altLang="en-US" dirty="0"/>
              <a:t>円城塔の作品が青空文庫で公開されていたので、これを扱うことにした。</a:t>
            </a:r>
          </a:p>
        </p:txBody>
      </p:sp>
      <p:pic>
        <p:nvPicPr>
          <p:cNvPr id="3074" name="Picture 2">
            <a:extLst>
              <a:ext uri="{FF2B5EF4-FFF2-40B4-BE49-F238E27FC236}">
                <a16:creationId xmlns:a16="http://schemas.microsoft.com/office/drawing/2014/main" id="{2389F70E-92B9-4761-9B58-15C7447A6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268761"/>
            <a:ext cx="3363073" cy="475252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DC48D07-4A25-4C26-A0E0-CF07396AADB5}"/>
              </a:ext>
            </a:extLst>
          </p:cNvPr>
          <p:cNvSpPr txBox="1"/>
          <p:nvPr/>
        </p:nvSpPr>
        <p:spPr>
          <a:xfrm>
            <a:off x="623392" y="6021288"/>
            <a:ext cx="3363073" cy="461665"/>
          </a:xfrm>
          <a:prstGeom prst="rect">
            <a:avLst/>
          </a:prstGeom>
          <a:noFill/>
        </p:spPr>
        <p:txBody>
          <a:bodyPr wrap="square" rtlCol="0">
            <a:spAutoFit/>
          </a:bodyPr>
          <a:lstStyle/>
          <a:p>
            <a:pPr algn="ctr"/>
            <a:r>
              <a:rPr kumimoji="1" lang="ja-JP" altLang="en-US" sz="2400" dirty="0">
                <a:latin typeface="ＭＳ Ｐゴシック" panose="020B0600070205080204" pitchFamily="50" charset="-128"/>
                <a:ea typeface="ＭＳ Ｐゴシック" panose="020B0600070205080204" pitchFamily="50" charset="-128"/>
              </a:rPr>
              <a:t>長編小説すべて映画化</a:t>
            </a:r>
          </a:p>
        </p:txBody>
      </p:sp>
    </p:spTree>
    <p:extLst>
      <p:ext uri="{BB962C8B-B14F-4D97-AF65-F5344CB8AC3E}">
        <p14:creationId xmlns:p14="http://schemas.microsoft.com/office/powerpoint/2010/main" val="36045316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a:latin typeface="ＭＳ Ｐゴシック" panose="020B0600070205080204" pitchFamily="50" charset="-128"/>
            <a:ea typeface="ＭＳ Ｐゴシック" panose="020B0600070205080204"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32837</TotalTime>
  <Words>2224</Words>
  <Application>Microsoft Office PowerPoint</Application>
  <PresentationFormat>ワイド画面</PresentationFormat>
  <Paragraphs>159</Paragraphs>
  <Slides>23</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ＭＳ Ｐゴシック</vt:lpstr>
      <vt:lpstr>メイリオ</vt:lpstr>
      <vt:lpstr>メイリオ</vt:lpstr>
      <vt:lpstr>游ゴシック</vt:lpstr>
      <vt:lpstr>Arial</vt:lpstr>
      <vt:lpstr>Calibri</vt:lpstr>
      <vt:lpstr>Verdana</vt:lpstr>
      <vt:lpstr>Wingdings</vt:lpstr>
      <vt:lpstr>Office テーマ</vt:lpstr>
      <vt:lpstr>PowerPoint プレゼンテーション</vt:lpstr>
      <vt:lpstr>PowerPoint プレゼンテーション</vt:lpstr>
      <vt:lpstr>自己紹介</vt:lpstr>
      <vt:lpstr>開発環境</vt:lpstr>
      <vt:lpstr>開発環境</vt:lpstr>
      <vt:lpstr>RAGとは</vt:lpstr>
      <vt:lpstr>GraphRAG （Graph-based Retrieval-Augmented Generation）とは</vt:lpstr>
      <vt:lpstr>GraphRAGの強み</vt:lpstr>
      <vt:lpstr>好きなSF作家：伊藤計劃</vt:lpstr>
      <vt:lpstr>円城塔「鉄道模型の夜」</vt:lpstr>
      <vt:lpstr>円城塔「鉄道模型の夜」冒頭部あらすじ</vt:lpstr>
      <vt:lpstr>円城塔「鉄道模型の夜」のグラフ構造</vt:lpstr>
      <vt:lpstr>円城塔「鉄道模型の夜」のグラフ構造</vt:lpstr>
      <vt:lpstr>Structured Retriever 例：レモンと関わりがあるエンティティ</vt:lpstr>
      <vt:lpstr>GraphRAGの動作テスト</vt:lpstr>
      <vt:lpstr>円城塔「鉄道模型の夜」とトマトスキヤキ</vt:lpstr>
      <vt:lpstr>GraphRAGの動作テスト例</vt:lpstr>
      <vt:lpstr>GraphRAGの動作テスト例</vt:lpstr>
      <vt:lpstr>トマトスキヤキ食べてみた感想</vt:lpstr>
      <vt:lpstr>PowerPoint プレゼンテーション</vt:lpstr>
      <vt:lpstr>PowerPoint プレゼンテーション</vt:lpstr>
      <vt:lpstr>PowerPoint プレゼンテーション</vt:lpstr>
      <vt:lpstr>PowerPoint プレゼンテーション</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Naoto Ohtake</dc:creator>
  <cp:lastModifiedBy>梶山健一</cp:lastModifiedBy>
  <cp:revision>1191</cp:revision>
  <cp:lastPrinted>2024-10-31T07:50:33Z</cp:lastPrinted>
  <dcterms:created xsi:type="dcterms:W3CDTF">2017-12-10T06:56:12Z</dcterms:created>
  <dcterms:modified xsi:type="dcterms:W3CDTF">2024-11-15T07:23:47Z</dcterms:modified>
</cp:coreProperties>
</file>