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BE74F4-7936-445D-9480-DAA0FAF772F8}" v="120" dt="2023-04-24T02:07:07.166"/>
    <p1510:client id="{97C22895-F218-419A-8EB1-308BEB0DB0E3}" v="118" dt="2023-04-24T03:55:15.518"/>
    <p1510:client id="{A82067DC-10C1-4D1D-A937-E6F499685BEE}" v="39" dt="2023-04-24T03:59:40.653"/>
    <p1510:client id="{ECA3EEC0-359D-4582-99E5-07021A4A3D27}" v="139" dt="2023-04-24T00:40:54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16119"/>
            <a:ext cx="9144000" cy="1402576"/>
          </a:xfrm>
        </p:spPr>
        <p:txBody>
          <a:bodyPr/>
          <a:lstStyle/>
          <a:p>
            <a:r>
              <a:rPr lang="ru-RU">
                <a:ea typeface="Calibri Light"/>
                <a:cs typeface="Calibri Light"/>
              </a:rPr>
              <a:t>Mac OS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>
                <a:ea typeface="Calibri" panose="020F0502020204030204"/>
                <a:cs typeface="Calibri" panose="020F0502020204030204"/>
              </a:rPr>
              <a:t>Выполнена студентом:</a:t>
            </a:r>
            <a:endParaRPr lang="ru-RU"/>
          </a:p>
          <a:p>
            <a:pPr algn="r"/>
            <a:r>
              <a:rPr lang="ru-RU">
                <a:ea typeface="Calibri" panose="020F0502020204030204"/>
                <a:cs typeface="Calibri" panose="020F0502020204030204"/>
              </a:rPr>
              <a:t>Рябов Кирилл Вадимович</a:t>
            </a:r>
          </a:p>
          <a:p>
            <a:pPr algn="r"/>
            <a:r>
              <a:rPr lang="ru-RU">
                <a:ea typeface="Calibri" panose="020F0502020204030204"/>
                <a:cs typeface="Calibri" panose="020F0502020204030204"/>
              </a:rPr>
              <a:t>Ис-2.1-21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A5EE3-756E-55FA-6EE4-009B80E0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3045"/>
          </a:xfrm>
        </p:spPr>
        <p:txBody>
          <a:bodyPr>
            <a:normAutofit/>
          </a:bodyPr>
          <a:lstStyle/>
          <a:p>
            <a:pPr algn="ctr"/>
            <a:r>
              <a:rPr lang="ru-RU" sz="2000" dirty="0" err="1">
                <a:solidFill>
                  <a:srgbClr val="E8E6E3"/>
                </a:solidFill>
                <a:latin typeface="Times New Roman"/>
                <a:cs typeface="Times New Roman"/>
              </a:rPr>
              <a:t>macOS</a:t>
            </a:r>
            <a:r>
              <a:rPr lang="ru-RU" sz="2000" dirty="0">
                <a:solidFill>
                  <a:srgbClr val="E8E6E3"/>
                </a:solidFill>
                <a:latin typeface="Times New Roman"/>
                <a:cs typeface="Times New Roman"/>
              </a:rPr>
              <a:t> 10.14 </a:t>
            </a:r>
            <a:r>
              <a:rPr lang="ru-RU" sz="2000" dirty="0" err="1">
                <a:solidFill>
                  <a:srgbClr val="E8E6E3"/>
                </a:solidFill>
                <a:latin typeface="Times New Roman"/>
                <a:cs typeface="Times New Roman"/>
              </a:rPr>
              <a:t>Mojave</a:t>
            </a:r>
            <a:r>
              <a:rPr lang="ru-RU" sz="2000" dirty="0">
                <a:solidFill>
                  <a:srgbClr val="E8E6E3"/>
                </a:solidFill>
                <a:latin typeface="Times New Roman"/>
                <a:cs typeface="Times New Roman"/>
              </a:rPr>
              <a:t> (2018)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F359CC-5D99-F68A-9434-C8873C7DE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7107"/>
            <a:ext cx="10515600" cy="500985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 sz="1300" dirty="0">
                <a:solidFill>
                  <a:srgbClr val="E8E6E3"/>
                </a:solidFill>
                <a:latin typeface="Times New Roman"/>
                <a:cs typeface="Times New Roman"/>
              </a:rPr>
              <a:t>Операционную систему </a:t>
            </a:r>
            <a:r>
              <a:rPr lang="ru-RU" sz="1300" dirty="0" err="1">
                <a:solidFill>
                  <a:srgbClr val="E8E6E3"/>
                </a:solidFill>
                <a:latin typeface="Times New Roman"/>
                <a:cs typeface="Times New Roman"/>
              </a:rPr>
              <a:t>macOS</a:t>
            </a:r>
            <a:r>
              <a:rPr lang="ru-RU" sz="1300" dirty="0">
                <a:solidFill>
                  <a:srgbClr val="E8E6E3"/>
                </a:solidFill>
                <a:latin typeface="Times New Roman"/>
                <a:cs typeface="Times New Roman"/>
              </a:rPr>
              <a:t> </a:t>
            </a:r>
            <a:r>
              <a:rPr lang="ru-RU" sz="1300" dirty="0" err="1">
                <a:solidFill>
                  <a:srgbClr val="E8E6E3"/>
                </a:solidFill>
                <a:latin typeface="Times New Roman"/>
                <a:cs typeface="Times New Roman"/>
              </a:rPr>
              <a:t>Mojave</a:t>
            </a:r>
            <a:r>
              <a:rPr lang="ru-RU" sz="1300" dirty="0">
                <a:solidFill>
                  <a:srgbClr val="E8E6E3"/>
                </a:solidFill>
                <a:latin typeface="Times New Roman"/>
                <a:cs typeface="Times New Roman"/>
              </a:rPr>
              <a:t> (обзор), традиционно для последних лет названную в честь калифорнийской достопримечательности, представили публике 4 июня 2018 года на конференции WWDC-2018.</a:t>
            </a:r>
          </a:p>
          <a:p>
            <a:pPr>
              <a:buNone/>
            </a:pPr>
            <a:r>
              <a:rPr lang="ru-RU" sz="1300" dirty="0">
                <a:solidFill>
                  <a:srgbClr val="E8E6E3"/>
                </a:solidFill>
                <a:latin typeface="Times New Roman"/>
                <a:cs typeface="Times New Roman"/>
              </a:rPr>
              <a:t>В рамках презентации Крейг </a:t>
            </a:r>
            <a:r>
              <a:rPr lang="ru-RU" sz="1300" dirty="0" err="1">
                <a:solidFill>
                  <a:srgbClr val="E8E6E3"/>
                </a:solidFill>
                <a:latin typeface="Times New Roman"/>
                <a:cs typeface="Times New Roman"/>
              </a:rPr>
              <a:t>Федериги</a:t>
            </a:r>
            <a:r>
              <a:rPr lang="ru-RU" sz="1300" dirty="0">
                <a:solidFill>
                  <a:srgbClr val="E8E6E3"/>
                </a:solidFill>
                <a:latin typeface="Times New Roman"/>
                <a:cs typeface="Times New Roman"/>
              </a:rPr>
              <a:t> ответил на главный вопрос, интересовавший публику — станет ли Apple объединять мобильную и десктопную ОС по примеру Microsoft Windows? Ответ — нет, компания по-прежнему будет разрабатывать две отдельные системы в соответствии со спецификой работы </a:t>
            </a:r>
            <a:r>
              <a:rPr lang="ru-RU" sz="1300" dirty="0" err="1">
                <a:solidFill>
                  <a:srgbClr val="E8E6E3"/>
                </a:solidFill>
                <a:latin typeface="Times New Roman"/>
                <a:cs typeface="Times New Roman"/>
              </a:rPr>
              <a:t>iГаджетов</a:t>
            </a:r>
            <a:r>
              <a:rPr lang="ru-RU" sz="1300" dirty="0">
                <a:solidFill>
                  <a:srgbClr val="E8E6E3"/>
                </a:solidFill>
                <a:latin typeface="Times New Roman"/>
                <a:cs typeface="Times New Roman"/>
              </a:rPr>
              <a:t> и компьютеров Mac, но отныне разработчики смогут относительно легко и удобно портировать приложения с </a:t>
            </a:r>
            <a:r>
              <a:rPr lang="ru-RU" sz="1300" dirty="0" err="1">
                <a:solidFill>
                  <a:srgbClr val="E8E6E3"/>
                </a:solidFill>
                <a:latin typeface="Times New Roman"/>
                <a:cs typeface="Times New Roman"/>
              </a:rPr>
              <a:t>iOS</a:t>
            </a:r>
            <a:r>
              <a:rPr lang="ru-RU" sz="1300" dirty="0">
                <a:solidFill>
                  <a:srgbClr val="E8E6E3"/>
                </a:solidFill>
                <a:latin typeface="Times New Roman"/>
                <a:cs typeface="Times New Roman"/>
              </a:rPr>
              <a:t> на </a:t>
            </a:r>
            <a:r>
              <a:rPr lang="ru-RU" sz="1300" dirty="0" err="1">
                <a:solidFill>
                  <a:srgbClr val="E8E6E3"/>
                </a:solidFill>
                <a:latin typeface="Times New Roman"/>
                <a:cs typeface="Times New Roman"/>
              </a:rPr>
              <a:t>macOS</a:t>
            </a:r>
            <a:r>
              <a:rPr lang="ru-RU" sz="1300" dirty="0">
                <a:solidFill>
                  <a:srgbClr val="E8E6E3"/>
                </a:solidFill>
                <a:latin typeface="Times New Roman"/>
                <a:cs typeface="Times New Roman"/>
              </a:rPr>
              <a:t> и обратно.</a:t>
            </a:r>
          </a:p>
          <a:p>
            <a:pPr>
              <a:buNone/>
            </a:pPr>
            <a:r>
              <a:rPr lang="ru-RU" sz="1300" dirty="0">
                <a:solidFill>
                  <a:srgbClr val="E8E6E3"/>
                </a:solidFill>
                <a:latin typeface="Times New Roman"/>
                <a:cs typeface="Times New Roman"/>
              </a:rPr>
              <a:t>В качестве примера в новой </a:t>
            </a:r>
            <a:r>
              <a:rPr lang="ru-RU" sz="1300" dirty="0" err="1">
                <a:solidFill>
                  <a:srgbClr val="E8E6E3"/>
                </a:solidFill>
                <a:latin typeface="Times New Roman"/>
                <a:cs typeface="Times New Roman"/>
              </a:rPr>
              <a:t>macOS</a:t>
            </a:r>
            <a:r>
              <a:rPr lang="ru-RU" sz="1300" dirty="0">
                <a:solidFill>
                  <a:srgbClr val="E8E6E3"/>
                </a:solidFill>
                <a:latin typeface="Times New Roman"/>
                <a:cs typeface="Times New Roman"/>
              </a:rPr>
              <a:t> </a:t>
            </a:r>
            <a:r>
              <a:rPr lang="ru-RU" sz="1300" dirty="0" err="1">
                <a:solidFill>
                  <a:srgbClr val="E8E6E3"/>
                </a:solidFill>
                <a:latin typeface="Times New Roman"/>
                <a:cs typeface="Times New Roman"/>
              </a:rPr>
              <a:t>Mojave</a:t>
            </a:r>
            <a:r>
              <a:rPr lang="ru-RU" sz="1300" dirty="0">
                <a:solidFill>
                  <a:srgbClr val="E8E6E3"/>
                </a:solidFill>
                <a:latin typeface="Times New Roman"/>
                <a:cs typeface="Times New Roman"/>
              </a:rPr>
              <a:t> появились мобильные программы Акции, Новости, Дом и Диктофон. Кроме того, в </a:t>
            </a:r>
            <a:r>
              <a:rPr lang="ru-RU" sz="1300" dirty="0" err="1">
                <a:solidFill>
                  <a:srgbClr val="E8E6E3"/>
                </a:solidFill>
                <a:latin typeface="Times New Roman"/>
                <a:cs typeface="Times New Roman"/>
              </a:rPr>
              <a:t>macOS</a:t>
            </a:r>
            <a:r>
              <a:rPr lang="ru-RU" sz="1300" dirty="0">
                <a:solidFill>
                  <a:srgbClr val="E8E6E3"/>
                </a:solidFill>
                <a:latin typeface="Times New Roman"/>
                <a:cs typeface="Times New Roman"/>
              </a:rPr>
              <a:t> </a:t>
            </a:r>
            <a:r>
              <a:rPr lang="ru-RU" sz="1300" dirty="0" err="1">
                <a:solidFill>
                  <a:srgbClr val="E8E6E3"/>
                </a:solidFill>
                <a:latin typeface="Times New Roman"/>
                <a:cs typeface="Times New Roman"/>
              </a:rPr>
              <a:t>Mojave</a:t>
            </a:r>
            <a:r>
              <a:rPr lang="ru-RU" sz="1300" dirty="0">
                <a:solidFill>
                  <a:srgbClr val="E8E6E3"/>
                </a:solidFill>
                <a:latin typeface="Times New Roman"/>
                <a:cs typeface="Times New Roman"/>
              </a:rPr>
              <a:t> был реализован долгожданная Темная тема оформления для комфортной работы с интерфейсом в темное время суток, обновлен магазин приложений Mac </a:t>
            </a:r>
            <a:r>
              <a:rPr lang="ru-RU" sz="1300" dirty="0" err="1">
                <a:solidFill>
                  <a:srgbClr val="E8E6E3"/>
                </a:solidFill>
                <a:latin typeface="Times New Roman"/>
                <a:cs typeface="Times New Roman"/>
              </a:rPr>
              <a:t>App</a:t>
            </a:r>
            <a:r>
              <a:rPr lang="ru-RU" sz="1300" dirty="0">
                <a:solidFill>
                  <a:srgbClr val="E8E6E3"/>
                </a:solidFill>
                <a:latin typeface="Times New Roman"/>
                <a:cs typeface="Times New Roman"/>
              </a:rPr>
              <a:t> Store, реализованы групповые вызовы </a:t>
            </a:r>
            <a:r>
              <a:rPr lang="ru-RU" sz="1300" dirty="0" err="1">
                <a:solidFill>
                  <a:srgbClr val="E8E6E3"/>
                </a:solidFill>
                <a:latin typeface="Times New Roman"/>
                <a:cs typeface="Times New Roman"/>
              </a:rPr>
              <a:t>FaceTime</a:t>
            </a:r>
            <a:r>
              <a:rPr lang="ru-RU" sz="1300" dirty="0">
                <a:solidFill>
                  <a:srgbClr val="E8E6E3"/>
                </a:solidFill>
                <a:latin typeface="Times New Roman"/>
                <a:cs typeface="Times New Roman"/>
              </a:rPr>
              <a:t>, в </a:t>
            </a:r>
            <a:r>
              <a:rPr lang="ru-RU" sz="1300" dirty="0" err="1">
                <a:solidFill>
                  <a:srgbClr val="E8E6E3"/>
                </a:solidFill>
                <a:latin typeface="Times New Roman"/>
                <a:cs typeface="Times New Roman"/>
              </a:rPr>
              <a:t>Finder</a:t>
            </a:r>
            <a:r>
              <a:rPr lang="ru-RU" sz="1300" dirty="0">
                <a:solidFill>
                  <a:srgbClr val="E8E6E3"/>
                </a:solidFill>
                <a:latin typeface="Times New Roman"/>
                <a:cs typeface="Times New Roman"/>
              </a:rPr>
              <a:t> появилось новое меню Быстрые действия и т.д.</a:t>
            </a:r>
          </a:p>
          <a:p>
            <a:pPr>
              <a:buNone/>
            </a:pPr>
            <a:r>
              <a:rPr lang="ru-RU" sz="1300" dirty="0" err="1">
                <a:solidFill>
                  <a:srgbClr val="E8E6E3"/>
                </a:solidFill>
                <a:latin typeface="Times New Roman"/>
                <a:cs typeface="Times New Roman"/>
              </a:rPr>
              <a:t>macOS</a:t>
            </a:r>
            <a:r>
              <a:rPr lang="ru-RU" sz="1300" dirty="0">
                <a:solidFill>
                  <a:srgbClr val="E8E6E3"/>
                </a:solidFill>
                <a:latin typeface="Times New Roman"/>
                <a:cs typeface="Times New Roman"/>
              </a:rPr>
              <a:t> </a:t>
            </a:r>
            <a:r>
              <a:rPr lang="ru-RU" sz="1300" dirty="0" err="1">
                <a:solidFill>
                  <a:srgbClr val="E8E6E3"/>
                </a:solidFill>
                <a:latin typeface="Times New Roman"/>
                <a:cs typeface="Times New Roman"/>
              </a:rPr>
              <a:t>Catalina</a:t>
            </a:r>
            <a:r>
              <a:rPr lang="ru-RU" sz="1300" dirty="0">
                <a:solidFill>
                  <a:srgbClr val="E8E6E3"/>
                </a:solidFill>
                <a:latin typeface="Times New Roman"/>
                <a:cs typeface="Times New Roman"/>
              </a:rPr>
              <a:t> (обзор) была анонсирована 3 июня 2019 года на конференции WWDC 2019. По традиции название выбрано в честь крупной географической достопримечательности расположенной в Калифорнии — скалистого острова Санта-Каталина в Тихом океане, расположенного вблизи побережья Южной Калифорнии.</a:t>
            </a:r>
          </a:p>
          <a:p>
            <a:pPr>
              <a:buNone/>
            </a:pPr>
            <a:r>
              <a:rPr lang="ru-RU" sz="1300" dirty="0">
                <a:solidFill>
                  <a:srgbClr val="E8E6E3"/>
                </a:solidFill>
                <a:latin typeface="Times New Roman"/>
                <a:cs typeface="Times New Roman"/>
              </a:rPr>
              <a:t>Среди основных нововведений можно выделить:</a:t>
            </a:r>
          </a:p>
          <a:p>
            <a:pPr>
              <a:buFont typeface="Arial"/>
              <a:buChar char="•"/>
            </a:pPr>
            <a:r>
              <a:rPr lang="ru-RU" sz="1300" dirty="0">
                <a:solidFill>
                  <a:srgbClr val="E8E6E3"/>
                </a:solidFill>
                <a:latin typeface="Times New Roman"/>
                <a:cs typeface="Times New Roman"/>
              </a:rPr>
              <a:t>полный запрет на запуск и поддержку 32-битных приложений.</a:t>
            </a:r>
          </a:p>
          <a:p>
            <a:pPr>
              <a:buFont typeface="Arial"/>
              <a:buChar char="•"/>
            </a:pPr>
            <a:r>
              <a:rPr lang="ru-RU" sz="1300" dirty="0">
                <a:solidFill>
                  <a:srgbClr val="E8E6E3"/>
                </a:solidFill>
                <a:latin typeface="Times New Roman"/>
                <a:cs typeface="Times New Roman"/>
              </a:rPr>
              <a:t>появление новых нативных приложений Подкасты, Музыка и TV взамен универсального медиаплеера </a:t>
            </a:r>
            <a:r>
              <a:rPr lang="ru-RU" sz="1300" dirty="0" err="1">
                <a:solidFill>
                  <a:srgbClr val="E8E6E3"/>
                </a:solidFill>
                <a:latin typeface="Times New Roman"/>
                <a:cs typeface="Times New Roman"/>
              </a:rPr>
              <a:t>iTunes</a:t>
            </a:r>
            <a:r>
              <a:rPr lang="ru-RU" sz="1300" dirty="0">
                <a:solidFill>
                  <a:srgbClr val="E8E6E3"/>
                </a:solidFill>
                <a:latin typeface="Times New Roman"/>
                <a:cs typeface="Times New Roman"/>
              </a:rPr>
              <a:t>.</a:t>
            </a:r>
          </a:p>
          <a:p>
            <a:pPr>
              <a:buFont typeface="Arial"/>
              <a:buChar char="•"/>
            </a:pPr>
            <a:r>
              <a:rPr lang="ru-RU" sz="1300" dirty="0">
                <a:solidFill>
                  <a:srgbClr val="E8E6E3"/>
                </a:solidFill>
                <a:latin typeface="Times New Roman"/>
                <a:cs typeface="Times New Roman"/>
              </a:rPr>
              <a:t>появилось приложение Экранное время, как в </a:t>
            </a:r>
            <a:r>
              <a:rPr lang="ru-RU" sz="1300" dirty="0" err="1">
                <a:solidFill>
                  <a:srgbClr val="E8E6E3"/>
                </a:solidFill>
                <a:latin typeface="Times New Roman"/>
                <a:cs typeface="Times New Roman"/>
              </a:rPr>
              <a:t>iOS</a:t>
            </a:r>
            <a:r>
              <a:rPr lang="ru-RU" sz="1300" dirty="0">
                <a:solidFill>
                  <a:srgbClr val="E8E6E3"/>
                </a:solidFill>
                <a:latin typeface="Times New Roman"/>
                <a:cs typeface="Times New Roman"/>
              </a:rPr>
              <a:t>.</a:t>
            </a:r>
          </a:p>
          <a:p>
            <a:pPr>
              <a:buFont typeface="Arial"/>
              <a:buChar char="•"/>
            </a:pPr>
            <a:r>
              <a:rPr lang="ru-RU" sz="1300" dirty="0">
                <a:solidFill>
                  <a:srgbClr val="E8E6E3"/>
                </a:solidFill>
                <a:latin typeface="Times New Roman"/>
                <a:cs typeface="Times New Roman"/>
              </a:rPr>
              <a:t>появилась функция </a:t>
            </a:r>
            <a:r>
              <a:rPr lang="ru-RU" sz="1300" dirty="0" err="1">
                <a:solidFill>
                  <a:srgbClr val="E8E6E3"/>
                </a:solidFill>
                <a:latin typeface="Times New Roman"/>
                <a:cs typeface="Times New Roman"/>
              </a:rPr>
              <a:t>Sidecar</a:t>
            </a:r>
            <a:r>
              <a:rPr lang="ru-RU" sz="1300" dirty="0">
                <a:solidFill>
                  <a:srgbClr val="E8E6E3"/>
                </a:solidFill>
                <a:latin typeface="Times New Roman"/>
                <a:cs typeface="Times New Roman"/>
              </a:rPr>
              <a:t>, позволяющая использовать </a:t>
            </a:r>
            <a:r>
              <a:rPr lang="ru-RU" sz="1300" dirty="0" err="1">
                <a:solidFill>
                  <a:srgbClr val="E8E6E3"/>
                </a:solidFill>
                <a:latin typeface="Times New Roman"/>
                <a:cs typeface="Times New Roman"/>
              </a:rPr>
              <a:t>iPad</a:t>
            </a:r>
            <a:r>
              <a:rPr lang="ru-RU" sz="1300" dirty="0">
                <a:solidFill>
                  <a:srgbClr val="E8E6E3"/>
                </a:solidFill>
                <a:latin typeface="Times New Roman"/>
                <a:cs typeface="Times New Roman"/>
              </a:rPr>
              <a:t> в качестве дополнительного дисплея.</a:t>
            </a:r>
          </a:p>
          <a:p>
            <a:pPr>
              <a:buFont typeface="Arial"/>
              <a:buChar char="•"/>
            </a:pPr>
            <a:r>
              <a:rPr lang="ru-RU" sz="1300" dirty="0">
                <a:solidFill>
                  <a:srgbClr val="E8E6E3"/>
                </a:solidFill>
                <a:latin typeface="Times New Roman"/>
                <a:cs typeface="Times New Roman"/>
              </a:rPr>
              <a:t>приложения Найти друзей и Найти iPhone были объединены в одно — Локатор.</a:t>
            </a:r>
          </a:p>
          <a:p>
            <a:pPr marL="0" indent="0">
              <a:buNone/>
            </a:pPr>
            <a:endParaRPr lang="ru-R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4449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2AD02-6B43-9A13-2A4C-D152B124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173" y="102866"/>
            <a:ext cx="2186947" cy="44941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000" b="1">
                <a:solidFill>
                  <a:srgbClr val="E8E6E3"/>
                </a:solidFill>
                <a:latin typeface="Times New Roman"/>
                <a:cs typeface="Times New Roman"/>
              </a:rPr>
              <a:t>История Mac OS</a:t>
            </a:r>
            <a:endParaRPr lang="ru-RU" sz="2000" err="1">
              <a:solidFill>
                <a:srgbClr val="E8E6E3"/>
              </a:solidFill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4F622B-480E-84C5-9DFB-48ED246D6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" y="546219"/>
            <a:ext cx="4824120" cy="8611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ru-RU" sz="1200" b="1">
                <a:solidFill>
                  <a:srgbClr val="E8E6E3"/>
                </a:solidFill>
                <a:latin typeface="Times New Roman"/>
                <a:cs typeface="Times New Roman"/>
              </a:rPr>
              <a:t>Первый Macintosh (1984 год)</a:t>
            </a:r>
            <a:endParaRPr lang="ru-RU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ru-RU" sz="110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  Mac OS (Macintosh </a:t>
            </a:r>
            <a:r>
              <a:rPr lang="ru-RU" sz="1100" err="1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Operating</a:t>
            </a:r>
            <a:r>
              <a:rPr lang="ru-RU" sz="110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 System) оказалась в числе первых ОС, предложивших пользователям удобный графический интерфейс вместо командной строки.</a:t>
            </a:r>
          </a:p>
        </p:txBody>
      </p:sp>
      <p:pic>
        <p:nvPicPr>
          <p:cNvPr id="4" name="Рисунок 4" descr="Изображение выглядит как текст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930FEF51-D336-8396-B188-8EB4F2F93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1" y="1935874"/>
            <a:ext cx="3091274" cy="26381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02A4F2-9FFA-4DD2-ACA2-05B2039629AC}"/>
              </a:ext>
            </a:extLst>
          </p:cNvPr>
          <p:cNvSpPr txBox="1"/>
          <p:nvPr/>
        </p:nvSpPr>
        <p:spPr>
          <a:xfrm>
            <a:off x="5693363" y="547511"/>
            <a:ext cx="6496755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 b="1">
                <a:solidFill>
                  <a:srgbClr val="FFFFFF"/>
                </a:solidFill>
                <a:latin typeface="Times New Roman"/>
                <a:cs typeface="Times New Roman"/>
              </a:rPr>
              <a:t>System 1.0 (1984)</a:t>
            </a:r>
            <a:endParaRPr lang="ru-RU" sz="140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algn="just"/>
            <a:r>
              <a:rPr lang="ru-RU" sz="1100">
                <a:solidFill>
                  <a:srgbClr val="FFFFFF"/>
                </a:solidFill>
                <a:latin typeface="Times New Roman"/>
              </a:rPr>
              <a:t>  В версии System 1.0 Apple реализовала удобный для пользователей графический интерфейс. Уже в самой первой редакции ОС команда разработчиков смогла сделать понятное взаимодействие с элементами в оконном режиме. Фактически, более совершенные версии операционной системы отличаются от своего «предка» лишь качеством графики и более расширенным функционалом.</a:t>
            </a:r>
            <a:r>
              <a:rPr lang="ru-RU" sz="1100">
                <a:solidFill>
                  <a:srgbClr val="FFFFFF"/>
                </a:solidFill>
                <a:latin typeface="Times New Roman"/>
                <a:cs typeface="Times New Roman"/>
              </a:rPr>
              <a:t> </a:t>
            </a:r>
            <a:endParaRPr lang="ru-RU">
              <a:ea typeface="Calibri"/>
              <a:cs typeface="Calibri"/>
            </a:endParaRP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C5769254-D994-1475-709B-F1A52C718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733" y="1937660"/>
            <a:ext cx="3909718" cy="263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5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9B1B57C-3E9E-DCD1-0F94-FA4F47056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9" y="542866"/>
            <a:ext cx="5157787" cy="682801"/>
          </a:xfrm>
        </p:spPr>
        <p:txBody>
          <a:bodyPr>
            <a:normAutofit/>
          </a:bodyPr>
          <a:lstStyle/>
          <a:p>
            <a:pPr algn="ctr"/>
            <a:r>
              <a:rPr lang="ru-RU" sz="1800">
                <a:solidFill>
                  <a:srgbClr val="E8E6E3"/>
                </a:solidFill>
                <a:latin typeface="Times New Roman"/>
                <a:cs typeface="Times New Roman"/>
              </a:rPr>
              <a:t>System 2.0 – 6.0 (1985-1988)</a:t>
            </a:r>
            <a:endParaRPr lang="ru-RU" sz="1800" b="0">
              <a:solidFill>
                <a:srgbClr val="E8E6E3"/>
              </a:solidFill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84EB9F-477D-3DDD-9F1A-1D016BB083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1400">
                <a:solidFill>
                  <a:srgbClr val="E8E6E3"/>
                </a:solidFill>
                <a:latin typeface="Times New Roman"/>
                <a:cs typeface="Times New Roman"/>
              </a:rPr>
              <a:t>  В этот период разработчики добавили дополнительные возможности, настройки и стандартные приложения, также появилась иерархическая файловая система. Особое внимание создатели операционной системы уделяли ее адаптации под новые комплектующие и устройства. В частности, разработчики позаботились о поддержке слотов расширения, периферийных устройств, новых процессоров и более емких накопителей. Отметим, что полноценная панель многозадачности появилась только в версии System 5.</a:t>
            </a:r>
            <a:endParaRPr lang="ru-RU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FF3D1D-971C-9E9A-7FFD-238764B31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542867"/>
            <a:ext cx="6020448" cy="682801"/>
          </a:xfrm>
        </p:spPr>
        <p:txBody>
          <a:bodyPr>
            <a:normAutofit/>
          </a:bodyPr>
          <a:lstStyle/>
          <a:p>
            <a:pPr algn="ctr"/>
            <a:r>
              <a:rPr lang="ru-RU" sz="1800">
                <a:solidFill>
                  <a:srgbClr val="E8E6E3"/>
                </a:solidFill>
                <a:latin typeface="Times New Roman"/>
                <a:cs typeface="Times New Roman"/>
              </a:rPr>
              <a:t>System 3.0</a:t>
            </a:r>
            <a:endParaRPr lang="ru-RU" sz="1800" b="0">
              <a:solidFill>
                <a:srgbClr val="E8E6E3"/>
              </a:solidFill>
              <a:latin typeface="Times New Roman"/>
              <a:cs typeface="Times New Roman"/>
            </a:endParaRPr>
          </a:p>
        </p:txBody>
      </p:sp>
      <p:pic>
        <p:nvPicPr>
          <p:cNvPr id="7" name="Рисунок 7" descr="Изображение выглядит как диаграмма, схематичный&#10;&#10;Автоматически созданное описание">
            <a:extLst>
              <a:ext uri="{FF2B5EF4-FFF2-40B4-BE49-F238E27FC236}">
                <a16:creationId xmlns:a16="http://schemas.microsoft.com/office/drawing/2014/main" id="{E00864ED-F1F2-078F-60D2-5E6A1BA195B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941" y="1887029"/>
            <a:ext cx="5681780" cy="3782383"/>
          </a:xfrm>
        </p:spPr>
      </p:pic>
    </p:spTree>
    <p:extLst>
      <p:ext uri="{BB962C8B-B14F-4D97-AF65-F5344CB8AC3E}">
        <p14:creationId xmlns:p14="http://schemas.microsoft.com/office/powerpoint/2010/main" val="109230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BDEF9-ED8A-0DB8-FCA0-0DD0BA2B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b="1">
                <a:solidFill>
                  <a:srgbClr val="E8E6E3"/>
                </a:solidFill>
                <a:latin typeface="Times New Roman"/>
                <a:cs typeface="Times New Roman"/>
              </a:rPr>
              <a:t>System 6.0</a:t>
            </a:r>
            <a:endParaRPr lang="ru-RU" sz="2400">
              <a:solidFill>
                <a:srgbClr val="E8E6E3"/>
              </a:solidFill>
              <a:latin typeface="Times New Roman"/>
              <a:cs typeface="Times New Roman"/>
            </a:endParaRPr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13F1B8B4-7ECE-4030-64FA-8BF83CCDF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484" y="1825625"/>
            <a:ext cx="6505031" cy="4351338"/>
          </a:xfrm>
        </p:spPr>
      </p:pic>
    </p:spTree>
    <p:extLst>
      <p:ext uri="{BB962C8B-B14F-4D97-AF65-F5344CB8AC3E}">
        <p14:creationId xmlns:p14="http://schemas.microsoft.com/office/powerpoint/2010/main" val="251194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892E1-B4A0-0CE9-EF13-B0936348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000" b="1">
                <a:solidFill>
                  <a:srgbClr val="E8E6E3"/>
                </a:solidFill>
                <a:latin typeface="Times New Roman"/>
                <a:cs typeface="Times New Roman"/>
              </a:rPr>
              <a:t>System 7.0 – 7.6 (1991-1996)</a:t>
            </a:r>
            <a:endParaRPr lang="ru-RU" sz="2000">
              <a:solidFill>
                <a:srgbClr val="E8E6E3"/>
              </a:solidFill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2A1F7-FEF0-49B1-16F1-B21E0B5BB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921"/>
            <a:ext cx="394923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1300">
                <a:solidFill>
                  <a:srgbClr val="E8E6E3"/>
                </a:solidFill>
                <a:latin typeface="Times New Roman"/>
                <a:ea typeface="Calibri"/>
                <a:cs typeface="Times New Roman"/>
              </a:rPr>
              <a:t>  Первое масштабное обновление ОС получила только через семь лет существования. Апгрейд принес цветной интерфейс, хотя многие элементы по-прежнему оставались серыми, некоторые из них были цветными. Разработчики значительно усовершенствовали режим многозадачности. В последующих обновлениях Apple устраняла ошибки, добавляла поддержку новых компонентов, реализовывала новые программы, как собственные, так и от сторонних разработчиков программного обеспечения.</a:t>
            </a:r>
            <a:endParaRPr lang="ru-RU" sz="1300">
              <a:solidFill>
                <a:srgbClr val="E8E6E3"/>
              </a:solidFill>
              <a:latin typeface="Times New Roman"/>
              <a:cs typeface="Times New Roman"/>
            </a:endParaRP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744987CB-D9D1-8CEE-A8CE-C308F42EA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289" y="1610077"/>
            <a:ext cx="5113866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6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301AC-79BF-EF16-F074-E669CCFE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b="1">
                <a:solidFill>
                  <a:srgbClr val="E8E6E3"/>
                </a:solidFill>
                <a:latin typeface="Times New Roman"/>
                <a:cs typeface="Times New Roman"/>
              </a:rPr>
              <a:t>System 8 (1997)</a:t>
            </a:r>
            <a:endParaRPr lang="ru-RU" sz="1800">
              <a:solidFill>
                <a:srgbClr val="E8E6E3"/>
              </a:solidFill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CC17B1-85FC-864E-C67E-4720532F7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1516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1300">
                <a:solidFill>
                  <a:srgbClr val="E8E6E3"/>
                </a:solidFill>
                <a:latin typeface="Times New Roman"/>
                <a:cs typeface="Times New Roman"/>
              </a:rPr>
              <a:t>  Данная редакция была выпущена летом 1997 года после того, как Стив Джобс вновь присоединился к Apple. Изначально предполагалось, что новая версия продолжит традицию и выйдет под нумерацией 7.7, однако Джобс принял иное решение. В то время пользователи могли устанавливать System 7 на компьютеры других производителей. Apple решила прекратить подобную практику и перестала выпускать System 7. Именно с тех пор «яблочная» ОС устанавливается исключительно на устройства Apple. За первые две недели после выхода System 8, компания продала 1,2 млн копий, а в последующие шесть месяцев реализовала еще три миллиона. Примечательно, что System 8 претерпела лишь немногочисленные изменения. Например, компания добавила больше цветов и оттенков в элементы интерфейса и снабдила ОС новыми темами оформления и панелью управления.</a:t>
            </a:r>
            <a:endParaRPr lang="ru-RU">
              <a:cs typeface="Calibri" panose="020F0502020204030204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E12CDCF-9DC3-9490-18A8-06132A36D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888" y="1824154"/>
            <a:ext cx="4812829" cy="360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8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DF2C5670-1F18-5589-78C2-B45E26EAA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54114"/>
            <a:ext cx="5157787" cy="823912"/>
          </a:xfrm>
        </p:spPr>
        <p:txBody>
          <a:bodyPr/>
          <a:lstStyle/>
          <a:p>
            <a:pPr algn="ctr"/>
            <a:r>
              <a:rPr lang="ru-RU" sz="2000" dirty="0">
                <a:solidFill>
                  <a:srgbClr val="E8E6E3"/>
                </a:solidFill>
                <a:latin typeface="Times New Roman"/>
                <a:cs typeface="Times New Roman"/>
              </a:rPr>
              <a:t>Mac OS X 10.3 </a:t>
            </a:r>
            <a:r>
              <a:rPr lang="ru-RU" sz="2000" dirty="0" err="1">
                <a:solidFill>
                  <a:srgbClr val="E8E6E3"/>
                </a:solidFill>
                <a:latin typeface="Times New Roman"/>
                <a:cs typeface="Times New Roman"/>
              </a:rPr>
              <a:t>Panther</a:t>
            </a:r>
            <a:r>
              <a:rPr lang="ru-RU" sz="2000" dirty="0">
                <a:solidFill>
                  <a:srgbClr val="E8E6E3"/>
                </a:solidFill>
                <a:latin typeface="Times New Roman"/>
                <a:cs typeface="Times New Roman"/>
              </a:rPr>
              <a:t> (2003)</a:t>
            </a:r>
            <a:endParaRPr lang="ru-RU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53EF73-F477-E31C-BDEF-98EFA0B9E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54173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1300" dirty="0">
                <a:solidFill>
                  <a:srgbClr val="E8E6E3"/>
                </a:solidFill>
                <a:latin typeface="Times New Roman"/>
                <a:cs typeface="Times New Roman"/>
              </a:rPr>
              <a:t>  Руководители компании Microsoft были несколько озадачены, так как Apple решила отказаться от Internet Explorer для Mac в пользу собственного браузера Safari, с другой стороны — OS X 10.3 добавила множество улучшений в области взаимодействия системы с Microsoft Windows (даже появилась поддержка службы каталогов Active Directory).</a:t>
            </a:r>
            <a:endParaRPr lang="ru-RU" sz="1400" b="1" dirty="0">
              <a:solidFill>
                <a:srgbClr val="E8E6E3"/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ru-RU" sz="1300" dirty="0">
                <a:solidFill>
                  <a:srgbClr val="E8E6E3"/>
                </a:solidFill>
                <a:latin typeface="Times New Roman"/>
                <a:cs typeface="Times New Roman"/>
              </a:rPr>
              <a:t>  Немаловажным нововведением стало внедрение технологии </a:t>
            </a:r>
            <a:r>
              <a:rPr lang="ru-RU" sz="1300" dirty="0" err="1">
                <a:solidFill>
                  <a:srgbClr val="E8E6E3"/>
                </a:solidFill>
                <a:latin typeface="Times New Roman"/>
                <a:cs typeface="Times New Roman"/>
              </a:rPr>
              <a:t>Exposé</a:t>
            </a:r>
            <a:r>
              <a:rPr lang="ru-RU" sz="1300" dirty="0">
                <a:solidFill>
                  <a:srgbClr val="E8E6E3"/>
                </a:solidFill>
                <a:latin typeface="Times New Roman"/>
                <a:cs typeface="Times New Roman"/>
              </a:rPr>
              <a:t>, в которой можно перемещать мешающие окна и удалять их за пределы экрана.</a:t>
            </a:r>
          </a:p>
          <a:p>
            <a:pPr algn="just"/>
            <a:endParaRPr lang="ru-RU" dirty="0">
              <a:ea typeface="Calibri"/>
              <a:cs typeface="Calibri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292BDE-AD94-C412-135C-A8467A6AF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54114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solidFill>
                  <a:srgbClr val="E8E6E3"/>
                </a:solidFill>
                <a:latin typeface="Times New Roman"/>
                <a:cs typeface="Times New Roman"/>
              </a:rPr>
              <a:t>Mac OS X 10.4 Tiger (2005)</a:t>
            </a:r>
            <a:endParaRPr lang="ru-RU" sz="1400" b="0">
              <a:solidFill>
                <a:srgbClr val="E8E6E3"/>
              </a:solidFill>
              <a:latin typeface="Times New Roman"/>
              <a:cs typeface="Times New Roman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828F3DF-431B-5D1C-76A6-2A54A3827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54173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1300" dirty="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  В OS X добавлен фирменный </a:t>
            </a:r>
            <a:r>
              <a:rPr lang="ru-RU" sz="1300" dirty="0">
                <a:solidFill>
                  <a:srgbClr val="FFFFFF"/>
                </a:solidFill>
                <a:latin typeface="Times New Roman"/>
                <a:ea typeface="Calibri" panose="020F0502020204030204"/>
                <a:cs typeface="Times New Roman"/>
              </a:rPr>
              <a:t>поиск </a:t>
            </a:r>
            <a:r>
              <a:rPr lang="ru-RU" sz="1300" dirty="0" err="1">
                <a:solidFill>
                  <a:srgbClr val="FFFFFF"/>
                </a:solidFill>
                <a:latin typeface="Times New Roman"/>
                <a:ea typeface="Calibri" panose="020F0502020204030204"/>
                <a:cs typeface="Times New Roman"/>
              </a:rPr>
              <a:t>Spotlight</a:t>
            </a:r>
            <a:r>
              <a:rPr lang="ru-RU" sz="1300" dirty="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 и виджеты (календарь, калькулятор, часы и другие). Появилась поддержка нового оборудования, в том числе процессоров Intel и телеприставки </a:t>
            </a:r>
            <a:r>
              <a:rPr lang="ru-RU" sz="1300" dirty="0">
                <a:solidFill>
                  <a:srgbClr val="FFFFFF"/>
                </a:solidFill>
                <a:latin typeface="Times New Roman"/>
                <a:ea typeface="Calibri" panose="020F0502020204030204"/>
                <a:cs typeface="Times New Roman"/>
              </a:rPr>
              <a:t>Apple TV</a:t>
            </a:r>
            <a:r>
              <a:rPr lang="ru-RU" sz="1300" dirty="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53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EBD33957-9CE6-C244-DB71-C6ABAA878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54114"/>
            <a:ext cx="5157787" cy="823912"/>
          </a:xfrm>
        </p:spPr>
        <p:txBody>
          <a:bodyPr/>
          <a:lstStyle/>
          <a:p>
            <a:pPr algn="ctr"/>
            <a:r>
              <a:rPr lang="ru-RU" sz="2000" b="0" dirty="0">
                <a:solidFill>
                  <a:srgbClr val="E8E6E3"/>
                </a:solidFill>
                <a:latin typeface="Times New Roman"/>
                <a:cs typeface="Times New Roman"/>
              </a:rPr>
              <a:t>Mac OS X 10.5 </a:t>
            </a:r>
            <a:r>
              <a:rPr lang="ru-RU" sz="2000" b="0" dirty="0" err="1">
                <a:solidFill>
                  <a:srgbClr val="E8E6E3"/>
                </a:solidFill>
                <a:latin typeface="Times New Roman"/>
                <a:cs typeface="Times New Roman"/>
              </a:rPr>
              <a:t>Leopard</a:t>
            </a:r>
            <a:r>
              <a:rPr lang="ru-RU" sz="2000" b="0" dirty="0">
                <a:solidFill>
                  <a:srgbClr val="E8E6E3"/>
                </a:solidFill>
                <a:latin typeface="Times New Roman"/>
                <a:cs typeface="Times New Roman"/>
              </a:rPr>
              <a:t> (2007)</a:t>
            </a:r>
            <a:endParaRPr lang="ru-RU" sz="18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ADF831-D324-BCF3-3686-688C516AE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79831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114300" algn="just">
              <a:buNone/>
            </a:pPr>
            <a:r>
              <a:rPr lang="ru-RU" sz="1300" dirty="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Между запусками «Тигра» и «Леопарда» прошел самый длительный период времени. И это понятно, ведь Apple была занята запуском первого iPhone с оригинальной мобильной операционной системой.</a:t>
            </a:r>
            <a:endParaRPr lang="ru-RU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indent="114300" algn="just">
              <a:buNone/>
            </a:pPr>
            <a:r>
              <a:rPr lang="ru-RU" sz="1300" dirty="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Mac OS X </a:t>
            </a:r>
            <a:r>
              <a:rPr lang="ru-RU" sz="1300" dirty="0" err="1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Leopard</a:t>
            </a:r>
            <a:r>
              <a:rPr lang="ru-RU" sz="1300" dirty="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 стала по-настоящему многозадачной многопользовательской операционкой. Из основных нововведений стоит отметить поддержку 64-битных приложений и появление утилиты для резервного копирования данных Time Machine. Немаловажным новшеством стала возможность установки операционных систем сторонних разработчиков при помощи утилиты Boot Camp.</a:t>
            </a:r>
            <a:endParaRPr lang="ru-RU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endParaRPr lang="ru-RU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0C4CAFB-67A6-5834-CF0A-9E56CD116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54114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ru-RU" sz="2000" b="0" dirty="0">
                <a:solidFill>
                  <a:srgbClr val="E8E6E3"/>
                </a:solidFill>
                <a:latin typeface="Times New Roman"/>
                <a:cs typeface="Times New Roman"/>
              </a:rPr>
              <a:t>Mac OS X 10.6 </a:t>
            </a:r>
            <a:r>
              <a:rPr lang="ru-RU" sz="2000" b="0" dirty="0" err="1">
                <a:solidFill>
                  <a:srgbClr val="E8E6E3"/>
                </a:solidFill>
                <a:latin typeface="Times New Roman"/>
                <a:cs typeface="Times New Roman"/>
              </a:rPr>
              <a:t>Snow</a:t>
            </a:r>
            <a:r>
              <a:rPr lang="ru-RU" sz="2000" b="0" dirty="0">
                <a:solidFill>
                  <a:srgbClr val="E8E6E3"/>
                </a:solidFill>
                <a:latin typeface="Times New Roman"/>
                <a:cs typeface="Times New Roman"/>
              </a:rPr>
              <a:t> </a:t>
            </a:r>
            <a:r>
              <a:rPr lang="ru-RU" sz="2000" b="0" dirty="0" err="1">
                <a:solidFill>
                  <a:srgbClr val="E8E6E3"/>
                </a:solidFill>
                <a:latin typeface="Times New Roman"/>
                <a:cs typeface="Times New Roman"/>
              </a:rPr>
              <a:t>Leopard</a:t>
            </a:r>
            <a:r>
              <a:rPr lang="ru-RU" sz="2000" b="0" dirty="0">
                <a:solidFill>
                  <a:srgbClr val="E8E6E3"/>
                </a:solidFill>
                <a:latin typeface="Times New Roman"/>
                <a:cs typeface="Times New Roman"/>
              </a:rPr>
              <a:t> (2009)</a:t>
            </a:r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E7A90E0-BA75-5589-0742-A5EFBEC09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79831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114300" algn="just">
              <a:buNone/>
            </a:pPr>
            <a:r>
              <a:rPr lang="ru-RU" sz="1300" dirty="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Основной задачей перед разработчиками стало повышение производительности и удобства при использовании новой ОС. Произошёл полный отказ от архитектуры </a:t>
            </a:r>
            <a:r>
              <a:rPr lang="ru-RU" sz="1300" dirty="0" err="1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PowerPC</a:t>
            </a:r>
            <a:r>
              <a:rPr lang="ru-RU" sz="1300" dirty="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 («Снежный леопард» работает только на процессорах Intel). Система стала полностью 64-разрядной, как и большинство её приложений.</a:t>
            </a:r>
            <a:endParaRPr lang="ru-RU" dirty="0">
              <a:ea typeface="Calibri" panose="020F0502020204030204"/>
              <a:cs typeface="Calibri" panose="020F0502020204030204"/>
            </a:endParaRPr>
          </a:p>
          <a:p>
            <a:pPr indent="114300" algn="just">
              <a:buNone/>
            </a:pPr>
            <a:r>
              <a:rPr lang="ru-RU" sz="1300" dirty="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Стоимость </a:t>
            </a:r>
            <a:r>
              <a:rPr lang="ru-RU" sz="1300" dirty="0" err="1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Snow</a:t>
            </a:r>
            <a:r>
              <a:rPr lang="ru-RU" sz="1300" dirty="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 </a:t>
            </a:r>
            <a:r>
              <a:rPr lang="ru-RU" sz="1300" dirty="0" err="1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Leopard</a:t>
            </a:r>
            <a:r>
              <a:rPr lang="ru-RU" sz="1300" dirty="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 для новых пользователей составляла $129 и $29 для пользователей </a:t>
            </a:r>
            <a:r>
              <a:rPr lang="ru-RU" sz="1300" dirty="0" err="1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Leopard</a:t>
            </a:r>
            <a:r>
              <a:rPr lang="ru-RU" sz="1300" dirty="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. Если компьютер был приобретён с установленной </a:t>
            </a:r>
            <a:r>
              <a:rPr lang="ru-RU" sz="1300" dirty="0" err="1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Leopard</a:t>
            </a:r>
            <a:r>
              <a:rPr lang="ru-RU" sz="1300" dirty="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 в период с 8 июня по 26 декабря 2009 года, то обновиться до OS X 10.6 можно было всего за $9,95.</a:t>
            </a:r>
          </a:p>
          <a:p>
            <a:pPr marL="0" indent="0">
              <a:buNone/>
            </a:pPr>
            <a:endParaRPr lang="ru-RU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3646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563B5AC7-186C-6C1A-E495-085EDD0E2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54114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ru-RU" sz="2000" b="0" dirty="0" err="1">
                <a:solidFill>
                  <a:srgbClr val="E8E6E3"/>
                </a:solidFill>
                <a:latin typeface="Times New Roman"/>
                <a:cs typeface="Times New Roman"/>
              </a:rPr>
              <a:t>macOS</a:t>
            </a:r>
            <a:r>
              <a:rPr lang="ru-RU" sz="2000" b="0" dirty="0">
                <a:solidFill>
                  <a:srgbClr val="E8E6E3"/>
                </a:solidFill>
                <a:latin typeface="Times New Roman"/>
                <a:cs typeface="Times New Roman"/>
              </a:rPr>
              <a:t> 10.12 Sierra (2016)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E41C8D-229C-068E-87B0-BAC1F421C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8416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1300" dirty="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  С выпуском </a:t>
            </a:r>
            <a:r>
              <a:rPr lang="ru-RU" sz="1300" dirty="0" err="1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macOS</a:t>
            </a:r>
            <a:r>
              <a:rPr lang="ru-RU" sz="1300" dirty="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 10.12 Sierra Apple переименовала Mac OS X в </a:t>
            </a:r>
            <a:r>
              <a:rPr lang="ru-RU" sz="1300" dirty="0" err="1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macOS</a:t>
            </a:r>
            <a:r>
              <a:rPr lang="ru-RU" sz="1300" dirty="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. В данной версии появилась поддержка виртуального ассистента </a:t>
            </a:r>
            <a:r>
              <a:rPr lang="ru-RU" sz="1300" dirty="0" err="1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Siri</a:t>
            </a:r>
            <a:r>
              <a:rPr lang="ru-RU" sz="1300" dirty="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, платежной системы Apple Pay. Кроме того, у пользователей появилась возможность разблокировать Mac с помощью смарт-часов Apple Watch.</a:t>
            </a:r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A47701-29C4-22A1-E7CB-B2BE368F5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54114"/>
            <a:ext cx="5183188" cy="823912"/>
          </a:xfrm>
        </p:spPr>
        <p:txBody>
          <a:bodyPr/>
          <a:lstStyle/>
          <a:p>
            <a:pPr algn="ctr"/>
            <a:r>
              <a:rPr lang="ru-RU" sz="2000" b="0" err="1">
                <a:solidFill>
                  <a:srgbClr val="E8E6E3"/>
                </a:solidFill>
                <a:latin typeface="Times New Roman"/>
                <a:cs typeface="Times New Roman"/>
              </a:rPr>
              <a:t>macOS</a:t>
            </a:r>
            <a:r>
              <a:rPr lang="ru-RU" sz="2000" b="0" dirty="0">
                <a:solidFill>
                  <a:srgbClr val="E8E6E3"/>
                </a:solidFill>
                <a:latin typeface="Times New Roman"/>
                <a:cs typeface="Times New Roman"/>
              </a:rPr>
              <a:t> 10.13 High Sierra (2017)</a:t>
            </a:r>
            <a:endParaRPr lang="ru-RU" sz="2000" dirty="0">
              <a:cs typeface="Calibri" panose="020F0502020204030204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442291-F3AA-0685-4891-99612D7E9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8416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1300" dirty="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  25 сентября 2017 года состоялся релиз </a:t>
            </a:r>
            <a:r>
              <a:rPr lang="ru-RU" sz="1300" dirty="0" err="1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macOS</a:t>
            </a:r>
            <a:r>
              <a:rPr lang="ru-RU" sz="1300" dirty="0">
                <a:solidFill>
                  <a:srgbClr val="E8E6E3"/>
                </a:solidFill>
                <a:latin typeface="Times New Roman"/>
                <a:ea typeface="Calibri" panose="020F0502020204030204"/>
                <a:cs typeface="Times New Roman"/>
              </a:rPr>
              <a:t> 10.13 High Sierra (обзор). В основном данное обновление лишь незначительно отличается от предыдущего. Одними из главных нововведений стали новая файловая система APFS и реализация новой версии технологии Metal 2.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3934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10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Mac OS</vt:lpstr>
      <vt:lpstr>История Mac OS</vt:lpstr>
      <vt:lpstr>Презентация PowerPoint</vt:lpstr>
      <vt:lpstr>System 6.0</vt:lpstr>
      <vt:lpstr>System 7.0 – 7.6 (1991-1996)</vt:lpstr>
      <vt:lpstr>System 8 (1997)</vt:lpstr>
      <vt:lpstr>Презентация PowerPoint</vt:lpstr>
      <vt:lpstr>Презентация PowerPoint</vt:lpstr>
      <vt:lpstr>Презентация PowerPoint</vt:lpstr>
      <vt:lpstr>macOS 10.14 Mojave (2018)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87</cp:revision>
  <dcterms:created xsi:type="dcterms:W3CDTF">2023-04-24T00:25:52Z</dcterms:created>
  <dcterms:modified xsi:type="dcterms:W3CDTF">2023-04-24T04:01:20Z</dcterms:modified>
</cp:coreProperties>
</file>