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7" r:id="rId4"/>
    <p:sldMasterId id="2147493481" r:id="rId5"/>
    <p:sldMasterId id="2147493459" r:id="rId6"/>
    <p:sldMasterId id="2147493461" r:id="rId7"/>
    <p:sldMasterId id="2147493463" r:id="rId8"/>
    <p:sldMasterId id="2147493465" r:id="rId9"/>
    <p:sldMasterId id="2147493469" r:id="rId10"/>
    <p:sldMasterId id="2147493479" r:id="rId11"/>
    <p:sldMasterId id="2147493483" r:id="rId12"/>
    <p:sldMasterId id="2147493467" r:id="rId13"/>
    <p:sldMasterId id="2147493471" r:id="rId14"/>
    <p:sldMasterId id="2147493487" r:id="rId15"/>
    <p:sldMasterId id="2147493473" r:id="rId16"/>
    <p:sldMasterId id="2147493475" r:id="rId17"/>
    <p:sldMasterId id="2147493477" r:id="rId18"/>
  </p:sldMasterIdLst>
  <p:notesMasterIdLst>
    <p:notesMasterId r:id="rId31"/>
  </p:notesMasterIdLst>
  <p:sldIdLst>
    <p:sldId id="257" r:id="rId19"/>
    <p:sldId id="262" r:id="rId20"/>
    <p:sldId id="267" r:id="rId21"/>
    <p:sldId id="300" r:id="rId22"/>
    <p:sldId id="268" r:id="rId23"/>
    <p:sldId id="295" r:id="rId24"/>
    <p:sldId id="264" r:id="rId25"/>
    <p:sldId id="301" r:id="rId26"/>
    <p:sldId id="271" r:id="rId27"/>
    <p:sldId id="303" r:id="rId28"/>
    <p:sldId id="304" r:id="rId29"/>
    <p:sldId id="269"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62E"/>
    <a:srgbClr val="00A19A"/>
    <a:srgbClr val="009640"/>
    <a:srgbClr val="009EE2"/>
    <a:srgbClr val="0055B7"/>
    <a:srgbClr val="002C9B"/>
    <a:srgbClr val="5D0C8B"/>
    <a:srgbClr val="E5007E"/>
    <a:srgbClr val="FF4C00"/>
    <a:srgbClr val="82BC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17" autoAdjust="0"/>
    <p:restoredTop sz="72288" autoAdjust="0"/>
  </p:normalViewPr>
  <p:slideViewPr>
    <p:cSldViewPr snapToGrid="0" snapToObjects="1">
      <p:cViewPr>
        <p:scale>
          <a:sx n="100" d="100"/>
          <a:sy n="100" d="100"/>
        </p:scale>
        <p:origin x="-235" y="-5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9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slide" Target="slides/slide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EDFAC8-5991-3145-9793-9A313C8FA165}" type="datetimeFigureOut">
              <a:rPr lang="en-US" smtClean="0"/>
              <a:pPr/>
              <a:t>8/11/2014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73DDA-7232-1E41-9A12-ECB93A71EA0E}" type="slidenum">
              <a:rPr lang="en-US" smtClean="0"/>
              <a:pPr/>
              <a:t>‹#›</a:t>
            </a:fld>
            <a:endParaRPr lang="en-US"/>
          </a:p>
        </p:txBody>
      </p:sp>
    </p:spTree>
    <p:extLst>
      <p:ext uri="{BB962C8B-B14F-4D97-AF65-F5344CB8AC3E}">
        <p14:creationId xmlns:p14="http://schemas.microsoft.com/office/powerpoint/2010/main" val="41248044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a:t>
            </a:r>
            <a:r>
              <a:rPr lang="en-GB" baseline="0" dirty="0" smtClean="0"/>
              <a:t> I will be furthering your knowledge in the concept of The Internet of Things or IoT. </a:t>
            </a:r>
          </a:p>
          <a:p>
            <a:endParaRPr lang="en-GB" baseline="0" dirty="0" smtClean="0"/>
          </a:p>
          <a:p>
            <a:r>
              <a:rPr lang="en-GB" baseline="0" dirty="0" smtClean="0"/>
              <a:t>I will be providing examples and explaining to you how this emerging market will not only impact your personal life but also your professional life. </a:t>
            </a:r>
          </a:p>
          <a:p>
            <a:endParaRPr lang="en-GB" baseline="0" dirty="0" smtClean="0"/>
          </a:p>
          <a:p>
            <a:r>
              <a:rPr lang="en-GB" baseline="0" dirty="0" smtClean="0"/>
              <a:t>I will also be talking about BlackBerry’s recent </a:t>
            </a:r>
            <a:r>
              <a:rPr lang="en-GB" baseline="0" dirty="0" err="1" smtClean="0"/>
              <a:t>announcment</a:t>
            </a:r>
            <a:r>
              <a:rPr lang="en-GB" baseline="0" dirty="0" smtClean="0"/>
              <a:t> of Project Ion and what exactly the guys in waterloo are attempting here.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2</a:t>
            </a:fld>
            <a:endParaRPr lang="en-US"/>
          </a:p>
        </p:txBody>
      </p:sp>
    </p:spTree>
    <p:extLst>
      <p:ext uri="{BB962C8B-B14F-4D97-AF65-F5344CB8AC3E}">
        <p14:creationId xmlns:p14="http://schemas.microsoft.com/office/powerpoint/2010/main" val="3705908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will be sending a email with this PowerPoint so if you would like to do any further reading then please refer to these links. </a:t>
            </a:r>
          </a:p>
          <a:p>
            <a:endParaRPr lang="en-GB" baseline="0" dirty="0" smtClean="0"/>
          </a:p>
          <a:p>
            <a:r>
              <a:rPr lang="en-GB" baseline="0" dirty="0" smtClean="0"/>
              <a:t>Any Questions?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11</a:t>
            </a:fld>
            <a:endParaRPr lang="en-US"/>
          </a:p>
        </p:txBody>
      </p:sp>
    </p:spTree>
    <p:extLst>
      <p:ext uri="{BB962C8B-B14F-4D97-AF65-F5344CB8AC3E}">
        <p14:creationId xmlns:p14="http://schemas.microsoft.com/office/powerpoint/2010/main" val="206404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[Read</a:t>
            </a:r>
            <a:r>
              <a:rPr lang="en-GB" baseline="0" dirty="0" smtClean="0"/>
              <a:t> Definition</a:t>
            </a:r>
            <a:r>
              <a:rPr lang="en-GB" dirty="0" smtClean="0"/>
              <a:t>]</a:t>
            </a:r>
          </a:p>
          <a:p>
            <a:r>
              <a:rPr lang="en-GB" dirty="0" smtClean="0"/>
              <a:t>These include</a:t>
            </a:r>
            <a:r>
              <a:rPr lang="en-GB" baseline="0" dirty="0" smtClean="0"/>
              <a:t> objects that exist today like smartphones, smart TV’s, smart thermostats and so on. </a:t>
            </a:r>
          </a:p>
          <a:p>
            <a:endParaRPr lang="en-GB" baseline="0" dirty="0" smtClean="0"/>
          </a:p>
          <a:p>
            <a:r>
              <a:rPr lang="en-GB" baseline="0" dirty="0" smtClean="0"/>
              <a:t>Its essentially an object that is connected to a network to enhance that objects capabilities from its original intention.</a:t>
            </a:r>
          </a:p>
          <a:p>
            <a:endParaRPr lang="en-GB" baseline="0" dirty="0" smtClean="0"/>
          </a:p>
          <a:p>
            <a:r>
              <a:rPr lang="en-GB" baseline="0" dirty="0" smtClean="0"/>
              <a:t>These devices could be: </a:t>
            </a:r>
          </a:p>
          <a:p>
            <a:r>
              <a:rPr lang="en-GB" baseline="0" dirty="0" smtClean="0"/>
              <a:t>Smartphones</a:t>
            </a:r>
          </a:p>
          <a:p>
            <a:r>
              <a:rPr lang="en-GB" baseline="0" dirty="0" smtClean="0"/>
              <a:t>Smart Watches</a:t>
            </a:r>
          </a:p>
          <a:p>
            <a:r>
              <a:rPr lang="en-GB" baseline="0" dirty="0" smtClean="0"/>
              <a:t>Smart TV’s </a:t>
            </a:r>
          </a:p>
          <a:p>
            <a:r>
              <a:rPr lang="en-GB" baseline="0" dirty="0" smtClean="0"/>
              <a:t>Fitness Bands </a:t>
            </a:r>
          </a:p>
          <a:p>
            <a:r>
              <a:rPr lang="en-GB" baseline="0" dirty="0" smtClean="0"/>
              <a:t>Any device which is connected to the internet and can transfer data.  </a:t>
            </a:r>
          </a:p>
        </p:txBody>
      </p:sp>
      <p:sp>
        <p:nvSpPr>
          <p:cNvPr id="4" name="Slide Number Placeholder 3"/>
          <p:cNvSpPr>
            <a:spLocks noGrp="1"/>
          </p:cNvSpPr>
          <p:nvPr>
            <p:ph type="sldNum" sz="quarter" idx="10"/>
          </p:nvPr>
        </p:nvSpPr>
        <p:spPr/>
        <p:txBody>
          <a:bodyPr/>
          <a:lstStyle/>
          <a:p>
            <a:fld id="{E4773DDA-7232-1E41-9A12-ECB93A71EA0E}" type="slidenum">
              <a:rPr lang="en-US" smtClean="0"/>
              <a:pPr/>
              <a:t>3</a:t>
            </a:fld>
            <a:endParaRPr lang="en-US"/>
          </a:p>
        </p:txBody>
      </p:sp>
    </p:spTree>
    <p:extLst>
      <p:ext uri="{BB962C8B-B14F-4D97-AF65-F5344CB8AC3E}">
        <p14:creationId xmlns:p14="http://schemas.microsoft.com/office/powerpoint/2010/main" val="363460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represents a huge market opportunity to control and manage all these devices and derive useful information from all </a:t>
            </a:r>
            <a:r>
              <a:rPr lang="en-GB" baseline="0" smtClean="0"/>
              <a:t>this data.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4</a:t>
            </a:fld>
            <a:endParaRPr lang="en-US"/>
          </a:p>
        </p:txBody>
      </p:sp>
    </p:spTree>
    <p:extLst>
      <p:ext uri="{BB962C8B-B14F-4D97-AF65-F5344CB8AC3E}">
        <p14:creationId xmlns:p14="http://schemas.microsoft.com/office/powerpoint/2010/main" val="98639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often said</a:t>
            </a:r>
            <a:r>
              <a:rPr lang="en-GB" baseline="0" dirty="0" smtClean="0"/>
              <a:t> that IoT will eventually replace our conventional means to access the internet and discover information.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5</a:t>
            </a:fld>
            <a:endParaRPr lang="en-US"/>
          </a:p>
        </p:txBody>
      </p:sp>
    </p:spTree>
    <p:extLst>
      <p:ext uri="{BB962C8B-B14F-4D97-AF65-F5344CB8AC3E}">
        <p14:creationId xmlns:p14="http://schemas.microsoft.com/office/powerpoint/2010/main" val="330439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latin typeface="Trade Gothic Next LT Pro Lt" charset="0"/>
              </a:rPr>
              <a:t>2. While the costs of sensors and actuators go down, more and more devices will integrate them into their systems. </a:t>
            </a:r>
          </a:p>
          <a:p>
            <a:endParaRPr lang="en-GB" sz="1200" dirty="0" smtClean="0">
              <a:latin typeface="Trade Gothic Next LT Pro Lt" charset="0"/>
            </a:endParaRPr>
          </a:p>
          <a:p>
            <a:r>
              <a:rPr lang="en-GB" sz="1200" dirty="0" smtClean="0">
                <a:latin typeface="Trade Gothic Next LT Pro Lt" charset="0"/>
              </a:rPr>
              <a:t>3.We</a:t>
            </a:r>
            <a:r>
              <a:rPr lang="en-GB" sz="1200" baseline="0" dirty="0" smtClean="0">
                <a:latin typeface="Trade Gothic Next LT Pro Lt" charset="0"/>
              </a:rPr>
              <a:t> already have appliances which are smart but IoT will take this further with for example fridges that analyse the food within it and calculate when you next need to do shopping. </a:t>
            </a:r>
          </a:p>
          <a:p>
            <a:endParaRPr lang="en-GB" sz="1200" baseline="0" dirty="0" smtClean="0">
              <a:latin typeface="Trade Gothic Next LT Pro Lt" charset="0"/>
            </a:endParaRPr>
          </a:p>
          <a:p>
            <a:r>
              <a:rPr lang="en-GB" sz="1200" baseline="0" dirty="0" smtClean="0">
                <a:latin typeface="Trade Gothic Next LT Pro Lt" charset="0"/>
              </a:rPr>
              <a:t>4. No longer broad systems which attempts to satisfy everyone but a different version of a system to tailor to each individual. </a:t>
            </a:r>
          </a:p>
          <a:p>
            <a:endParaRPr lang="en-GB" sz="1200" baseline="0" dirty="0" smtClean="0">
              <a:latin typeface="Trade Gothic Next LT Pro Lt" charset="0"/>
            </a:endParaRPr>
          </a:p>
          <a:p>
            <a:r>
              <a:rPr lang="en-GB" sz="1200" baseline="0" dirty="0" smtClean="0">
                <a:latin typeface="Trade Gothic Next LT Pro Lt" charset="0"/>
              </a:rPr>
              <a:t>5. Tech companies are already coming out with fitness trackers but now there is talk of smart clothing. Clothing with sensors which will track and monitor your health in a real time basis and detect if anything will go wrong before it has even happened. </a:t>
            </a:r>
          </a:p>
          <a:p>
            <a:endParaRPr lang="en-GB" sz="1200" baseline="0" dirty="0" smtClean="0">
              <a:latin typeface="Trade Gothic Next LT Pro Lt" charset="0"/>
            </a:endParaRPr>
          </a:p>
          <a:p>
            <a:r>
              <a:rPr lang="en-GB" sz="1200" baseline="0" dirty="0" smtClean="0">
                <a:latin typeface="Trade Gothic Next LT Pro Lt" charset="0"/>
              </a:rPr>
              <a:t>6. Its better to understand IoT with a Use Case; [Read Use Case]</a:t>
            </a:r>
          </a:p>
          <a:p>
            <a:endParaRPr lang="en-GB" sz="1200" baseline="0" dirty="0" smtClean="0">
              <a:latin typeface="Trade Gothic Next LT Pro Lt" charset="0"/>
            </a:endParaRPr>
          </a:p>
        </p:txBody>
      </p:sp>
      <p:sp>
        <p:nvSpPr>
          <p:cNvPr id="4" name="Slide Number Placeholder 3"/>
          <p:cNvSpPr>
            <a:spLocks noGrp="1"/>
          </p:cNvSpPr>
          <p:nvPr>
            <p:ph type="sldNum" sz="quarter" idx="10"/>
          </p:nvPr>
        </p:nvSpPr>
        <p:spPr/>
        <p:txBody>
          <a:bodyPr/>
          <a:lstStyle/>
          <a:p>
            <a:fld id="{E4773DDA-7232-1E41-9A12-ECB93A71EA0E}" type="slidenum">
              <a:rPr lang="en-US" smtClean="0"/>
              <a:pPr/>
              <a:t>6</a:t>
            </a:fld>
            <a:endParaRPr lang="en-US"/>
          </a:p>
        </p:txBody>
      </p:sp>
    </p:spTree>
    <p:extLst>
      <p:ext uri="{BB962C8B-B14F-4D97-AF65-F5344CB8AC3E}">
        <p14:creationId xmlns:p14="http://schemas.microsoft.com/office/powerpoint/2010/main" val="2162989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well as domestic enhancements,</a:t>
            </a:r>
            <a:r>
              <a:rPr lang="en-GB" baseline="0" dirty="0" smtClean="0"/>
              <a:t> IoT will also revolutionise the workplace in the same way that computers and database’s did with the old paper based systems.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7</a:t>
            </a:fld>
            <a:endParaRPr lang="en-US"/>
          </a:p>
        </p:txBody>
      </p:sp>
    </p:spTree>
    <p:extLst>
      <p:ext uri="{BB962C8B-B14F-4D97-AF65-F5344CB8AC3E}">
        <p14:creationId xmlns:p14="http://schemas.microsoft.com/office/powerpoint/2010/main" val="230021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a:t>
            </a:r>
            <a:r>
              <a:rPr lang="en-GB" baseline="0" dirty="0" smtClean="0"/>
              <a:t> Here are a few examples of how it can be made applicable to an office environment. </a:t>
            </a:r>
          </a:p>
          <a:p>
            <a:endParaRPr lang="en-GB" baseline="0" dirty="0" smtClean="0"/>
          </a:p>
          <a:p>
            <a:r>
              <a:rPr lang="en-GB" baseline="0" dirty="0" smtClean="0"/>
              <a:t>2. Eventually we will have a building wide system that integrates with the whole building to boost efficiency and savings. </a:t>
            </a:r>
          </a:p>
          <a:p>
            <a:endParaRPr lang="en-GB" baseline="0" dirty="0" smtClean="0"/>
          </a:p>
          <a:p>
            <a:r>
              <a:rPr lang="en-GB" baseline="0" dirty="0" smtClean="0"/>
              <a:t>3. Business’s and the people doing their job will be allowed to focus on their job and allow the system to do the small jobs involved on a daily bases. </a:t>
            </a:r>
          </a:p>
          <a:p>
            <a:endParaRPr lang="en-GB" baseline="0" dirty="0" smtClean="0"/>
          </a:p>
          <a:p>
            <a:r>
              <a:rPr lang="en-GB" baseline="0" dirty="0" smtClean="0"/>
              <a:t>4. And here is a typical use case for our office here. [Read Use Case]. </a:t>
            </a:r>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8</a:t>
            </a:fld>
            <a:endParaRPr lang="en-US"/>
          </a:p>
        </p:txBody>
      </p:sp>
    </p:spTree>
    <p:extLst>
      <p:ext uri="{BB962C8B-B14F-4D97-AF65-F5344CB8AC3E}">
        <p14:creationId xmlns:p14="http://schemas.microsoft.com/office/powerpoint/2010/main" val="216298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Project Ion</a:t>
            </a:r>
            <a:r>
              <a:rPr lang="en-GB" baseline="0" dirty="0" smtClean="0"/>
              <a:t> is the internal name of the IoT project that was announced in May. It comes at a opportunist time as the market for IoT has just been recently growing. IoT is still in its infancy with 2014 largely being considered ‘The Year Of The Internet Of Things’. </a:t>
            </a:r>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E4773DDA-7232-1E41-9A12-ECB93A71EA0E}" type="slidenum">
              <a:rPr lang="en-US" smtClean="0"/>
              <a:pPr/>
              <a:t>9</a:t>
            </a:fld>
            <a:endParaRPr lang="en-US"/>
          </a:p>
        </p:txBody>
      </p:sp>
    </p:spTree>
    <p:extLst>
      <p:ext uri="{BB962C8B-B14F-4D97-AF65-F5344CB8AC3E}">
        <p14:creationId xmlns:p14="http://schemas.microsoft.com/office/powerpoint/2010/main" val="4159798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QNX platform is on a wide</a:t>
            </a:r>
            <a:r>
              <a:rPr lang="en-GB" baseline="0" dirty="0" smtClean="0"/>
              <a:t> range of technology already running it. John Chen now envisages the platform to extend to more and more devices to provide a secure, reliable infrastructure. </a:t>
            </a:r>
          </a:p>
          <a:p>
            <a:endParaRPr lang="en-GB" baseline="0" dirty="0" smtClean="0"/>
          </a:p>
          <a:p>
            <a:r>
              <a:rPr lang="en-GB" baseline="0" dirty="0" smtClean="0"/>
              <a:t>At the moment IoT doesn't really have a good infrastructure in where many different devices can be connected together and be compatible together. Ion aims to solve this problem and provide the connective tissue between devices and machine to machine processing whilst boosting BlackBerry level encryption and reliability. </a:t>
            </a:r>
          </a:p>
          <a:p>
            <a:endParaRPr lang="en-GB" baseline="0" dirty="0" smtClean="0"/>
          </a:p>
          <a:p>
            <a:r>
              <a:rPr lang="en-GB" baseline="0" dirty="0" smtClean="0"/>
              <a:t>This market is really just in its infancy and if BlackBerry becomes the infrastructure to support other companies just as it did with Enterprise then it could become a market leader in IoT solutions. </a:t>
            </a:r>
          </a:p>
        </p:txBody>
      </p:sp>
      <p:sp>
        <p:nvSpPr>
          <p:cNvPr id="4" name="Slide Number Placeholder 3"/>
          <p:cNvSpPr>
            <a:spLocks noGrp="1"/>
          </p:cNvSpPr>
          <p:nvPr>
            <p:ph type="sldNum" sz="quarter" idx="10"/>
          </p:nvPr>
        </p:nvSpPr>
        <p:spPr/>
        <p:txBody>
          <a:bodyPr/>
          <a:lstStyle/>
          <a:p>
            <a:fld id="{E4773DDA-7232-1E41-9A12-ECB93A71EA0E}" type="slidenum">
              <a:rPr lang="en-US" smtClean="0"/>
              <a:pPr/>
              <a:t>10</a:t>
            </a:fld>
            <a:endParaRPr lang="en-US"/>
          </a:p>
        </p:txBody>
      </p:sp>
    </p:spTree>
    <p:extLst>
      <p:ext uri="{BB962C8B-B14F-4D97-AF65-F5344CB8AC3E}">
        <p14:creationId xmlns:p14="http://schemas.microsoft.com/office/powerpoint/2010/main" val="284687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16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3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5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19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7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2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68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5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38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43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67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58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1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61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405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3"/>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2050965234"/>
      </p:ext>
    </p:extLst>
  </p:cSld>
  <p:clrMap bg1="dk1" tx1="lt1" bg2="dk2" tx2="lt2" accent1="accent1" accent2="accent2" accent3="accent3" accent4="accent4" accent5="accent5" accent6="accent6" hlink="hlink" folHlink="folHlink"/>
  <p:sldLayoutIdLst>
    <p:sldLayoutId id="214749345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1" descr="Nico Silverstone.jp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w="9525">
            <a:noFill/>
            <a:miter lim="800000"/>
            <a:headEnd/>
            <a:tailEnd/>
          </a:ln>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4010067518"/>
      </p:ext>
    </p:extLst>
  </p:cSld>
  <p:clrMap bg1="dk1" tx1="lt1" bg2="dk2" tx2="lt2" accent1="accent1" accent2="accent2" accent3="accent3" accent4="accent4" accent5="accent5" accent6="accent6" hlink="hlink" folHlink="folHlink"/>
  <p:sldLayoutIdLst>
    <p:sldLayoutId id="214749346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Lifestyle2.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828802584"/>
      </p:ext>
    </p:extLst>
  </p:cSld>
  <p:clrMap bg1="dk1" tx1="lt1" bg2="dk2" tx2="lt2" accent1="accent1" accent2="accent2" accent3="accent3" accent4="accent4" accent5="accent5" accent6="accent6" hlink="hlink" folHlink="folHlink"/>
  <p:sldLayoutIdLst>
    <p:sldLayoutId id="214749347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C:\Users\tdelisio.RIMNET\AppData\Local\Microsoft\Windows\Temporary Internet Files\Content.Outlook\D729LZAP\XPRO_NYC_120711-239_LF_LP.jpg"/>
          <p:cNvPicPr>
            <a:picLocks noChangeAspect="1" noChangeArrowheads="1"/>
          </p:cNvPicPr>
          <p:nvPr userDrawn="1"/>
        </p:nvPicPr>
        <p:blipFill rotWithShape="1">
          <a:blip r:embed="rId3" cstate="print">
            <a:extLst>
              <a:ext uri="{28A0092B-C50C-407E-A947-70E740481C1C}">
                <a14:useLocalDpi xmlns:a14="http://schemas.microsoft.com/office/drawing/2010/main"/>
              </a:ext>
            </a:extLst>
          </a:blip>
          <a:srcRect/>
          <a:stretch/>
        </p:blipFill>
        <p:spPr bwMode="auto">
          <a:xfrm>
            <a:off x="0" y="-1"/>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2118938681"/>
      </p:ext>
    </p:extLst>
  </p:cSld>
  <p:clrMap bg1="dk1" tx1="lt1" bg2="dk2" tx2="lt2" accent1="accent1" accent2="accent2" accent3="accent3" accent4="accent4" accent5="accent5" accent6="accent6" hlink="hlink" folHlink="folHlink"/>
  <p:sldLayoutIdLst>
    <p:sldLayoutId id="214749348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Lifestyle3.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1243256026"/>
      </p:ext>
    </p:extLst>
  </p:cSld>
  <p:clrMap bg1="dk1" tx1="lt1" bg2="dk2" tx2="lt2" accent1="accent1" accent2="accent2" accent3="accent3" accent4="accent4" accent5="accent5" accent6="accent6" hlink="hlink" folHlink="folHlink"/>
  <p:sldLayoutIdLst>
    <p:sldLayoutId id="214749347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Lifestyle4.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1309289695"/>
      </p:ext>
    </p:extLst>
  </p:cSld>
  <p:clrMap bg1="dk1" tx1="lt1" bg2="dk2" tx2="lt2" accent1="accent1" accent2="accent2" accent3="accent3" accent4="accent4" accent5="accent5" accent6="accent6" hlink="hlink" folHlink="folHlink"/>
  <p:sldLayoutIdLst>
    <p:sldLayoutId id="2147493476"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Lifestyle5.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968948287"/>
      </p:ext>
    </p:extLst>
  </p:cSld>
  <p:clrMap bg1="dk1" tx1="lt1" bg2="dk2" tx2="lt2" accent1="accent1" accent2="accent2" accent3="accent3" accent4="accent4" accent5="accent5" accent6="accent6" hlink="hlink" folHlink="folHlink"/>
  <p:sldLayoutIdLst>
    <p:sldLayoutId id="214749347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chemeClr val="tx1"/>
                </a:solidFill>
                <a:latin typeface="Trade Gothic Next LT Pro Lt" charset="0"/>
              </a:rPr>
              <a:pPr algn="r" eaLnBrk="0" hangingPunct="0"/>
              <a:t>‹#›</a:t>
            </a:fld>
            <a:endParaRPr lang="en-US" sz="900" dirty="0">
              <a:solidFill>
                <a:schemeClr val="tx1"/>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chemeClr val="tx1"/>
                </a:solidFill>
                <a:latin typeface="Trade Gothic Next LT Pro Lt" pitchFamily="-84" charset="0"/>
              </a:rPr>
              <a:pPr eaLnBrk="0" hangingPunct="0">
                <a:defRPr/>
              </a:pPr>
              <a:t>11 August 2014</a:t>
            </a:fld>
            <a:endParaRPr lang="en-US" sz="900" dirty="0">
              <a:solidFill>
                <a:schemeClr val="tx1"/>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chemeClr val="tx1"/>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3"/>
          <a:srcRect/>
          <a:stretch>
            <a:fillRect/>
          </a:stretch>
        </p:blipFill>
        <p:spPr bwMode="auto">
          <a:xfrm>
            <a:off x="531813" y="181265"/>
            <a:ext cx="1085850" cy="207962"/>
          </a:xfrm>
          <a:prstGeom prst="rect">
            <a:avLst/>
          </a:prstGeom>
          <a:noFill/>
          <a:ln w="9525">
            <a:noFill/>
            <a:miter lim="800000"/>
            <a:headEnd/>
            <a:tailEnd/>
          </a:ln>
        </p:spPr>
      </p:pic>
      <p:pic>
        <p:nvPicPr>
          <p:cNvPr id="6" name="Picture 2" descr="BlackBerry-Logo.psd"/>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533570" y="173445"/>
            <a:ext cx="1068387" cy="214313"/>
          </a:xfrm>
          <a:prstGeom prst="rect">
            <a:avLst/>
          </a:prstGeom>
          <a:noFill/>
          <a:ln w="9525">
            <a:noFill/>
            <a:miter lim="800000"/>
            <a:headEnd/>
            <a:tailEnd/>
          </a:ln>
        </p:spPr>
      </p:pic>
    </p:spTree>
    <p:extLst>
      <p:ext uri="{BB962C8B-B14F-4D97-AF65-F5344CB8AC3E}">
        <p14:creationId xmlns:p14="http://schemas.microsoft.com/office/powerpoint/2010/main" val="367642722"/>
      </p:ext>
    </p:extLst>
  </p:cSld>
  <p:clrMap bg1="lt1" tx1="dk1" bg2="lt2" tx2="dk2" accent1="accent1" accent2="accent2" accent3="accent3" accent4="accent4" accent5="accent5" accent6="accent6" hlink="hlink" folHlink="folHlink"/>
  <p:sldLayoutIdLst>
    <p:sldLayoutId id="214749348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6"/>
          <p:cNvPicPr>
            <a:picLocks noChangeAspect="1"/>
          </p:cNvPicPr>
          <p:nvPr userDrawn="1"/>
        </p:nvPicPr>
        <p:blipFill rotWithShape="1">
          <a:blip r:embed="rId3"/>
          <a:srcRect l="6896" r="3347"/>
          <a:stretch/>
        </p:blipFill>
        <p:spPr bwMode="auto">
          <a:xfrm>
            <a:off x="0" y="1"/>
            <a:ext cx="9144000" cy="5168900"/>
          </a:xfrm>
          <a:prstGeom prst="rect">
            <a:avLst/>
          </a:prstGeom>
          <a:noFill/>
          <a:ln w="9525">
            <a:noFill/>
            <a:miter lim="800000"/>
            <a:headEnd/>
            <a:tailEnd/>
          </a:ln>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500233434"/>
      </p:ext>
    </p:extLst>
  </p:cSld>
  <p:clrMap bg1="dk1" tx1="lt1" bg2="dk2" tx2="lt2" accent1="accent1" accent2="accent2" accent3="accent3" accent4="accent4" accent5="accent5" accent6="accent6" hlink="hlink" folHlink="folHlink"/>
  <p:sldLayoutIdLst>
    <p:sldLayoutId id="214749346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Server new_2_small.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2213761293"/>
      </p:ext>
    </p:extLst>
  </p:cSld>
  <p:clrMap bg1="dk1" tx1="lt1" bg2="dk2" tx2="lt2" accent1="accent1" accent2="accent2" accent3="accent3" accent4="accent4" accent5="accent5" accent6="accent6" hlink="hlink" folHlink="folHlink"/>
  <p:sldLayoutIdLst>
    <p:sldLayoutId id="21474934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B_Blocks_Camera_C_small.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641185151"/>
      </p:ext>
    </p:extLst>
  </p:cSld>
  <p:clrMap bg1="dk1" tx1="lt1" bg2="dk2" tx2="lt2" accent1="accent1" accent2="accent2" accent3="accent3" accent4="accent4" accent5="accent5" accent6="accent6" hlink="hlink" folHlink="folHlink"/>
  <p:sldLayoutIdLst>
    <p:sldLayoutId id="214749346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Contextual_London1.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1453757578"/>
      </p:ext>
    </p:extLst>
  </p:cSld>
  <p:clrMap bg1="dk1" tx1="lt1" bg2="dk2" tx2="lt2" accent1="accent1" accent2="accent2" accent3="accent3" accent4="accent4" accent5="accent5" accent6="accent6" hlink="hlink" folHlink="folHlink"/>
  <p:sldLayoutIdLst>
    <p:sldLayoutId id="2147493466"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Contextual_London2.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3612892179"/>
      </p:ext>
    </p:extLst>
  </p:cSld>
  <p:clrMap bg1="dk1" tx1="lt1" bg2="dk2" tx2="lt2" accent1="accent1" accent2="accent2" accent3="accent3" accent4="accent4" accent5="accent5" accent6="accent6" hlink="hlink" folHlink="folHlink"/>
  <p:sldLayoutIdLst>
    <p:sldLayoutId id="214749347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Contextual_London3.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670919311"/>
      </p:ext>
    </p:extLst>
  </p:cSld>
  <p:clrMap bg1="dk1" tx1="lt1" bg2="dk2" tx2="lt2" accent1="accent1" accent2="accent2" accent3="accent3" accent4="accent4" accent5="accent5" accent6="accent6" hlink="hlink" folHlink="folHlink"/>
  <p:sldLayoutIdLst>
    <p:sldLayoutId id="214749348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Contextual_London4.jp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7" name="Rectangle 6"/>
          <p:cNvSpPr txBox="1">
            <a:spLocks noChangeArrowheads="1"/>
          </p:cNvSpPr>
          <p:nvPr userDrawn="1"/>
        </p:nvSpPr>
        <p:spPr bwMode="gray">
          <a:xfrm>
            <a:off x="7301385" y="206547"/>
            <a:ext cx="457200" cy="171450"/>
          </a:xfrm>
          <a:prstGeom prst="rect">
            <a:avLst/>
          </a:prstGeom>
          <a:noFill/>
          <a:ln w="9525">
            <a:noFill/>
            <a:miter lim="800000"/>
            <a:headEnd/>
            <a:tailEnd/>
          </a:ln>
        </p:spPr>
        <p:txBody>
          <a:bodyPr lIns="0" tIns="0" rIns="0" bIns="0" anchor="ctr">
            <a:prstTxWarp prst="textNoShape">
              <a:avLst/>
            </a:prstTxWarp>
          </a:bodyPr>
          <a:lstStyle/>
          <a:p>
            <a:pPr algn="r" eaLnBrk="0" hangingPunct="0"/>
            <a:fld id="{E1ED6A48-D795-4C42-A15B-DB38F62EEB1A}" type="slidenum">
              <a:rPr lang="en-US" sz="900">
                <a:solidFill>
                  <a:srgbClr val="FFFFFF"/>
                </a:solidFill>
                <a:latin typeface="Trade Gothic Next LT Pro Lt" charset="0"/>
              </a:rPr>
              <a:pPr algn="r" eaLnBrk="0" hangingPunct="0"/>
              <a:t>‹#›</a:t>
            </a:fld>
            <a:endParaRPr lang="en-US" sz="900" dirty="0">
              <a:solidFill>
                <a:srgbClr val="FFFFFF"/>
              </a:solidFill>
              <a:latin typeface="Trade Gothic Next LT Pro Lt" charset="0"/>
            </a:endParaRPr>
          </a:p>
        </p:txBody>
      </p:sp>
      <p:sp>
        <p:nvSpPr>
          <p:cNvPr id="8" name="Date Placeholder 3"/>
          <p:cNvSpPr txBox="1">
            <a:spLocks/>
          </p:cNvSpPr>
          <p:nvPr userDrawn="1"/>
        </p:nvSpPr>
        <p:spPr bwMode="gray">
          <a:xfrm>
            <a:off x="6488585" y="173327"/>
            <a:ext cx="1093786" cy="171450"/>
          </a:xfrm>
          <a:prstGeom prst="rect">
            <a:avLst/>
          </a:prstGeom>
        </p:spPr>
        <p:txBody>
          <a:bodyPr lIns="0" tIns="45718" rIns="0" bIns="0">
            <a:prstTxWarp prst="textNoShape">
              <a:avLst/>
            </a:prstTxWarp>
          </a:bodyPr>
          <a:lstStyle/>
          <a:p>
            <a:pPr eaLnBrk="0" hangingPunct="0">
              <a:defRPr/>
            </a:pPr>
            <a:fld id="{14D6B787-F5A0-B64F-9D91-BC789CAC91E8}" type="datetime4">
              <a:rPr lang="en-GB" sz="900">
                <a:solidFill>
                  <a:srgbClr val="FFFFFF"/>
                </a:solidFill>
                <a:latin typeface="Trade Gothic Next LT Pro Lt" pitchFamily="-84" charset="0"/>
              </a:rPr>
              <a:pPr eaLnBrk="0" hangingPunct="0">
                <a:defRPr/>
              </a:pPr>
              <a:t>11 August 2014</a:t>
            </a:fld>
            <a:endParaRPr lang="en-US" sz="900" dirty="0">
              <a:solidFill>
                <a:srgbClr val="FFFFFF"/>
              </a:solidFill>
              <a:latin typeface="Trade Gothic Next LT Pro Lt" pitchFamily="-84" charset="0"/>
            </a:endParaRPr>
          </a:p>
        </p:txBody>
      </p:sp>
      <p:sp>
        <p:nvSpPr>
          <p:cNvPr id="9" name="TextBox 7"/>
          <p:cNvSpPr txBox="1">
            <a:spLocks noChangeArrowheads="1"/>
          </p:cNvSpPr>
          <p:nvPr userDrawn="1"/>
        </p:nvSpPr>
        <p:spPr bwMode="auto">
          <a:xfrm>
            <a:off x="7920510" y="173327"/>
            <a:ext cx="1031051" cy="230832"/>
          </a:xfrm>
          <a:prstGeom prst="rect">
            <a:avLst/>
          </a:prstGeom>
          <a:noFill/>
          <a:ln w="9525">
            <a:noFill/>
            <a:miter lim="800000"/>
            <a:headEnd/>
            <a:tailEnd/>
          </a:ln>
        </p:spPr>
        <p:txBody>
          <a:bodyPr wrap="none">
            <a:prstTxWarp prst="textNoShape">
              <a:avLst/>
            </a:prstTxWarp>
            <a:spAutoFit/>
          </a:bodyPr>
          <a:lstStyle/>
          <a:p>
            <a:r>
              <a:rPr lang="en-US" sz="900" dirty="0">
                <a:solidFill>
                  <a:srgbClr val="FFFFFF"/>
                </a:solidFill>
                <a:latin typeface="Trade Gothic Next LT Pro Lt" charset="0"/>
                <a:ea typeface="Trade Gothic Next LT Pro Lt" charset="0"/>
                <a:cs typeface="Trade Gothic Next LT Pro Lt" charset="0"/>
              </a:rPr>
              <a:t>Internal Use Only</a:t>
            </a:r>
          </a:p>
        </p:txBody>
      </p:sp>
      <p:pic>
        <p:nvPicPr>
          <p:cNvPr id="10" name="Picture 7" descr="bb logo white.psd"/>
          <p:cNvPicPr>
            <a:picLocks noChangeAspect="1"/>
          </p:cNvPicPr>
          <p:nvPr userDrawn="1"/>
        </p:nvPicPr>
        <p:blipFill>
          <a:blip r:embed="rId4"/>
          <a:srcRect/>
          <a:stretch>
            <a:fillRect/>
          </a:stretch>
        </p:blipFill>
        <p:spPr bwMode="auto">
          <a:xfrm>
            <a:off x="531813" y="181265"/>
            <a:ext cx="1085850" cy="207962"/>
          </a:xfrm>
          <a:prstGeom prst="rect">
            <a:avLst/>
          </a:prstGeom>
          <a:noFill/>
          <a:ln w="9525">
            <a:noFill/>
            <a:miter lim="800000"/>
            <a:headEnd/>
            <a:tailEnd/>
          </a:ln>
        </p:spPr>
      </p:pic>
    </p:spTree>
    <p:extLst>
      <p:ext uri="{BB962C8B-B14F-4D97-AF65-F5344CB8AC3E}">
        <p14:creationId xmlns:p14="http://schemas.microsoft.com/office/powerpoint/2010/main" val="2658852093"/>
      </p:ext>
    </p:extLst>
  </p:cSld>
  <p:clrMap bg1="dk1" tx1="lt1" bg2="dk2" tx2="lt2" accent1="accent1" accent2="accent2" accent3="accent3" accent4="accent4" accent5="accent5" accent6="accent6" hlink="hlink" folHlink="folHlink"/>
  <p:sldLayoutIdLst>
    <p:sldLayoutId id="214749348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rver new_2_small.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3" name="Title 5"/>
          <p:cNvSpPr txBox="1">
            <a:spLocks/>
          </p:cNvSpPr>
          <p:nvPr/>
        </p:nvSpPr>
        <p:spPr bwMode="auto">
          <a:xfrm>
            <a:off x="531813" y="2040946"/>
            <a:ext cx="3873500" cy="565150"/>
          </a:xfrm>
          <a:prstGeom prst="rect">
            <a:avLst/>
          </a:prstGeom>
          <a:noFill/>
          <a:ln w="9525">
            <a:noFill/>
            <a:miter lim="800000"/>
            <a:headEnd/>
            <a:tailEnd/>
          </a:ln>
        </p:spPr>
        <p:txBody>
          <a:bodyPr anchor="ctr">
            <a:prstTxWarp prst="textNoShape">
              <a:avLst/>
            </a:prstTxWarp>
          </a:bodyPr>
          <a:lstStyle/>
          <a:p>
            <a:pPr>
              <a:lnSpc>
                <a:spcPct val="120000"/>
              </a:lnSpc>
            </a:pPr>
            <a:r>
              <a:rPr lang="en-GB" sz="1400" dirty="0" smtClean="0">
                <a:solidFill>
                  <a:srgbClr val="FFFFFF"/>
                </a:solidFill>
                <a:latin typeface="Trade Gothic Next LT Pro Lt" charset="0"/>
              </a:rPr>
              <a:t>12/08/14</a:t>
            </a:r>
            <a:endParaRPr lang="en-GB" sz="1400" dirty="0">
              <a:solidFill>
                <a:srgbClr val="FFFFFF"/>
              </a:solidFill>
              <a:latin typeface="Trade Gothic Next LT Pro Lt" charset="0"/>
            </a:endParaRPr>
          </a:p>
          <a:p>
            <a:pPr>
              <a:lnSpc>
                <a:spcPct val="120000"/>
              </a:lnSpc>
            </a:pPr>
            <a:r>
              <a:rPr lang="en-GB" sz="1400" dirty="0">
                <a:solidFill>
                  <a:srgbClr val="404040"/>
                </a:solidFill>
                <a:latin typeface="Trade Gothic Next LT Pro Lt" charset="0"/>
              </a:rPr>
              <a:t>BlackBerry Confidential</a:t>
            </a:r>
            <a:endParaRPr lang="en-US" sz="1400" dirty="0">
              <a:solidFill>
                <a:srgbClr val="404040"/>
              </a:solidFill>
              <a:latin typeface="Trade Gothic Next LT Pro Lt" charset="0"/>
            </a:endParaRPr>
          </a:p>
        </p:txBody>
      </p:sp>
      <p:pic>
        <p:nvPicPr>
          <p:cNvPr id="4" name="Picture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7522" y="2972809"/>
            <a:ext cx="1320800" cy="230187"/>
          </a:xfrm>
          <a:prstGeom prst="rect">
            <a:avLst/>
          </a:prstGeom>
          <a:noFill/>
          <a:ln w="9525">
            <a:noFill/>
            <a:miter lim="800000"/>
            <a:headEnd/>
            <a:tailEnd/>
          </a:ln>
        </p:spPr>
      </p:pic>
      <p:sp>
        <p:nvSpPr>
          <p:cNvPr id="5" name="TextBox 1"/>
          <p:cNvSpPr txBox="1">
            <a:spLocks noChangeArrowheads="1"/>
          </p:cNvSpPr>
          <p:nvPr/>
        </p:nvSpPr>
        <p:spPr bwMode="auto">
          <a:xfrm>
            <a:off x="531813" y="737609"/>
            <a:ext cx="5199062" cy="535531"/>
          </a:xfrm>
          <a:prstGeom prst="rect">
            <a:avLst/>
          </a:prstGeom>
          <a:noFill/>
          <a:ln w="9525">
            <a:noFill/>
            <a:miter lim="800000"/>
            <a:headEnd/>
            <a:tailEnd/>
          </a:ln>
        </p:spPr>
        <p:txBody>
          <a:bodyPr>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INTERNET OF </a:t>
            </a:r>
            <a:r>
              <a:rPr lang="en-US" sz="3200" spc="-150" dirty="0" smtClean="0">
                <a:solidFill>
                  <a:srgbClr val="009EE2"/>
                </a:solidFill>
                <a:latin typeface="Arial Black" charset="0"/>
                <a:ea typeface="Arial Black" charset="0"/>
                <a:cs typeface="Arial Black" charset="0"/>
              </a:rPr>
              <a:t>THINGS</a:t>
            </a:r>
            <a:endParaRPr lang="en-US" sz="3200" spc="-150" dirty="0">
              <a:solidFill>
                <a:srgbClr val="009EE2"/>
              </a:solidFill>
              <a:latin typeface="Arial Black" charset="0"/>
              <a:ea typeface="Arial Black" charset="0"/>
              <a:cs typeface="Arial Black" charset="0"/>
            </a:endParaRPr>
          </a:p>
        </p:txBody>
      </p:sp>
    </p:spTree>
    <p:extLst>
      <p:ext uri="{BB962C8B-B14F-4D97-AF65-F5344CB8AC3E}">
        <p14:creationId xmlns:p14="http://schemas.microsoft.com/office/powerpoint/2010/main" val="632282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Q10_Email_NEW.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256213" y="1067087"/>
            <a:ext cx="3389312" cy="4068762"/>
          </a:xfrm>
          <a:prstGeom prst="rect">
            <a:avLst/>
          </a:prstGeom>
          <a:noFill/>
          <a:ln w="9525">
            <a:noFill/>
            <a:miter lim="800000"/>
            <a:headEnd/>
            <a:tailEnd/>
          </a:ln>
        </p:spPr>
      </p:pic>
      <p:sp>
        <p:nvSpPr>
          <p:cNvPr id="6" name="TextBox 5"/>
          <p:cNvSpPr txBox="1">
            <a:spLocks noChangeArrowheads="1"/>
          </p:cNvSpPr>
          <p:nvPr/>
        </p:nvSpPr>
        <p:spPr bwMode="auto">
          <a:xfrm>
            <a:off x="441878" y="695926"/>
            <a:ext cx="6256102"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PROJECT </a:t>
            </a:r>
            <a:r>
              <a:rPr lang="en-GB" sz="3200" spc="-150" dirty="0" smtClean="0">
                <a:solidFill>
                  <a:srgbClr val="009EE2"/>
                </a:solidFill>
                <a:latin typeface="Arial Black" charset="0"/>
                <a:ea typeface="Arial Black" charset="0"/>
                <a:cs typeface="Arial Black" charset="0"/>
              </a:rPr>
              <a:t>ION</a:t>
            </a:r>
            <a:endParaRPr lang="en-GB" sz="3200" spc="-150" dirty="0">
              <a:solidFill>
                <a:srgbClr val="009EE2"/>
              </a:solidFill>
              <a:latin typeface="Arial Black" charset="0"/>
              <a:ea typeface="Arial Black" charset="0"/>
              <a:cs typeface="Arial Black" charset="0"/>
            </a:endParaRPr>
          </a:p>
        </p:txBody>
      </p:sp>
      <p:sp>
        <p:nvSpPr>
          <p:cNvPr id="7" name="Content Placeholder 2"/>
          <p:cNvSpPr txBox="1">
            <a:spLocks/>
          </p:cNvSpPr>
          <p:nvPr/>
        </p:nvSpPr>
        <p:spPr bwMode="auto">
          <a:xfrm>
            <a:off x="487667" y="1301515"/>
            <a:ext cx="3590925" cy="2671763"/>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US" sz="1200" dirty="0" smtClean="0">
                <a:latin typeface="Trade Gothic Next LT Pro Lt" charset="0"/>
              </a:rPr>
              <a:t>The QNX platform is already running on our BlackBerry Handsets and in most In-car entertainment systems. </a:t>
            </a:r>
          </a:p>
          <a:p>
            <a:pPr>
              <a:lnSpc>
                <a:spcPct val="120000"/>
              </a:lnSpc>
              <a:spcAft>
                <a:spcPts val="1200"/>
              </a:spcAft>
            </a:pPr>
            <a:r>
              <a:rPr lang="en-US" sz="1200" dirty="0" smtClean="0">
                <a:latin typeface="Trade Gothic Next LT Pro Lt" charset="0"/>
              </a:rPr>
              <a:t>John Chen now envisages QNX to be extended to more devices and more devices. </a:t>
            </a:r>
          </a:p>
          <a:p>
            <a:pPr>
              <a:lnSpc>
                <a:spcPct val="120000"/>
              </a:lnSpc>
              <a:spcAft>
                <a:spcPts val="1200"/>
              </a:spcAft>
            </a:pPr>
            <a:r>
              <a:rPr lang="en-US" sz="1200" dirty="0" smtClean="0">
                <a:latin typeface="Trade Gothic Next LT Pro Lt" charset="0"/>
              </a:rPr>
              <a:t>Ion will provide a secure, reliable infrastructure to the Internet Of Things. </a:t>
            </a:r>
          </a:p>
          <a:p>
            <a:pPr>
              <a:lnSpc>
                <a:spcPct val="120000"/>
              </a:lnSpc>
              <a:spcAft>
                <a:spcPts val="1200"/>
              </a:spcAft>
            </a:pPr>
            <a:endParaRPr lang="en-US" sz="1200" dirty="0" smtClean="0">
              <a:latin typeface="Trade Gothic Next LT Pro Lt" charset="0"/>
            </a:endParaRPr>
          </a:p>
        </p:txBody>
      </p:sp>
    </p:spTree>
    <p:extLst>
      <p:ext uri="{BB962C8B-B14F-4D97-AF65-F5344CB8AC3E}">
        <p14:creationId xmlns:p14="http://schemas.microsoft.com/office/powerpoint/2010/main" val="255866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41878" y="695926"/>
            <a:ext cx="6256102"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REFRENCES</a:t>
            </a:r>
            <a:endParaRPr lang="en-GB" sz="3200" spc="-150" dirty="0">
              <a:solidFill>
                <a:srgbClr val="009EE2"/>
              </a:solidFill>
              <a:latin typeface="Arial Black" charset="0"/>
              <a:ea typeface="Arial Black" charset="0"/>
              <a:cs typeface="Arial Black" charset="0"/>
            </a:endParaRPr>
          </a:p>
        </p:txBody>
      </p:sp>
      <p:sp>
        <p:nvSpPr>
          <p:cNvPr id="3" name="Content Placeholder 2"/>
          <p:cNvSpPr txBox="1">
            <a:spLocks/>
          </p:cNvSpPr>
          <p:nvPr/>
        </p:nvSpPr>
        <p:spPr bwMode="auto">
          <a:xfrm>
            <a:off x="487667" y="1301515"/>
            <a:ext cx="4312933" cy="3470510"/>
          </a:xfrm>
          <a:prstGeom prst="rect">
            <a:avLst/>
          </a:prstGeom>
          <a:noFill/>
          <a:ln w="9525">
            <a:noFill/>
            <a:miter lim="800000"/>
            <a:headEnd/>
            <a:tailEnd/>
          </a:ln>
        </p:spPr>
        <p:txBody>
          <a:bodyPr>
            <a:prstTxWarp prst="textNoShape">
              <a:avLst/>
            </a:prstTxWarp>
          </a:bodyPr>
          <a:lstStyle/>
          <a:p>
            <a:pPr>
              <a:lnSpc>
                <a:spcPct val="120000"/>
              </a:lnSpc>
              <a:spcAft>
                <a:spcPts val="1200"/>
              </a:spcAft>
              <a:buFont typeface="Arial" pitchFamily="34" charset="0"/>
              <a:buChar char="•"/>
            </a:pPr>
            <a:r>
              <a:rPr lang="en-US" sz="1200" u="sng" dirty="0" smtClean="0"/>
              <a:t> http://www.businessinsider.com/75-billion-devices-will-be-connected-to-the-internet-by-2020-2013-10</a:t>
            </a:r>
          </a:p>
          <a:p>
            <a:pPr>
              <a:lnSpc>
                <a:spcPct val="120000"/>
              </a:lnSpc>
              <a:spcAft>
                <a:spcPts val="1200"/>
              </a:spcAft>
              <a:buFont typeface="Arial" pitchFamily="34" charset="0"/>
              <a:buChar char="•"/>
            </a:pPr>
            <a:r>
              <a:rPr lang="en-US" sz="1200" u="sng" dirty="0" smtClean="0"/>
              <a:t> https://evrythng.com/2014/01/2014-iot-predictions/</a:t>
            </a:r>
            <a:endParaRPr lang="en-GB" sz="1200" dirty="0" smtClean="0"/>
          </a:p>
          <a:p>
            <a:pPr>
              <a:lnSpc>
                <a:spcPct val="120000"/>
              </a:lnSpc>
              <a:spcAft>
                <a:spcPts val="1200"/>
              </a:spcAft>
              <a:buFont typeface="Arial" pitchFamily="34" charset="0"/>
              <a:buChar char="•"/>
            </a:pPr>
            <a:r>
              <a:rPr lang="en-US" sz="1200" u="sng" dirty="0" smtClean="0"/>
              <a:t> http://www.techopedia.com/definition/28247/internet-of-things-iot</a:t>
            </a:r>
            <a:endParaRPr lang="en-GB" sz="1200" dirty="0" smtClean="0"/>
          </a:p>
          <a:p>
            <a:pPr>
              <a:lnSpc>
                <a:spcPct val="120000"/>
              </a:lnSpc>
              <a:spcAft>
                <a:spcPts val="1200"/>
              </a:spcAft>
              <a:buFont typeface="Arial" pitchFamily="34" charset="0"/>
              <a:buChar char="•"/>
            </a:pPr>
            <a:r>
              <a:rPr lang="en-US" sz="1200" dirty="0" smtClean="0"/>
              <a:t> http://whatis.techtarget.com/definition/thing-in-the-Internet-of-Things</a:t>
            </a:r>
            <a:endParaRPr lang="en-GB" sz="1200" dirty="0" smtClean="0"/>
          </a:p>
          <a:p>
            <a:pPr>
              <a:lnSpc>
                <a:spcPct val="120000"/>
              </a:lnSpc>
              <a:spcAft>
                <a:spcPts val="1200"/>
              </a:spcAft>
              <a:buFont typeface="Arial" pitchFamily="34" charset="0"/>
              <a:buChar char="•"/>
            </a:pPr>
            <a:r>
              <a:rPr lang="en-US" sz="1200" dirty="0" smtClean="0"/>
              <a:t> http://www.cmswire.com/cms/internet-of-things/working-smart-the-internet-of-things-and-connected-offices-024457.php</a:t>
            </a:r>
          </a:p>
          <a:p>
            <a:pPr>
              <a:buFont typeface="Arial" pitchFamily="34" charset="0"/>
              <a:buChar char="•"/>
            </a:pPr>
            <a:r>
              <a:rPr lang="en-US" sz="1200" dirty="0" smtClean="0"/>
              <a:t>http://techcrunch.com/2014/05/21/blackberry-reveals-project-ion-its-qnx-powered-effort-to-underpin-the-internet-of-things/</a:t>
            </a:r>
          </a:p>
          <a:p>
            <a:endParaRPr lang="en-US" sz="1200" dirty="0" smtClean="0"/>
          </a:p>
          <a:p>
            <a:pPr>
              <a:buFont typeface="Arial" pitchFamily="34" charset="0"/>
              <a:buChar char="•"/>
            </a:pPr>
            <a:r>
              <a:rPr lang="en-GB" sz="1200" dirty="0"/>
              <a:t>http://el.blackberry.com/project-ion</a:t>
            </a:r>
            <a:endParaRPr lang="en-GB" sz="1200" dirty="0" smtClean="0"/>
          </a:p>
          <a:p>
            <a:r>
              <a:rPr lang="en-US" sz="1200" dirty="0" smtClean="0"/>
              <a:t> </a:t>
            </a:r>
            <a:endParaRPr lang="en-GB" sz="1200" dirty="0" smtClean="0"/>
          </a:p>
          <a:p>
            <a:pPr>
              <a:lnSpc>
                <a:spcPct val="120000"/>
              </a:lnSpc>
              <a:spcAft>
                <a:spcPts val="1200"/>
              </a:spcAft>
              <a:buFont typeface="Arial" pitchFamily="34" charset="0"/>
              <a:buChar char="•"/>
            </a:pPr>
            <a:endParaRPr lang="en-GB" sz="1200" dirty="0" smtClean="0"/>
          </a:p>
          <a:p>
            <a:pPr>
              <a:lnSpc>
                <a:spcPct val="120000"/>
              </a:lnSpc>
              <a:spcAft>
                <a:spcPts val="1200"/>
              </a:spcAft>
              <a:buFont typeface="Arial" pitchFamily="34" charset="0"/>
              <a:buChar char="•"/>
            </a:pPr>
            <a:endParaRPr lang="en-GB" sz="1200" dirty="0" smtClean="0"/>
          </a:p>
          <a:p>
            <a:pPr>
              <a:lnSpc>
                <a:spcPct val="120000"/>
              </a:lnSpc>
              <a:spcAft>
                <a:spcPts val="1200"/>
              </a:spcAft>
              <a:buFont typeface="Arial" pitchFamily="34" charset="0"/>
              <a:buChar char="•"/>
            </a:pPr>
            <a:endParaRPr lang="en-GB" sz="1200" dirty="0" smtClean="0"/>
          </a:p>
          <a:p>
            <a:pPr>
              <a:lnSpc>
                <a:spcPct val="120000"/>
              </a:lnSpc>
              <a:spcAft>
                <a:spcPts val="1200"/>
              </a:spcAft>
              <a:buFont typeface="Arial" pitchFamily="34" charset="0"/>
              <a:buChar char="•"/>
            </a:pPr>
            <a:endParaRPr lang="en-US" sz="1200" dirty="0" smtClean="0">
              <a:latin typeface="Trade Gothic Next LT Pro Lt"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bwMode="auto">
          <a:xfrm>
            <a:off x="460477" y="451419"/>
            <a:ext cx="8383249" cy="4292307"/>
          </a:xfrm>
          <a:prstGeom prst="rect">
            <a:avLst/>
          </a:prstGeom>
          <a:noFill/>
          <a:ln w="9525">
            <a:noFill/>
            <a:miter lim="800000"/>
            <a:headEnd/>
            <a:tailEnd/>
          </a:ln>
        </p:spPr>
        <p:txBody>
          <a:bodyPr anchor="ctr">
            <a:prstTxWarp prst="textNoShape">
              <a:avLst/>
            </a:prstTxWarp>
          </a:bodyPr>
          <a:lstStyle/>
          <a:p>
            <a:pPr>
              <a:lnSpc>
                <a:spcPct val="85000"/>
              </a:lnSpc>
              <a:spcAft>
                <a:spcPts val="4800"/>
              </a:spcAft>
            </a:pPr>
            <a:r>
              <a:rPr lang="en-GB" sz="4400" spc="-150" dirty="0" smtClean="0">
                <a:latin typeface="Arial Black" charset="0"/>
                <a:ea typeface="Arial Black" charset="0"/>
                <a:cs typeface="Arial Black" charset="0"/>
              </a:rPr>
              <a:t>THANK YOU FOR YOUR ATTENTION. </a:t>
            </a:r>
            <a:endParaRPr lang="en-US" sz="4400" spc="-150" dirty="0" smtClean="0">
              <a:latin typeface="Arial Black" charset="0"/>
              <a:ea typeface="Arial Black" charset="0"/>
              <a:cs typeface="Arial Black" charset="0"/>
            </a:endParaRPr>
          </a:p>
        </p:txBody>
      </p:sp>
    </p:spTree>
    <p:extLst>
      <p:ext uri="{BB962C8B-B14F-4D97-AF65-F5344CB8AC3E}">
        <p14:creationId xmlns:p14="http://schemas.microsoft.com/office/powerpoint/2010/main" val="3064546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41879" y="695926"/>
            <a:ext cx="5199062" cy="543739"/>
          </a:xfrm>
          <a:prstGeom prst="rect">
            <a:avLst/>
          </a:prstGeom>
          <a:noFill/>
          <a:ln w="9525">
            <a:noFill/>
            <a:miter lim="800000"/>
            <a:headEnd/>
            <a:tailEnd/>
          </a:ln>
        </p:spPr>
        <p:txBody>
          <a:bodyPr>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CONTENTS</a:t>
            </a:r>
            <a:endParaRPr lang="en-GB" sz="3200" spc="-150" dirty="0">
              <a:solidFill>
                <a:srgbClr val="FFFFFF"/>
              </a:solidFill>
              <a:latin typeface="Arial Black" charset="0"/>
              <a:ea typeface="Arial Black" charset="0"/>
              <a:cs typeface="Arial Black" charset="0"/>
            </a:endParaRPr>
          </a:p>
        </p:txBody>
      </p:sp>
      <p:pic>
        <p:nvPicPr>
          <p:cNvPr id="5" name="Picture 1" descr="BULB_shutterstock_133871897_small.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89538" y="1119188"/>
            <a:ext cx="3954462" cy="3765550"/>
          </a:xfrm>
          <a:prstGeom prst="rect">
            <a:avLst/>
          </a:prstGeom>
          <a:noFill/>
          <a:ln w="9525">
            <a:noFill/>
            <a:miter lim="800000"/>
            <a:headEnd/>
            <a:tailEnd/>
          </a:ln>
        </p:spPr>
      </p:pic>
      <p:sp>
        <p:nvSpPr>
          <p:cNvPr id="6" name="Content Placeholder 2"/>
          <p:cNvSpPr txBox="1">
            <a:spLocks/>
          </p:cNvSpPr>
          <p:nvPr/>
        </p:nvSpPr>
        <p:spPr bwMode="auto">
          <a:xfrm>
            <a:off x="469475" y="1384445"/>
            <a:ext cx="2606675" cy="2671762"/>
          </a:xfrm>
          <a:prstGeom prst="rect">
            <a:avLst/>
          </a:prstGeom>
          <a:noFill/>
          <a:ln w="9525">
            <a:noFill/>
            <a:miter lim="800000"/>
            <a:headEnd/>
            <a:tailEnd/>
          </a:ln>
        </p:spPr>
        <p:txBody>
          <a:bodyPr>
            <a:prstTxWarp prst="textNoShape">
              <a:avLst/>
            </a:prstTxWarp>
          </a:bodyPr>
          <a:lstStyle/>
          <a:p>
            <a:pPr marL="171450" indent="-171450" eaLnBrk="0" hangingPunct="0">
              <a:spcBef>
                <a:spcPct val="20000"/>
              </a:spcBef>
              <a:spcAft>
                <a:spcPts val="600"/>
              </a:spcAft>
              <a:buFont typeface="Arial" charset="0"/>
              <a:buChar char="•"/>
            </a:pPr>
            <a:r>
              <a:rPr lang="en-GB" sz="1400" dirty="0" smtClean="0">
                <a:latin typeface="Trade Gothic Next LT Pro Lt" charset="0"/>
              </a:rPr>
              <a:t>Definition</a:t>
            </a:r>
            <a:endParaRPr lang="en-GB" sz="1400" dirty="0">
              <a:latin typeface="Trade Gothic Next LT Pro Lt" charset="0"/>
            </a:endParaRPr>
          </a:p>
          <a:p>
            <a:pPr marL="171450" indent="-171450" eaLnBrk="0" hangingPunct="0">
              <a:spcBef>
                <a:spcPct val="20000"/>
              </a:spcBef>
              <a:spcAft>
                <a:spcPts val="600"/>
              </a:spcAft>
              <a:buFont typeface="Arial" charset="0"/>
              <a:buChar char="•"/>
            </a:pPr>
            <a:r>
              <a:rPr lang="en-GB" sz="1400" dirty="0" smtClean="0">
                <a:latin typeface="Trade Gothic Next LT Pro Lt" charset="0"/>
              </a:rPr>
              <a:t>Application to Home</a:t>
            </a:r>
            <a:endParaRPr lang="en-GB" sz="1400" dirty="0">
              <a:latin typeface="Trade Gothic Next LT Pro Lt" charset="0"/>
            </a:endParaRPr>
          </a:p>
          <a:p>
            <a:pPr marL="171450" indent="-171450" eaLnBrk="0" hangingPunct="0">
              <a:spcBef>
                <a:spcPct val="20000"/>
              </a:spcBef>
              <a:spcAft>
                <a:spcPts val="600"/>
              </a:spcAft>
              <a:buFont typeface="Arial" charset="0"/>
              <a:buChar char="•"/>
            </a:pPr>
            <a:r>
              <a:rPr lang="en-GB" sz="1400" dirty="0" smtClean="0">
                <a:latin typeface="Trade Gothic Next LT Pro Lt" charset="0"/>
              </a:rPr>
              <a:t>Application to Business</a:t>
            </a:r>
            <a:endParaRPr lang="en-GB" sz="1400" dirty="0">
              <a:latin typeface="Trade Gothic Next LT Pro Lt" charset="0"/>
            </a:endParaRPr>
          </a:p>
          <a:p>
            <a:pPr marL="171450" indent="-171450" eaLnBrk="0" hangingPunct="0">
              <a:spcBef>
                <a:spcPct val="20000"/>
              </a:spcBef>
              <a:spcAft>
                <a:spcPts val="600"/>
              </a:spcAft>
              <a:buFont typeface="Arial" charset="0"/>
              <a:buChar char="•"/>
            </a:pPr>
            <a:r>
              <a:rPr lang="en-GB" sz="1400" dirty="0" smtClean="0">
                <a:latin typeface="Trade Gothic Next LT Pro Lt" charset="0"/>
              </a:rPr>
              <a:t>Project Ion &amp; BlackBerry</a:t>
            </a:r>
            <a:endParaRPr lang="en-GB" sz="1400" dirty="0">
              <a:latin typeface="Trade Gothic Next LT Pro Lt" charset="0"/>
            </a:endParaRPr>
          </a:p>
          <a:p>
            <a:pPr marL="171450" indent="-171450" eaLnBrk="0" hangingPunct="0">
              <a:spcBef>
                <a:spcPct val="20000"/>
              </a:spcBef>
              <a:buFont typeface="Arial" charset="0"/>
              <a:buChar char="•"/>
            </a:pPr>
            <a:r>
              <a:rPr lang="en-GB" sz="1400" dirty="0" smtClean="0">
                <a:latin typeface="Trade Gothic Next LT Pro Lt" charset="0"/>
              </a:rPr>
              <a:t>References </a:t>
            </a:r>
          </a:p>
          <a:p>
            <a:pPr eaLnBrk="0" hangingPunct="0">
              <a:spcBef>
                <a:spcPct val="20000"/>
              </a:spcBef>
            </a:pPr>
            <a:endParaRPr lang="en-US" sz="1400" dirty="0" smtClean="0">
              <a:latin typeface="Trade Gothic Next LT Pro Lt" charset="0"/>
            </a:endParaRPr>
          </a:p>
          <a:p>
            <a:pPr marL="171450" indent="-171450" eaLnBrk="0" hangingPunct="0">
              <a:spcBef>
                <a:spcPct val="20000"/>
              </a:spcBef>
              <a:buFont typeface="Arial" charset="0"/>
              <a:buChar char="•"/>
            </a:pPr>
            <a:endParaRPr lang="en-US" sz="1400" dirty="0">
              <a:latin typeface="Trade Gothic Next LT Pro Lt" charset="0"/>
            </a:endParaRPr>
          </a:p>
        </p:txBody>
      </p:sp>
    </p:spTree>
    <p:extLst>
      <p:ext uri="{BB962C8B-B14F-4D97-AF65-F5344CB8AC3E}">
        <p14:creationId xmlns:p14="http://schemas.microsoft.com/office/powerpoint/2010/main" val="4150656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41879" y="695926"/>
            <a:ext cx="5199062" cy="543739"/>
          </a:xfrm>
          <a:prstGeom prst="rect">
            <a:avLst/>
          </a:prstGeom>
          <a:noFill/>
          <a:ln w="9525">
            <a:noFill/>
            <a:miter lim="800000"/>
            <a:headEnd/>
            <a:tailEnd/>
          </a:ln>
        </p:spPr>
        <p:txBody>
          <a:bodyPr>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Definition</a:t>
            </a:r>
            <a:endParaRPr lang="en-GB" sz="3200" spc="-150" dirty="0">
              <a:solidFill>
                <a:srgbClr val="B319AB"/>
              </a:solidFill>
              <a:latin typeface="Arial Black" charset="0"/>
              <a:ea typeface="Arial Black" charset="0"/>
              <a:cs typeface="Arial Black" charset="0"/>
            </a:endParaRPr>
          </a:p>
        </p:txBody>
      </p:sp>
      <p:pic>
        <p:nvPicPr>
          <p:cNvPr id="4" name="Picture 9" descr="robotic arm background.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61000" y="411354"/>
            <a:ext cx="3683000" cy="4730750"/>
          </a:xfrm>
          <a:prstGeom prst="rect">
            <a:avLst/>
          </a:prstGeom>
          <a:noFill/>
          <a:ln w="9525">
            <a:noFill/>
            <a:miter lim="800000"/>
            <a:headEnd/>
            <a:tailEnd/>
          </a:ln>
        </p:spPr>
      </p:pic>
      <p:sp>
        <p:nvSpPr>
          <p:cNvPr id="5" name="Content Placeholder 2"/>
          <p:cNvSpPr txBox="1">
            <a:spLocks/>
          </p:cNvSpPr>
          <p:nvPr/>
        </p:nvSpPr>
        <p:spPr bwMode="auto">
          <a:xfrm>
            <a:off x="487667" y="1301515"/>
            <a:ext cx="3590925" cy="2671763"/>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GB" sz="1200" dirty="0" smtClean="0">
                <a:latin typeface="Trade Gothic Next LT Pro Lt" charset="0"/>
              </a:rPr>
              <a:t>IoT is a computing concept that describes a future where everyday physical objects will be connected to the internet and be able to identify themselves to other devices. </a:t>
            </a:r>
          </a:p>
          <a:p>
            <a:pPr>
              <a:lnSpc>
                <a:spcPct val="120000"/>
              </a:lnSpc>
              <a:spcAft>
                <a:spcPts val="1200"/>
              </a:spcAft>
            </a:pPr>
            <a:endParaRPr lang="en-GB" sz="1200" dirty="0">
              <a:latin typeface="Trade Gothic Next LT Pro Lt" charset="0"/>
            </a:endParaRPr>
          </a:p>
          <a:p>
            <a:pPr>
              <a:lnSpc>
                <a:spcPct val="120000"/>
              </a:lnSpc>
              <a:spcAft>
                <a:spcPts val="1200"/>
              </a:spcAft>
            </a:pPr>
            <a:r>
              <a:rPr lang="en-GB" sz="1200" dirty="0" smtClean="0">
                <a:latin typeface="Trade Gothic Next LT Pro Lt" charset="0"/>
              </a:rPr>
              <a:t>A Thing is an entity or physical object that has a unique identifier, an embedded system and the ability to transfer data over a network. </a:t>
            </a:r>
            <a:endParaRPr lang="en-GB" sz="1200" dirty="0">
              <a:latin typeface="Trade Gothic Next LT Pro Lt" charset="0"/>
            </a:endParaRPr>
          </a:p>
        </p:txBody>
      </p:sp>
    </p:spTree>
    <p:extLst>
      <p:ext uri="{BB962C8B-B14F-4D97-AF65-F5344CB8AC3E}">
        <p14:creationId xmlns:p14="http://schemas.microsoft.com/office/powerpoint/2010/main" val="318625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bwMode="auto">
          <a:xfrm>
            <a:off x="460477" y="451419"/>
            <a:ext cx="8383249" cy="4292307"/>
          </a:xfrm>
          <a:prstGeom prst="rect">
            <a:avLst/>
          </a:prstGeom>
          <a:noFill/>
          <a:ln w="9525">
            <a:noFill/>
            <a:miter lim="800000"/>
            <a:headEnd/>
            <a:tailEnd/>
          </a:ln>
        </p:spPr>
        <p:txBody>
          <a:bodyPr anchor="ctr">
            <a:prstTxWarp prst="textNoShape">
              <a:avLst/>
            </a:prstTxWarp>
          </a:bodyPr>
          <a:lstStyle/>
          <a:p>
            <a:pPr>
              <a:lnSpc>
                <a:spcPct val="85000"/>
              </a:lnSpc>
              <a:spcAft>
                <a:spcPts val="4800"/>
              </a:spcAft>
            </a:pPr>
            <a:r>
              <a:rPr lang="en-GB" sz="4400" spc="-150" dirty="0" smtClean="0">
                <a:latin typeface="Arial Black" charset="0"/>
                <a:ea typeface="Arial Black" charset="0"/>
                <a:cs typeface="Arial Black" charset="0"/>
              </a:rPr>
              <a:t>IT IS PREDICTED THAT BY 2020 THERE WILL BE </a:t>
            </a:r>
            <a:r>
              <a:rPr lang="en-US" sz="4400" spc="-150" dirty="0" smtClean="0">
                <a:solidFill>
                  <a:srgbClr val="009EE2"/>
                </a:solidFill>
                <a:latin typeface="Arial Black" charset="0"/>
                <a:ea typeface="Arial Black" charset="0"/>
                <a:cs typeface="Arial Black" charset="0"/>
              </a:rPr>
              <a:t>50 BILLION DEVICES</a:t>
            </a:r>
            <a:r>
              <a:rPr lang="en-GB" sz="4400" spc="-150" dirty="0" smtClean="0">
                <a:latin typeface="Arial Black" charset="0"/>
                <a:ea typeface="Arial Black" charset="0"/>
                <a:cs typeface="Arial Black" charset="0"/>
              </a:rPr>
              <a:t> CONNECTED TO THE INTERNET. </a:t>
            </a:r>
            <a:endParaRPr lang="en-US" sz="4400" spc="-150" dirty="0" smtClean="0">
              <a:latin typeface="Arial Black" charset="0"/>
              <a:ea typeface="Arial Black" charset="0"/>
              <a:cs typeface="Arial Black" charset="0"/>
            </a:endParaRPr>
          </a:p>
        </p:txBody>
      </p:sp>
    </p:spTree>
    <p:extLst>
      <p:ext uri="{BB962C8B-B14F-4D97-AF65-F5344CB8AC3E}">
        <p14:creationId xmlns:p14="http://schemas.microsoft.com/office/powerpoint/2010/main" val="1034456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41878" y="695926"/>
            <a:ext cx="4253947" cy="978729"/>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a:latin typeface="Arial Black"/>
                <a:cs typeface="Arial Black"/>
              </a:rPr>
              <a:t>Application To </a:t>
            </a:r>
            <a:r>
              <a:rPr lang="en-GB" sz="3200" spc="-150" dirty="0" smtClean="0">
                <a:solidFill>
                  <a:srgbClr val="0055B7"/>
                </a:solidFill>
                <a:latin typeface="Arial Black" charset="0"/>
                <a:ea typeface="Arial Black" charset="0"/>
                <a:cs typeface="Arial Black" charset="0"/>
              </a:rPr>
              <a:t>HOME</a:t>
            </a:r>
            <a:endParaRPr lang="en-GB" sz="3200" spc="-150" dirty="0">
              <a:solidFill>
                <a:srgbClr val="82BC08"/>
              </a:solidFill>
              <a:latin typeface="Arial Black" charset="0"/>
              <a:ea typeface="Arial Black" charset="0"/>
              <a:cs typeface="Arial Black" charset="0"/>
            </a:endParaRPr>
          </a:p>
        </p:txBody>
      </p:sp>
      <p:pic>
        <p:nvPicPr>
          <p:cNvPr id="4" name="Picture 10" descr="SCALES.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695825" y="515938"/>
            <a:ext cx="4514850" cy="4478337"/>
          </a:xfrm>
          <a:prstGeom prst="rect">
            <a:avLst/>
          </a:prstGeom>
          <a:noFill/>
          <a:ln w="9525">
            <a:noFill/>
            <a:miter lim="800000"/>
            <a:headEnd/>
            <a:tailEnd/>
          </a:ln>
        </p:spPr>
      </p:pic>
      <p:sp>
        <p:nvSpPr>
          <p:cNvPr id="5" name="Content Placeholder 2"/>
          <p:cNvSpPr txBox="1">
            <a:spLocks/>
          </p:cNvSpPr>
          <p:nvPr/>
        </p:nvSpPr>
        <p:spPr bwMode="auto">
          <a:xfrm>
            <a:off x="487667" y="1827295"/>
            <a:ext cx="3590925" cy="1030205"/>
          </a:xfrm>
          <a:prstGeom prst="rect">
            <a:avLst/>
          </a:prstGeom>
          <a:noFill/>
          <a:ln w="9525">
            <a:noFill/>
            <a:miter lim="800000"/>
            <a:headEnd/>
            <a:tailEnd/>
          </a:ln>
        </p:spPr>
        <p:txBody>
          <a:bodyPr>
            <a:prstTxWarp prst="textNoShape">
              <a:avLst/>
            </a:prstTxWarp>
          </a:bodyPr>
          <a:lstStyle/>
          <a:p>
            <a:pPr>
              <a:lnSpc>
                <a:spcPct val="120000"/>
              </a:lnSpc>
              <a:spcAft>
                <a:spcPts val="4800"/>
              </a:spcAft>
            </a:pPr>
            <a:r>
              <a:rPr lang="en-US" sz="1200" dirty="0" err="1">
                <a:latin typeface="Trade Gothic Next LT Pro Lt" charset="0"/>
              </a:rPr>
              <a:t>IoT</a:t>
            </a:r>
            <a:r>
              <a:rPr lang="en-US" sz="1200" dirty="0">
                <a:latin typeface="Trade Gothic Next LT Pro Lt" charset="0"/>
              </a:rPr>
              <a:t> is largely considered the most radical change in information and how we manage information since the introduction of the World Wide Web.</a:t>
            </a:r>
          </a:p>
          <a:p>
            <a:pPr>
              <a:lnSpc>
                <a:spcPct val="120000"/>
              </a:lnSpc>
              <a:spcAft>
                <a:spcPts val="4800"/>
              </a:spcAft>
            </a:pPr>
            <a:endParaRPr lang="en-US" sz="1200" dirty="0">
              <a:latin typeface="Trade Gothic Next LT Pro Lt" charset="0"/>
            </a:endParaRPr>
          </a:p>
        </p:txBody>
      </p:sp>
    </p:spTree>
    <p:extLst>
      <p:ext uri="{BB962C8B-B14F-4D97-AF65-F5344CB8AC3E}">
        <p14:creationId xmlns:p14="http://schemas.microsoft.com/office/powerpoint/2010/main" val="33761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auto">
          <a:xfrm>
            <a:off x="487020" y="804553"/>
            <a:ext cx="3039760" cy="939915"/>
          </a:xfrm>
          <a:prstGeom prst="rect">
            <a:avLst/>
          </a:prstGeom>
          <a:noFill/>
          <a:ln w="9525">
            <a:noFill/>
            <a:miter lim="800000"/>
            <a:headEnd/>
            <a:tailEnd/>
          </a:ln>
        </p:spPr>
        <p:txBody>
          <a:bodyPr anchor="ctr">
            <a:prstTxWarp prst="textNoShape">
              <a:avLst/>
            </a:prstTxWarp>
          </a:bodyPr>
          <a:lstStyle/>
          <a:p>
            <a:pPr>
              <a:lnSpc>
                <a:spcPct val="90000"/>
              </a:lnSpc>
            </a:pPr>
            <a:r>
              <a:rPr lang="en-US" sz="3600" spc="-150" dirty="0">
                <a:solidFill>
                  <a:schemeClr val="bg1"/>
                </a:solidFill>
                <a:latin typeface="Arial Black" charset="0"/>
                <a:ea typeface="Arial Black" charset="0"/>
                <a:cs typeface="Arial Black" charset="0"/>
              </a:rPr>
              <a:t>TITLE</a:t>
            </a:r>
          </a:p>
          <a:p>
            <a:pPr>
              <a:lnSpc>
                <a:spcPct val="90000"/>
              </a:lnSpc>
            </a:pPr>
            <a:r>
              <a:rPr lang="en-US" sz="3600" spc="-150" dirty="0" smtClean="0">
                <a:solidFill>
                  <a:schemeClr val="bg1"/>
                </a:solidFill>
                <a:latin typeface="Arial Black" charset="0"/>
                <a:ea typeface="Arial Black" charset="0"/>
                <a:cs typeface="Arial Black" charset="0"/>
              </a:rPr>
              <a:t>HERE</a:t>
            </a:r>
            <a:endParaRPr lang="en-US" sz="3600" spc="-150" dirty="0">
              <a:solidFill>
                <a:schemeClr val="bg1"/>
              </a:solidFill>
              <a:latin typeface="Arial Black" charset="0"/>
              <a:ea typeface="Arial Black" charset="0"/>
              <a:cs typeface="Arial Black" charset="0"/>
            </a:endParaRPr>
          </a:p>
        </p:txBody>
      </p:sp>
      <p:sp>
        <p:nvSpPr>
          <p:cNvPr id="7" name="TextBox 6"/>
          <p:cNvSpPr txBox="1">
            <a:spLocks noChangeArrowheads="1"/>
          </p:cNvSpPr>
          <p:nvPr/>
        </p:nvSpPr>
        <p:spPr bwMode="auto">
          <a:xfrm>
            <a:off x="441878" y="695926"/>
            <a:ext cx="5837001"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latin typeface="Arial Black" charset="0"/>
                <a:ea typeface="Arial Black" charset="0"/>
                <a:cs typeface="Arial Black" charset="0"/>
              </a:rPr>
              <a:t>APPLICATION TO </a:t>
            </a:r>
            <a:r>
              <a:rPr lang="en-GB" sz="3200" spc="-150" dirty="0" smtClean="0">
                <a:solidFill>
                  <a:srgbClr val="0055B7"/>
                </a:solidFill>
                <a:latin typeface="Arial Black" charset="0"/>
                <a:ea typeface="Arial Black" charset="0"/>
                <a:cs typeface="Arial Black" charset="0"/>
              </a:rPr>
              <a:t>HOME</a:t>
            </a:r>
            <a:endParaRPr lang="en-GB" sz="3200" spc="-150" dirty="0">
              <a:solidFill>
                <a:srgbClr val="0055B7"/>
              </a:solidFill>
              <a:latin typeface="Arial Black" charset="0"/>
              <a:ea typeface="Arial Black" charset="0"/>
              <a:cs typeface="Arial Black" charset="0"/>
            </a:endParaRPr>
          </a:p>
        </p:txBody>
      </p:sp>
      <p:sp>
        <p:nvSpPr>
          <p:cNvPr id="8" name="Content Placeholder 2"/>
          <p:cNvSpPr txBox="1">
            <a:spLocks/>
          </p:cNvSpPr>
          <p:nvPr/>
        </p:nvSpPr>
        <p:spPr bwMode="auto">
          <a:xfrm>
            <a:off x="487667" y="1173880"/>
            <a:ext cx="7995321" cy="3704825"/>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US" sz="1200" dirty="0" smtClean="0">
                <a:latin typeface="Trade Gothic Next LT Pro Lt" charset="0"/>
              </a:rPr>
              <a:t>Smarter Homes: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Sensors and Actuators Integrated into more devices. E.g. Coffee Machines, Heating, Showers. </a:t>
            </a:r>
          </a:p>
          <a:p>
            <a:pPr marL="171450" indent="-171450">
              <a:lnSpc>
                <a:spcPct val="120000"/>
              </a:lnSpc>
              <a:spcAft>
                <a:spcPts val="1200"/>
              </a:spcAft>
              <a:buFont typeface="Arial" panose="020B0604020202020204" pitchFamily="34" charset="0"/>
              <a:buChar char="•"/>
            </a:pPr>
            <a:r>
              <a:rPr lang="en-US" sz="1200" dirty="0" smtClean="0">
                <a:latin typeface="Trade Gothic Next LT Pro Lt" charset="0"/>
              </a:rPr>
              <a:t>Appliances will become more smarter and learn your routine and work around you.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You will have an Intelligent system that is tailored for your requirements.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Health Monitors</a:t>
            </a:r>
            <a:endParaRPr lang="en-US" sz="1200" dirty="0" smtClean="0">
              <a:latin typeface="Trade Gothic Next LT Pro Lt" charset="0"/>
            </a:endParaRPr>
          </a:p>
          <a:p>
            <a:pPr>
              <a:lnSpc>
                <a:spcPct val="120000"/>
              </a:lnSpc>
              <a:spcAft>
                <a:spcPts val="1200"/>
              </a:spcAft>
            </a:pPr>
            <a:r>
              <a:rPr lang="en-US" sz="1200" dirty="0" smtClean="0">
                <a:latin typeface="Trade Gothic Next LT Pro Lt" charset="0"/>
              </a:rPr>
              <a:t>Use Case: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You wake up in the morning to your alarm clock that has set an alarm on its own by analysing your sleeping patterns and taking into account the time you would like to go to work, it then queries the internet on any traffic or disruptions on your way to work and adjusts itself so you have optimum sleep while still waking up on time. </a:t>
            </a:r>
          </a:p>
          <a:p>
            <a:pPr marL="171450" indent="-171450">
              <a:lnSpc>
                <a:spcPct val="120000"/>
              </a:lnSpc>
              <a:spcAft>
                <a:spcPts val="1200"/>
              </a:spcAft>
              <a:buFont typeface="Arial" panose="020B0604020202020204" pitchFamily="34" charset="0"/>
              <a:buChar char="•"/>
            </a:pPr>
            <a:r>
              <a:rPr lang="en-GB" sz="1200" dirty="0" smtClean="0">
                <a:latin typeface="Trade Gothic Next LT Pro Lt" charset="0"/>
              </a:rPr>
              <a:t>Your new smart home has communicated with your alarm clock and determined that the heating should start to turn on half an hour before you wake up. </a:t>
            </a:r>
          </a:p>
          <a:p>
            <a:pPr marL="171450" indent="-171450">
              <a:lnSpc>
                <a:spcPct val="120000"/>
              </a:lnSpc>
              <a:spcAft>
                <a:spcPts val="1200"/>
              </a:spcAft>
            </a:pPr>
            <a:endParaRPr lang="en-US" sz="1200" dirty="0" smtClean="0">
              <a:latin typeface="Trade Gothic Next LT Pro Lt" charset="0"/>
            </a:endParaRPr>
          </a:p>
          <a:p>
            <a:pPr>
              <a:lnSpc>
                <a:spcPct val="120000"/>
              </a:lnSpc>
              <a:spcAft>
                <a:spcPts val="4800"/>
              </a:spcAft>
            </a:pPr>
            <a:endParaRPr lang="en-GB" sz="1200" dirty="0">
              <a:latin typeface="Trade Gothic Next LT Pro Lt" charset="0"/>
            </a:endParaRPr>
          </a:p>
          <a:p>
            <a:pPr>
              <a:lnSpc>
                <a:spcPct val="120000"/>
              </a:lnSpc>
              <a:spcAft>
                <a:spcPts val="4800"/>
              </a:spcAft>
            </a:pPr>
            <a:endParaRPr lang="en-GB" sz="1200" dirty="0">
              <a:latin typeface="Trade Gothic Next LT Pro Lt" charset="0"/>
            </a:endParaRPr>
          </a:p>
          <a:p>
            <a:pPr>
              <a:lnSpc>
                <a:spcPct val="120000"/>
              </a:lnSpc>
              <a:spcAft>
                <a:spcPts val="4800"/>
              </a:spcAft>
            </a:pPr>
            <a:endParaRPr lang="en-GB" sz="1200" dirty="0">
              <a:latin typeface="Trade Gothic Next LT Pro Lt" charset="0"/>
            </a:endParaRPr>
          </a:p>
        </p:txBody>
      </p:sp>
    </p:spTree>
    <p:extLst>
      <p:ext uri="{BB962C8B-B14F-4D97-AF65-F5344CB8AC3E}">
        <p14:creationId xmlns:p14="http://schemas.microsoft.com/office/powerpoint/2010/main" val="7105015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blinds(horizontal)">
                                      <p:cBhvr>
                                        <p:cTn id="35" dur="500"/>
                                        <p:tgtEl>
                                          <p:spTgt spid="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animEffect transition="in" filter="blinds(horizontal)">
                                      <p:cBhvr>
                                        <p:cTn id="4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Q10_Email_NEW.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256213" y="1067087"/>
            <a:ext cx="3389312" cy="4068762"/>
          </a:xfrm>
          <a:prstGeom prst="rect">
            <a:avLst/>
          </a:prstGeom>
          <a:noFill/>
          <a:ln w="9525">
            <a:noFill/>
            <a:miter lim="800000"/>
            <a:headEnd/>
            <a:tailEnd/>
          </a:ln>
        </p:spPr>
      </p:pic>
      <p:sp>
        <p:nvSpPr>
          <p:cNvPr id="6" name="TextBox 5"/>
          <p:cNvSpPr txBox="1">
            <a:spLocks noChangeArrowheads="1"/>
          </p:cNvSpPr>
          <p:nvPr/>
        </p:nvSpPr>
        <p:spPr bwMode="auto">
          <a:xfrm>
            <a:off x="441878" y="695926"/>
            <a:ext cx="6256102"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solidFill>
                  <a:srgbClr val="FFFFFF"/>
                </a:solidFill>
                <a:latin typeface="Arial Black" charset="0"/>
                <a:ea typeface="Arial Black" charset="0"/>
                <a:cs typeface="Arial Black" charset="0"/>
              </a:rPr>
              <a:t>APPLICATION TO </a:t>
            </a:r>
            <a:r>
              <a:rPr lang="en-GB" sz="3200" spc="-150" dirty="0" smtClean="0">
                <a:solidFill>
                  <a:srgbClr val="009EE2"/>
                </a:solidFill>
                <a:latin typeface="Arial Black" charset="0"/>
                <a:ea typeface="Arial Black" charset="0"/>
                <a:cs typeface="Arial Black" charset="0"/>
              </a:rPr>
              <a:t>BUSINESS</a:t>
            </a:r>
            <a:endParaRPr lang="en-GB" sz="3200" spc="-150" dirty="0">
              <a:solidFill>
                <a:srgbClr val="009EE2"/>
              </a:solidFill>
              <a:latin typeface="Arial Black" charset="0"/>
              <a:ea typeface="Arial Black" charset="0"/>
              <a:cs typeface="Arial Black" charset="0"/>
            </a:endParaRPr>
          </a:p>
        </p:txBody>
      </p:sp>
      <p:sp>
        <p:nvSpPr>
          <p:cNvPr id="7" name="Content Placeholder 2"/>
          <p:cNvSpPr txBox="1">
            <a:spLocks/>
          </p:cNvSpPr>
          <p:nvPr/>
        </p:nvSpPr>
        <p:spPr bwMode="auto">
          <a:xfrm>
            <a:off x="487667" y="1301515"/>
            <a:ext cx="3590925" cy="2671763"/>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GB" sz="1200" dirty="0" smtClean="0">
                <a:latin typeface="Trade Gothic Next LT Pro Lt" charset="0"/>
              </a:rPr>
              <a:t>IoT will revolutionise the workplace and how an organisation runs not only </a:t>
            </a:r>
            <a:r>
              <a:rPr lang="en-GB" sz="1200" dirty="0" smtClean="0">
                <a:latin typeface="Trade Gothic Next LT Pro Lt" charset="0"/>
              </a:rPr>
              <a:t>at your desks but also in conferences and board rooms. </a:t>
            </a:r>
            <a:endParaRPr lang="en-US" sz="1200" dirty="0" smtClean="0">
              <a:latin typeface="Trade Gothic Next LT Pro Lt" charset="0"/>
            </a:endParaRPr>
          </a:p>
          <a:p>
            <a:pPr>
              <a:lnSpc>
                <a:spcPct val="120000"/>
              </a:lnSpc>
              <a:spcAft>
                <a:spcPts val="1200"/>
              </a:spcAft>
            </a:pPr>
            <a:endParaRPr lang="en-US" sz="1200" dirty="0">
              <a:latin typeface="Trade Gothic Next LT Pro Lt" charset="0"/>
            </a:endParaRPr>
          </a:p>
        </p:txBody>
      </p:sp>
    </p:spTree>
    <p:extLst>
      <p:ext uri="{BB962C8B-B14F-4D97-AF65-F5344CB8AC3E}">
        <p14:creationId xmlns:p14="http://schemas.microsoft.com/office/powerpoint/2010/main" val="2558665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auto">
          <a:xfrm>
            <a:off x="487020" y="804553"/>
            <a:ext cx="3039760" cy="939915"/>
          </a:xfrm>
          <a:prstGeom prst="rect">
            <a:avLst/>
          </a:prstGeom>
          <a:noFill/>
          <a:ln w="9525">
            <a:noFill/>
            <a:miter lim="800000"/>
            <a:headEnd/>
            <a:tailEnd/>
          </a:ln>
        </p:spPr>
        <p:txBody>
          <a:bodyPr anchor="ctr">
            <a:prstTxWarp prst="textNoShape">
              <a:avLst/>
            </a:prstTxWarp>
          </a:bodyPr>
          <a:lstStyle/>
          <a:p>
            <a:pPr>
              <a:lnSpc>
                <a:spcPct val="90000"/>
              </a:lnSpc>
            </a:pPr>
            <a:r>
              <a:rPr lang="en-US" sz="3600" spc="-150" dirty="0">
                <a:solidFill>
                  <a:schemeClr val="bg1"/>
                </a:solidFill>
                <a:latin typeface="Arial Black" charset="0"/>
                <a:ea typeface="Arial Black" charset="0"/>
                <a:cs typeface="Arial Black" charset="0"/>
              </a:rPr>
              <a:t>TITLE</a:t>
            </a:r>
          </a:p>
          <a:p>
            <a:pPr>
              <a:lnSpc>
                <a:spcPct val="90000"/>
              </a:lnSpc>
            </a:pPr>
            <a:r>
              <a:rPr lang="en-US" sz="3600" spc="-150" dirty="0" smtClean="0">
                <a:solidFill>
                  <a:schemeClr val="bg1"/>
                </a:solidFill>
                <a:latin typeface="Arial Black" charset="0"/>
                <a:ea typeface="Arial Black" charset="0"/>
                <a:cs typeface="Arial Black" charset="0"/>
              </a:rPr>
              <a:t>HERE</a:t>
            </a:r>
            <a:endParaRPr lang="en-US" sz="3600" spc="-150" dirty="0">
              <a:solidFill>
                <a:schemeClr val="bg1"/>
              </a:solidFill>
              <a:latin typeface="Arial Black" charset="0"/>
              <a:ea typeface="Arial Black" charset="0"/>
              <a:cs typeface="Arial Black" charset="0"/>
            </a:endParaRPr>
          </a:p>
        </p:txBody>
      </p:sp>
      <p:sp>
        <p:nvSpPr>
          <p:cNvPr id="7" name="TextBox 6"/>
          <p:cNvSpPr txBox="1">
            <a:spLocks noChangeArrowheads="1"/>
          </p:cNvSpPr>
          <p:nvPr/>
        </p:nvSpPr>
        <p:spPr bwMode="auto">
          <a:xfrm>
            <a:off x="441878" y="695926"/>
            <a:ext cx="6177997" cy="535531"/>
          </a:xfrm>
          <a:prstGeom prst="rect">
            <a:avLst/>
          </a:prstGeom>
          <a:noFill/>
          <a:ln w="9525">
            <a:noFill/>
            <a:miter lim="800000"/>
            <a:headEnd/>
            <a:tailEnd/>
          </a:ln>
        </p:spPr>
        <p:txBody>
          <a:bodyPr wrap="square">
            <a:prstTxWarp prst="textNoShape">
              <a:avLst/>
            </a:prstTxWarp>
            <a:spAutoFit/>
          </a:bodyPr>
          <a:lstStyle/>
          <a:p>
            <a:pPr>
              <a:lnSpc>
                <a:spcPct val="90000"/>
              </a:lnSpc>
            </a:pPr>
            <a:r>
              <a:rPr lang="en-GB" sz="3200" spc="-150" dirty="0" smtClean="0">
                <a:latin typeface="Arial Black" charset="0"/>
                <a:ea typeface="Arial Black" charset="0"/>
                <a:cs typeface="Arial Black" charset="0"/>
              </a:rPr>
              <a:t>APPLICATION TO </a:t>
            </a:r>
            <a:r>
              <a:rPr lang="en-GB" sz="3200" spc="-150" dirty="0" smtClean="0">
                <a:solidFill>
                  <a:srgbClr val="0055B7"/>
                </a:solidFill>
                <a:latin typeface="Arial Black" charset="0"/>
                <a:ea typeface="Arial Black" charset="0"/>
                <a:cs typeface="Arial Black" charset="0"/>
              </a:rPr>
              <a:t>BUSINESS</a:t>
            </a:r>
            <a:endParaRPr lang="en-GB" sz="3200" spc="-150" dirty="0">
              <a:solidFill>
                <a:srgbClr val="0055B7"/>
              </a:solidFill>
              <a:latin typeface="Arial Black" charset="0"/>
              <a:ea typeface="Arial Black" charset="0"/>
              <a:cs typeface="Arial Black" charset="0"/>
            </a:endParaRPr>
          </a:p>
        </p:txBody>
      </p:sp>
      <p:sp>
        <p:nvSpPr>
          <p:cNvPr id="8" name="Content Placeholder 2"/>
          <p:cNvSpPr txBox="1">
            <a:spLocks/>
          </p:cNvSpPr>
          <p:nvPr/>
        </p:nvSpPr>
        <p:spPr bwMode="auto">
          <a:xfrm>
            <a:off x="487667" y="1173880"/>
            <a:ext cx="7995321" cy="3704825"/>
          </a:xfrm>
          <a:prstGeom prst="rect">
            <a:avLst/>
          </a:prstGeom>
          <a:noFill/>
          <a:ln w="9525">
            <a:noFill/>
            <a:miter lim="800000"/>
            <a:headEnd/>
            <a:tailEnd/>
          </a:ln>
        </p:spPr>
        <p:txBody>
          <a:bodyPr>
            <a:prstTxWarp prst="textNoShape">
              <a:avLst/>
            </a:prstTxWarp>
          </a:bodyPr>
          <a:lstStyle/>
          <a:p>
            <a:pPr>
              <a:lnSpc>
                <a:spcPct val="120000"/>
              </a:lnSpc>
              <a:spcAft>
                <a:spcPts val="1200"/>
              </a:spcAft>
            </a:pPr>
            <a:r>
              <a:rPr lang="en-US" sz="1200" dirty="0" smtClean="0">
                <a:latin typeface="Trade Gothic Next LT Pro Lt" charset="0"/>
              </a:rPr>
              <a:t>Smarter Offices: </a:t>
            </a:r>
          </a:p>
          <a:p>
            <a:pPr marL="171450" indent="-171450">
              <a:lnSpc>
                <a:spcPct val="120000"/>
              </a:lnSpc>
              <a:spcAft>
                <a:spcPts val="1200"/>
              </a:spcAft>
              <a:buFont typeface="Arial" panose="020B0604020202020204" pitchFamily="34" charset="0"/>
              <a:buChar char="•"/>
            </a:pPr>
            <a:r>
              <a:rPr lang="en-US" sz="1200" dirty="0" smtClean="0">
                <a:latin typeface="Trade Gothic Next LT Pro Lt" charset="0"/>
              </a:rPr>
              <a:t>Integrating conference reservation systems with the smart building to have intelligent lights, projectors, blinds and air conditioning. </a:t>
            </a:r>
          </a:p>
          <a:p>
            <a:pPr marL="171450" indent="-171450">
              <a:lnSpc>
                <a:spcPct val="120000"/>
              </a:lnSpc>
              <a:spcAft>
                <a:spcPts val="1200"/>
              </a:spcAft>
              <a:buFont typeface="Arial" panose="020B0604020202020204" pitchFamily="34" charset="0"/>
              <a:buChar char="•"/>
            </a:pPr>
            <a:r>
              <a:rPr lang="en-US" sz="1200" dirty="0" smtClean="0">
                <a:latin typeface="Trade Gothic Next LT Pro Lt" charset="0"/>
              </a:rPr>
              <a:t>No need for fiddling around with controls, allowing you to be efficient and concentrate on your role. This in turn saves costs. </a:t>
            </a:r>
          </a:p>
          <a:p>
            <a:pPr marL="171450" indent="-171450">
              <a:lnSpc>
                <a:spcPct val="120000"/>
              </a:lnSpc>
              <a:spcAft>
                <a:spcPts val="1200"/>
              </a:spcAft>
              <a:buFont typeface="Arial" panose="020B0604020202020204" pitchFamily="34" charset="0"/>
              <a:buChar char="•"/>
            </a:pPr>
            <a:endParaRPr lang="en-US" sz="1200" dirty="0" smtClean="0">
              <a:latin typeface="Trade Gothic Next LT Pro Lt" charset="0"/>
            </a:endParaRPr>
          </a:p>
          <a:p>
            <a:pPr>
              <a:lnSpc>
                <a:spcPct val="120000"/>
              </a:lnSpc>
              <a:spcAft>
                <a:spcPts val="1200"/>
              </a:spcAft>
            </a:pPr>
            <a:r>
              <a:rPr lang="en-US" sz="1200" dirty="0" smtClean="0">
                <a:latin typeface="Trade Gothic Next LT Pro Lt" charset="0"/>
              </a:rPr>
              <a:t>Use Case: </a:t>
            </a:r>
          </a:p>
          <a:p>
            <a:pPr marL="171450" indent="-171450">
              <a:lnSpc>
                <a:spcPct val="120000"/>
              </a:lnSpc>
              <a:spcAft>
                <a:spcPts val="1200"/>
              </a:spcAft>
              <a:buFont typeface="Arial" panose="020B0604020202020204" pitchFamily="34" charset="0"/>
              <a:buChar char="•"/>
            </a:pPr>
            <a:r>
              <a:rPr lang="en-US" sz="1200" dirty="0" smtClean="0">
                <a:latin typeface="Trade Gothic Next LT Pro Lt" charset="0"/>
              </a:rPr>
              <a:t>You walk into the office in the morning, the building detects your presence and begins to turn your computer on and logs you in automatically. It then checks to see your test requests and checks for you if there are any devices and SIMS of that test request. All this would be done before you even reached your desk. </a:t>
            </a:r>
          </a:p>
          <a:p>
            <a:pPr marL="171450" indent="-171450">
              <a:lnSpc>
                <a:spcPct val="120000"/>
              </a:lnSpc>
              <a:spcAft>
                <a:spcPts val="1200"/>
              </a:spcAft>
              <a:buFont typeface="Arial" panose="020B0604020202020204" pitchFamily="34" charset="0"/>
              <a:buChar char="•"/>
            </a:pPr>
            <a:endParaRPr lang="en-US" sz="1200" dirty="0" smtClean="0">
              <a:latin typeface="Trade Gothic Next LT Pro Lt" charset="0"/>
            </a:endParaRPr>
          </a:p>
          <a:p>
            <a:pPr>
              <a:lnSpc>
                <a:spcPct val="120000"/>
              </a:lnSpc>
              <a:spcAft>
                <a:spcPts val="4800"/>
              </a:spcAft>
            </a:pPr>
            <a:endParaRPr lang="en-GB" sz="1200" dirty="0">
              <a:latin typeface="Trade Gothic Next LT Pro Lt" charset="0"/>
            </a:endParaRPr>
          </a:p>
          <a:p>
            <a:pPr>
              <a:lnSpc>
                <a:spcPct val="120000"/>
              </a:lnSpc>
              <a:spcAft>
                <a:spcPts val="4800"/>
              </a:spcAft>
            </a:pPr>
            <a:endParaRPr lang="en-GB" sz="1200" dirty="0">
              <a:latin typeface="Trade Gothic Next LT Pro Lt" charset="0"/>
            </a:endParaRPr>
          </a:p>
          <a:p>
            <a:pPr>
              <a:lnSpc>
                <a:spcPct val="120000"/>
              </a:lnSpc>
              <a:spcAft>
                <a:spcPts val="4800"/>
              </a:spcAft>
            </a:pPr>
            <a:endParaRPr lang="en-GB" sz="1200" dirty="0">
              <a:latin typeface="Trade Gothic Next LT Pro Lt" charset="0"/>
            </a:endParaRPr>
          </a:p>
        </p:txBody>
      </p:sp>
    </p:spTree>
    <p:extLst>
      <p:ext uri="{BB962C8B-B14F-4D97-AF65-F5344CB8AC3E}">
        <p14:creationId xmlns:p14="http://schemas.microsoft.com/office/powerpoint/2010/main" val="71050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blinds(horizontal)">
                                      <p:cBhvr>
                                        <p:cTn id="25"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31863"/>
            <a:ext cx="4551363" cy="2539470"/>
          </a:xfrm>
          <a:prstGeom prst="rect">
            <a:avLst/>
          </a:prstGeom>
          <a:solidFill>
            <a:schemeClr val="bg1">
              <a:alpha val="5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Content Placeholder 2"/>
          <p:cNvSpPr txBox="1">
            <a:spLocks/>
          </p:cNvSpPr>
          <p:nvPr/>
        </p:nvSpPr>
        <p:spPr bwMode="auto">
          <a:xfrm>
            <a:off x="510617" y="2142970"/>
            <a:ext cx="3590925" cy="1328363"/>
          </a:xfrm>
          <a:prstGeom prst="rect">
            <a:avLst/>
          </a:prstGeom>
          <a:noFill/>
          <a:ln w="9525">
            <a:noFill/>
            <a:miter lim="800000"/>
            <a:headEnd/>
            <a:tailEnd/>
          </a:ln>
        </p:spPr>
        <p:txBody>
          <a:bodyPr>
            <a:prstTxWarp prst="textNoShape">
              <a:avLst/>
            </a:prstTxWarp>
          </a:bodyPr>
          <a:lstStyle/>
          <a:p>
            <a:pPr>
              <a:lnSpc>
                <a:spcPct val="120000"/>
              </a:lnSpc>
              <a:spcAft>
                <a:spcPts val="4800"/>
              </a:spcAft>
            </a:pPr>
            <a:r>
              <a:rPr lang="en-US" sz="1200" dirty="0" smtClean="0">
                <a:latin typeface="Trade Gothic Next LT Pro Lt" charset="0"/>
              </a:rPr>
              <a:t>In May 2014 Blackberry unveiled a series of initiatives codenamed Project Ion. </a:t>
            </a:r>
          </a:p>
          <a:p>
            <a:pPr>
              <a:lnSpc>
                <a:spcPct val="120000"/>
              </a:lnSpc>
              <a:spcAft>
                <a:spcPts val="4800"/>
              </a:spcAft>
            </a:pPr>
            <a:endParaRPr lang="en-GB" sz="1200" dirty="0">
              <a:latin typeface="Trade Gothic Next LT Pro Lt" charset="0"/>
            </a:endParaRPr>
          </a:p>
        </p:txBody>
      </p:sp>
      <p:sp>
        <p:nvSpPr>
          <p:cNvPr id="4" name="Title 5"/>
          <p:cNvSpPr txBox="1">
            <a:spLocks/>
          </p:cNvSpPr>
          <p:nvPr/>
        </p:nvSpPr>
        <p:spPr bwMode="auto">
          <a:xfrm>
            <a:off x="497563" y="1096963"/>
            <a:ext cx="5086350" cy="866775"/>
          </a:xfrm>
          <a:prstGeom prst="rect">
            <a:avLst/>
          </a:prstGeom>
          <a:noFill/>
          <a:ln w="9525">
            <a:noFill/>
            <a:miter lim="800000"/>
            <a:headEnd/>
            <a:tailEnd/>
          </a:ln>
        </p:spPr>
        <p:txBody>
          <a:bodyPr anchor="ctr">
            <a:prstTxWarp prst="textNoShape">
              <a:avLst/>
            </a:prstTxWarp>
          </a:bodyPr>
          <a:lstStyle/>
          <a:p>
            <a:pPr>
              <a:defRPr/>
            </a:pPr>
            <a:r>
              <a:rPr lang="en-US" sz="3200" spc="-150" dirty="0" smtClean="0">
                <a:latin typeface="Arial Black"/>
                <a:cs typeface="Arial Black"/>
              </a:rPr>
              <a:t>PROJECT ION </a:t>
            </a:r>
            <a:endParaRPr lang="en-US" sz="3200" spc="-150" dirty="0">
              <a:solidFill>
                <a:srgbClr val="FF4C00"/>
              </a:solidFill>
              <a:latin typeface="Arial Black"/>
              <a:cs typeface="Arial Black"/>
            </a:endParaRPr>
          </a:p>
        </p:txBody>
      </p:sp>
    </p:spTree>
    <p:extLst>
      <p:ext uri="{BB962C8B-B14F-4D97-AF65-F5344CB8AC3E}">
        <p14:creationId xmlns:p14="http://schemas.microsoft.com/office/powerpoint/2010/main" val="4031510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www.w3.org/XML/1998/namespace"/>
    <ds:schemaRef ds:uri="http://schemas.openxmlformats.org/package/2006/metadata/core-properties"/>
    <ds:schemaRef ds:uri="http://schemas.microsoft.com/sharepoint/v3/fields"/>
    <ds:schemaRef ds:uri="http://purl.org/dc/dcmitype/"/>
    <ds:schemaRef ds:uri="http://schemas.microsoft.com/office/2006/documentManagement/typ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2078</TotalTime>
  <Words>1167</Words>
  <Application>Microsoft Office PowerPoint</Application>
  <PresentationFormat>On-screen Show (16:9)</PresentationFormat>
  <Paragraphs>115</Paragraphs>
  <Slides>12</Slides>
  <Notes>10</Notes>
  <HiddenSlides>0</HiddenSlides>
  <MMClips>0</MMClips>
  <ScaleCrop>false</ScaleCrop>
  <HeadingPairs>
    <vt:vector size="4" baseType="variant">
      <vt:variant>
        <vt:lpstr>Theme</vt:lpstr>
      </vt:variant>
      <vt:variant>
        <vt:i4>15</vt:i4>
      </vt:variant>
      <vt:variant>
        <vt:lpstr>Slide Titles</vt:lpstr>
      </vt:variant>
      <vt:variant>
        <vt:i4>12</vt:i4>
      </vt:variant>
    </vt:vector>
  </HeadingPairs>
  <TitlesOfParts>
    <vt:vector size="27" baseType="lpstr">
      <vt:lpstr>1_Office Theme</vt:lpstr>
      <vt:lpstr>13_Office Theme</vt:lpstr>
      <vt:lpstr>2_Office Theme</vt:lpstr>
      <vt:lpstr>3_Office Theme</vt:lpstr>
      <vt:lpstr>4_Office Theme</vt:lpstr>
      <vt:lpstr>5_Office Theme</vt:lpstr>
      <vt:lpstr>7_Office Theme</vt:lpstr>
      <vt:lpstr>12_Office Theme</vt:lpstr>
      <vt:lpstr>14_Office Theme</vt:lpstr>
      <vt:lpstr>6_Office Theme</vt:lpstr>
      <vt:lpstr>8_Office Theme</vt:lpstr>
      <vt:lpstr>16_Office Theme</vt:lpstr>
      <vt:lpstr>9_Office Theme</vt:lpstr>
      <vt:lpstr>10_Office Theme</vt:lpstr>
      <vt:lpstr>11_Office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Windows User</cp:lastModifiedBy>
  <cp:revision>251</cp:revision>
  <dcterms:created xsi:type="dcterms:W3CDTF">2010-04-12T23:12:02Z</dcterms:created>
  <dcterms:modified xsi:type="dcterms:W3CDTF">2014-08-11T15:02:30Z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