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3218-15EF-5949-8140-287BC1D00F4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62A5-FC80-0B4C-A041-CAE36957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Herbivory/Fan Fan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6.4.2020</a:t>
            </a:r>
          </a:p>
        </p:txBody>
      </p:sp>
    </p:spTree>
    <p:extLst>
      <p:ext uri="{BB962C8B-B14F-4D97-AF65-F5344CB8AC3E}">
        <p14:creationId xmlns:p14="http://schemas.microsoft.com/office/powerpoint/2010/main" val="257008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664"/>
            <a:ext cx="8229600" cy="1143000"/>
          </a:xfrm>
        </p:spPr>
        <p:txBody>
          <a:bodyPr/>
          <a:lstStyle/>
          <a:p>
            <a:r>
              <a:rPr lang="en-US" dirty="0" err="1"/>
              <a:t>Emmeans</a:t>
            </a:r>
            <a:r>
              <a:rPr lang="en-US" dirty="0"/>
              <a:t>: w/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3171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mr-IN" dirty="0"/>
              <a:t>&gt; lsmeans(lm3, pairwise~Month*Species, adjust="tukey")</a:t>
            </a:r>
          </a:p>
          <a:p>
            <a:pPr marL="0" indent="0">
              <a:buNone/>
            </a:pPr>
            <a:r>
              <a:rPr lang="mr-IN" dirty="0"/>
              <a:t>$lsmeans</a:t>
            </a:r>
          </a:p>
          <a:p>
            <a:pPr marL="0" indent="0">
              <a:buNone/>
            </a:pPr>
            <a:r>
              <a:rPr lang="mr-IN" dirty="0"/>
              <a:t> Month Species       lsmean    SE   df lower.CL upper.CL</a:t>
            </a:r>
          </a:p>
          <a:p>
            <a:pPr marL="0" indent="0">
              <a:buNone/>
            </a:pPr>
            <a:r>
              <a:rPr lang="mr-IN" dirty="0"/>
              <a:t> July  hybrid         -2.72 0.177 28.1    -3.08    -2.36</a:t>
            </a:r>
          </a:p>
          <a:p>
            <a:pPr marL="0" indent="0">
              <a:buNone/>
            </a:pPr>
            <a:r>
              <a:rPr lang="mr-IN" dirty="0"/>
              <a:t> May   hybrid         -3.70 0.177 28.1    -4.06    -3.34</a:t>
            </a:r>
          </a:p>
          <a:p>
            <a:pPr marL="0" indent="0">
              <a:buNone/>
            </a:pPr>
            <a:r>
              <a:rPr lang="mr-IN" dirty="0"/>
              <a:t> July  mandshurica    -2.83 0.177 28.1    -3.19    -2.47</a:t>
            </a:r>
          </a:p>
          <a:p>
            <a:pPr marL="0" indent="0">
              <a:buNone/>
            </a:pPr>
            <a:r>
              <a:rPr lang="mr-IN" dirty="0"/>
              <a:t> May   mandshurica    -3.77 0.177 28.1    -4.13    -3.41</a:t>
            </a:r>
          </a:p>
          <a:p>
            <a:pPr marL="0" indent="0">
              <a:buNone/>
            </a:pPr>
            <a:r>
              <a:rPr lang="mr-IN" dirty="0"/>
              <a:t> July  nigra          -2.65 0.179 29.3    -3.02    -2.29</a:t>
            </a:r>
          </a:p>
          <a:p>
            <a:pPr marL="0" indent="0">
              <a:buNone/>
            </a:pPr>
            <a:r>
              <a:rPr lang="mr-IN" dirty="0"/>
              <a:t> May   nigra          -3.75 0.177 28.1    -4.12    -3.39</a:t>
            </a:r>
          </a:p>
          <a:p>
            <a:pPr marL="0" indent="0">
              <a:buNone/>
            </a:pPr>
            <a:r>
              <a:rPr lang="mr-IN" dirty="0"/>
              <a:t> July  pennsylvanica  -3.20 0.177 28.1    -3.56    -2.84</a:t>
            </a:r>
          </a:p>
          <a:p>
            <a:pPr marL="0" indent="0">
              <a:buNone/>
            </a:pPr>
            <a:r>
              <a:rPr lang="mr-IN" dirty="0"/>
              <a:t> May   pennsylvanica  -3.69 0.177 28.1    -4.05    -3.33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Degrees-of-freedom method: kenward-roger </a:t>
            </a:r>
          </a:p>
          <a:p>
            <a:pPr marL="0" indent="0">
              <a:buNone/>
            </a:pPr>
            <a:r>
              <a:rPr lang="mr-IN" dirty="0"/>
              <a:t>Confidence level used: 0.95 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$contrasts</a:t>
            </a:r>
          </a:p>
          <a:p>
            <a:pPr marL="0" indent="0">
              <a:buNone/>
            </a:pPr>
            <a:r>
              <a:rPr lang="mr-IN" dirty="0"/>
              <a:t> contrast                               estimate    SE   df t.ratio p.value</a:t>
            </a:r>
          </a:p>
          <a:p>
            <a:pPr marL="0" indent="0">
              <a:buNone/>
            </a:pPr>
            <a:r>
              <a:rPr lang="mr-IN" dirty="0"/>
              <a:t> July,hybrid - May,hybrid                0.97834 0.232 27.8  4.216  0.0051 </a:t>
            </a:r>
          </a:p>
          <a:p>
            <a:pPr marL="0" indent="0">
              <a:buNone/>
            </a:pPr>
            <a:r>
              <a:rPr lang="mr-IN" dirty="0"/>
              <a:t> July,hybrid - July,mandshurica          0.10796 0.232 27.8  0.465  0.9997 </a:t>
            </a:r>
          </a:p>
          <a:p>
            <a:pPr marL="0" indent="0">
              <a:buNone/>
            </a:pPr>
            <a:r>
              <a:rPr lang="mr-IN" dirty="0"/>
              <a:t> July,hybrid - May,mandshurica           1.05256 0.232 27.8  4.536  0.0022 </a:t>
            </a:r>
          </a:p>
          <a:p>
            <a:pPr marL="0" indent="0">
              <a:buNone/>
            </a:pPr>
            <a:r>
              <a:rPr lang="mr-IN" dirty="0"/>
              <a:t> July,hybrid - July,nigra               -0.06768 0.234 28.5 -0.290  1.0000 </a:t>
            </a:r>
          </a:p>
          <a:p>
            <a:pPr marL="0" indent="0">
              <a:buNone/>
            </a:pPr>
            <a:r>
              <a:rPr lang="mr-IN" dirty="0"/>
              <a:t> July,hybrid - May,nigra                 1.03480 0.232 27.8  4.459  0.0027 </a:t>
            </a:r>
          </a:p>
          <a:p>
            <a:pPr marL="0" indent="0">
              <a:buNone/>
            </a:pPr>
            <a:r>
              <a:rPr lang="mr-IN" dirty="0"/>
              <a:t> July,hybrid - July,pennsylvanica        0.48243 0.232 27.8  2.079  0.4517 </a:t>
            </a:r>
          </a:p>
          <a:p>
            <a:pPr marL="0" indent="0">
              <a:buNone/>
            </a:pPr>
            <a:r>
              <a:rPr lang="mr-IN" dirty="0"/>
              <a:t> July,hybrid - May,pennsylvanica         0.97151 0.232 27.8  4.186  0.0055 </a:t>
            </a:r>
          </a:p>
          <a:p>
            <a:pPr marL="0" indent="0">
              <a:buNone/>
            </a:pPr>
            <a:r>
              <a:rPr lang="mr-IN" dirty="0"/>
              <a:t> May,hybrid - July,mandshurica          -0.87039 0.232 27.8 -3.751  0.0162 </a:t>
            </a:r>
          </a:p>
          <a:p>
            <a:pPr marL="0" indent="0">
              <a:buNone/>
            </a:pPr>
            <a:r>
              <a:rPr lang="mr-IN" dirty="0"/>
              <a:t> May,hybrid - May,mandshurica            0.07422 0.232 27.8  0.320  1.0000 </a:t>
            </a:r>
          </a:p>
          <a:p>
            <a:pPr marL="0" indent="0">
              <a:buNone/>
            </a:pPr>
            <a:r>
              <a:rPr lang="mr-IN" dirty="0"/>
              <a:t> May,hybrid - July,nigra                -1.04602 0.234 28.5 -4.479  0.0025 </a:t>
            </a:r>
          </a:p>
          <a:p>
            <a:pPr marL="0" indent="0">
              <a:buNone/>
            </a:pPr>
            <a:r>
              <a:rPr lang="mr-IN" dirty="0"/>
              <a:t> May,hybrid - May,nigra                  0.05645 0.232 27.8  0.243  1.0000 </a:t>
            </a:r>
          </a:p>
          <a:p>
            <a:pPr marL="0" indent="0">
              <a:buNone/>
            </a:pPr>
            <a:r>
              <a:rPr lang="mr-IN" dirty="0"/>
              <a:t> May,hybrid - July,pennsylvanica        -0.49592 0.232 27.8 -2.137  0.4175 </a:t>
            </a:r>
          </a:p>
          <a:p>
            <a:pPr marL="0" indent="0">
              <a:buNone/>
            </a:pPr>
            <a:r>
              <a:rPr lang="mr-IN" dirty="0"/>
              <a:t> May,hybrid - May,pennsylvanica         -0.00684 0.232 27.8 -0.029  1.0000 </a:t>
            </a:r>
          </a:p>
          <a:p>
            <a:pPr marL="0" indent="0">
              <a:buNone/>
            </a:pPr>
            <a:r>
              <a:rPr lang="mr-IN" dirty="0"/>
              <a:t> July,mandshurica - May,mandshurica      0.94461 0.232 27.8  4.070  0.0073 </a:t>
            </a:r>
          </a:p>
          <a:p>
            <a:pPr marL="0" indent="0">
              <a:buNone/>
            </a:pPr>
            <a:r>
              <a:rPr lang="mr-IN" dirty="0"/>
              <a:t> July,mandshurica - July,nigra          -0.17563 0.234 28.5 -0.752  0.9943 </a:t>
            </a:r>
          </a:p>
          <a:p>
            <a:pPr marL="0" indent="0">
              <a:buNone/>
            </a:pPr>
            <a:r>
              <a:rPr lang="mr-IN" dirty="0"/>
              <a:t> July,mandshurica - May,nigra            0.92684 0.232 27.8  3.994  0.0089 </a:t>
            </a:r>
          </a:p>
          <a:p>
            <a:pPr marL="0" indent="0">
              <a:buNone/>
            </a:pPr>
            <a:r>
              <a:rPr lang="mr-IN" dirty="0"/>
              <a:t> July,mandshurica - July,pennsylvanica   0.37447 0.232 27.8  1.614  0.7385 </a:t>
            </a:r>
          </a:p>
          <a:p>
            <a:pPr marL="0" indent="0">
              <a:buNone/>
            </a:pPr>
            <a:r>
              <a:rPr lang="mr-IN" dirty="0"/>
              <a:t> July,mandshurica - May,pennsylvanica    0.86355 0.232 27.8  3.721  0.0174 </a:t>
            </a:r>
          </a:p>
          <a:p>
            <a:pPr marL="0" indent="0">
              <a:buNone/>
            </a:pPr>
            <a:r>
              <a:rPr lang="mr-IN" dirty="0"/>
              <a:t> May,mandshurica - July,nigra           -1.12024 0.234 28.5 -4.797  0.0011 </a:t>
            </a:r>
          </a:p>
          <a:p>
            <a:pPr marL="0" indent="0">
              <a:buNone/>
            </a:pPr>
            <a:r>
              <a:rPr lang="mr-IN" dirty="0"/>
              <a:t> May,mandshurica - May,nigra            -0.01777 0.232 27.8 -0.077  1.0000 </a:t>
            </a:r>
          </a:p>
          <a:p>
            <a:pPr marL="0" indent="0">
              <a:buNone/>
            </a:pPr>
            <a:r>
              <a:rPr lang="mr-IN" dirty="0"/>
              <a:t> May,mandshurica - July,pennsylvanica   -0.57014 0.232 27.8 -2.457  0.2548 </a:t>
            </a:r>
          </a:p>
          <a:p>
            <a:pPr marL="0" indent="0">
              <a:buNone/>
            </a:pPr>
            <a:r>
              <a:rPr lang="mr-IN" dirty="0"/>
              <a:t> May,mandshurica - May,pennsylvanica    -0.08106 0.232 27.8 -0.349  1.0000 </a:t>
            </a:r>
          </a:p>
          <a:p>
            <a:pPr marL="0" indent="0">
              <a:buNone/>
            </a:pPr>
            <a:r>
              <a:rPr lang="mr-IN" dirty="0"/>
              <a:t> July,nigra - May,nigra                  1.10247 0.234 28.5  4.721  0.0013 </a:t>
            </a:r>
          </a:p>
          <a:p>
            <a:pPr marL="0" indent="0">
              <a:buNone/>
            </a:pPr>
            <a:r>
              <a:rPr lang="mr-IN" dirty="0"/>
              <a:t> July,nigra - July,pennsylvanica         0.55010 0.234 28.5  2.355  0.3004 </a:t>
            </a:r>
          </a:p>
          <a:p>
            <a:pPr marL="0" indent="0">
              <a:buNone/>
            </a:pPr>
            <a:r>
              <a:rPr lang="mr-IN" dirty="0"/>
              <a:t> July,nigra - May,pennsylvanica          1.03918 0.234 28.5  4.450  0.0027 </a:t>
            </a:r>
          </a:p>
          <a:p>
            <a:pPr marL="0" indent="0">
              <a:buNone/>
            </a:pPr>
            <a:r>
              <a:rPr lang="mr-IN" dirty="0"/>
              <a:t> May,nigra - July,pennsylvanica         -0.55237 0.232 27.8 -2.380  0.2893 </a:t>
            </a:r>
          </a:p>
          <a:p>
            <a:pPr marL="0" indent="0">
              <a:buNone/>
            </a:pPr>
            <a:r>
              <a:rPr lang="mr-IN" dirty="0"/>
              <a:t> May,nigra - May,pennsylvanica          -0.06329 0.232 27.8 -0.273  1.0000 </a:t>
            </a:r>
          </a:p>
          <a:p>
            <a:pPr marL="0" indent="0">
              <a:buNone/>
            </a:pPr>
            <a:r>
              <a:rPr lang="mr-IN" dirty="0"/>
              <a:t> July,pennsylvanica - May,pennsylvanica  0.48908 0.232 27.8  2.107  0.4347 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P value adjustment: tukey method for comparing a family of 8 estimates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Emmeans</a:t>
            </a:r>
            <a:r>
              <a:rPr lang="en-US" dirty="0"/>
              <a:t>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lsmeans</a:t>
            </a:r>
            <a:r>
              <a:rPr lang="en-US" dirty="0"/>
              <a:t>(lm3, </a:t>
            </a:r>
            <a:r>
              <a:rPr lang="en-US" dirty="0" err="1"/>
              <a:t>pairwise~Month</a:t>
            </a:r>
            <a:r>
              <a:rPr lang="en-US" dirty="0"/>
              <a:t>, adjust="</a:t>
            </a:r>
            <a:r>
              <a:rPr lang="en-US" dirty="0" err="1"/>
              <a:t>tukey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NOTE: Results may be misleading due to involvement in interactions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lsmeans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Month </a:t>
            </a:r>
            <a:r>
              <a:rPr lang="en-US" dirty="0" err="1"/>
              <a:t>lsmean</a:t>
            </a:r>
            <a:r>
              <a:rPr lang="en-US" dirty="0"/>
              <a:t>    SE  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lower.CL</a:t>
            </a:r>
            <a:r>
              <a:rPr lang="en-US" dirty="0"/>
              <a:t> </a:t>
            </a:r>
            <a:r>
              <a:rPr lang="en-US" dirty="0" err="1"/>
              <a:t>upper.CL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July   -2.85 0.105 8.10    -3.09    -2.61</a:t>
            </a:r>
          </a:p>
          <a:p>
            <a:pPr marL="0" indent="0">
              <a:buNone/>
            </a:pPr>
            <a:r>
              <a:rPr lang="en-US" dirty="0"/>
              <a:t> May    -3.73 0.105 8.04    -3.97    -3.49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are averaged over the levels of: Species </a:t>
            </a:r>
          </a:p>
          <a:p>
            <a:pPr marL="0" indent="0">
              <a:buNone/>
            </a:pPr>
            <a:r>
              <a:rPr lang="en-US" dirty="0"/>
              <a:t>Degrees-of-freedom method: </a:t>
            </a:r>
            <a:r>
              <a:rPr lang="en-US" dirty="0" err="1"/>
              <a:t>kenward</a:t>
            </a:r>
            <a:r>
              <a:rPr lang="en-US" dirty="0"/>
              <a:t>-roger </a:t>
            </a:r>
          </a:p>
          <a:p>
            <a:pPr marL="0" indent="0">
              <a:buNone/>
            </a:pPr>
            <a:r>
              <a:rPr lang="en-US" dirty="0"/>
              <a:t>Confidence level used: 0.95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$contrasts</a:t>
            </a:r>
          </a:p>
          <a:p>
            <a:pPr marL="0" indent="0">
              <a:buNone/>
            </a:pPr>
            <a:r>
              <a:rPr lang="en-US" dirty="0"/>
              <a:t> contrast   estimate    SE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t.ratio</a:t>
            </a:r>
            <a:r>
              <a:rPr lang="en-US" dirty="0"/>
              <a:t> </a:t>
            </a:r>
            <a:r>
              <a:rPr lang="en-US" dirty="0" err="1"/>
              <a:t>p.value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July - May    0.879 0.116 28 7.560   &lt;.0001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are averaged over the levels of: Species </a:t>
            </a:r>
          </a:p>
        </p:txBody>
      </p:sp>
    </p:spTree>
    <p:extLst>
      <p:ext uri="{BB962C8B-B14F-4D97-AF65-F5344CB8AC3E}">
        <p14:creationId xmlns:p14="http://schemas.microsoft.com/office/powerpoint/2010/main" val="201635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Emmeans</a:t>
            </a:r>
            <a:r>
              <a:rPr lang="en-US" dirty="0"/>
              <a:t>: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lsmeans</a:t>
            </a:r>
            <a:r>
              <a:rPr lang="en-US" dirty="0"/>
              <a:t>(lm3, </a:t>
            </a:r>
            <a:r>
              <a:rPr lang="en-US" dirty="0" err="1"/>
              <a:t>pairwise~Species</a:t>
            </a:r>
            <a:r>
              <a:rPr lang="en-US" dirty="0"/>
              <a:t>, adjust="</a:t>
            </a:r>
            <a:r>
              <a:rPr lang="en-US" dirty="0" err="1"/>
              <a:t>tukey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NOTE: Results may be misleading due to involvement in interactions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lsmeans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Species       </a:t>
            </a:r>
            <a:r>
              <a:rPr lang="en-US" dirty="0" err="1"/>
              <a:t>lsmean</a:t>
            </a:r>
            <a:r>
              <a:rPr lang="en-US" dirty="0"/>
              <a:t>    SE  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lower.CL</a:t>
            </a:r>
            <a:r>
              <a:rPr lang="en-US" dirty="0"/>
              <a:t> </a:t>
            </a:r>
            <a:r>
              <a:rPr lang="en-US" dirty="0" err="1"/>
              <a:t>upper.CL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hybrid         -3.21 0.133 17.2    -3.49    -2.93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mandshurica</a:t>
            </a:r>
            <a:r>
              <a:rPr lang="en-US" dirty="0"/>
              <a:t>    -3.30 0.133 17.2    -3.58    -3.02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nigra</a:t>
            </a:r>
            <a:r>
              <a:rPr lang="en-US" dirty="0"/>
              <a:t>          -3.20 0.134 17.5    -3.49    -2.92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pennsylvanica</a:t>
            </a:r>
            <a:r>
              <a:rPr lang="en-US" dirty="0"/>
              <a:t>  -3.45 0.133 17.2    -3.73    -3.17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are averaged over the levels of: Month </a:t>
            </a:r>
          </a:p>
          <a:p>
            <a:pPr marL="0" indent="0">
              <a:buNone/>
            </a:pPr>
            <a:r>
              <a:rPr lang="en-US" dirty="0"/>
              <a:t>Degrees-of-freedom method: </a:t>
            </a:r>
            <a:r>
              <a:rPr lang="en-US" dirty="0" err="1"/>
              <a:t>kenward</a:t>
            </a:r>
            <a:r>
              <a:rPr lang="en-US" dirty="0"/>
              <a:t>-roger </a:t>
            </a:r>
          </a:p>
          <a:p>
            <a:pPr marL="0" indent="0">
              <a:buNone/>
            </a:pPr>
            <a:r>
              <a:rPr lang="en-US" dirty="0"/>
              <a:t>Confidence level used: 0.95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$contrasts</a:t>
            </a:r>
          </a:p>
          <a:p>
            <a:pPr marL="0" indent="0">
              <a:buNone/>
            </a:pPr>
            <a:r>
              <a:rPr lang="en-US" dirty="0"/>
              <a:t> contrast                    estimate    SE  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t.ratio</a:t>
            </a:r>
            <a:r>
              <a:rPr lang="en-US" dirty="0"/>
              <a:t> </a:t>
            </a:r>
            <a:r>
              <a:rPr lang="en-US" dirty="0" err="1"/>
              <a:t>p.value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hybrid - </a:t>
            </a:r>
            <a:r>
              <a:rPr lang="en-US" dirty="0" err="1"/>
              <a:t>mandshurica</a:t>
            </a:r>
            <a:r>
              <a:rPr lang="en-US" dirty="0"/>
              <a:t>         0.09109 0.164 27.8  0.555  0.9444 </a:t>
            </a:r>
          </a:p>
          <a:p>
            <a:pPr marL="0" indent="0">
              <a:buNone/>
            </a:pPr>
            <a:r>
              <a:rPr lang="en-US" dirty="0"/>
              <a:t> hybrid - </a:t>
            </a:r>
            <a:r>
              <a:rPr lang="en-US" dirty="0" err="1"/>
              <a:t>nigra</a:t>
            </a:r>
            <a:r>
              <a:rPr lang="en-US" dirty="0"/>
              <a:t>              -0.00561 0.165 28.1 -0.034  1.0000 </a:t>
            </a:r>
          </a:p>
          <a:p>
            <a:pPr marL="0" indent="0">
              <a:buNone/>
            </a:pPr>
            <a:r>
              <a:rPr lang="en-US" dirty="0"/>
              <a:t> hybrid - </a:t>
            </a:r>
            <a:r>
              <a:rPr lang="en-US" dirty="0" err="1"/>
              <a:t>pennsylvanica</a:t>
            </a:r>
            <a:r>
              <a:rPr lang="en-US" dirty="0"/>
              <a:t>       0.23780 0.164 27.8  1.449  0.4807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mandshurica</a:t>
            </a:r>
            <a:r>
              <a:rPr lang="en-US" dirty="0"/>
              <a:t> - </a:t>
            </a:r>
            <a:r>
              <a:rPr lang="en-US" dirty="0" err="1"/>
              <a:t>nigra</a:t>
            </a:r>
            <a:r>
              <a:rPr lang="en-US" dirty="0"/>
              <a:t>         -0.09670 0.165 28.1 -0.587  0.9351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mandshurica</a:t>
            </a:r>
            <a:r>
              <a:rPr lang="en-US" dirty="0"/>
              <a:t> - </a:t>
            </a:r>
            <a:r>
              <a:rPr lang="en-US" dirty="0" err="1"/>
              <a:t>pennsylvanica</a:t>
            </a:r>
            <a:r>
              <a:rPr lang="en-US" dirty="0"/>
              <a:t>  0.14671 0.164 27.8  0.894  0.8080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nigra</a:t>
            </a:r>
            <a:r>
              <a:rPr lang="en-US" dirty="0"/>
              <a:t> - </a:t>
            </a:r>
            <a:r>
              <a:rPr lang="en-US" dirty="0" err="1"/>
              <a:t>pennsylvanica</a:t>
            </a:r>
            <a:r>
              <a:rPr lang="en-US" dirty="0"/>
              <a:t>        0.24341 0.165 28.1  1.479  0.4633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are averaged over the levels of: Month </a:t>
            </a:r>
          </a:p>
          <a:p>
            <a:pPr marL="0" indent="0">
              <a:buNone/>
            </a:pPr>
            <a:r>
              <a:rPr lang="en-US" dirty="0"/>
              <a:t>P value adjustment: </a:t>
            </a:r>
            <a:r>
              <a:rPr lang="en-US" dirty="0" err="1"/>
              <a:t>tukey</a:t>
            </a:r>
            <a:r>
              <a:rPr lang="en-US" dirty="0"/>
              <a:t> method for comparing a family of 4 estimates </a:t>
            </a:r>
          </a:p>
        </p:txBody>
      </p:sp>
    </p:spTree>
    <p:extLst>
      <p:ext uri="{BB962C8B-B14F-4D97-AF65-F5344CB8AC3E}">
        <p14:creationId xmlns:p14="http://schemas.microsoft.com/office/powerpoint/2010/main" val="19171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data point missing from July, Plot 5</a:t>
            </a:r>
          </a:p>
          <a:p>
            <a:r>
              <a:rPr lang="en-US" dirty="0"/>
              <a:t>Trees not repeated in May/July</a:t>
            </a:r>
          </a:p>
          <a:p>
            <a:r>
              <a:rPr lang="en-US" dirty="0"/>
              <a:t>5 Plots, 4 trees sampled from each</a:t>
            </a:r>
          </a:p>
          <a:p>
            <a:r>
              <a:rPr lang="en-US" dirty="0"/>
              <a:t>Response: Logit of proportion data</a:t>
            </a:r>
          </a:p>
          <a:p>
            <a:r>
              <a:rPr lang="en-US" dirty="0"/>
              <a:t>Missing leaf area + existing leaf area = total leaf area; missing/total = proportion (p)</a:t>
            </a:r>
          </a:p>
          <a:p>
            <a:r>
              <a:rPr lang="en-US" dirty="0"/>
              <a:t>Proportion logit transformed, smallest value used for 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“Arcsine is asinine” reference, logit is closer to normal</a:t>
            </a:r>
          </a:p>
        </p:txBody>
      </p:sp>
    </p:spTree>
    <p:extLst>
      <p:ext uri="{BB962C8B-B14F-4D97-AF65-F5344CB8AC3E}">
        <p14:creationId xmlns:p14="http://schemas.microsoft.com/office/powerpoint/2010/main" val="72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lm3 &lt;- </a:t>
            </a:r>
            <a:r>
              <a:rPr lang="en-US" dirty="0" err="1"/>
              <a:t>lmer</a:t>
            </a:r>
            <a:r>
              <a:rPr lang="en-US" dirty="0"/>
              <a:t>(logit2~Species* Month+ (1|Plot/Tree), data = herb)</a:t>
            </a:r>
          </a:p>
          <a:p>
            <a:pPr marL="0" indent="0">
              <a:buNone/>
            </a:pPr>
            <a:r>
              <a:rPr lang="en-US" dirty="0"/>
              <a:t>summary(lm3)</a:t>
            </a:r>
          </a:p>
          <a:p>
            <a:pPr marL="0" indent="0">
              <a:buNone/>
            </a:pPr>
            <a:r>
              <a:rPr lang="en-US" dirty="0"/>
              <a:t>plot(lm3)</a:t>
            </a:r>
          </a:p>
          <a:p>
            <a:pPr marL="0" indent="0">
              <a:buNone/>
            </a:pPr>
            <a:r>
              <a:rPr lang="en-US" dirty="0"/>
              <a:t>AIC(lm3)</a:t>
            </a:r>
          </a:p>
          <a:p>
            <a:pPr marL="0" indent="0">
              <a:buNone/>
            </a:pPr>
            <a:r>
              <a:rPr lang="en-US" dirty="0" err="1"/>
              <a:t>qqnorm</a:t>
            </a:r>
            <a:r>
              <a:rPr lang="en-US" dirty="0"/>
              <a:t>(</a:t>
            </a:r>
            <a:r>
              <a:rPr lang="en-US" dirty="0" err="1"/>
              <a:t>resid</a:t>
            </a:r>
            <a:r>
              <a:rPr lang="en-US" dirty="0"/>
              <a:t>(lm3))</a:t>
            </a:r>
          </a:p>
          <a:p>
            <a:pPr marL="0" indent="0">
              <a:buNone/>
            </a:pPr>
            <a:r>
              <a:rPr lang="en-US" dirty="0" err="1"/>
              <a:t>qqline</a:t>
            </a:r>
            <a:r>
              <a:rPr lang="en-US" dirty="0"/>
              <a:t>(</a:t>
            </a:r>
            <a:r>
              <a:rPr lang="en-US" dirty="0" err="1"/>
              <a:t>resid</a:t>
            </a:r>
            <a:r>
              <a:rPr lang="en-US" dirty="0"/>
              <a:t>(lm3))</a:t>
            </a:r>
          </a:p>
        </p:txBody>
      </p:sp>
    </p:spTree>
    <p:extLst>
      <p:ext uri="{BB962C8B-B14F-4D97-AF65-F5344CB8AC3E}">
        <p14:creationId xmlns:p14="http://schemas.microsoft.com/office/powerpoint/2010/main" val="13283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Linear mixed model fit by REML. t-tests use </a:t>
            </a:r>
            <a:r>
              <a:rPr lang="en-US" dirty="0" err="1"/>
              <a:t>Satterthwaite's</a:t>
            </a:r>
            <a:r>
              <a:rPr lang="en-US" dirty="0"/>
              <a:t> method ['</a:t>
            </a:r>
            <a:r>
              <a:rPr lang="en-US" dirty="0" err="1"/>
              <a:t>lmerModLmerTest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Formula: logit2 ~ Species * Month + (1 | Plot/Tree)</a:t>
            </a:r>
          </a:p>
          <a:p>
            <a:pPr marL="0" indent="0">
              <a:buNone/>
            </a:pPr>
            <a:r>
              <a:rPr lang="en-US" dirty="0"/>
              <a:t>   Data: herb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REML criterion at convergence: 929.6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Scaled residuals: </a:t>
            </a:r>
          </a:p>
          <a:p>
            <a:pPr marL="0" indent="0">
              <a:buNone/>
            </a:pPr>
            <a:r>
              <a:rPr lang="en-US" dirty="0"/>
              <a:t>    Min      1Q  Median      3Q     Max </a:t>
            </a:r>
          </a:p>
          <a:p>
            <a:pPr marL="0" indent="0">
              <a:buNone/>
            </a:pPr>
            <a:r>
              <a:rPr lang="en-US" dirty="0"/>
              <a:t>-1.7809 -0.6859 -0.1438  0.7268  3.0061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effects:</a:t>
            </a:r>
          </a:p>
          <a:p>
            <a:pPr marL="0" indent="0">
              <a:buNone/>
            </a:pPr>
            <a:r>
              <a:rPr lang="en-US" dirty="0"/>
              <a:t> Groups    Name        Variance </a:t>
            </a:r>
            <a:r>
              <a:rPr lang="en-US" dirty="0" err="1"/>
              <a:t>Std.Dev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Tree:Plot</a:t>
            </a:r>
            <a:r>
              <a:rPr lang="en-US" dirty="0"/>
              <a:t> (Intercept) 0.004187 0.06471 </a:t>
            </a:r>
          </a:p>
          <a:p>
            <a:pPr marL="0" indent="0">
              <a:buNone/>
            </a:pPr>
            <a:r>
              <a:rPr lang="en-US" dirty="0"/>
              <a:t> Plot      (Intercept) 0.021487 0.14658 </a:t>
            </a:r>
          </a:p>
          <a:p>
            <a:pPr marL="0" indent="0">
              <a:buNone/>
            </a:pPr>
            <a:r>
              <a:rPr lang="en-US" dirty="0"/>
              <a:t> Residual              1.043626 1.02158 </a:t>
            </a:r>
          </a:p>
          <a:p>
            <a:pPr marL="0" indent="0">
              <a:buNone/>
            </a:pPr>
            <a:r>
              <a:rPr lang="en-US" dirty="0"/>
              <a:t>Number of </a:t>
            </a:r>
            <a:r>
              <a:rPr lang="en-US" dirty="0" err="1"/>
              <a:t>obs</a:t>
            </a:r>
            <a:r>
              <a:rPr lang="en-US" dirty="0"/>
              <a:t>: 319, groups:  </a:t>
            </a:r>
            <a:r>
              <a:rPr lang="en-US" dirty="0" err="1"/>
              <a:t>Tree:Plot</a:t>
            </a:r>
            <a:r>
              <a:rPr lang="en-US" dirty="0"/>
              <a:t>, 40; Plot,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Fixed effects:</a:t>
            </a:r>
          </a:p>
          <a:p>
            <a:pPr marL="0" indent="0">
              <a:buNone/>
            </a:pPr>
            <a:r>
              <a:rPr lang="en-US" dirty="0"/>
              <a:t>                              Estimate Std. Error       </a:t>
            </a:r>
            <a:r>
              <a:rPr lang="en-US" dirty="0" err="1"/>
              <a:t>df</a:t>
            </a:r>
            <a:r>
              <a:rPr lang="en-US" dirty="0"/>
              <a:t>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-2.71962    0.17671 28.11503 -15.391 3.16e-15 ***</a:t>
            </a:r>
          </a:p>
          <a:p>
            <a:pPr marL="0" indent="0">
              <a:buNone/>
            </a:pPr>
            <a:r>
              <a:rPr lang="en-US" dirty="0" err="1"/>
              <a:t>Speciesmandshurica</a:t>
            </a:r>
            <a:r>
              <a:rPr lang="en-US" dirty="0"/>
              <a:t>            -0.10796    0.23207 28.03798  -0.465 0.645391    </a:t>
            </a:r>
          </a:p>
          <a:p>
            <a:pPr marL="0" indent="0">
              <a:buNone/>
            </a:pPr>
            <a:r>
              <a:rPr lang="en-US" dirty="0" err="1"/>
              <a:t>Speciesnigra</a:t>
            </a:r>
            <a:r>
              <a:rPr lang="en-US" dirty="0"/>
              <a:t>                   0.06768    0.23352 28.68217   0.290 0.774046    </a:t>
            </a:r>
          </a:p>
          <a:p>
            <a:pPr marL="0" indent="0">
              <a:buNone/>
            </a:pPr>
            <a:r>
              <a:rPr lang="en-US" dirty="0" err="1"/>
              <a:t>Speciespennsylvanica</a:t>
            </a:r>
            <a:r>
              <a:rPr lang="en-US" dirty="0"/>
              <a:t>          -0.48243    0.23207 28.03798  -2.079 0.046900 *  </a:t>
            </a:r>
          </a:p>
          <a:p>
            <a:pPr marL="0" indent="0">
              <a:buNone/>
            </a:pPr>
            <a:r>
              <a:rPr lang="en-US" dirty="0" err="1"/>
              <a:t>MonthMay</a:t>
            </a:r>
            <a:r>
              <a:rPr lang="en-US" dirty="0"/>
              <a:t>                      -0.97834    0.23207 28.03798  -4.216 0.000235 ***</a:t>
            </a:r>
          </a:p>
          <a:p>
            <a:pPr marL="0" indent="0">
              <a:buNone/>
            </a:pPr>
            <a:r>
              <a:rPr lang="en-US" dirty="0" err="1"/>
              <a:t>Speciesmandshurica:MonthMay</a:t>
            </a:r>
            <a:r>
              <a:rPr lang="en-US" dirty="0"/>
              <a:t>    0.03374    0.32820 28.03798   0.103 0.918860    </a:t>
            </a:r>
          </a:p>
          <a:p>
            <a:pPr marL="0" indent="0">
              <a:buNone/>
            </a:pPr>
            <a:r>
              <a:rPr lang="en-US" dirty="0" err="1"/>
              <a:t>Speciesnigra:MonthMay</a:t>
            </a:r>
            <a:r>
              <a:rPr lang="en-US" dirty="0"/>
              <a:t>         -0.12413    0.32922 28.35943  -0.377 0.708955    </a:t>
            </a:r>
          </a:p>
          <a:p>
            <a:pPr marL="0" indent="0">
              <a:buNone/>
            </a:pPr>
            <a:r>
              <a:rPr lang="en-US" dirty="0" err="1"/>
              <a:t>Speciespennsylvanica:MonthMay</a:t>
            </a:r>
            <a:r>
              <a:rPr lang="en-US" dirty="0"/>
              <a:t>  0.48927    0.32820 28.03798   1.491 0.147186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Correlation of Fixed Effects:</a:t>
            </a:r>
          </a:p>
          <a:p>
            <a:pPr marL="0" indent="0">
              <a:buNone/>
            </a:pPr>
            <a:r>
              <a:rPr lang="en-US" dirty="0"/>
              <a:t>            (</a:t>
            </a:r>
            <a:r>
              <a:rPr lang="en-US" dirty="0" err="1"/>
              <a:t>Intr</a:t>
            </a:r>
            <a:r>
              <a:rPr lang="en-US" dirty="0"/>
              <a:t>) </a:t>
            </a:r>
            <a:r>
              <a:rPr lang="en-US" dirty="0" err="1"/>
              <a:t>Spcsmn</a:t>
            </a:r>
            <a:r>
              <a:rPr lang="en-US" dirty="0"/>
              <a:t> </a:t>
            </a:r>
            <a:r>
              <a:rPr lang="en-US" dirty="0" err="1"/>
              <a:t>Spcsng</a:t>
            </a:r>
            <a:r>
              <a:rPr lang="en-US" dirty="0"/>
              <a:t> </a:t>
            </a:r>
            <a:r>
              <a:rPr lang="en-US" dirty="0" err="1"/>
              <a:t>Spcspn</a:t>
            </a:r>
            <a:r>
              <a:rPr lang="en-US" dirty="0"/>
              <a:t> </a:t>
            </a:r>
            <a:r>
              <a:rPr lang="en-US" dirty="0" err="1"/>
              <a:t>MnthMy</a:t>
            </a:r>
            <a:r>
              <a:rPr lang="en-US" dirty="0"/>
              <a:t> </a:t>
            </a:r>
            <a:r>
              <a:rPr lang="en-US" dirty="0" err="1"/>
              <a:t>Spcsm:MM</a:t>
            </a:r>
            <a:r>
              <a:rPr lang="en-US" dirty="0"/>
              <a:t> </a:t>
            </a:r>
            <a:r>
              <a:rPr lang="en-US" dirty="0" err="1"/>
              <a:t>Spcsn:MM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Spcsmndshrc</a:t>
            </a:r>
            <a:r>
              <a:rPr lang="en-US" dirty="0"/>
              <a:t> -0.657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Speciesnigr</a:t>
            </a:r>
            <a:r>
              <a:rPr lang="en-US" dirty="0"/>
              <a:t> -0.653  0.497                                       </a:t>
            </a:r>
          </a:p>
          <a:p>
            <a:pPr marL="0" indent="0">
              <a:buNone/>
            </a:pPr>
            <a:r>
              <a:rPr lang="en-US" dirty="0" err="1"/>
              <a:t>Spcspnnsylv</a:t>
            </a:r>
            <a:r>
              <a:rPr lang="en-US" dirty="0"/>
              <a:t> -0.657  0.500  0.497                                </a:t>
            </a:r>
          </a:p>
          <a:p>
            <a:pPr marL="0" indent="0">
              <a:buNone/>
            </a:pPr>
            <a:r>
              <a:rPr lang="en-US" dirty="0" err="1"/>
              <a:t>MonthMay</a:t>
            </a:r>
            <a:r>
              <a:rPr lang="en-US" dirty="0"/>
              <a:t>    -0.657  0.500  0.497  0.500                         </a:t>
            </a:r>
          </a:p>
          <a:p>
            <a:pPr marL="0" indent="0">
              <a:buNone/>
            </a:pPr>
            <a:r>
              <a:rPr lang="en-US" dirty="0" err="1"/>
              <a:t>Spcsmnds:MM</a:t>
            </a:r>
            <a:r>
              <a:rPr lang="en-US" dirty="0"/>
              <a:t>  0.464 -0.707 -0.351 -0.354 -0.707                  </a:t>
            </a:r>
          </a:p>
          <a:p>
            <a:pPr marL="0" indent="0">
              <a:buNone/>
            </a:pPr>
            <a:r>
              <a:rPr lang="en-US" dirty="0" err="1"/>
              <a:t>Spcsngr:MnM</a:t>
            </a:r>
            <a:r>
              <a:rPr lang="en-US" dirty="0"/>
              <a:t>  0.463 -0.352 -0.709 -0.352 -0.705  0.498           </a:t>
            </a:r>
          </a:p>
          <a:p>
            <a:pPr marL="0" indent="0">
              <a:buNone/>
            </a:pPr>
            <a:r>
              <a:rPr lang="en-US" dirty="0" err="1"/>
              <a:t>Spcspnns:MM</a:t>
            </a:r>
            <a:r>
              <a:rPr lang="en-US" dirty="0"/>
              <a:t>  0.464 -0.354 -0.351 -0.707 -0.707  0.500    0.498 </a:t>
            </a:r>
          </a:p>
        </p:txBody>
      </p:sp>
    </p:spTree>
    <p:extLst>
      <p:ext uri="{BB962C8B-B14F-4D97-AF65-F5344CB8AC3E}">
        <p14:creationId xmlns:p14="http://schemas.microsoft.com/office/powerpoint/2010/main" val="38722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31" r="-29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82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31" r="-29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5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w/o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#contrasts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glht</a:t>
            </a:r>
            <a:r>
              <a:rPr lang="en-US" dirty="0"/>
              <a:t>(lm3, </a:t>
            </a:r>
            <a:r>
              <a:rPr lang="en-US" dirty="0" err="1"/>
              <a:t>linfct</a:t>
            </a:r>
            <a:r>
              <a:rPr lang="en-US" dirty="0"/>
              <a:t> = </a:t>
            </a:r>
            <a:r>
              <a:rPr lang="en-US" dirty="0" err="1"/>
              <a:t>mcp</a:t>
            </a:r>
            <a:r>
              <a:rPr lang="en-US" dirty="0"/>
              <a:t>(Species = "</a:t>
            </a:r>
            <a:r>
              <a:rPr lang="en-US" dirty="0" err="1"/>
              <a:t>Tukey</a:t>
            </a:r>
            <a:r>
              <a:rPr lang="en-US" dirty="0"/>
              <a:t>")))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glht</a:t>
            </a:r>
            <a:r>
              <a:rPr lang="en-US" dirty="0"/>
              <a:t>(lm3, </a:t>
            </a:r>
            <a:r>
              <a:rPr lang="en-US" dirty="0" err="1"/>
              <a:t>linfct</a:t>
            </a:r>
            <a:r>
              <a:rPr lang="en-US" dirty="0"/>
              <a:t> = </a:t>
            </a:r>
            <a:r>
              <a:rPr lang="en-US" dirty="0" err="1"/>
              <a:t>mcp</a:t>
            </a:r>
            <a:r>
              <a:rPr lang="en-US" dirty="0"/>
              <a:t>(Month = "</a:t>
            </a:r>
            <a:r>
              <a:rPr lang="en-US" dirty="0" err="1"/>
              <a:t>Tukey</a:t>
            </a:r>
            <a:r>
              <a:rPr lang="en-US" dirty="0"/>
              <a:t>")))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K5 &lt;- </a:t>
            </a:r>
            <a:r>
              <a:rPr lang="en-US" dirty="0" err="1"/>
              <a:t>glht</a:t>
            </a:r>
            <a:r>
              <a:rPr lang="en-US" dirty="0"/>
              <a:t>(lm3, </a:t>
            </a:r>
            <a:r>
              <a:rPr lang="en-US" dirty="0" err="1"/>
              <a:t>linfct</a:t>
            </a:r>
            <a:r>
              <a:rPr lang="en-US" dirty="0"/>
              <a:t> = </a:t>
            </a:r>
            <a:r>
              <a:rPr lang="en-US" dirty="0" err="1"/>
              <a:t>mcp</a:t>
            </a:r>
            <a:r>
              <a:rPr lang="en-US" dirty="0"/>
              <a:t>(Species = "</a:t>
            </a:r>
            <a:r>
              <a:rPr lang="en-US" dirty="0" err="1"/>
              <a:t>Tukey</a:t>
            </a:r>
            <a:r>
              <a:rPr lang="en-US" dirty="0"/>
              <a:t>"))$</a:t>
            </a:r>
            <a:r>
              <a:rPr lang="en-US" dirty="0" err="1"/>
              <a:t>linfct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K6 &lt;- </a:t>
            </a:r>
            <a:r>
              <a:rPr lang="en-US" dirty="0" err="1"/>
              <a:t>glht</a:t>
            </a:r>
            <a:r>
              <a:rPr lang="en-US" dirty="0"/>
              <a:t>(lm3, </a:t>
            </a:r>
            <a:r>
              <a:rPr lang="en-US" dirty="0" err="1"/>
              <a:t>linfct</a:t>
            </a:r>
            <a:r>
              <a:rPr lang="en-US" dirty="0"/>
              <a:t> = </a:t>
            </a:r>
            <a:r>
              <a:rPr lang="en-US" dirty="0" err="1"/>
              <a:t>mcp</a:t>
            </a:r>
            <a:r>
              <a:rPr lang="en-US" dirty="0"/>
              <a:t>(Month = "</a:t>
            </a:r>
            <a:r>
              <a:rPr lang="en-US" dirty="0" err="1"/>
              <a:t>Tukey</a:t>
            </a:r>
            <a:r>
              <a:rPr lang="en-US" dirty="0"/>
              <a:t>"))$</a:t>
            </a:r>
            <a:r>
              <a:rPr lang="en-US" dirty="0" err="1"/>
              <a:t>linfct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glht</a:t>
            </a:r>
            <a:r>
              <a:rPr lang="en-US" dirty="0"/>
              <a:t>(lm3, </a:t>
            </a:r>
            <a:r>
              <a:rPr lang="en-US" dirty="0" err="1"/>
              <a:t>linfct</a:t>
            </a:r>
            <a:r>
              <a:rPr lang="en-US" dirty="0"/>
              <a:t> = </a:t>
            </a:r>
            <a:r>
              <a:rPr lang="en-US" dirty="0" err="1"/>
              <a:t>rbind</a:t>
            </a:r>
            <a:r>
              <a:rPr lang="en-US" dirty="0"/>
              <a:t>(K5, K6)))</a:t>
            </a:r>
          </a:p>
        </p:txBody>
      </p:sp>
    </p:spTree>
    <p:extLst>
      <p:ext uri="{BB962C8B-B14F-4D97-AF65-F5344CB8AC3E}">
        <p14:creationId xmlns:p14="http://schemas.microsoft.com/office/powerpoint/2010/main" val="66468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mr-IN" dirty="0"/>
              <a:t>&gt; summary(glht(lm3, linfct = rbind(K5, K6)))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	 Simultaneous Tests for General Linear Hypotheses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Fit: lmer(formula = logit2 ~ Species * Month + (1 | Plot/Tree), data = herb)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Linear Hypotheses:</a:t>
            </a:r>
          </a:p>
          <a:p>
            <a:pPr marL="0" indent="0">
              <a:buNone/>
            </a:pPr>
            <a:r>
              <a:rPr lang="mr-IN" dirty="0"/>
              <a:t>                                 Estimate Std. Error z value Pr(&gt;|z|)    </a:t>
            </a:r>
          </a:p>
          <a:p>
            <a:pPr marL="0" indent="0">
              <a:buNone/>
            </a:pPr>
            <a:r>
              <a:rPr lang="mr-IN" dirty="0"/>
              <a:t>mandshurica - hybrid == 0        -0.10796    0.23207  -0.465   0.9854    </a:t>
            </a:r>
          </a:p>
          <a:p>
            <a:pPr marL="0" indent="0">
              <a:buNone/>
            </a:pPr>
            <a:r>
              <a:rPr lang="mr-IN" dirty="0"/>
              <a:t>nigra - hybrid == 0               0.06768    0.23352   0.290   0.9976    </a:t>
            </a:r>
          </a:p>
          <a:p>
            <a:pPr marL="0" indent="0">
              <a:buNone/>
            </a:pPr>
            <a:r>
              <a:rPr lang="mr-IN" dirty="0"/>
              <a:t>pennsylvanica - hybrid == 0      -0.48243    0.23207  -2.079   0.1831    </a:t>
            </a:r>
          </a:p>
          <a:p>
            <a:pPr marL="0" indent="0">
              <a:buNone/>
            </a:pPr>
            <a:r>
              <a:rPr lang="mr-IN" dirty="0"/>
              <a:t>nigra - mandshurica == 0          0.17563    0.23352   0.752   0.9206    </a:t>
            </a:r>
          </a:p>
          <a:p>
            <a:pPr marL="0" indent="0">
              <a:buNone/>
            </a:pPr>
            <a:r>
              <a:rPr lang="mr-IN" dirty="0"/>
              <a:t>pennsylvanica - mandshurica == 0 -0.37447    0.23207  -1.614   0.4177    </a:t>
            </a:r>
          </a:p>
          <a:p>
            <a:pPr marL="0" indent="0">
              <a:buNone/>
            </a:pPr>
            <a:r>
              <a:rPr lang="mr-IN" dirty="0"/>
              <a:t>pennsylvanica - nigra == 0       -0.55011    0.23352  -2.356   0.0988 .  </a:t>
            </a:r>
          </a:p>
          <a:p>
            <a:pPr marL="0" indent="0">
              <a:buNone/>
            </a:pPr>
            <a:r>
              <a:rPr lang="mr-IN" dirty="0"/>
              <a:t>May - July == 0                  -0.97834    0.23207  -4.216   &lt;0.001 ***</a:t>
            </a:r>
          </a:p>
          <a:p>
            <a:pPr marL="0" indent="0">
              <a:buNone/>
            </a:pPr>
            <a:r>
              <a:rPr lang="mr-IN" dirty="0"/>
              <a:t>---</a:t>
            </a:r>
          </a:p>
          <a:p>
            <a:pPr marL="0" indent="0">
              <a:buNone/>
            </a:pPr>
            <a:r>
              <a:rPr lang="mr-IN" dirty="0"/>
              <a:t>Signif. codes:  0 ‘***’ 0.001 ‘**’ 0.01 ‘*’ 0.05 ‘.’ 0.1 ‘ ’ 1</a:t>
            </a:r>
          </a:p>
          <a:p>
            <a:pPr marL="0" indent="0">
              <a:buNone/>
            </a:pPr>
            <a:r>
              <a:rPr lang="mr-IN" dirty="0"/>
              <a:t>(Adjusted p values reported -- single-step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1500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Herbivory/Fan Fan Project</vt:lpstr>
      <vt:lpstr>Notes</vt:lpstr>
      <vt:lpstr>Notes</vt:lpstr>
      <vt:lpstr>Final Model</vt:lpstr>
      <vt:lpstr>Summary</vt:lpstr>
      <vt:lpstr>PowerPoint Presentation</vt:lpstr>
      <vt:lpstr>PowerPoint Presentation</vt:lpstr>
      <vt:lpstr>Contrasts w/o interaction</vt:lpstr>
      <vt:lpstr>Contrasts</vt:lpstr>
      <vt:lpstr>Emmeans: w/ interaction</vt:lpstr>
      <vt:lpstr>Emmeans: time</vt:lpstr>
      <vt:lpstr>Emmeans: species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Riley</dc:creator>
  <cp:lastModifiedBy>Perry, Kayla</cp:lastModifiedBy>
  <cp:revision>3</cp:revision>
  <dcterms:created xsi:type="dcterms:W3CDTF">2020-06-04T14:25:36Z</dcterms:created>
  <dcterms:modified xsi:type="dcterms:W3CDTF">2022-01-26T14:48:42Z</dcterms:modified>
</cp:coreProperties>
</file>