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1542" r:id="rId2"/>
    <p:sldId id="1577" r:id="rId3"/>
    <p:sldId id="1704" r:id="rId4"/>
    <p:sldId id="1705" r:id="rId5"/>
    <p:sldId id="1568" r:id="rId6"/>
    <p:sldId id="1590" r:id="rId7"/>
    <p:sldId id="1617" r:id="rId8"/>
    <p:sldId id="1604" r:id="rId9"/>
    <p:sldId id="1551" r:id="rId10"/>
    <p:sldId id="1602" r:id="rId11"/>
    <p:sldId id="1657" r:id="rId12"/>
    <p:sldId id="1595" r:id="rId13"/>
    <p:sldId id="1596" r:id="rId14"/>
    <p:sldId id="1614" r:id="rId15"/>
    <p:sldId id="1609" r:id="rId16"/>
    <p:sldId id="1566" r:id="rId17"/>
    <p:sldId id="1618" r:id="rId18"/>
    <p:sldId id="1622" r:id="rId19"/>
    <p:sldId id="1621" r:id="rId20"/>
    <p:sldId id="1575" r:id="rId21"/>
    <p:sldId id="1583" r:id="rId22"/>
    <p:sldId id="1554" r:id="rId23"/>
    <p:sldId id="1613" r:id="rId24"/>
    <p:sldId id="1571" r:id="rId25"/>
    <p:sldId id="1576" r:id="rId26"/>
    <p:sldId id="1591" r:id="rId27"/>
    <p:sldId id="1574" r:id="rId28"/>
    <p:sldId id="1695" r:id="rId29"/>
    <p:sldId id="1702" r:id="rId30"/>
    <p:sldId id="1647" r:id="rId31"/>
    <p:sldId id="1685" r:id="rId32"/>
    <p:sldId id="1684" r:id="rId33"/>
    <p:sldId id="1703" r:id="rId34"/>
    <p:sldId id="1650" r:id="rId35"/>
    <p:sldId id="1687" r:id="rId36"/>
  </p:sldIdLst>
  <p:sldSz cx="9144000" cy="6858000" type="screen4x3"/>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E1725"/>
    <a:srgbClr val="FFFF00"/>
    <a:srgbClr val="ADD8E6"/>
    <a:srgbClr val="800080"/>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A04EE-A7DE-40C8-B198-3FF2611B60B7}" v="8" dt="2023-09-02T21:23:0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autoAdjust="0"/>
    <p:restoredTop sz="79374" autoAdjust="0"/>
  </p:normalViewPr>
  <p:slideViewPr>
    <p:cSldViewPr snapToGrid="0">
      <p:cViewPr varScale="1">
        <p:scale>
          <a:sx n="98" d="100"/>
          <a:sy n="98" d="100"/>
        </p:scale>
        <p:origin x="1860"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Samuel" userId="41f6df5d-454a-4c8e-8ed5-05189e8895da" providerId="ADAL" clId="{21BA04EE-A7DE-40C8-B198-3FF2611B60B7}"/>
    <pc:docChg chg="undo custSel addSld modSld sldOrd">
      <pc:chgData name="Ward, Samuel" userId="41f6df5d-454a-4c8e-8ed5-05189e8895da" providerId="ADAL" clId="{21BA04EE-A7DE-40C8-B198-3FF2611B60B7}" dt="2023-09-05T14:49:27.113" v="1861" actId="113"/>
      <pc:docMkLst>
        <pc:docMk/>
      </pc:docMkLst>
      <pc:sldChg chg="modSp mod">
        <pc:chgData name="Ward, Samuel" userId="41f6df5d-454a-4c8e-8ed5-05189e8895da" providerId="ADAL" clId="{21BA04EE-A7DE-40C8-B198-3FF2611B60B7}" dt="2023-09-02T20:44:15.393" v="92" actId="6549"/>
        <pc:sldMkLst>
          <pc:docMk/>
          <pc:sldMk cId="560354532" sldId="1542"/>
        </pc:sldMkLst>
        <pc:spChg chg="mod">
          <ac:chgData name="Ward, Samuel" userId="41f6df5d-454a-4c8e-8ed5-05189e8895da" providerId="ADAL" clId="{21BA04EE-A7DE-40C8-B198-3FF2611B60B7}" dt="2023-09-02T20:44:15.393" v="92" actId="6549"/>
          <ac:spMkLst>
            <pc:docMk/>
            <pc:sldMk cId="560354532" sldId="1542"/>
            <ac:spMk id="4" creationId="{EA075253-207F-458E-8C6D-3E09F37E2CE8}"/>
          </ac:spMkLst>
        </pc:spChg>
      </pc:sldChg>
      <pc:sldChg chg="addSp delSp modSp mod">
        <pc:chgData name="Ward, Samuel" userId="41f6df5d-454a-4c8e-8ed5-05189e8895da" providerId="ADAL" clId="{21BA04EE-A7DE-40C8-B198-3FF2611B60B7}" dt="2023-09-02T21:02:21.795" v="103" actId="1076"/>
        <pc:sldMkLst>
          <pc:docMk/>
          <pc:sldMk cId="2186646390" sldId="1685"/>
        </pc:sldMkLst>
        <pc:spChg chg="add mod">
          <ac:chgData name="Ward, Samuel" userId="41f6df5d-454a-4c8e-8ed5-05189e8895da" providerId="ADAL" clId="{21BA04EE-A7DE-40C8-B198-3FF2611B60B7}" dt="2023-09-02T21:01:59.534" v="95" actId="2711"/>
          <ac:spMkLst>
            <pc:docMk/>
            <pc:sldMk cId="2186646390" sldId="1685"/>
            <ac:spMk id="4" creationId="{ED4D6B69-ECB6-AA89-9A80-BE2344DA3F79}"/>
          </ac:spMkLst>
        </pc:spChg>
        <pc:spChg chg="add del">
          <ac:chgData name="Ward, Samuel" userId="41f6df5d-454a-4c8e-8ed5-05189e8895da" providerId="ADAL" clId="{21BA04EE-A7DE-40C8-B198-3FF2611B60B7}" dt="2023-09-02T21:02:13.900" v="99"/>
          <ac:spMkLst>
            <pc:docMk/>
            <pc:sldMk cId="2186646390" sldId="1685"/>
            <ac:spMk id="5" creationId="{60CF5A0B-3EEC-E349-6E00-5353B50028CC}"/>
          </ac:spMkLst>
        </pc:spChg>
        <pc:picChg chg="add mod">
          <ac:chgData name="Ward, Samuel" userId="41f6df5d-454a-4c8e-8ed5-05189e8895da" providerId="ADAL" clId="{21BA04EE-A7DE-40C8-B198-3FF2611B60B7}" dt="2023-09-02T21:02:21.795" v="103" actId="1076"/>
          <ac:picMkLst>
            <pc:docMk/>
            <pc:sldMk cId="2186646390" sldId="1685"/>
            <ac:picMk id="6" creationId="{772EF971-96AD-2702-7084-E0995F29CB0C}"/>
          </ac:picMkLst>
        </pc:picChg>
        <pc:picChg chg="del">
          <ac:chgData name="Ward, Samuel" userId="41f6df5d-454a-4c8e-8ed5-05189e8895da" providerId="ADAL" clId="{21BA04EE-A7DE-40C8-B198-3FF2611B60B7}" dt="2023-09-02T21:02:01.620" v="96" actId="478"/>
          <ac:picMkLst>
            <pc:docMk/>
            <pc:sldMk cId="2186646390" sldId="1685"/>
            <ac:picMk id="2050" creationId="{8A46BC9C-87CB-4FEF-8C23-9C4ADF260CE5}"/>
          </ac:picMkLst>
        </pc:picChg>
        <pc:picChg chg="del">
          <ac:chgData name="Ward, Samuel" userId="41f6df5d-454a-4c8e-8ed5-05189e8895da" providerId="ADAL" clId="{21BA04EE-A7DE-40C8-B198-3FF2611B60B7}" dt="2023-09-02T21:02:03.144" v="97" actId="478"/>
          <ac:picMkLst>
            <pc:docMk/>
            <pc:sldMk cId="2186646390" sldId="1685"/>
            <ac:picMk id="2052" creationId="{D9F219FE-1290-4C9F-BD32-28EECC134E34}"/>
          </ac:picMkLst>
        </pc:picChg>
      </pc:sldChg>
      <pc:sldChg chg="modSp mod">
        <pc:chgData name="Ward, Samuel" userId="41f6df5d-454a-4c8e-8ed5-05189e8895da" providerId="ADAL" clId="{21BA04EE-A7DE-40C8-B198-3FF2611B60B7}" dt="2023-09-02T21:03:13.236" v="143" actId="20577"/>
        <pc:sldMkLst>
          <pc:docMk/>
          <pc:sldMk cId="3790797439" sldId="1687"/>
        </pc:sldMkLst>
        <pc:spChg chg="mod">
          <ac:chgData name="Ward, Samuel" userId="41f6df5d-454a-4c8e-8ed5-05189e8895da" providerId="ADAL" clId="{21BA04EE-A7DE-40C8-B198-3FF2611B60B7}" dt="2023-09-02T21:03:13.236" v="143" actId="20577"/>
          <ac:spMkLst>
            <pc:docMk/>
            <pc:sldMk cId="3790797439" sldId="1687"/>
            <ac:spMk id="2" creationId="{6A63C65D-1AE7-4956-90A9-71CFA4E90E52}"/>
          </ac:spMkLst>
        </pc:spChg>
      </pc:sldChg>
      <pc:sldChg chg="addSp delSp modSp add mod ord">
        <pc:chgData name="Ward, Samuel" userId="41f6df5d-454a-4c8e-8ed5-05189e8895da" providerId="ADAL" clId="{21BA04EE-A7DE-40C8-B198-3FF2611B60B7}" dt="2023-09-05T14:49:14.695" v="1859"/>
        <pc:sldMkLst>
          <pc:docMk/>
          <pc:sldMk cId="974852491" sldId="1704"/>
        </pc:sldMkLst>
        <pc:spChg chg="mod">
          <ac:chgData name="Ward, Samuel" userId="41f6df5d-454a-4c8e-8ed5-05189e8895da" providerId="ADAL" clId="{21BA04EE-A7DE-40C8-B198-3FF2611B60B7}" dt="2023-09-05T14:34:35.104" v="1344" actId="6549"/>
          <ac:spMkLst>
            <pc:docMk/>
            <pc:sldMk cId="974852491" sldId="1704"/>
            <ac:spMk id="2" creationId="{6A63C65D-1AE7-4956-90A9-71CFA4E90E52}"/>
          </ac:spMkLst>
        </pc:spChg>
        <pc:spChg chg="del">
          <ac:chgData name="Ward, Samuel" userId="41f6df5d-454a-4c8e-8ed5-05189e8895da" providerId="ADAL" clId="{21BA04EE-A7DE-40C8-B198-3FF2611B60B7}" dt="2023-09-02T21:11:31.683" v="179" actId="478"/>
          <ac:spMkLst>
            <pc:docMk/>
            <pc:sldMk cId="974852491" sldId="1704"/>
            <ac:spMk id="3" creationId="{D5E8CCD0-D4DB-490D-A30B-9E932EAE2E69}"/>
          </ac:spMkLst>
        </pc:spChg>
        <pc:spChg chg="add mod">
          <ac:chgData name="Ward, Samuel" userId="41f6df5d-454a-4c8e-8ed5-05189e8895da" providerId="ADAL" clId="{21BA04EE-A7DE-40C8-B198-3FF2611B60B7}" dt="2023-09-05T14:49:14.695" v="1859"/>
          <ac:spMkLst>
            <pc:docMk/>
            <pc:sldMk cId="974852491" sldId="1704"/>
            <ac:spMk id="6" creationId="{97890E6C-F83B-516F-A6B3-DF8DABF386D5}"/>
          </ac:spMkLst>
        </pc:spChg>
        <pc:picChg chg="del">
          <ac:chgData name="Ward, Samuel" userId="41f6df5d-454a-4c8e-8ed5-05189e8895da" providerId="ADAL" clId="{21BA04EE-A7DE-40C8-B198-3FF2611B60B7}" dt="2023-09-02T21:11:31.683" v="179" actId="478"/>
          <ac:picMkLst>
            <pc:docMk/>
            <pc:sldMk cId="974852491" sldId="1704"/>
            <ac:picMk id="5" creationId="{F192AFAC-29E8-4A16-B703-614CF77B33B4}"/>
          </ac:picMkLst>
        </pc:picChg>
      </pc:sldChg>
      <pc:sldChg chg="addSp modSp add mod">
        <pc:chgData name="Ward, Samuel" userId="41f6df5d-454a-4c8e-8ed5-05189e8895da" providerId="ADAL" clId="{21BA04EE-A7DE-40C8-B198-3FF2611B60B7}" dt="2023-09-05T14:49:27.113" v="1861" actId="113"/>
        <pc:sldMkLst>
          <pc:docMk/>
          <pc:sldMk cId="375591793" sldId="1705"/>
        </pc:sldMkLst>
        <pc:spChg chg="mod">
          <ac:chgData name="Ward, Samuel" userId="41f6df5d-454a-4c8e-8ed5-05189e8895da" providerId="ADAL" clId="{21BA04EE-A7DE-40C8-B198-3FF2611B60B7}" dt="2023-09-05T14:44:42.327" v="1540" actId="20577"/>
          <ac:spMkLst>
            <pc:docMk/>
            <pc:sldMk cId="375591793" sldId="1705"/>
            <ac:spMk id="2" creationId="{6A63C65D-1AE7-4956-90A9-71CFA4E90E52}"/>
          </ac:spMkLst>
        </pc:spChg>
        <pc:spChg chg="add mod">
          <ac:chgData name="Ward, Samuel" userId="41f6df5d-454a-4c8e-8ed5-05189e8895da" providerId="ADAL" clId="{21BA04EE-A7DE-40C8-B198-3FF2611B60B7}" dt="2023-09-05T14:49:27.113" v="1861" actId="113"/>
          <ac:spMkLst>
            <pc:docMk/>
            <pc:sldMk cId="375591793" sldId="1705"/>
            <ac:spMk id="4" creationId="{DC80B10A-E128-702A-46B8-B1F6C40A0515}"/>
          </ac:spMkLst>
        </pc:spChg>
        <pc:spChg chg="mod">
          <ac:chgData name="Ward, Samuel" userId="41f6df5d-454a-4c8e-8ed5-05189e8895da" providerId="ADAL" clId="{21BA04EE-A7DE-40C8-B198-3FF2611B60B7}" dt="2023-09-05T14:47:21.558" v="1858" actId="6549"/>
          <ac:spMkLst>
            <pc:docMk/>
            <pc:sldMk cId="375591793" sldId="1705"/>
            <ac:spMk id="6" creationId="{97890E6C-F83B-516F-A6B3-DF8DABF38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A3C38E54-1DCC-4EA5-81DB-34FE24BF1792}" type="datetimeFigureOut">
              <a:rPr lang="en-US" smtClean="0"/>
              <a:t>9/5/2023</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16527846-C44C-45FA-B262-1D78988F401E}" type="slidenum">
              <a:rPr lang="en-US" smtClean="0"/>
              <a:t>‹#›</a:t>
            </a:fld>
            <a:endParaRPr lang="en-US"/>
          </a:p>
        </p:txBody>
      </p:sp>
    </p:spTree>
    <p:extLst>
      <p:ext uri="{BB962C8B-B14F-4D97-AF65-F5344CB8AC3E}">
        <p14:creationId xmlns:p14="http://schemas.microsoft.com/office/powerpoint/2010/main" val="42234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1550" lvl="1" indent="-285750">
              <a:spcBef>
                <a:spcPts val="0"/>
              </a:spcBef>
            </a:pPr>
            <a:r>
              <a:rPr lang="en-US" sz="1800" dirty="0">
                <a:ea typeface="Verdana" panose="020B0604030504040204" pitchFamily="34" charset="0"/>
              </a:rPr>
              <a:t>Measure a variable over time on the same subjects that might differ on a specific factor (e.g., tracking tree growth rates through time and comparing between species)</a:t>
            </a:r>
          </a:p>
          <a:p>
            <a:pPr marL="971550" lvl="1" indent="-285750">
              <a:spcBef>
                <a:spcPts val="0"/>
              </a:spcBef>
            </a:pPr>
            <a:r>
              <a:rPr lang="en-US" sz="1800" dirty="0">
                <a:ea typeface="Verdana" panose="020B0604030504040204" pitchFamily="34" charset="0"/>
              </a:rPr>
              <a:t>Measure variables in the field at a single point in time and quantifying the relationship (e.g., allometric equations, does diameter at the root collar correlate with whole plant biomass? Is that relationship linear or curvilinear?)</a:t>
            </a:r>
          </a:p>
          <a:p>
            <a:pPr marL="971550" lvl="1" indent="-285750">
              <a:spcBef>
                <a:spcPts val="0"/>
              </a:spcBef>
            </a:pPr>
            <a:r>
              <a:rPr lang="en-US" sz="1800" dirty="0">
                <a:ea typeface="Verdana" panose="020B0604030504040204" pitchFamily="34" charset="0"/>
              </a:rPr>
              <a:t>Database integration (e.g., does county-level occurrence of emerald ash borer (data base 1) change with human population density (data base 2) and/or temperature (date base 3)?</a:t>
            </a:r>
          </a:p>
          <a:p>
            <a:endParaRPr lang="en-US" dirty="0"/>
          </a:p>
        </p:txBody>
      </p:sp>
      <p:sp>
        <p:nvSpPr>
          <p:cNvPr id="4" name="Slide Number Placeholder 3"/>
          <p:cNvSpPr>
            <a:spLocks noGrp="1"/>
          </p:cNvSpPr>
          <p:nvPr>
            <p:ph type="sldNum" sz="quarter" idx="5"/>
          </p:nvPr>
        </p:nvSpPr>
        <p:spPr/>
        <p:txBody>
          <a:bodyPr/>
          <a:lstStyle/>
          <a:p>
            <a:fld id="{C83BDD16-A49A-486E-B605-6FB09285888D}" type="slidenum">
              <a:rPr lang="en-US" smtClean="0"/>
              <a:t>28</a:t>
            </a:fld>
            <a:endParaRPr lang="en-US" dirty="0"/>
          </a:p>
        </p:txBody>
      </p:sp>
    </p:spTree>
    <p:extLst>
      <p:ext uri="{BB962C8B-B14F-4D97-AF65-F5344CB8AC3E}">
        <p14:creationId xmlns:p14="http://schemas.microsoft.com/office/powerpoint/2010/main" val="216935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BDD16-A49A-486E-B605-6FB09285888D}" type="slidenum">
              <a:rPr lang="en-US" smtClean="0"/>
              <a:t>29</a:t>
            </a:fld>
            <a:endParaRPr lang="en-US" dirty="0"/>
          </a:p>
        </p:txBody>
      </p:sp>
    </p:spTree>
    <p:extLst>
      <p:ext uri="{BB962C8B-B14F-4D97-AF65-F5344CB8AC3E}">
        <p14:creationId xmlns:p14="http://schemas.microsoft.com/office/powerpoint/2010/main" val="48949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7250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205989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326693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10799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38400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EECC345E-8E4C-4608-893F-5FC9EE4E852E}" type="datetimeFigureOut">
              <a:rPr lang="en-US" smtClean="0"/>
              <a:t>9/5/2023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3D027CE4-3FD3-40F8-9353-5A0D6B3FBE48}" type="slidenum">
              <a:rPr lang="en-US" smtClean="0"/>
              <a:t>‹#›</a:t>
            </a:fld>
            <a:endParaRPr lang="en-US" dirty="0"/>
          </a:p>
        </p:txBody>
      </p:sp>
    </p:spTree>
    <p:extLst>
      <p:ext uri="{BB962C8B-B14F-4D97-AF65-F5344CB8AC3E}">
        <p14:creationId xmlns:p14="http://schemas.microsoft.com/office/powerpoint/2010/main" val="330654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242442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191" y="74272"/>
            <a:ext cx="8967618" cy="914400"/>
          </a:xfrm>
          <a:noFill/>
          <a:ln w="57150">
            <a:solidFill>
              <a:schemeClr val="bg1"/>
            </a:solidFill>
          </a:ln>
        </p:spPr>
        <p:txBody>
          <a:bodyPr>
            <a:normAutofit/>
          </a:bodyPr>
          <a:lstStyle>
            <a:lvl1pPr algn="ctr">
              <a:defRPr sz="3200" b="0">
                <a:solidFill>
                  <a:srgbClr val="C00000"/>
                </a:solidFill>
                <a:latin typeface="Avenir Next LT Pro" panose="020B0504020202020204" pitchFamily="34" charset="0"/>
                <a:ea typeface="Verdana" panose="020B0604030504040204" pitchFamily="34" charset="0"/>
                <a:cs typeface="Avenir Next LT Pro" panose="020B0504020202020204" pitchFamily="34" charset="0"/>
              </a:defRPr>
            </a:lvl1pPr>
          </a:lstStyle>
          <a:p>
            <a:r>
              <a:rPr lang="en-US" dirty="0"/>
              <a:t>Click to edit Master title style</a:t>
            </a:r>
          </a:p>
        </p:txBody>
      </p:sp>
    </p:spTree>
    <p:extLst>
      <p:ext uri="{BB962C8B-B14F-4D97-AF65-F5344CB8AC3E}">
        <p14:creationId xmlns:p14="http://schemas.microsoft.com/office/powerpoint/2010/main" val="270668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326403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EECC345E-8E4C-4608-893F-5FC9EE4E852E}" type="datetimeFigureOut">
              <a:rPr lang="en-US" smtClean="0"/>
              <a:t>9/5/2023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3D027CE4-3FD3-40F8-9353-5A0D6B3FBE48}" type="slidenum">
              <a:rPr lang="en-US" smtClean="0"/>
              <a:t>‹#›</a:t>
            </a:fld>
            <a:endParaRPr lang="en-US" dirty="0"/>
          </a:p>
        </p:txBody>
      </p:sp>
    </p:spTree>
    <p:extLst>
      <p:ext uri="{BB962C8B-B14F-4D97-AF65-F5344CB8AC3E}">
        <p14:creationId xmlns:p14="http://schemas.microsoft.com/office/powerpoint/2010/main" val="212224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CC345E-8E4C-4608-893F-5FC9EE4E852E}" type="datetimeFigureOut">
              <a:rPr lang="en-US" smtClean="0"/>
              <a:t>9/5/2023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D027CE4-3FD3-40F8-9353-5A0D6B3FBE48}" type="slidenum">
              <a:rPr lang="en-US" smtClean="0"/>
              <a:t>‹#›</a:t>
            </a:fld>
            <a:endParaRPr lang="en-US" dirty="0"/>
          </a:p>
        </p:txBody>
      </p:sp>
    </p:spTree>
    <p:extLst>
      <p:ext uri="{BB962C8B-B14F-4D97-AF65-F5344CB8AC3E}">
        <p14:creationId xmlns:p14="http://schemas.microsoft.com/office/powerpoint/2010/main" val="3454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425" y="1530350"/>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258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6.xml"/><Relationship Id="rId5" Type="http://schemas.openxmlformats.org/officeDocument/2006/relationships/image" Target="../media/image220.png"/><Relationship Id="rId4" Type="http://schemas.openxmlformats.org/officeDocument/2006/relationships/image" Target="../media/image11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0.png"/></Relationships>
</file>

<file path=ppt/slides/_rels/slide2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a:xfrm>
            <a:off x="88191" y="604362"/>
            <a:ext cx="8967618" cy="1555745"/>
          </a:xfrm>
        </p:spPr>
        <p:txBody>
          <a:bodyPr>
            <a:noAutofit/>
          </a:bodyPr>
          <a:lstStyle/>
          <a:p>
            <a:r>
              <a:rPr lang="en-US" sz="4000" dirty="0"/>
              <a:t>Introduction to Experimental Design</a:t>
            </a:r>
          </a:p>
        </p:txBody>
      </p:sp>
      <p:sp>
        <p:nvSpPr>
          <p:cNvPr id="4" name="Content Placeholder 2">
            <a:extLst>
              <a:ext uri="{FF2B5EF4-FFF2-40B4-BE49-F238E27FC236}">
                <a16:creationId xmlns:a16="http://schemas.microsoft.com/office/drawing/2014/main" id="{EA075253-207F-458E-8C6D-3E09F37E2CE8}"/>
              </a:ext>
            </a:extLst>
          </p:cNvPr>
          <p:cNvSpPr txBox="1">
            <a:spLocks/>
          </p:cNvSpPr>
          <p:nvPr/>
        </p:nvSpPr>
        <p:spPr>
          <a:xfrm>
            <a:off x="317530" y="2192704"/>
            <a:ext cx="8508941" cy="783411"/>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r>
              <a:rPr lang="en-US" b="0" dirty="0">
                <a:latin typeface="Avenir Next LT Pro" panose="020B0504020202020204" pitchFamily="34" charset="0"/>
              </a:rPr>
              <a:t>ENTMLGY 6702 Entomological Techniques and Data Analysis </a:t>
            </a:r>
          </a:p>
        </p:txBody>
      </p:sp>
      <p:pic>
        <p:nvPicPr>
          <p:cNvPr id="5" name="Picture 4" descr="Image result for correlation is not causation meme">
            <a:extLst>
              <a:ext uri="{FF2B5EF4-FFF2-40B4-BE49-F238E27FC236}">
                <a16:creationId xmlns:a16="http://schemas.microsoft.com/office/drawing/2014/main" id="{E9489327-04B9-4392-9B93-B6696BCAD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83" y="3338818"/>
            <a:ext cx="5978634" cy="240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“Controls”</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endParaRPr lang="en-US" sz="1800" b="0" dirty="0">
              <a:latin typeface="Avenir Next LT Pro" panose="020B0504020202020204" pitchFamily="34" charset="0"/>
            </a:endParaRPr>
          </a:p>
        </p:txBody>
      </p:sp>
      <p:sp>
        <p:nvSpPr>
          <p:cNvPr id="6" name="Content Placeholder 2">
            <a:extLst>
              <a:ext uri="{FF2B5EF4-FFF2-40B4-BE49-F238E27FC236}">
                <a16:creationId xmlns:a16="http://schemas.microsoft.com/office/drawing/2014/main" id="{A9E332A7-8565-4234-91AA-7232117A0680}"/>
              </a:ext>
            </a:extLst>
          </p:cNvPr>
          <p:cNvSpPr txBox="1">
            <a:spLocks/>
          </p:cNvSpPr>
          <p:nvPr/>
        </p:nvSpPr>
        <p:spPr>
          <a:xfrm>
            <a:off x="469929" y="13516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panose="020B0504020202020204" pitchFamily="34" charset="0"/>
              </a:rPr>
              <a:t>In a broad sense, control means to reduce the amount of noise or variation (e.g., get instruments serviced, avoid or account for natural gradients in experiments).</a:t>
            </a:r>
          </a:p>
          <a:p>
            <a:pPr algn="l">
              <a:spcBef>
                <a:spcPts val="0"/>
              </a:spcBef>
            </a:pPr>
            <a:endParaRPr lang="en-US" sz="1800" dirty="0">
              <a:latin typeface="Avenir Next LT Pro" panose="020B0504020202020204" pitchFamily="34" charset="0"/>
            </a:endParaRPr>
          </a:p>
          <a:p>
            <a:pPr algn="l">
              <a:spcBef>
                <a:spcPts val="0"/>
              </a:spcBef>
            </a:pPr>
            <a:r>
              <a:rPr lang="en-US" sz="1800" u="sng" dirty="0">
                <a:latin typeface="Avenir Next LT Pro" panose="020B0504020202020204" pitchFamily="34" charset="0"/>
              </a:rPr>
              <a:t>Control groups (vs. treatment groups)</a:t>
            </a:r>
          </a:p>
          <a:p>
            <a:pPr algn="l">
              <a:spcBef>
                <a:spcPts val="0"/>
              </a:spcBef>
            </a:pPr>
            <a:r>
              <a:rPr lang="en-US" sz="1800" dirty="0">
                <a:latin typeface="Avenir Next LT Pro" panose="020B0504020202020204" pitchFamily="34" charset="0"/>
              </a:rPr>
              <a:t>Untreated: </a:t>
            </a:r>
            <a:r>
              <a:rPr lang="en-US" sz="1800" b="0" dirty="0">
                <a:latin typeface="Avenir Next LT Pro" panose="020B0504020202020204" pitchFamily="34" charset="0"/>
              </a:rPr>
              <a:t>no imposition of an experimental variable</a:t>
            </a:r>
          </a:p>
          <a:p>
            <a:pPr algn="l">
              <a:spcBef>
                <a:spcPts val="0"/>
              </a:spcBef>
            </a:pPr>
            <a:r>
              <a:rPr lang="en-US" sz="1800" dirty="0">
                <a:latin typeface="Avenir Next LT Pro" panose="020B0504020202020204" pitchFamily="34" charset="0"/>
              </a:rPr>
              <a:t>Treated: </a:t>
            </a:r>
            <a:r>
              <a:rPr lang="en-US" sz="1800" b="0" dirty="0">
                <a:latin typeface="Avenir Next LT Pro" panose="020B0504020202020204" pitchFamily="34" charset="0"/>
              </a:rPr>
              <a:t>procedural treatment</a:t>
            </a:r>
          </a:p>
          <a:p>
            <a:pPr algn="l">
              <a:spcBef>
                <a:spcPts val="0"/>
              </a:spcBef>
            </a:pPr>
            <a:r>
              <a:rPr lang="en-US" sz="1800" dirty="0">
                <a:latin typeface="Avenir Next LT Pro" panose="020B0504020202020204" pitchFamily="34" charset="0"/>
              </a:rPr>
              <a:t>Positive control: </a:t>
            </a:r>
            <a:r>
              <a:rPr lang="en-US" sz="1800" b="0" dirty="0">
                <a:latin typeface="Avenir Next LT Pro" panose="020B0504020202020204" pitchFamily="34" charset="0"/>
              </a:rPr>
              <a:t>a control in which you expect a response</a:t>
            </a:r>
          </a:p>
          <a:p>
            <a:pPr algn="l">
              <a:spcBef>
                <a:spcPts val="0"/>
              </a:spcBef>
            </a:pPr>
            <a:r>
              <a:rPr lang="en-US" sz="1800" dirty="0">
                <a:latin typeface="Avenir Next LT Pro" panose="020B0504020202020204" pitchFamily="34" charset="0"/>
              </a:rPr>
              <a:t>Negative control: </a:t>
            </a:r>
            <a:r>
              <a:rPr lang="en-US" sz="1800" b="0" dirty="0">
                <a:latin typeface="Avenir Next LT Pro" panose="020B0504020202020204" pitchFamily="34" charset="0"/>
              </a:rPr>
              <a:t>a control in which you do </a:t>
            </a:r>
            <a:r>
              <a:rPr lang="en-US" sz="1800" b="0" u="sng" dirty="0">
                <a:latin typeface="Avenir Next LT Pro" panose="020B0504020202020204" pitchFamily="34" charset="0"/>
              </a:rPr>
              <a:t>not</a:t>
            </a:r>
            <a:r>
              <a:rPr lang="en-US" sz="1800" b="0" dirty="0">
                <a:latin typeface="Avenir Next LT Pro" panose="020B0504020202020204" pitchFamily="34" charset="0"/>
              </a:rPr>
              <a:t> expect a response</a:t>
            </a:r>
          </a:p>
          <a:p>
            <a:pPr algn="l">
              <a:spcBef>
                <a:spcPts val="0"/>
              </a:spcBef>
            </a:pPr>
            <a:endParaRPr lang="en-US" sz="1800" b="0" dirty="0">
              <a:latin typeface="Avenir Next LT Pro" panose="020B0504020202020204" pitchFamily="34" charset="0"/>
            </a:endParaRPr>
          </a:p>
          <a:p>
            <a:pPr algn="l">
              <a:spcBef>
                <a:spcPts val="0"/>
              </a:spcBef>
            </a:pPr>
            <a:r>
              <a:rPr lang="en-US" sz="1800" b="0" dirty="0">
                <a:latin typeface="Avenir Next LT Pro" panose="020B0504020202020204" pitchFamily="34" charset="0"/>
              </a:rPr>
              <a:t>The goal is to isolate - as much as possible – the effect of the treatment by accounting for confounding variables (e.g., procedural or temporal changes in your response).</a:t>
            </a:r>
          </a:p>
          <a:p>
            <a:pPr algn="l">
              <a:spcBef>
                <a:spcPts val="0"/>
              </a:spcBef>
            </a:pPr>
            <a:endParaRPr lang="en-US" sz="1800" b="0" dirty="0">
              <a:latin typeface="Avenir Next LT Pro" panose="020B0504020202020204" pitchFamily="34" charset="0"/>
            </a:endParaRPr>
          </a:p>
          <a:p>
            <a:pPr algn="l">
              <a:spcBef>
                <a:spcPts val="0"/>
              </a:spcBef>
            </a:pPr>
            <a:r>
              <a:rPr lang="en-US" sz="1800" i="1" dirty="0">
                <a:latin typeface="Avenir Next LT Pro" panose="020B0504020202020204" pitchFamily="34" charset="0"/>
              </a:rPr>
              <a:t>Exercise</a:t>
            </a:r>
            <a:r>
              <a:rPr lang="en-US" sz="1800" b="0" dirty="0">
                <a:latin typeface="Avenir Next LT Pro" panose="020B0504020202020204" pitchFamily="34" charset="0"/>
              </a:rPr>
              <a:t>: You are interested in growth rates of a newly discovered plant pathogenic fungi on different media. You plan to inoculate each medium by transferring the spores from plants using a cotton swab. Can you think of positive and negative controls you might want to include?</a:t>
            </a: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364725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Absence of controls</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317530" y="1256607"/>
            <a:ext cx="8508941" cy="4953693"/>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Light" panose="020B0304020202020204" pitchFamily="34" charset="0"/>
              </a:rPr>
              <a:t>Lots of studies don’t have “true controls” (e.g., comparing herbivory on two different species of plants).</a:t>
            </a:r>
          </a:p>
          <a:p>
            <a:pPr algn="l">
              <a:spcBef>
                <a:spcPts val="0"/>
              </a:spcBef>
            </a:pPr>
            <a:endParaRPr lang="en-US" sz="1800" b="0" dirty="0">
              <a:latin typeface="Avenir Next LT Pro Light" panose="020B0304020202020204" pitchFamily="34" charset="0"/>
            </a:endParaRPr>
          </a:p>
          <a:p>
            <a:pPr algn="l">
              <a:spcBef>
                <a:spcPts val="0"/>
              </a:spcBef>
            </a:pPr>
            <a:r>
              <a:rPr lang="en-US" sz="1800" b="0" dirty="0">
                <a:latin typeface="Avenir Next LT Pro Light" panose="020B0304020202020204" pitchFamily="34" charset="0"/>
              </a:rPr>
              <a:t>Think hard about the biology AND experimental protocols (e.g., does the design require several manipulations that might have unwanted effects?) to determine if you need a control.</a:t>
            </a:r>
          </a:p>
        </p:txBody>
      </p:sp>
      <p:pic>
        <p:nvPicPr>
          <p:cNvPr id="5" name="Picture 4">
            <a:extLst>
              <a:ext uri="{FF2B5EF4-FFF2-40B4-BE49-F238E27FC236}">
                <a16:creationId xmlns:a16="http://schemas.microsoft.com/office/drawing/2014/main" id="{F192AFAC-29E8-4A16-B703-614CF77B33B4}"/>
              </a:ext>
            </a:extLst>
          </p:cNvPr>
          <p:cNvPicPr>
            <a:picLocks noChangeAspect="1"/>
          </p:cNvPicPr>
          <p:nvPr/>
        </p:nvPicPr>
        <p:blipFill>
          <a:blip r:embed="rId2"/>
          <a:stretch>
            <a:fillRect/>
          </a:stretch>
        </p:blipFill>
        <p:spPr>
          <a:xfrm>
            <a:off x="1905587" y="3355821"/>
            <a:ext cx="4914761" cy="3122414"/>
          </a:xfrm>
          <a:prstGeom prst="rect">
            <a:avLst/>
          </a:prstGeom>
        </p:spPr>
      </p:pic>
    </p:spTree>
    <p:extLst>
      <p:ext uri="{BB962C8B-B14F-4D97-AF65-F5344CB8AC3E}">
        <p14:creationId xmlns:p14="http://schemas.microsoft.com/office/powerpoint/2010/main" val="13069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Allocating treatments</a:t>
            </a:r>
          </a:p>
        </p:txBody>
      </p:sp>
      <p:pic>
        <p:nvPicPr>
          <p:cNvPr id="4" name="Picture 3">
            <a:extLst>
              <a:ext uri="{FF2B5EF4-FFF2-40B4-BE49-F238E27FC236}">
                <a16:creationId xmlns:a16="http://schemas.microsoft.com/office/drawing/2014/main" id="{5EDE7C3A-F404-4E83-BB86-6662FCD058A8}"/>
              </a:ext>
            </a:extLst>
          </p:cNvPr>
          <p:cNvPicPr>
            <a:picLocks noChangeAspect="1"/>
          </p:cNvPicPr>
          <p:nvPr/>
        </p:nvPicPr>
        <p:blipFill rotWithShape="1">
          <a:blip r:embed="rId2"/>
          <a:srcRect l="40664" t="48152" r="6548" b="43819"/>
          <a:stretch/>
        </p:blipFill>
        <p:spPr>
          <a:xfrm>
            <a:off x="797147" y="3655679"/>
            <a:ext cx="3541252" cy="394283"/>
          </a:xfrm>
          <a:prstGeom prst="rect">
            <a:avLst/>
          </a:prstGeom>
        </p:spPr>
      </p:pic>
      <p:sp>
        <p:nvSpPr>
          <p:cNvPr id="8" name="Rectangle 7">
            <a:extLst>
              <a:ext uri="{FF2B5EF4-FFF2-40B4-BE49-F238E27FC236}">
                <a16:creationId xmlns:a16="http://schemas.microsoft.com/office/drawing/2014/main" id="{7752670F-83E8-4E69-BA9A-431FC260C85E}"/>
              </a:ext>
            </a:extLst>
          </p:cNvPr>
          <p:cNvSpPr/>
          <p:nvPr/>
        </p:nvSpPr>
        <p:spPr>
          <a:xfrm>
            <a:off x="5349666" y="3947870"/>
            <a:ext cx="3302374" cy="2862322"/>
          </a:xfrm>
          <a:prstGeom prst="rect">
            <a:avLst/>
          </a:prstGeom>
        </p:spPr>
        <p:txBody>
          <a:bodyPr wrap="square">
            <a:spAutoFit/>
          </a:bodyPr>
          <a:lstStyle/>
          <a:p>
            <a:pPr marL="342900" indent="-342900">
              <a:buFont typeface="+mj-lt"/>
              <a:buAutoNum type="arabicPeriod"/>
            </a:pPr>
            <a:r>
              <a:rPr lang="en-US" dirty="0">
                <a:latin typeface="Avenir Next LT Pro" panose="020B0504020202020204" pitchFamily="34" charset="0"/>
                <a:ea typeface="Verdana" panose="020B0604030504040204" pitchFamily="34" charset="0"/>
              </a:rPr>
              <a:t>Isolative segregation</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No replication</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Randomized, but with inter-dependent replicates</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Randomized block</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Clumped segregation</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Completely randomized</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Systematic</a:t>
            </a:r>
          </a:p>
          <a:p>
            <a:pPr marL="342900" indent="-342900">
              <a:buFont typeface="+mj-lt"/>
              <a:buAutoNum type="arabicPeriod"/>
            </a:pPr>
            <a:r>
              <a:rPr lang="en-US" dirty="0">
                <a:latin typeface="Avenir Next LT Pro" panose="020B0504020202020204" pitchFamily="34" charset="0"/>
                <a:ea typeface="Verdana" panose="020B0604030504040204" pitchFamily="34" charset="0"/>
              </a:rPr>
              <a:t>Simple segregation</a:t>
            </a:r>
          </a:p>
          <a:p>
            <a:endParaRPr lang="en-US" dirty="0"/>
          </a:p>
        </p:txBody>
      </p:sp>
      <p:pic>
        <p:nvPicPr>
          <p:cNvPr id="77" name="Picture 76">
            <a:extLst>
              <a:ext uri="{FF2B5EF4-FFF2-40B4-BE49-F238E27FC236}">
                <a16:creationId xmlns:a16="http://schemas.microsoft.com/office/drawing/2014/main" id="{64BC0E14-7C9A-48EC-8DB0-FAC851235AC6}"/>
              </a:ext>
            </a:extLst>
          </p:cNvPr>
          <p:cNvPicPr>
            <a:picLocks noChangeAspect="1"/>
          </p:cNvPicPr>
          <p:nvPr/>
        </p:nvPicPr>
        <p:blipFill rotWithShape="1">
          <a:blip r:embed="rId2"/>
          <a:srcRect l="40664" t="57384" r="7065" b="30145"/>
          <a:stretch/>
        </p:blipFill>
        <p:spPr>
          <a:xfrm>
            <a:off x="655021" y="995604"/>
            <a:ext cx="3506508" cy="612397"/>
          </a:xfrm>
          <a:prstGeom prst="rect">
            <a:avLst/>
          </a:prstGeom>
        </p:spPr>
      </p:pic>
      <p:pic>
        <p:nvPicPr>
          <p:cNvPr id="78" name="Picture 77">
            <a:extLst>
              <a:ext uri="{FF2B5EF4-FFF2-40B4-BE49-F238E27FC236}">
                <a16:creationId xmlns:a16="http://schemas.microsoft.com/office/drawing/2014/main" id="{6019CA2F-06B6-4655-AAD4-BD7CB5F353C7}"/>
              </a:ext>
            </a:extLst>
          </p:cNvPr>
          <p:cNvPicPr>
            <a:picLocks noChangeAspect="1"/>
          </p:cNvPicPr>
          <p:nvPr/>
        </p:nvPicPr>
        <p:blipFill rotWithShape="1">
          <a:blip r:embed="rId2"/>
          <a:srcRect l="40664" t="39760" r="6548" b="52211"/>
          <a:stretch/>
        </p:blipFill>
        <p:spPr>
          <a:xfrm>
            <a:off x="5012438" y="1171721"/>
            <a:ext cx="3541252" cy="394283"/>
          </a:xfrm>
          <a:prstGeom prst="rect">
            <a:avLst/>
          </a:prstGeom>
        </p:spPr>
      </p:pic>
      <p:pic>
        <p:nvPicPr>
          <p:cNvPr id="79" name="Picture 78">
            <a:extLst>
              <a:ext uri="{FF2B5EF4-FFF2-40B4-BE49-F238E27FC236}">
                <a16:creationId xmlns:a16="http://schemas.microsoft.com/office/drawing/2014/main" id="{7141D822-0EA2-42FF-8CA9-BA24DC2BC1DA}"/>
              </a:ext>
            </a:extLst>
          </p:cNvPr>
          <p:cNvPicPr>
            <a:picLocks noChangeAspect="1"/>
          </p:cNvPicPr>
          <p:nvPr/>
        </p:nvPicPr>
        <p:blipFill rotWithShape="1">
          <a:blip r:embed="rId2"/>
          <a:srcRect l="40664" t="31019" r="7065" b="60952"/>
          <a:stretch/>
        </p:blipFill>
        <p:spPr>
          <a:xfrm>
            <a:off x="812010" y="6192853"/>
            <a:ext cx="3506508" cy="394283"/>
          </a:xfrm>
          <a:prstGeom prst="rect">
            <a:avLst/>
          </a:prstGeom>
        </p:spPr>
      </p:pic>
      <p:pic>
        <p:nvPicPr>
          <p:cNvPr id="85" name="Picture 84">
            <a:extLst>
              <a:ext uri="{FF2B5EF4-FFF2-40B4-BE49-F238E27FC236}">
                <a16:creationId xmlns:a16="http://schemas.microsoft.com/office/drawing/2014/main" id="{1E0B8304-6148-4116-AF71-561A0AD4CC64}"/>
              </a:ext>
            </a:extLst>
          </p:cNvPr>
          <p:cNvPicPr>
            <a:picLocks noChangeAspect="1"/>
          </p:cNvPicPr>
          <p:nvPr/>
        </p:nvPicPr>
        <p:blipFill rotWithShape="1">
          <a:blip r:embed="rId2"/>
          <a:srcRect l="40664" t="22382" r="7065" b="69863"/>
          <a:stretch/>
        </p:blipFill>
        <p:spPr>
          <a:xfrm>
            <a:off x="5047182" y="2324212"/>
            <a:ext cx="3506508" cy="380787"/>
          </a:xfrm>
          <a:prstGeom prst="rect">
            <a:avLst/>
          </a:prstGeom>
        </p:spPr>
      </p:pic>
      <p:pic>
        <p:nvPicPr>
          <p:cNvPr id="86" name="Picture 85">
            <a:extLst>
              <a:ext uri="{FF2B5EF4-FFF2-40B4-BE49-F238E27FC236}">
                <a16:creationId xmlns:a16="http://schemas.microsoft.com/office/drawing/2014/main" id="{569065A4-833E-4F16-9F88-7991FD02BAC1}"/>
              </a:ext>
            </a:extLst>
          </p:cNvPr>
          <p:cNvPicPr>
            <a:picLocks noChangeAspect="1"/>
          </p:cNvPicPr>
          <p:nvPr/>
        </p:nvPicPr>
        <p:blipFill rotWithShape="1">
          <a:blip r:embed="rId2"/>
          <a:srcRect l="40664" t="12968" r="7065" b="76698"/>
          <a:stretch/>
        </p:blipFill>
        <p:spPr>
          <a:xfrm>
            <a:off x="749809" y="2403881"/>
            <a:ext cx="3506508" cy="507484"/>
          </a:xfrm>
          <a:prstGeom prst="rect">
            <a:avLst/>
          </a:prstGeom>
        </p:spPr>
      </p:pic>
      <p:grpSp>
        <p:nvGrpSpPr>
          <p:cNvPr id="15" name="Group 14">
            <a:extLst>
              <a:ext uri="{FF2B5EF4-FFF2-40B4-BE49-F238E27FC236}">
                <a16:creationId xmlns:a16="http://schemas.microsoft.com/office/drawing/2014/main" id="{994C175B-B194-4BE5-B350-282E2E654AD6}"/>
              </a:ext>
            </a:extLst>
          </p:cNvPr>
          <p:cNvGrpSpPr/>
          <p:nvPr/>
        </p:nvGrpSpPr>
        <p:grpSpPr>
          <a:xfrm>
            <a:off x="5738704" y="3182632"/>
            <a:ext cx="2348919" cy="480506"/>
            <a:chOff x="5100505" y="5538734"/>
            <a:chExt cx="2348919" cy="480506"/>
          </a:xfrm>
        </p:grpSpPr>
        <p:pic>
          <p:nvPicPr>
            <p:cNvPr id="82" name="Picture 81">
              <a:extLst>
                <a:ext uri="{FF2B5EF4-FFF2-40B4-BE49-F238E27FC236}">
                  <a16:creationId xmlns:a16="http://schemas.microsoft.com/office/drawing/2014/main" id="{C1021D2C-61E1-41C5-8A03-042FFA4EA96E}"/>
                </a:ext>
              </a:extLst>
            </p:cNvPr>
            <p:cNvPicPr>
              <a:picLocks noChangeAspect="1"/>
            </p:cNvPicPr>
            <p:nvPr/>
          </p:nvPicPr>
          <p:blipFill rotWithShape="1">
            <a:blip r:embed="rId2"/>
            <a:srcRect l="49897" t="86369" r="15089" b="5601"/>
            <a:stretch/>
          </p:blipFill>
          <p:spPr>
            <a:xfrm>
              <a:off x="5100505" y="5624958"/>
              <a:ext cx="2348919" cy="394282"/>
            </a:xfrm>
            <a:prstGeom prst="rect">
              <a:avLst/>
            </a:prstGeom>
          </p:spPr>
        </p:pic>
        <p:pic>
          <p:nvPicPr>
            <p:cNvPr id="110" name="Picture 109">
              <a:extLst>
                <a:ext uri="{FF2B5EF4-FFF2-40B4-BE49-F238E27FC236}">
                  <a16:creationId xmlns:a16="http://schemas.microsoft.com/office/drawing/2014/main" id="{24E394CB-98F6-471E-AFA3-3C776F96C9A7}"/>
                </a:ext>
              </a:extLst>
            </p:cNvPr>
            <p:cNvPicPr>
              <a:picLocks noChangeAspect="1"/>
            </p:cNvPicPr>
            <p:nvPr/>
          </p:nvPicPr>
          <p:blipFill rotWithShape="1">
            <a:blip r:embed="rId2"/>
            <a:srcRect l="69009" t="86028" r="26114" b="6947"/>
            <a:stretch/>
          </p:blipFill>
          <p:spPr>
            <a:xfrm>
              <a:off x="6107291" y="5538734"/>
              <a:ext cx="327171" cy="344995"/>
            </a:xfrm>
            <a:prstGeom prst="rect">
              <a:avLst/>
            </a:prstGeom>
          </p:spPr>
        </p:pic>
      </p:grpSp>
      <p:pic>
        <p:nvPicPr>
          <p:cNvPr id="17" name="Picture 16">
            <a:extLst>
              <a:ext uri="{FF2B5EF4-FFF2-40B4-BE49-F238E27FC236}">
                <a16:creationId xmlns:a16="http://schemas.microsoft.com/office/drawing/2014/main" id="{8D5D7AC3-85F5-4804-9BE9-02B5DCBAE14D}"/>
              </a:ext>
            </a:extLst>
          </p:cNvPr>
          <p:cNvPicPr>
            <a:picLocks noChangeAspect="1"/>
          </p:cNvPicPr>
          <p:nvPr/>
        </p:nvPicPr>
        <p:blipFill rotWithShape="1">
          <a:blip r:embed="rId3"/>
          <a:srcRect l="7963" t="11231" r="11756"/>
          <a:stretch/>
        </p:blipFill>
        <p:spPr>
          <a:xfrm>
            <a:off x="961311" y="4656260"/>
            <a:ext cx="3377088" cy="947073"/>
          </a:xfrm>
          <a:prstGeom prst="rect">
            <a:avLst/>
          </a:prstGeom>
        </p:spPr>
      </p:pic>
      <p:sp>
        <p:nvSpPr>
          <p:cNvPr id="3" name="TextBox 2">
            <a:extLst>
              <a:ext uri="{FF2B5EF4-FFF2-40B4-BE49-F238E27FC236}">
                <a16:creationId xmlns:a16="http://schemas.microsoft.com/office/drawing/2014/main" id="{6D21141A-A8BA-4B58-BC37-CEF16F07CCE1}"/>
              </a:ext>
            </a:extLst>
          </p:cNvPr>
          <p:cNvSpPr txBox="1"/>
          <p:nvPr/>
        </p:nvSpPr>
        <p:spPr>
          <a:xfrm>
            <a:off x="199807" y="1201946"/>
            <a:ext cx="503339" cy="369332"/>
          </a:xfrm>
          <a:prstGeom prst="rect">
            <a:avLst/>
          </a:prstGeom>
          <a:noFill/>
        </p:spPr>
        <p:txBody>
          <a:bodyPr wrap="square" rtlCol="0">
            <a:spAutoFit/>
          </a:bodyPr>
          <a:lstStyle/>
          <a:p>
            <a:r>
              <a:rPr lang="en-US" b="1" dirty="0">
                <a:latin typeface="Avenir Next LT Pro" panose="020B0504020202020204" pitchFamily="34" charset="0"/>
              </a:rPr>
              <a:t>A.</a:t>
            </a:r>
          </a:p>
        </p:txBody>
      </p:sp>
      <p:sp>
        <p:nvSpPr>
          <p:cNvPr id="16" name="TextBox 15">
            <a:extLst>
              <a:ext uri="{FF2B5EF4-FFF2-40B4-BE49-F238E27FC236}">
                <a16:creationId xmlns:a16="http://schemas.microsoft.com/office/drawing/2014/main" id="{BE6DC366-9001-4628-BA22-743150FE9423}"/>
              </a:ext>
            </a:extLst>
          </p:cNvPr>
          <p:cNvSpPr txBox="1"/>
          <p:nvPr/>
        </p:nvSpPr>
        <p:spPr>
          <a:xfrm>
            <a:off x="491960" y="2439831"/>
            <a:ext cx="503339" cy="369332"/>
          </a:xfrm>
          <a:prstGeom prst="rect">
            <a:avLst/>
          </a:prstGeom>
          <a:noFill/>
        </p:spPr>
        <p:txBody>
          <a:bodyPr wrap="square" rtlCol="0">
            <a:spAutoFit/>
          </a:bodyPr>
          <a:lstStyle/>
          <a:p>
            <a:r>
              <a:rPr lang="en-US" b="1" dirty="0">
                <a:latin typeface="Avenir Next LT Pro" panose="020B0504020202020204" pitchFamily="34" charset="0"/>
              </a:rPr>
              <a:t>B.</a:t>
            </a:r>
          </a:p>
        </p:txBody>
      </p:sp>
      <p:sp>
        <p:nvSpPr>
          <p:cNvPr id="18" name="TextBox 17">
            <a:extLst>
              <a:ext uri="{FF2B5EF4-FFF2-40B4-BE49-F238E27FC236}">
                <a16:creationId xmlns:a16="http://schemas.microsoft.com/office/drawing/2014/main" id="{65FB7795-8FC3-42FD-928C-3E36C7F7289C}"/>
              </a:ext>
            </a:extLst>
          </p:cNvPr>
          <p:cNvSpPr txBox="1"/>
          <p:nvPr/>
        </p:nvSpPr>
        <p:spPr>
          <a:xfrm>
            <a:off x="451476" y="3687554"/>
            <a:ext cx="503339" cy="369332"/>
          </a:xfrm>
          <a:prstGeom prst="rect">
            <a:avLst/>
          </a:prstGeom>
          <a:noFill/>
        </p:spPr>
        <p:txBody>
          <a:bodyPr wrap="square" rtlCol="0">
            <a:spAutoFit/>
          </a:bodyPr>
          <a:lstStyle/>
          <a:p>
            <a:r>
              <a:rPr lang="en-US" b="1" dirty="0">
                <a:latin typeface="Avenir Next LT Pro" panose="020B0504020202020204" pitchFamily="34" charset="0"/>
              </a:rPr>
              <a:t>C.</a:t>
            </a:r>
          </a:p>
        </p:txBody>
      </p:sp>
      <p:sp>
        <p:nvSpPr>
          <p:cNvPr id="19" name="TextBox 18">
            <a:extLst>
              <a:ext uri="{FF2B5EF4-FFF2-40B4-BE49-F238E27FC236}">
                <a16:creationId xmlns:a16="http://schemas.microsoft.com/office/drawing/2014/main" id="{13DB36DE-D7F0-4DF1-9923-171D41895D8F}"/>
              </a:ext>
            </a:extLst>
          </p:cNvPr>
          <p:cNvSpPr txBox="1"/>
          <p:nvPr/>
        </p:nvSpPr>
        <p:spPr>
          <a:xfrm>
            <a:off x="491960" y="4945130"/>
            <a:ext cx="503339" cy="369332"/>
          </a:xfrm>
          <a:prstGeom prst="rect">
            <a:avLst/>
          </a:prstGeom>
          <a:noFill/>
        </p:spPr>
        <p:txBody>
          <a:bodyPr wrap="square" rtlCol="0">
            <a:spAutoFit/>
          </a:bodyPr>
          <a:lstStyle/>
          <a:p>
            <a:r>
              <a:rPr lang="en-US" b="1" dirty="0">
                <a:latin typeface="Avenir Next LT Pro" panose="020B0504020202020204" pitchFamily="34" charset="0"/>
              </a:rPr>
              <a:t>D.</a:t>
            </a:r>
          </a:p>
        </p:txBody>
      </p:sp>
      <p:sp>
        <p:nvSpPr>
          <p:cNvPr id="22" name="TextBox 21">
            <a:extLst>
              <a:ext uri="{FF2B5EF4-FFF2-40B4-BE49-F238E27FC236}">
                <a16:creationId xmlns:a16="http://schemas.microsoft.com/office/drawing/2014/main" id="{BC5BE899-48A2-4AF0-B3B5-AAFC37F8AE43}"/>
              </a:ext>
            </a:extLst>
          </p:cNvPr>
          <p:cNvSpPr txBox="1"/>
          <p:nvPr/>
        </p:nvSpPr>
        <p:spPr>
          <a:xfrm>
            <a:off x="4750996" y="1201946"/>
            <a:ext cx="503339" cy="369332"/>
          </a:xfrm>
          <a:prstGeom prst="rect">
            <a:avLst/>
          </a:prstGeom>
          <a:noFill/>
        </p:spPr>
        <p:txBody>
          <a:bodyPr wrap="square" rtlCol="0">
            <a:spAutoFit/>
          </a:bodyPr>
          <a:lstStyle/>
          <a:p>
            <a:r>
              <a:rPr lang="en-US" b="1" dirty="0">
                <a:latin typeface="Avenir Next LT Pro" panose="020B0504020202020204" pitchFamily="34" charset="0"/>
              </a:rPr>
              <a:t>F.</a:t>
            </a:r>
          </a:p>
        </p:txBody>
      </p:sp>
      <p:sp>
        <p:nvSpPr>
          <p:cNvPr id="23" name="TextBox 22">
            <a:extLst>
              <a:ext uri="{FF2B5EF4-FFF2-40B4-BE49-F238E27FC236}">
                <a16:creationId xmlns:a16="http://schemas.microsoft.com/office/drawing/2014/main" id="{8EDC4A3C-6B8A-4547-B4E1-DF5E588183CC}"/>
              </a:ext>
            </a:extLst>
          </p:cNvPr>
          <p:cNvSpPr txBox="1"/>
          <p:nvPr/>
        </p:nvSpPr>
        <p:spPr>
          <a:xfrm>
            <a:off x="4750995" y="2342477"/>
            <a:ext cx="503339" cy="369332"/>
          </a:xfrm>
          <a:prstGeom prst="rect">
            <a:avLst/>
          </a:prstGeom>
          <a:noFill/>
        </p:spPr>
        <p:txBody>
          <a:bodyPr wrap="square" rtlCol="0">
            <a:spAutoFit/>
          </a:bodyPr>
          <a:lstStyle/>
          <a:p>
            <a:r>
              <a:rPr lang="en-US" b="1" dirty="0">
                <a:latin typeface="Avenir Next LT Pro" panose="020B0504020202020204" pitchFamily="34" charset="0"/>
              </a:rPr>
              <a:t>G.</a:t>
            </a:r>
          </a:p>
        </p:txBody>
      </p:sp>
      <p:sp>
        <p:nvSpPr>
          <p:cNvPr id="24" name="TextBox 23">
            <a:extLst>
              <a:ext uri="{FF2B5EF4-FFF2-40B4-BE49-F238E27FC236}">
                <a16:creationId xmlns:a16="http://schemas.microsoft.com/office/drawing/2014/main" id="{47587802-5C1D-48DA-A42E-618C5ABF37C6}"/>
              </a:ext>
            </a:extLst>
          </p:cNvPr>
          <p:cNvSpPr txBox="1"/>
          <p:nvPr/>
        </p:nvSpPr>
        <p:spPr>
          <a:xfrm>
            <a:off x="5487089" y="3281331"/>
            <a:ext cx="503339" cy="369332"/>
          </a:xfrm>
          <a:prstGeom prst="rect">
            <a:avLst/>
          </a:prstGeom>
          <a:noFill/>
        </p:spPr>
        <p:txBody>
          <a:bodyPr wrap="square" rtlCol="0">
            <a:spAutoFit/>
          </a:bodyPr>
          <a:lstStyle/>
          <a:p>
            <a:r>
              <a:rPr lang="en-US" b="1" dirty="0">
                <a:latin typeface="Avenir Next LT Pro" panose="020B0504020202020204" pitchFamily="34" charset="0"/>
              </a:rPr>
              <a:t>H.</a:t>
            </a:r>
          </a:p>
        </p:txBody>
      </p:sp>
      <p:sp>
        <p:nvSpPr>
          <p:cNvPr id="28" name="TextBox 27">
            <a:extLst>
              <a:ext uri="{FF2B5EF4-FFF2-40B4-BE49-F238E27FC236}">
                <a16:creationId xmlns:a16="http://schemas.microsoft.com/office/drawing/2014/main" id="{450D2DBD-E3C2-48ED-96FB-A1CF838194AD}"/>
              </a:ext>
            </a:extLst>
          </p:cNvPr>
          <p:cNvSpPr txBox="1"/>
          <p:nvPr/>
        </p:nvSpPr>
        <p:spPr>
          <a:xfrm>
            <a:off x="491960" y="6232741"/>
            <a:ext cx="503339" cy="369332"/>
          </a:xfrm>
          <a:prstGeom prst="rect">
            <a:avLst/>
          </a:prstGeom>
          <a:noFill/>
        </p:spPr>
        <p:txBody>
          <a:bodyPr wrap="square" rtlCol="0">
            <a:spAutoFit/>
          </a:bodyPr>
          <a:lstStyle/>
          <a:p>
            <a:pPr algn="ctr"/>
            <a:r>
              <a:rPr lang="en-US" b="1" dirty="0">
                <a:latin typeface="Avenir Next LT Pro" panose="020B0504020202020204" pitchFamily="34" charset="0"/>
              </a:rPr>
              <a:t>E.</a:t>
            </a:r>
          </a:p>
        </p:txBody>
      </p:sp>
    </p:spTree>
    <p:extLst>
      <p:ext uri="{BB962C8B-B14F-4D97-AF65-F5344CB8AC3E}">
        <p14:creationId xmlns:p14="http://schemas.microsoft.com/office/powerpoint/2010/main" val="98760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23C6B68-2A21-4E68-BCA1-4CFB69072166}"/>
              </a:ext>
            </a:extLst>
          </p:cNvPr>
          <p:cNvPicPr>
            <a:picLocks noChangeAspect="1"/>
          </p:cNvPicPr>
          <p:nvPr/>
        </p:nvPicPr>
        <p:blipFill rotWithShape="1">
          <a:blip r:embed="rId2"/>
          <a:srcRect l="40664" t="48152" r="6548" b="43819"/>
          <a:stretch/>
        </p:blipFill>
        <p:spPr>
          <a:xfrm>
            <a:off x="797147" y="3655679"/>
            <a:ext cx="3541252" cy="394283"/>
          </a:xfrm>
          <a:prstGeom prst="rect">
            <a:avLst/>
          </a:prstGeom>
        </p:spPr>
      </p:pic>
      <p:pic>
        <p:nvPicPr>
          <p:cNvPr id="24" name="Picture 23">
            <a:extLst>
              <a:ext uri="{FF2B5EF4-FFF2-40B4-BE49-F238E27FC236}">
                <a16:creationId xmlns:a16="http://schemas.microsoft.com/office/drawing/2014/main" id="{D6BF4F49-8FEE-48D7-8438-BF386236AABC}"/>
              </a:ext>
            </a:extLst>
          </p:cNvPr>
          <p:cNvPicPr>
            <a:picLocks noChangeAspect="1"/>
          </p:cNvPicPr>
          <p:nvPr/>
        </p:nvPicPr>
        <p:blipFill rotWithShape="1">
          <a:blip r:embed="rId2"/>
          <a:srcRect l="40664" t="57384" r="7065" b="30145"/>
          <a:stretch/>
        </p:blipFill>
        <p:spPr>
          <a:xfrm>
            <a:off x="655021" y="995604"/>
            <a:ext cx="3506508" cy="612397"/>
          </a:xfrm>
          <a:prstGeom prst="rect">
            <a:avLst/>
          </a:prstGeom>
        </p:spPr>
      </p:pic>
      <p:pic>
        <p:nvPicPr>
          <p:cNvPr id="25" name="Picture 24">
            <a:extLst>
              <a:ext uri="{FF2B5EF4-FFF2-40B4-BE49-F238E27FC236}">
                <a16:creationId xmlns:a16="http://schemas.microsoft.com/office/drawing/2014/main" id="{67482970-AB5C-4750-9CE0-60C6DA32D8BE}"/>
              </a:ext>
            </a:extLst>
          </p:cNvPr>
          <p:cNvPicPr>
            <a:picLocks noChangeAspect="1"/>
          </p:cNvPicPr>
          <p:nvPr/>
        </p:nvPicPr>
        <p:blipFill rotWithShape="1">
          <a:blip r:embed="rId2"/>
          <a:srcRect l="40664" t="39760" r="6548" b="52211"/>
          <a:stretch/>
        </p:blipFill>
        <p:spPr>
          <a:xfrm>
            <a:off x="5012438" y="1171721"/>
            <a:ext cx="3541252" cy="394283"/>
          </a:xfrm>
          <a:prstGeom prst="rect">
            <a:avLst/>
          </a:prstGeom>
        </p:spPr>
      </p:pic>
      <p:pic>
        <p:nvPicPr>
          <p:cNvPr id="26" name="Picture 25">
            <a:extLst>
              <a:ext uri="{FF2B5EF4-FFF2-40B4-BE49-F238E27FC236}">
                <a16:creationId xmlns:a16="http://schemas.microsoft.com/office/drawing/2014/main" id="{2733D8F0-368C-42A6-A9CA-12C518FC3987}"/>
              </a:ext>
            </a:extLst>
          </p:cNvPr>
          <p:cNvPicPr>
            <a:picLocks noChangeAspect="1"/>
          </p:cNvPicPr>
          <p:nvPr/>
        </p:nvPicPr>
        <p:blipFill rotWithShape="1">
          <a:blip r:embed="rId2"/>
          <a:srcRect l="40664" t="31019" r="7065" b="60952"/>
          <a:stretch/>
        </p:blipFill>
        <p:spPr>
          <a:xfrm>
            <a:off x="812010" y="6192853"/>
            <a:ext cx="3506508" cy="394283"/>
          </a:xfrm>
          <a:prstGeom prst="rect">
            <a:avLst/>
          </a:prstGeom>
        </p:spPr>
      </p:pic>
      <p:pic>
        <p:nvPicPr>
          <p:cNvPr id="27" name="Picture 26">
            <a:extLst>
              <a:ext uri="{FF2B5EF4-FFF2-40B4-BE49-F238E27FC236}">
                <a16:creationId xmlns:a16="http://schemas.microsoft.com/office/drawing/2014/main" id="{D82E9A99-CE69-4963-BFF2-31A0FBD23009}"/>
              </a:ext>
            </a:extLst>
          </p:cNvPr>
          <p:cNvPicPr>
            <a:picLocks noChangeAspect="1"/>
          </p:cNvPicPr>
          <p:nvPr/>
        </p:nvPicPr>
        <p:blipFill rotWithShape="1">
          <a:blip r:embed="rId2"/>
          <a:srcRect l="40664" t="22382" r="7065" b="69863"/>
          <a:stretch/>
        </p:blipFill>
        <p:spPr>
          <a:xfrm>
            <a:off x="5047182" y="2324212"/>
            <a:ext cx="3506508" cy="380787"/>
          </a:xfrm>
          <a:prstGeom prst="rect">
            <a:avLst/>
          </a:prstGeom>
        </p:spPr>
      </p:pic>
      <p:pic>
        <p:nvPicPr>
          <p:cNvPr id="28" name="Picture 27">
            <a:extLst>
              <a:ext uri="{FF2B5EF4-FFF2-40B4-BE49-F238E27FC236}">
                <a16:creationId xmlns:a16="http://schemas.microsoft.com/office/drawing/2014/main" id="{CE1E4753-A91E-477F-ADAA-84616153EEDA}"/>
              </a:ext>
            </a:extLst>
          </p:cNvPr>
          <p:cNvPicPr>
            <a:picLocks noChangeAspect="1"/>
          </p:cNvPicPr>
          <p:nvPr/>
        </p:nvPicPr>
        <p:blipFill rotWithShape="1">
          <a:blip r:embed="rId2"/>
          <a:srcRect l="40664" t="12968" r="7065" b="76698"/>
          <a:stretch/>
        </p:blipFill>
        <p:spPr>
          <a:xfrm>
            <a:off x="749809" y="2403881"/>
            <a:ext cx="3506508" cy="507484"/>
          </a:xfrm>
          <a:prstGeom prst="rect">
            <a:avLst/>
          </a:prstGeom>
        </p:spPr>
      </p:pic>
      <p:grpSp>
        <p:nvGrpSpPr>
          <p:cNvPr id="29" name="Group 28">
            <a:extLst>
              <a:ext uri="{FF2B5EF4-FFF2-40B4-BE49-F238E27FC236}">
                <a16:creationId xmlns:a16="http://schemas.microsoft.com/office/drawing/2014/main" id="{7FEFF281-81B2-4868-B22D-64E4198CB549}"/>
              </a:ext>
            </a:extLst>
          </p:cNvPr>
          <p:cNvGrpSpPr/>
          <p:nvPr/>
        </p:nvGrpSpPr>
        <p:grpSpPr>
          <a:xfrm>
            <a:off x="5738704" y="3182632"/>
            <a:ext cx="2348919" cy="480506"/>
            <a:chOff x="5100505" y="5538734"/>
            <a:chExt cx="2348919" cy="480506"/>
          </a:xfrm>
        </p:grpSpPr>
        <p:pic>
          <p:nvPicPr>
            <p:cNvPr id="30" name="Picture 29">
              <a:extLst>
                <a:ext uri="{FF2B5EF4-FFF2-40B4-BE49-F238E27FC236}">
                  <a16:creationId xmlns:a16="http://schemas.microsoft.com/office/drawing/2014/main" id="{D3C7EACE-0116-4739-8F01-7999A30F3A16}"/>
                </a:ext>
              </a:extLst>
            </p:cNvPr>
            <p:cNvPicPr>
              <a:picLocks noChangeAspect="1"/>
            </p:cNvPicPr>
            <p:nvPr/>
          </p:nvPicPr>
          <p:blipFill rotWithShape="1">
            <a:blip r:embed="rId2"/>
            <a:srcRect l="49897" t="86369" r="15089" b="5601"/>
            <a:stretch/>
          </p:blipFill>
          <p:spPr>
            <a:xfrm>
              <a:off x="5100505" y="5624958"/>
              <a:ext cx="2348919" cy="394282"/>
            </a:xfrm>
            <a:prstGeom prst="rect">
              <a:avLst/>
            </a:prstGeom>
          </p:spPr>
        </p:pic>
        <p:pic>
          <p:nvPicPr>
            <p:cNvPr id="31" name="Picture 30">
              <a:extLst>
                <a:ext uri="{FF2B5EF4-FFF2-40B4-BE49-F238E27FC236}">
                  <a16:creationId xmlns:a16="http://schemas.microsoft.com/office/drawing/2014/main" id="{06E77A17-D700-47B2-907B-A240491ED406}"/>
                </a:ext>
              </a:extLst>
            </p:cNvPr>
            <p:cNvPicPr>
              <a:picLocks noChangeAspect="1"/>
            </p:cNvPicPr>
            <p:nvPr/>
          </p:nvPicPr>
          <p:blipFill rotWithShape="1">
            <a:blip r:embed="rId2"/>
            <a:srcRect l="69009" t="86028" r="26114" b="6947"/>
            <a:stretch/>
          </p:blipFill>
          <p:spPr>
            <a:xfrm>
              <a:off x="6107291" y="5538734"/>
              <a:ext cx="327171" cy="344995"/>
            </a:xfrm>
            <a:prstGeom prst="rect">
              <a:avLst/>
            </a:prstGeom>
          </p:spPr>
        </p:pic>
      </p:grpSp>
      <p:pic>
        <p:nvPicPr>
          <p:cNvPr id="32" name="Picture 31">
            <a:extLst>
              <a:ext uri="{FF2B5EF4-FFF2-40B4-BE49-F238E27FC236}">
                <a16:creationId xmlns:a16="http://schemas.microsoft.com/office/drawing/2014/main" id="{6F227F12-6776-4ACF-B35F-B3BA29B442E9}"/>
              </a:ext>
            </a:extLst>
          </p:cNvPr>
          <p:cNvPicPr>
            <a:picLocks noChangeAspect="1"/>
          </p:cNvPicPr>
          <p:nvPr/>
        </p:nvPicPr>
        <p:blipFill rotWithShape="1">
          <a:blip r:embed="rId3"/>
          <a:srcRect l="7963" t="11231" r="11756"/>
          <a:stretch/>
        </p:blipFill>
        <p:spPr>
          <a:xfrm>
            <a:off x="961311" y="4656260"/>
            <a:ext cx="3377088" cy="947073"/>
          </a:xfrm>
          <a:prstGeom prst="rect">
            <a:avLst/>
          </a:prstGeom>
        </p:spPr>
      </p:pic>
      <p:sp>
        <p:nvSpPr>
          <p:cNvPr id="33" name="TextBox 32">
            <a:extLst>
              <a:ext uri="{FF2B5EF4-FFF2-40B4-BE49-F238E27FC236}">
                <a16:creationId xmlns:a16="http://schemas.microsoft.com/office/drawing/2014/main" id="{A7E7ED18-4A2F-4504-9F55-ACBEA7D0CE0C}"/>
              </a:ext>
            </a:extLst>
          </p:cNvPr>
          <p:cNvSpPr txBox="1"/>
          <p:nvPr/>
        </p:nvSpPr>
        <p:spPr>
          <a:xfrm>
            <a:off x="199807" y="1201946"/>
            <a:ext cx="503339" cy="369332"/>
          </a:xfrm>
          <a:prstGeom prst="rect">
            <a:avLst/>
          </a:prstGeom>
          <a:noFill/>
        </p:spPr>
        <p:txBody>
          <a:bodyPr wrap="square" rtlCol="0">
            <a:spAutoFit/>
          </a:bodyPr>
          <a:lstStyle/>
          <a:p>
            <a:r>
              <a:rPr lang="en-US" b="1" dirty="0">
                <a:latin typeface="Avenir Next LT Pro" panose="020B0504020202020204" pitchFamily="34" charset="0"/>
              </a:rPr>
              <a:t>A.</a:t>
            </a:r>
          </a:p>
        </p:txBody>
      </p:sp>
      <p:sp>
        <p:nvSpPr>
          <p:cNvPr id="34" name="TextBox 33">
            <a:extLst>
              <a:ext uri="{FF2B5EF4-FFF2-40B4-BE49-F238E27FC236}">
                <a16:creationId xmlns:a16="http://schemas.microsoft.com/office/drawing/2014/main" id="{3B6D1809-5232-4BD0-A221-D83F71AD0C83}"/>
              </a:ext>
            </a:extLst>
          </p:cNvPr>
          <p:cNvSpPr txBox="1"/>
          <p:nvPr/>
        </p:nvSpPr>
        <p:spPr>
          <a:xfrm>
            <a:off x="491960" y="2439831"/>
            <a:ext cx="503339" cy="369332"/>
          </a:xfrm>
          <a:prstGeom prst="rect">
            <a:avLst/>
          </a:prstGeom>
          <a:noFill/>
        </p:spPr>
        <p:txBody>
          <a:bodyPr wrap="square" rtlCol="0">
            <a:spAutoFit/>
          </a:bodyPr>
          <a:lstStyle/>
          <a:p>
            <a:r>
              <a:rPr lang="en-US" b="1" dirty="0">
                <a:latin typeface="Avenir Next LT Pro" panose="020B0504020202020204" pitchFamily="34" charset="0"/>
              </a:rPr>
              <a:t>B.</a:t>
            </a:r>
          </a:p>
        </p:txBody>
      </p:sp>
      <p:sp>
        <p:nvSpPr>
          <p:cNvPr id="35" name="TextBox 34">
            <a:extLst>
              <a:ext uri="{FF2B5EF4-FFF2-40B4-BE49-F238E27FC236}">
                <a16:creationId xmlns:a16="http://schemas.microsoft.com/office/drawing/2014/main" id="{8A880064-106E-4006-9C29-5657EB9B7DB2}"/>
              </a:ext>
            </a:extLst>
          </p:cNvPr>
          <p:cNvSpPr txBox="1"/>
          <p:nvPr/>
        </p:nvSpPr>
        <p:spPr>
          <a:xfrm>
            <a:off x="451476" y="3687554"/>
            <a:ext cx="503339" cy="369332"/>
          </a:xfrm>
          <a:prstGeom prst="rect">
            <a:avLst/>
          </a:prstGeom>
          <a:noFill/>
        </p:spPr>
        <p:txBody>
          <a:bodyPr wrap="square" rtlCol="0">
            <a:spAutoFit/>
          </a:bodyPr>
          <a:lstStyle/>
          <a:p>
            <a:r>
              <a:rPr lang="en-US" b="1" dirty="0">
                <a:latin typeface="Avenir Next LT Pro" panose="020B0504020202020204" pitchFamily="34" charset="0"/>
              </a:rPr>
              <a:t>C.</a:t>
            </a:r>
          </a:p>
        </p:txBody>
      </p:sp>
      <p:sp>
        <p:nvSpPr>
          <p:cNvPr id="36" name="TextBox 35">
            <a:extLst>
              <a:ext uri="{FF2B5EF4-FFF2-40B4-BE49-F238E27FC236}">
                <a16:creationId xmlns:a16="http://schemas.microsoft.com/office/drawing/2014/main" id="{D06C165C-6302-411F-99D5-903B7926BD3C}"/>
              </a:ext>
            </a:extLst>
          </p:cNvPr>
          <p:cNvSpPr txBox="1"/>
          <p:nvPr/>
        </p:nvSpPr>
        <p:spPr>
          <a:xfrm>
            <a:off x="491960" y="4945130"/>
            <a:ext cx="503339" cy="369332"/>
          </a:xfrm>
          <a:prstGeom prst="rect">
            <a:avLst/>
          </a:prstGeom>
          <a:noFill/>
        </p:spPr>
        <p:txBody>
          <a:bodyPr wrap="square" rtlCol="0">
            <a:spAutoFit/>
          </a:bodyPr>
          <a:lstStyle/>
          <a:p>
            <a:r>
              <a:rPr lang="en-US" b="1" dirty="0">
                <a:latin typeface="Avenir Next LT Pro" panose="020B0504020202020204" pitchFamily="34" charset="0"/>
              </a:rPr>
              <a:t>D.</a:t>
            </a:r>
          </a:p>
        </p:txBody>
      </p:sp>
      <p:sp>
        <p:nvSpPr>
          <p:cNvPr id="37" name="TextBox 36">
            <a:extLst>
              <a:ext uri="{FF2B5EF4-FFF2-40B4-BE49-F238E27FC236}">
                <a16:creationId xmlns:a16="http://schemas.microsoft.com/office/drawing/2014/main" id="{6423AB8A-1CDE-4081-8482-88841F0F99D5}"/>
              </a:ext>
            </a:extLst>
          </p:cNvPr>
          <p:cNvSpPr txBox="1"/>
          <p:nvPr/>
        </p:nvSpPr>
        <p:spPr>
          <a:xfrm>
            <a:off x="4750996" y="1201946"/>
            <a:ext cx="503339" cy="369332"/>
          </a:xfrm>
          <a:prstGeom prst="rect">
            <a:avLst/>
          </a:prstGeom>
          <a:noFill/>
        </p:spPr>
        <p:txBody>
          <a:bodyPr wrap="square" rtlCol="0">
            <a:spAutoFit/>
          </a:bodyPr>
          <a:lstStyle/>
          <a:p>
            <a:r>
              <a:rPr lang="en-US" b="1" dirty="0">
                <a:latin typeface="Avenir Next LT Pro" panose="020B0504020202020204" pitchFamily="34" charset="0"/>
              </a:rPr>
              <a:t>F.</a:t>
            </a:r>
          </a:p>
        </p:txBody>
      </p:sp>
      <p:sp>
        <p:nvSpPr>
          <p:cNvPr id="38" name="TextBox 37">
            <a:extLst>
              <a:ext uri="{FF2B5EF4-FFF2-40B4-BE49-F238E27FC236}">
                <a16:creationId xmlns:a16="http://schemas.microsoft.com/office/drawing/2014/main" id="{BF6A9129-DE67-4046-9A7D-11453F3C038D}"/>
              </a:ext>
            </a:extLst>
          </p:cNvPr>
          <p:cNvSpPr txBox="1"/>
          <p:nvPr/>
        </p:nvSpPr>
        <p:spPr>
          <a:xfrm>
            <a:off x="4750995" y="2342477"/>
            <a:ext cx="503339" cy="369332"/>
          </a:xfrm>
          <a:prstGeom prst="rect">
            <a:avLst/>
          </a:prstGeom>
          <a:noFill/>
        </p:spPr>
        <p:txBody>
          <a:bodyPr wrap="square" rtlCol="0">
            <a:spAutoFit/>
          </a:bodyPr>
          <a:lstStyle/>
          <a:p>
            <a:r>
              <a:rPr lang="en-US" b="1" dirty="0">
                <a:latin typeface="Avenir Next LT Pro" panose="020B0504020202020204" pitchFamily="34" charset="0"/>
              </a:rPr>
              <a:t>G.</a:t>
            </a:r>
          </a:p>
        </p:txBody>
      </p:sp>
      <p:sp>
        <p:nvSpPr>
          <p:cNvPr id="39" name="TextBox 38">
            <a:extLst>
              <a:ext uri="{FF2B5EF4-FFF2-40B4-BE49-F238E27FC236}">
                <a16:creationId xmlns:a16="http://schemas.microsoft.com/office/drawing/2014/main" id="{F1A891B0-F3D3-49F0-B347-5F858BBDB0CF}"/>
              </a:ext>
            </a:extLst>
          </p:cNvPr>
          <p:cNvSpPr txBox="1"/>
          <p:nvPr/>
        </p:nvSpPr>
        <p:spPr>
          <a:xfrm>
            <a:off x="5487089" y="3281331"/>
            <a:ext cx="503339" cy="369332"/>
          </a:xfrm>
          <a:prstGeom prst="rect">
            <a:avLst/>
          </a:prstGeom>
          <a:noFill/>
        </p:spPr>
        <p:txBody>
          <a:bodyPr wrap="square" rtlCol="0">
            <a:spAutoFit/>
          </a:bodyPr>
          <a:lstStyle/>
          <a:p>
            <a:r>
              <a:rPr lang="en-US" b="1" dirty="0">
                <a:latin typeface="Avenir Next LT Pro" panose="020B0504020202020204" pitchFamily="34" charset="0"/>
              </a:rPr>
              <a:t>H.</a:t>
            </a:r>
          </a:p>
        </p:txBody>
      </p:sp>
      <p:sp>
        <p:nvSpPr>
          <p:cNvPr id="40" name="TextBox 39">
            <a:extLst>
              <a:ext uri="{FF2B5EF4-FFF2-40B4-BE49-F238E27FC236}">
                <a16:creationId xmlns:a16="http://schemas.microsoft.com/office/drawing/2014/main" id="{F15654AF-9AA6-4A20-BA4E-FC85257B0FA1}"/>
              </a:ext>
            </a:extLst>
          </p:cNvPr>
          <p:cNvSpPr txBox="1"/>
          <p:nvPr/>
        </p:nvSpPr>
        <p:spPr>
          <a:xfrm>
            <a:off x="491960" y="6232741"/>
            <a:ext cx="503339" cy="369332"/>
          </a:xfrm>
          <a:prstGeom prst="rect">
            <a:avLst/>
          </a:prstGeom>
          <a:noFill/>
        </p:spPr>
        <p:txBody>
          <a:bodyPr wrap="square" rtlCol="0">
            <a:spAutoFit/>
          </a:bodyPr>
          <a:lstStyle/>
          <a:p>
            <a:pPr algn="ctr"/>
            <a:r>
              <a:rPr lang="en-US" b="1" dirty="0">
                <a:latin typeface="Avenir Next LT Pro" panose="020B0504020202020204" pitchFamily="34" charset="0"/>
              </a:rPr>
              <a:t>E.</a:t>
            </a:r>
          </a:p>
        </p:txBody>
      </p:sp>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Allocating treatments</a:t>
            </a:r>
          </a:p>
        </p:txBody>
      </p:sp>
      <p:sp>
        <p:nvSpPr>
          <p:cNvPr id="8" name="Rectangle 7">
            <a:extLst>
              <a:ext uri="{FF2B5EF4-FFF2-40B4-BE49-F238E27FC236}">
                <a16:creationId xmlns:a16="http://schemas.microsoft.com/office/drawing/2014/main" id="{7752670F-83E8-4E69-BA9A-431FC260C85E}"/>
              </a:ext>
            </a:extLst>
          </p:cNvPr>
          <p:cNvSpPr/>
          <p:nvPr/>
        </p:nvSpPr>
        <p:spPr>
          <a:xfrm>
            <a:off x="4282651" y="6217804"/>
            <a:ext cx="3302374" cy="369332"/>
          </a:xfrm>
          <a:prstGeom prst="rect">
            <a:avLst/>
          </a:prstGeom>
        </p:spPr>
        <p:txBody>
          <a:bodyPr wrap="square">
            <a:spAutoFit/>
          </a:bodyPr>
          <a:lstStyle/>
          <a:p>
            <a:r>
              <a:rPr lang="en-US" dirty="0">
                <a:latin typeface="Avenir Next LT Pro" panose="020B0504020202020204" pitchFamily="34" charset="0"/>
                <a:ea typeface="Verdana" panose="020B0604030504040204" pitchFamily="34" charset="0"/>
              </a:rPr>
              <a:t>Systematic</a:t>
            </a:r>
            <a:endParaRPr lang="en-US" dirty="0"/>
          </a:p>
        </p:txBody>
      </p:sp>
      <p:sp>
        <p:nvSpPr>
          <p:cNvPr id="6" name="Rectangle 5">
            <a:extLst>
              <a:ext uri="{FF2B5EF4-FFF2-40B4-BE49-F238E27FC236}">
                <a16:creationId xmlns:a16="http://schemas.microsoft.com/office/drawing/2014/main" id="{3A5126CF-EA26-4C0E-87B1-32C0368C98F0}"/>
              </a:ext>
            </a:extLst>
          </p:cNvPr>
          <p:cNvSpPr/>
          <p:nvPr/>
        </p:nvSpPr>
        <p:spPr>
          <a:xfrm>
            <a:off x="1385718" y="1566004"/>
            <a:ext cx="2364109"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Isolative segregation</a:t>
            </a:r>
          </a:p>
        </p:txBody>
      </p:sp>
      <p:sp>
        <p:nvSpPr>
          <p:cNvPr id="7" name="Rectangle 6">
            <a:extLst>
              <a:ext uri="{FF2B5EF4-FFF2-40B4-BE49-F238E27FC236}">
                <a16:creationId xmlns:a16="http://schemas.microsoft.com/office/drawing/2014/main" id="{13D702D0-92F2-41C0-B2B1-5FA173FC21B6}"/>
              </a:ext>
            </a:extLst>
          </p:cNvPr>
          <p:cNvSpPr/>
          <p:nvPr/>
        </p:nvSpPr>
        <p:spPr>
          <a:xfrm>
            <a:off x="6412164" y="3485327"/>
            <a:ext cx="1675459"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No replication</a:t>
            </a:r>
          </a:p>
        </p:txBody>
      </p:sp>
      <p:sp>
        <p:nvSpPr>
          <p:cNvPr id="9" name="Rectangle 8">
            <a:extLst>
              <a:ext uri="{FF2B5EF4-FFF2-40B4-BE49-F238E27FC236}">
                <a16:creationId xmlns:a16="http://schemas.microsoft.com/office/drawing/2014/main" id="{FABB2A75-B7A9-4777-A3E4-A60B531ABF5B}"/>
              </a:ext>
            </a:extLst>
          </p:cNvPr>
          <p:cNvSpPr/>
          <p:nvPr/>
        </p:nvSpPr>
        <p:spPr>
          <a:xfrm>
            <a:off x="88191" y="5432931"/>
            <a:ext cx="5294742" cy="369332"/>
          </a:xfrm>
          <a:prstGeom prst="rect">
            <a:avLst/>
          </a:prstGeom>
        </p:spPr>
        <p:txBody>
          <a:bodyPr wrap="square">
            <a:spAutoFit/>
          </a:bodyPr>
          <a:lstStyle/>
          <a:p>
            <a:r>
              <a:rPr lang="en-US" dirty="0">
                <a:latin typeface="Avenir Next LT Pro" panose="020B0504020202020204" pitchFamily="34" charset="0"/>
                <a:ea typeface="Verdana" panose="020B0604030504040204" pitchFamily="34" charset="0"/>
              </a:rPr>
              <a:t>Randomized, but with inter-dependent replicates</a:t>
            </a:r>
          </a:p>
        </p:txBody>
      </p:sp>
      <p:sp>
        <p:nvSpPr>
          <p:cNvPr id="10" name="Rectangle 9">
            <a:extLst>
              <a:ext uri="{FF2B5EF4-FFF2-40B4-BE49-F238E27FC236}">
                <a16:creationId xmlns:a16="http://schemas.microsoft.com/office/drawing/2014/main" id="{1F219B90-CD46-40FF-927B-607DCD923404}"/>
              </a:ext>
            </a:extLst>
          </p:cNvPr>
          <p:cNvSpPr/>
          <p:nvPr/>
        </p:nvSpPr>
        <p:spPr>
          <a:xfrm>
            <a:off x="5836313" y="2606623"/>
            <a:ext cx="2145524"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Randomized block</a:t>
            </a:r>
          </a:p>
        </p:txBody>
      </p:sp>
      <p:sp>
        <p:nvSpPr>
          <p:cNvPr id="11" name="Rectangle 10">
            <a:extLst>
              <a:ext uri="{FF2B5EF4-FFF2-40B4-BE49-F238E27FC236}">
                <a16:creationId xmlns:a16="http://schemas.microsoft.com/office/drawing/2014/main" id="{C8A76A4D-7C27-4A6E-8093-BECADDA9D8F6}"/>
              </a:ext>
            </a:extLst>
          </p:cNvPr>
          <p:cNvSpPr/>
          <p:nvPr/>
        </p:nvSpPr>
        <p:spPr>
          <a:xfrm>
            <a:off x="1558696" y="3947870"/>
            <a:ext cx="2494594"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Clumped segregation</a:t>
            </a:r>
          </a:p>
        </p:txBody>
      </p:sp>
      <p:sp>
        <p:nvSpPr>
          <p:cNvPr id="12" name="Rectangle 11">
            <a:extLst>
              <a:ext uri="{FF2B5EF4-FFF2-40B4-BE49-F238E27FC236}">
                <a16:creationId xmlns:a16="http://schemas.microsoft.com/office/drawing/2014/main" id="{DA188616-098A-4555-97CC-32F81BF72BD6}"/>
              </a:ext>
            </a:extLst>
          </p:cNvPr>
          <p:cNvSpPr/>
          <p:nvPr/>
        </p:nvSpPr>
        <p:spPr>
          <a:xfrm>
            <a:off x="5840622" y="1474549"/>
            <a:ext cx="2233304"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Simple segregation</a:t>
            </a:r>
          </a:p>
        </p:txBody>
      </p:sp>
      <p:sp>
        <p:nvSpPr>
          <p:cNvPr id="13" name="Rectangle 12">
            <a:extLst>
              <a:ext uri="{FF2B5EF4-FFF2-40B4-BE49-F238E27FC236}">
                <a16:creationId xmlns:a16="http://schemas.microsoft.com/office/drawing/2014/main" id="{2F4D2EF2-4582-447E-957B-735300CA7A89}"/>
              </a:ext>
            </a:extLst>
          </p:cNvPr>
          <p:cNvSpPr/>
          <p:nvPr/>
        </p:nvSpPr>
        <p:spPr>
          <a:xfrm>
            <a:off x="1281354" y="2745717"/>
            <a:ext cx="2731004" cy="369332"/>
          </a:xfrm>
          <a:prstGeom prst="rect">
            <a:avLst/>
          </a:prstGeom>
        </p:spPr>
        <p:txBody>
          <a:bodyPr wrap="none">
            <a:spAutoFit/>
          </a:bodyPr>
          <a:lstStyle/>
          <a:p>
            <a:r>
              <a:rPr lang="en-US" dirty="0">
                <a:latin typeface="Avenir Next LT Pro" panose="020B0504020202020204" pitchFamily="34" charset="0"/>
                <a:ea typeface="Verdana" panose="020B0604030504040204" pitchFamily="34" charset="0"/>
              </a:rPr>
              <a:t>Completely randomized</a:t>
            </a:r>
          </a:p>
        </p:txBody>
      </p:sp>
      <p:sp>
        <p:nvSpPr>
          <p:cNvPr id="21" name="Rectangle 20">
            <a:extLst>
              <a:ext uri="{FF2B5EF4-FFF2-40B4-BE49-F238E27FC236}">
                <a16:creationId xmlns:a16="http://schemas.microsoft.com/office/drawing/2014/main" id="{6A97299A-8A6C-4197-A445-23611FB21887}"/>
              </a:ext>
            </a:extLst>
          </p:cNvPr>
          <p:cNvSpPr/>
          <p:nvPr/>
        </p:nvSpPr>
        <p:spPr>
          <a:xfrm>
            <a:off x="5738704" y="4340145"/>
            <a:ext cx="2997187" cy="1477328"/>
          </a:xfrm>
          <a:prstGeom prst="rect">
            <a:avLst/>
          </a:prstGeom>
        </p:spPr>
        <p:txBody>
          <a:bodyPr wrap="square">
            <a:spAutoFit/>
          </a:bodyPr>
          <a:lstStyle/>
          <a:p>
            <a:r>
              <a:rPr lang="en-US" dirty="0">
                <a:latin typeface="Avenir Next LT Pro" panose="020B0504020202020204" pitchFamily="34" charset="0"/>
                <a:ea typeface="Verdana" panose="020B0604030504040204" pitchFamily="34" charset="0"/>
              </a:rPr>
              <a:t>Part 2: Identify which ones you would feel comfortable using. Be prepared to explain your reasoning.</a:t>
            </a:r>
          </a:p>
        </p:txBody>
      </p:sp>
    </p:spTree>
    <p:extLst>
      <p:ext uri="{BB962C8B-B14F-4D97-AF65-F5344CB8AC3E}">
        <p14:creationId xmlns:p14="http://schemas.microsoft.com/office/powerpoint/2010/main" val="129725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P spid="9" grpId="0"/>
      <p:bldP spid="10" grpId="0"/>
      <p:bldP spid="11" grpId="0"/>
      <p:bldP spid="12" grpId="0"/>
      <p:bldP spid="13"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CCAE5A-A0B8-401C-82E8-D7122788BAE7}"/>
              </a:ext>
            </a:extLst>
          </p:cNvPr>
          <p:cNvSpPr txBox="1">
            <a:spLocks/>
          </p:cNvSpPr>
          <p:nvPr/>
        </p:nvSpPr>
        <p:spPr>
          <a:xfrm>
            <a:off x="317529" y="1199283"/>
            <a:ext cx="8508941" cy="2037620"/>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panose="020B0504020202020204" pitchFamily="34" charset="0"/>
              </a:rPr>
              <a:t>Measure growth of plants (biomass of individuals, g) as a function of three different fertilizers (A = none/control, B = Ammonium sulfate, and C = Urea). The fertilizer will be applied to a 20×20cm</a:t>
            </a:r>
            <a:r>
              <a:rPr lang="en-US" sz="1800" b="0" baseline="30000" dirty="0">
                <a:latin typeface="Avenir Next LT Pro" panose="020B0504020202020204" pitchFamily="34" charset="0"/>
              </a:rPr>
              <a:t>2</a:t>
            </a:r>
            <a:r>
              <a:rPr lang="en-US" sz="1800" b="0" dirty="0">
                <a:latin typeface="Avenir Next LT Pro" panose="020B0504020202020204" pitchFamily="34" charset="0"/>
              </a:rPr>
              <a:t> plot around the base of each plant in spring (assume no interference between fertilizers on adjacent plants). In autumn, the above ground biomass (AGB) of each plant will be cut, dried, and weighed.</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Simple experiment</a:t>
            </a:r>
          </a:p>
        </p:txBody>
      </p:sp>
      <p:sp>
        <p:nvSpPr>
          <p:cNvPr id="121" name="Rectangle 120">
            <a:extLst>
              <a:ext uri="{FF2B5EF4-FFF2-40B4-BE49-F238E27FC236}">
                <a16:creationId xmlns:a16="http://schemas.microsoft.com/office/drawing/2014/main" id="{665ADB9F-7D89-40BD-B76A-1DB14F6898D0}"/>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 name="Picture 121">
            <a:extLst>
              <a:ext uri="{FF2B5EF4-FFF2-40B4-BE49-F238E27FC236}">
                <a16:creationId xmlns:a16="http://schemas.microsoft.com/office/drawing/2014/main" id="{A0230B90-A84D-44A1-BF63-3E1313F131B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123" name="Picture 122">
            <a:extLst>
              <a:ext uri="{FF2B5EF4-FFF2-40B4-BE49-F238E27FC236}">
                <a16:creationId xmlns:a16="http://schemas.microsoft.com/office/drawing/2014/main" id="{CEBBEA5D-302B-4B6B-A00D-983DD19D615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124" name="Picture 123">
            <a:extLst>
              <a:ext uri="{FF2B5EF4-FFF2-40B4-BE49-F238E27FC236}">
                <a16:creationId xmlns:a16="http://schemas.microsoft.com/office/drawing/2014/main" id="{51B1F5C8-EF3D-4F93-888D-73CA56D4DEC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125" name="Picture 124">
            <a:extLst>
              <a:ext uri="{FF2B5EF4-FFF2-40B4-BE49-F238E27FC236}">
                <a16:creationId xmlns:a16="http://schemas.microsoft.com/office/drawing/2014/main" id="{1818A263-5230-4EFB-8793-3A24B087C80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126" name="Picture 125">
            <a:extLst>
              <a:ext uri="{FF2B5EF4-FFF2-40B4-BE49-F238E27FC236}">
                <a16:creationId xmlns:a16="http://schemas.microsoft.com/office/drawing/2014/main" id="{8D93B8C2-A8B9-4A63-BD8C-28DB441DD63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127" name="Picture 126">
            <a:extLst>
              <a:ext uri="{FF2B5EF4-FFF2-40B4-BE49-F238E27FC236}">
                <a16:creationId xmlns:a16="http://schemas.microsoft.com/office/drawing/2014/main" id="{C302F62D-9FB3-4D47-9B42-22603BF5A1A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128" name="Picture 127">
            <a:extLst>
              <a:ext uri="{FF2B5EF4-FFF2-40B4-BE49-F238E27FC236}">
                <a16:creationId xmlns:a16="http://schemas.microsoft.com/office/drawing/2014/main" id="{2DAEA887-CCD6-42DA-B225-ABD7C5F500D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129" name="Picture 128">
            <a:extLst>
              <a:ext uri="{FF2B5EF4-FFF2-40B4-BE49-F238E27FC236}">
                <a16:creationId xmlns:a16="http://schemas.microsoft.com/office/drawing/2014/main" id="{485D16A0-AB9E-49D3-ACE4-BAAAAFF06A41}"/>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130" name="Picture 129">
            <a:extLst>
              <a:ext uri="{FF2B5EF4-FFF2-40B4-BE49-F238E27FC236}">
                <a16:creationId xmlns:a16="http://schemas.microsoft.com/office/drawing/2014/main" id="{CB64A3A9-B5EA-4F1D-9123-91BEE9929EB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131" name="Picture 130">
            <a:extLst>
              <a:ext uri="{FF2B5EF4-FFF2-40B4-BE49-F238E27FC236}">
                <a16:creationId xmlns:a16="http://schemas.microsoft.com/office/drawing/2014/main" id="{ACD44CE9-BA91-4EA8-9DF4-F3BD89804F1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132" name="Picture 131">
            <a:extLst>
              <a:ext uri="{FF2B5EF4-FFF2-40B4-BE49-F238E27FC236}">
                <a16:creationId xmlns:a16="http://schemas.microsoft.com/office/drawing/2014/main" id="{AE408D94-00EA-49C4-9E94-17A4DE89FB0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133" name="Picture 132">
            <a:extLst>
              <a:ext uri="{FF2B5EF4-FFF2-40B4-BE49-F238E27FC236}">
                <a16:creationId xmlns:a16="http://schemas.microsoft.com/office/drawing/2014/main" id="{3A2E9A9E-B1FA-4441-8359-60661DD7043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134" name="Picture 133">
            <a:extLst>
              <a:ext uri="{FF2B5EF4-FFF2-40B4-BE49-F238E27FC236}">
                <a16:creationId xmlns:a16="http://schemas.microsoft.com/office/drawing/2014/main" id="{7C4C73C4-200D-4318-AFF5-B3D1343FFE4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135" name="Picture 134">
            <a:extLst>
              <a:ext uri="{FF2B5EF4-FFF2-40B4-BE49-F238E27FC236}">
                <a16:creationId xmlns:a16="http://schemas.microsoft.com/office/drawing/2014/main" id="{CABA850B-25FC-4F24-B9BD-013F949F846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136" name="Picture 135">
            <a:extLst>
              <a:ext uri="{FF2B5EF4-FFF2-40B4-BE49-F238E27FC236}">
                <a16:creationId xmlns:a16="http://schemas.microsoft.com/office/drawing/2014/main" id="{82D3B8ED-A1E4-4A07-9F7E-07922673C3A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137" name="Picture 136">
            <a:extLst>
              <a:ext uri="{FF2B5EF4-FFF2-40B4-BE49-F238E27FC236}">
                <a16:creationId xmlns:a16="http://schemas.microsoft.com/office/drawing/2014/main" id="{AF275449-9328-4CBB-BC76-EA87F062C15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138" name="Picture 137">
            <a:extLst>
              <a:ext uri="{FF2B5EF4-FFF2-40B4-BE49-F238E27FC236}">
                <a16:creationId xmlns:a16="http://schemas.microsoft.com/office/drawing/2014/main" id="{F23CA74F-CA9D-446D-B158-88286064381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139" name="Picture 138">
            <a:extLst>
              <a:ext uri="{FF2B5EF4-FFF2-40B4-BE49-F238E27FC236}">
                <a16:creationId xmlns:a16="http://schemas.microsoft.com/office/drawing/2014/main" id="{8E7456F5-8883-4A63-BF86-10F262FAE6B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140" name="Picture 139">
            <a:extLst>
              <a:ext uri="{FF2B5EF4-FFF2-40B4-BE49-F238E27FC236}">
                <a16:creationId xmlns:a16="http://schemas.microsoft.com/office/drawing/2014/main" id="{E01FEE6E-FA44-4752-8A4C-F5193152CE2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141" name="Picture 140">
            <a:extLst>
              <a:ext uri="{FF2B5EF4-FFF2-40B4-BE49-F238E27FC236}">
                <a16:creationId xmlns:a16="http://schemas.microsoft.com/office/drawing/2014/main" id="{40ABCFA2-BD60-46B6-A86E-BF6085C1D56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142" name="Picture 141">
            <a:extLst>
              <a:ext uri="{FF2B5EF4-FFF2-40B4-BE49-F238E27FC236}">
                <a16:creationId xmlns:a16="http://schemas.microsoft.com/office/drawing/2014/main" id="{38F1B4EA-BF08-4E41-9065-C8F9C7F0EB8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pic>
        <p:nvPicPr>
          <p:cNvPr id="172" name="Picture 171">
            <a:extLst>
              <a:ext uri="{FF2B5EF4-FFF2-40B4-BE49-F238E27FC236}">
                <a16:creationId xmlns:a16="http://schemas.microsoft.com/office/drawing/2014/main" id="{51EC5A13-42A3-47EB-9134-1DF6A7129D84}"/>
              </a:ext>
            </a:extLst>
          </p:cNvPr>
          <p:cNvPicPr>
            <a:picLocks noChangeAspect="1"/>
          </p:cNvPicPr>
          <p:nvPr/>
        </p:nvPicPr>
        <p:blipFill rotWithShape="1">
          <a:blip r:embed="rId2">
            <a:extLst>
              <a:ext uri="{28A0092B-C50C-407E-A947-70E740481C1C}">
                <a14:useLocalDpi xmlns:a14="http://schemas.microsoft.com/office/drawing/2010/main" val="0"/>
              </a:ext>
            </a:extLst>
          </a:blip>
          <a:srcRect t="85929" r="37855"/>
          <a:stretch/>
        </p:blipFill>
        <p:spPr>
          <a:xfrm>
            <a:off x="7373923" y="5458720"/>
            <a:ext cx="1640031" cy="371343"/>
          </a:xfrm>
          <a:prstGeom prst="rect">
            <a:avLst/>
          </a:prstGeom>
        </p:spPr>
      </p:pic>
      <p:pic>
        <p:nvPicPr>
          <p:cNvPr id="173" name="Picture 172">
            <a:extLst>
              <a:ext uri="{FF2B5EF4-FFF2-40B4-BE49-F238E27FC236}">
                <a16:creationId xmlns:a16="http://schemas.microsoft.com/office/drawing/2014/main" id="{AC8E97F5-5176-4511-9B6E-230296B5B21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868894" y="4349679"/>
            <a:ext cx="547231" cy="450873"/>
          </a:xfrm>
          <a:prstGeom prst="rect">
            <a:avLst/>
          </a:prstGeom>
        </p:spPr>
      </p:pic>
      <p:sp>
        <p:nvSpPr>
          <p:cNvPr id="174" name="Rectangle 173">
            <a:extLst>
              <a:ext uri="{FF2B5EF4-FFF2-40B4-BE49-F238E27FC236}">
                <a16:creationId xmlns:a16="http://schemas.microsoft.com/office/drawing/2014/main" id="{08E8CBD7-C2C9-4AC6-8456-FD23A21762E1}"/>
              </a:ext>
            </a:extLst>
          </p:cNvPr>
          <p:cNvSpPr/>
          <p:nvPr/>
        </p:nvSpPr>
        <p:spPr>
          <a:xfrm>
            <a:off x="7588399" y="4801708"/>
            <a:ext cx="1315480" cy="646331"/>
          </a:xfrm>
          <a:prstGeom prst="rect">
            <a:avLst/>
          </a:prstGeom>
        </p:spPr>
        <p:txBody>
          <a:bodyPr wrap="square">
            <a:spAutoFit/>
          </a:bodyPr>
          <a:lstStyle/>
          <a:p>
            <a:pPr algn="ctr"/>
            <a:r>
              <a:rPr lang="en-US" dirty="0">
                <a:latin typeface="Avenir Next LT Pro" panose="020B0504020202020204" pitchFamily="34" charset="0"/>
              </a:rPr>
              <a:t>single plant</a:t>
            </a:r>
          </a:p>
        </p:txBody>
      </p:sp>
      <p:sp>
        <p:nvSpPr>
          <p:cNvPr id="32" name="Content Placeholder 2">
            <a:extLst>
              <a:ext uri="{FF2B5EF4-FFF2-40B4-BE49-F238E27FC236}">
                <a16:creationId xmlns:a16="http://schemas.microsoft.com/office/drawing/2014/main" id="{0E4F6BD5-BD79-42D4-88F5-3D39B9D9FC63}"/>
              </a:ext>
            </a:extLst>
          </p:cNvPr>
          <p:cNvSpPr txBox="1">
            <a:spLocks/>
          </p:cNvSpPr>
          <p:nvPr/>
        </p:nvSpPr>
        <p:spPr>
          <a:xfrm>
            <a:off x="181348" y="3462358"/>
            <a:ext cx="8832606" cy="3052742"/>
          </a:xfrm>
          <a:prstGeom prst="rect">
            <a:avLst/>
          </a:prstGeom>
          <a:solidFill>
            <a:schemeClr val="bg1"/>
          </a:solidFill>
        </p:spPr>
        <p:txBody>
          <a:bodyPr vert="horz" lIns="68580" tIns="34290" rIns="68580" bIns="34290" rtlCol="0">
            <a:noAutofit/>
          </a:bodyPr>
          <a:lstStyle>
            <a:defPPr>
              <a:defRPr lang="en-US"/>
            </a:defPPr>
            <a:lvl1pPr indent="0" defTabSz="914400">
              <a:lnSpc>
                <a:spcPct val="90000"/>
              </a:lnSpc>
              <a:spcBef>
                <a:spcPts val="0"/>
              </a:spcBef>
              <a:buFont typeface="Arial" panose="020B0604020202020204" pitchFamily="34" charset="0"/>
              <a:buNone/>
              <a:defRPr b="0">
                <a:latin typeface="Avenir Next LT Pro" panose="020B050402020202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b="1" dirty="0"/>
          </a:p>
          <a:p>
            <a:r>
              <a:rPr lang="en-US" b="1" dirty="0"/>
              <a:t>Identify</a:t>
            </a:r>
            <a:r>
              <a:rPr lang="en-US" dirty="0"/>
              <a:t>:</a:t>
            </a:r>
          </a:p>
          <a:p>
            <a:r>
              <a:rPr lang="en-US" dirty="0"/>
              <a:t>Experimental Unit</a:t>
            </a:r>
          </a:p>
          <a:p>
            <a:r>
              <a:rPr lang="en-US" dirty="0"/>
              <a:t>Unit of observation</a:t>
            </a:r>
          </a:p>
          <a:p>
            <a:r>
              <a:rPr lang="en-US" dirty="0"/>
              <a:t>Null hypothesis</a:t>
            </a:r>
          </a:p>
          <a:p>
            <a:r>
              <a:rPr lang="en-US" dirty="0"/>
              <a:t>Alternative hypothesis (or at least one potential one)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725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E5E78003-811F-4471-A3EE-D92AD40CB75E}"/>
              </a:ext>
            </a:extLst>
          </p:cNvPr>
          <p:cNvPicPr>
            <a:picLocks noChangeAspect="1"/>
          </p:cNvPicPr>
          <p:nvPr/>
        </p:nvPicPr>
        <p:blipFill>
          <a:blip r:embed="rId2"/>
          <a:stretch>
            <a:fillRect/>
          </a:stretch>
        </p:blipFill>
        <p:spPr>
          <a:xfrm>
            <a:off x="214545" y="1186134"/>
            <a:ext cx="6538244" cy="2013091"/>
          </a:xfrm>
          <a:prstGeom prst="rect">
            <a:avLst/>
          </a:prstGeom>
        </p:spPr>
      </p:pic>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a:t>
            </a:r>
          </a:p>
        </p:txBody>
      </p:sp>
      <p:sp>
        <p:nvSpPr>
          <p:cNvPr id="5" name="Rectangle 4">
            <a:extLst>
              <a:ext uri="{FF2B5EF4-FFF2-40B4-BE49-F238E27FC236}">
                <a16:creationId xmlns:a16="http://schemas.microsoft.com/office/drawing/2014/main" id="{897909F2-D3F4-4013-89D5-2FCDB97EBA16}"/>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CB7D529-F355-448A-9F9F-2585E5600C9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10" name="Picture 9">
            <a:extLst>
              <a:ext uri="{FF2B5EF4-FFF2-40B4-BE49-F238E27FC236}">
                <a16:creationId xmlns:a16="http://schemas.microsoft.com/office/drawing/2014/main" id="{51A6A80F-3545-4307-8D64-5F5CE1F1A6F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11" name="Picture 10">
            <a:extLst>
              <a:ext uri="{FF2B5EF4-FFF2-40B4-BE49-F238E27FC236}">
                <a16:creationId xmlns:a16="http://schemas.microsoft.com/office/drawing/2014/main" id="{91B35270-4D11-417F-BC80-FA771631A4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14" name="Picture 13">
            <a:extLst>
              <a:ext uri="{FF2B5EF4-FFF2-40B4-BE49-F238E27FC236}">
                <a16:creationId xmlns:a16="http://schemas.microsoft.com/office/drawing/2014/main" id="{B577634D-C6EB-49A8-9990-F52275A6A489}"/>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15" name="Picture 14">
            <a:extLst>
              <a:ext uri="{FF2B5EF4-FFF2-40B4-BE49-F238E27FC236}">
                <a16:creationId xmlns:a16="http://schemas.microsoft.com/office/drawing/2014/main" id="{018241EA-D2FF-4276-BEFD-7383CB426F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16" name="Picture 15">
            <a:extLst>
              <a:ext uri="{FF2B5EF4-FFF2-40B4-BE49-F238E27FC236}">
                <a16:creationId xmlns:a16="http://schemas.microsoft.com/office/drawing/2014/main" id="{944C0B75-D62A-402C-A0E0-ADF178FF330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19" name="Picture 18">
            <a:extLst>
              <a:ext uri="{FF2B5EF4-FFF2-40B4-BE49-F238E27FC236}">
                <a16:creationId xmlns:a16="http://schemas.microsoft.com/office/drawing/2014/main" id="{BBA9036B-9065-49C4-BE4B-591F19F5E91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20" name="Picture 19">
            <a:extLst>
              <a:ext uri="{FF2B5EF4-FFF2-40B4-BE49-F238E27FC236}">
                <a16:creationId xmlns:a16="http://schemas.microsoft.com/office/drawing/2014/main" id="{673C3390-6BE6-4C60-9D8B-402A2346C57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21" name="Picture 20">
            <a:extLst>
              <a:ext uri="{FF2B5EF4-FFF2-40B4-BE49-F238E27FC236}">
                <a16:creationId xmlns:a16="http://schemas.microsoft.com/office/drawing/2014/main" id="{1E84D7DD-51EC-4E87-8AE9-683043D3F628}"/>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24" name="Picture 23">
            <a:extLst>
              <a:ext uri="{FF2B5EF4-FFF2-40B4-BE49-F238E27FC236}">
                <a16:creationId xmlns:a16="http://schemas.microsoft.com/office/drawing/2014/main" id="{E84DC37D-D0BF-4702-AA06-473A4F2AFC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25" name="Picture 24">
            <a:extLst>
              <a:ext uri="{FF2B5EF4-FFF2-40B4-BE49-F238E27FC236}">
                <a16:creationId xmlns:a16="http://schemas.microsoft.com/office/drawing/2014/main" id="{6351FAF8-F6D9-47B9-AC70-D88EE28E3B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26" name="Picture 25">
            <a:extLst>
              <a:ext uri="{FF2B5EF4-FFF2-40B4-BE49-F238E27FC236}">
                <a16:creationId xmlns:a16="http://schemas.microsoft.com/office/drawing/2014/main" id="{829EB22A-91D8-4010-94F1-C1751D372A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29" name="Picture 28">
            <a:extLst>
              <a:ext uri="{FF2B5EF4-FFF2-40B4-BE49-F238E27FC236}">
                <a16:creationId xmlns:a16="http://schemas.microsoft.com/office/drawing/2014/main" id="{A0090F85-951A-42DC-A664-1DF6E799473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30" name="Picture 29">
            <a:extLst>
              <a:ext uri="{FF2B5EF4-FFF2-40B4-BE49-F238E27FC236}">
                <a16:creationId xmlns:a16="http://schemas.microsoft.com/office/drawing/2014/main" id="{097D391A-C9BD-4EAB-A9A9-DCBF7CED845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31" name="Picture 30">
            <a:extLst>
              <a:ext uri="{FF2B5EF4-FFF2-40B4-BE49-F238E27FC236}">
                <a16:creationId xmlns:a16="http://schemas.microsoft.com/office/drawing/2014/main" id="{81238CD5-A862-41B9-B669-3E8D398DC3E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36" name="Picture 35">
            <a:extLst>
              <a:ext uri="{FF2B5EF4-FFF2-40B4-BE49-F238E27FC236}">
                <a16:creationId xmlns:a16="http://schemas.microsoft.com/office/drawing/2014/main" id="{3563A558-5823-450A-95F9-B28DF31321B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37" name="Picture 36">
            <a:extLst>
              <a:ext uri="{FF2B5EF4-FFF2-40B4-BE49-F238E27FC236}">
                <a16:creationId xmlns:a16="http://schemas.microsoft.com/office/drawing/2014/main" id="{38A21116-7D71-40D6-9113-47DC6A9683E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38" name="Picture 37">
            <a:extLst>
              <a:ext uri="{FF2B5EF4-FFF2-40B4-BE49-F238E27FC236}">
                <a16:creationId xmlns:a16="http://schemas.microsoft.com/office/drawing/2014/main" id="{459D3066-3FA6-4F3B-9FDF-4FF6B161ADD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39" name="Picture 38">
            <a:extLst>
              <a:ext uri="{FF2B5EF4-FFF2-40B4-BE49-F238E27FC236}">
                <a16:creationId xmlns:a16="http://schemas.microsoft.com/office/drawing/2014/main" id="{9FAD1AA6-1DD2-419E-895F-0D71D15359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40" name="Picture 39">
            <a:extLst>
              <a:ext uri="{FF2B5EF4-FFF2-40B4-BE49-F238E27FC236}">
                <a16:creationId xmlns:a16="http://schemas.microsoft.com/office/drawing/2014/main" id="{6DF93956-4A8A-4448-8020-BD37AC2EEFE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41" name="Picture 40">
            <a:extLst>
              <a:ext uri="{FF2B5EF4-FFF2-40B4-BE49-F238E27FC236}">
                <a16:creationId xmlns:a16="http://schemas.microsoft.com/office/drawing/2014/main" id="{92E602C0-7132-40AD-AEC5-6116971650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grpSp>
        <p:nvGrpSpPr>
          <p:cNvPr id="78" name="Group 77">
            <a:extLst>
              <a:ext uri="{FF2B5EF4-FFF2-40B4-BE49-F238E27FC236}">
                <a16:creationId xmlns:a16="http://schemas.microsoft.com/office/drawing/2014/main" id="{E392E6D5-8FF3-4459-80E1-355AC46E55CE}"/>
              </a:ext>
            </a:extLst>
          </p:cNvPr>
          <p:cNvGrpSpPr/>
          <p:nvPr/>
        </p:nvGrpSpPr>
        <p:grpSpPr>
          <a:xfrm>
            <a:off x="214545" y="3229488"/>
            <a:ext cx="7159378" cy="3101234"/>
            <a:chOff x="214545" y="3229488"/>
            <a:chExt cx="7159378" cy="3101234"/>
          </a:xfrm>
        </p:grpSpPr>
        <p:sp>
          <p:nvSpPr>
            <p:cNvPr id="79" name="Rectangle 78">
              <a:extLst>
                <a:ext uri="{FF2B5EF4-FFF2-40B4-BE49-F238E27FC236}">
                  <a16:creationId xmlns:a16="http://schemas.microsoft.com/office/drawing/2014/main" id="{AAAB8D39-6E65-4B87-9A3F-DFC609B9C703}"/>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85B23332-E617-4E3C-98AC-18A474F85299}"/>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81" name="Picture 80">
              <a:extLst>
                <a:ext uri="{FF2B5EF4-FFF2-40B4-BE49-F238E27FC236}">
                  <a16:creationId xmlns:a16="http://schemas.microsoft.com/office/drawing/2014/main" id="{EA4E65CB-9E86-416A-92F5-BC1CDFD0FFF4}"/>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82" name="Picture 81">
              <a:extLst>
                <a:ext uri="{FF2B5EF4-FFF2-40B4-BE49-F238E27FC236}">
                  <a16:creationId xmlns:a16="http://schemas.microsoft.com/office/drawing/2014/main" id="{A37B335D-BEC8-4C82-82D1-CBF150E1822C}"/>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83" name="Picture 82">
              <a:extLst>
                <a:ext uri="{FF2B5EF4-FFF2-40B4-BE49-F238E27FC236}">
                  <a16:creationId xmlns:a16="http://schemas.microsoft.com/office/drawing/2014/main" id="{27EF8CCC-3090-4474-BF86-BEEC3E453B78}"/>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84" name="Picture 83">
              <a:extLst>
                <a:ext uri="{FF2B5EF4-FFF2-40B4-BE49-F238E27FC236}">
                  <a16:creationId xmlns:a16="http://schemas.microsoft.com/office/drawing/2014/main" id="{4B76EB03-B095-4221-81A8-9490CA193AE6}"/>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85" name="Picture 84">
              <a:extLst>
                <a:ext uri="{FF2B5EF4-FFF2-40B4-BE49-F238E27FC236}">
                  <a16:creationId xmlns:a16="http://schemas.microsoft.com/office/drawing/2014/main" id="{F7C3D4B4-154D-497D-96E0-3BBBF23962FE}"/>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86" name="Picture 85">
              <a:extLst>
                <a:ext uri="{FF2B5EF4-FFF2-40B4-BE49-F238E27FC236}">
                  <a16:creationId xmlns:a16="http://schemas.microsoft.com/office/drawing/2014/main" id="{80006657-4C44-4749-9A99-8F2A153B8C7E}"/>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87" name="Picture 86">
              <a:extLst>
                <a:ext uri="{FF2B5EF4-FFF2-40B4-BE49-F238E27FC236}">
                  <a16:creationId xmlns:a16="http://schemas.microsoft.com/office/drawing/2014/main" id="{310E74DA-A4C5-4EEE-B680-1DE6453E618B}"/>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88" name="Picture 87">
              <a:extLst>
                <a:ext uri="{FF2B5EF4-FFF2-40B4-BE49-F238E27FC236}">
                  <a16:creationId xmlns:a16="http://schemas.microsoft.com/office/drawing/2014/main" id="{6EC7F37A-0C19-458B-B824-E31DA37B55E6}"/>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89" name="Picture 88">
              <a:extLst>
                <a:ext uri="{FF2B5EF4-FFF2-40B4-BE49-F238E27FC236}">
                  <a16:creationId xmlns:a16="http://schemas.microsoft.com/office/drawing/2014/main" id="{9E65709D-89E2-4588-9B1D-AB00DAA3A6E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90" name="Picture 89">
              <a:extLst>
                <a:ext uri="{FF2B5EF4-FFF2-40B4-BE49-F238E27FC236}">
                  <a16:creationId xmlns:a16="http://schemas.microsoft.com/office/drawing/2014/main" id="{C6B01EB8-35E5-4BC5-B75A-0F0FE5FEDB6F}"/>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91" name="Picture 90">
              <a:extLst>
                <a:ext uri="{FF2B5EF4-FFF2-40B4-BE49-F238E27FC236}">
                  <a16:creationId xmlns:a16="http://schemas.microsoft.com/office/drawing/2014/main" id="{AB8F0EEB-27FF-42D6-A6EB-93413272C8B5}"/>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92" name="Picture 91">
              <a:extLst>
                <a:ext uri="{FF2B5EF4-FFF2-40B4-BE49-F238E27FC236}">
                  <a16:creationId xmlns:a16="http://schemas.microsoft.com/office/drawing/2014/main" id="{A29011FC-330F-4542-964B-7EDD6CEADB7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93" name="Picture 92">
              <a:extLst>
                <a:ext uri="{FF2B5EF4-FFF2-40B4-BE49-F238E27FC236}">
                  <a16:creationId xmlns:a16="http://schemas.microsoft.com/office/drawing/2014/main" id="{2A27976B-3A29-4398-8383-B8937EF2EDA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94" name="Picture 93">
              <a:extLst>
                <a:ext uri="{FF2B5EF4-FFF2-40B4-BE49-F238E27FC236}">
                  <a16:creationId xmlns:a16="http://schemas.microsoft.com/office/drawing/2014/main" id="{8389B489-AF4A-41BA-85DE-C44252B25344}"/>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95" name="Picture 94">
              <a:extLst>
                <a:ext uri="{FF2B5EF4-FFF2-40B4-BE49-F238E27FC236}">
                  <a16:creationId xmlns:a16="http://schemas.microsoft.com/office/drawing/2014/main" id="{0FFEDD6B-F167-411D-A27F-944B12F437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96" name="Picture 95">
              <a:extLst>
                <a:ext uri="{FF2B5EF4-FFF2-40B4-BE49-F238E27FC236}">
                  <a16:creationId xmlns:a16="http://schemas.microsoft.com/office/drawing/2014/main" id="{5045E1BE-37CA-4688-B27D-10D259808CBB}"/>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97" name="Picture 96">
              <a:extLst>
                <a:ext uri="{FF2B5EF4-FFF2-40B4-BE49-F238E27FC236}">
                  <a16:creationId xmlns:a16="http://schemas.microsoft.com/office/drawing/2014/main" id="{FE4EC75C-DF6C-4858-92B8-AE9D89E15971}"/>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98" name="Picture 97">
              <a:extLst>
                <a:ext uri="{FF2B5EF4-FFF2-40B4-BE49-F238E27FC236}">
                  <a16:creationId xmlns:a16="http://schemas.microsoft.com/office/drawing/2014/main" id="{22BB877A-942D-4833-9D42-7794E1D23715}"/>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99" name="Picture 98">
              <a:extLst>
                <a:ext uri="{FF2B5EF4-FFF2-40B4-BE49-F238E27FC236}">
                  <a16:creationId xmlns:a16="http://schemas.microsoft.com/office/drawing/2014/main" id="{C71EE338-74D4-4A93-A9FD-E82CE436FDF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100" name="Picture 99">
              <a:extLst>
                <a:ext uri="{FF2B5EF4-FFF2-40B4-BE49-F238E27FC236}">
                  <a16:creationId xmlns:a16="http://schemas.microsoft.com/office/drawing/2014/main" id="{E5251DD1-E52D-40FC-90A8-CA4F11543277}"/>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pic>
          <p:nvPicPr>
            <p:cNvPr id="101" name="Picture 100">
              <a:extLst>
                <a:ext uri="{FF2B5EF4-FFF2-40B4-BE49-F238E27FC236}">
                  <a16:creationId xmlns:a16="http://schemas.microsoft.com/office/drawing/2014/main" id="{B1D8581F-719C-4FFC-8C75-493BB28C21D0}"/>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188222" y="3229488"/>
              <a:ext cx="547231" cy="450873"/>
            </a:xfrm>
            <a:prstGeom prst="rect">
              <a:avLst/>
            </a:prstGeom>
          </p:spPr>
        </p:pic>
        <p:pic>
          <p:nvPicPr>
            <p:cNvPr id="102" name="Picture 101">
              <a:extLst>
                <a:ext uri="{FF2B5EF4-FFF2-40B4-BE49-F238E27FC236}">
                  <a16:creationId xmlns:a16="http://schemas.microsoft.com/office/drawing/2014/main" id="{077C103B-EA4E-48A0-84C7-1BBF362D243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298383" y="3229488"/>
              <a:ext cx="547231" cy="450873"/>
            </a:xfrm>
            <a:prstGeom prst="rect">
              <a:avLst/>
            </a:prstGeom>
          </p:spPr>
        </p:pic>
        <p:pic>
          <p:nvPicPr>
            <p:cNvPr id="103" name="Picture 102">
              <a:extLst>
                <a:ext uri="{FF2B5EF4-FFF2-40B4-BE49-F238E27FC236}">
                  <a16:creationId xmlns:a16="http://schemas.microsoft.com/office/drawing/2014/main" id="{3F20C2DD-F529-4B0F-8E72-002CF2C9415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962524" y="3229488"/>
              <a:ext cx="547231" cy="450873"/>
            </a:xfrm>
            <a:prstGeom prst="rect">
              <a:avLst/>
            </a:prstGeom>
          </p:spPr>
        </p:pic>
        <p:sp>
          <p:nvSpPr>
            <p:cNvPr id="104" name="Rectangle 103">
              <a:extLst>
                <a:ext uri="{FF2B5EF4-FFF2-40B4-BE49-F238E27FC236}">
                  <a16:creationId xmlns:a16="http://schemas.microsoft.com/office/drawing/2014/main" id="{7006D0D3-B634-4A8B-851B-F081B2FD3900}"/>
                </a:ext>
              </a:extLst>
            </p:cNvPr>
            <p:cNvSpPr/>
            <p:nvPr/>
          </p:nvSpPr>
          <p:spPr>
            <a:xfrm>
              <a:off x="4626398" y="3291468"/>
              <a:ext cx="346570" cy="369332"/>
            </a:xfrm>
            <a:prstGeom prst="rect">
              <a:avLst/>
            </a:prstGeom>
          </p:spPr>
          <p:txBody>
            <a:bodyPr wrap="none">
              <a:spAutoFit/>
            </a:bodyPr>
            <a:lstStyle/>
            <a:p>
              <a:r>
                <a:rPr lang="en-US" dirty="0">
                  <a:latin typeface="Avenir Next LT Pro" panose="020B0504020202020204" pitchFamily="34" charset="0"/>
                </a:rPr>
                <a:t>A</a:t>
              </a:r>
              <a:endParaRPr lang="en-US" dirty="0"/>
            </a:p>
          </p:txBody>
        </p:sp>
        <p:sp>
          <p:nvSpPr>
            <p:cNvPr id="105" name="Rectangle 104">
              <a:extLst>
                <a:ext uri="{FF2B5EF4-FFF2-40B4-BE49-F238E27FC236}">
                  <a16:creationId xmlns:a16="http://schemas.microsoft.com/office/drawing/2014/main" id="{1DD5DAE6-854C-4F9D-BD95-426851DFBDCE}"/>
                </a:ext>
              </a:extLst>
            </p:cNvPr>
            <p:cNvSpPr/>
            <p:nvPr/>
          </p:nvSpPr>
          <p:spPr>
            <a:xfrm>
              <a:off x="5546110" y="3290156"/>
              <a:ext cx="332142" cy="369332"/>
            </a:xfrm>
            <a:prstGeom prst="rect">
              <a:avLst/>
            </a:prstGeom>
          </p:spPr>
          <p:txBody>
            <a:bodyPr wrap="none">
              <a:spAutoFit/>
            </a:bodyPr>
            <a:lstStyle/>
            <a:p>
              <a:r>
                <a:rPr lang="en-US" dirty="0">
                  <a:latin typeface="Avenir Next LT Pro" panose="020B0504020202020204" pitchFamily="34" charset="0"/>
                </a:rPr>
                <a:t>B</a:t>
              </a:r>
              <a:endParaRPr lang="en-US" dirty="0"/>
            </a:p>
          </p:txBody>
        </p:sp>
        <p:sp>
          <p:nvSpPr>
            <p:cNvPr id="106" name="Rectangle 105">
              <a:extLst>
                <a:ext uri="{FF2B5EF4-FFF2-40B4-BE49-F238E27FC236}">
                  <a16:creationId xmlns:a16="http://schemas.microsoft.com/office/drawing/2014/main" id="{37419A49-9BD1-4556-9C11-D4C8FB113802}"/>
                </a:ext>
              </a:extLst>
            </p:cNvPr>
            <p:cNvSpPr/>
            <p:nvPr/>
          </p:nvSpPr>
          <p:spPr>
            <a:xfrm>
              <a:off x="6294802" y="3284168"/>
              <a:ext cx="308098" cy="369332"/>
            </a:xfrm>
            <a:prstGeom prst="rect">
              <a:avLst/>
            </a:prstGeom>
          </p:spPr>
          <p:txBody>
            <a:bodyPr wrap="none">
              <a:spAutoFit/>
            </a:bodyPr>
            <a:lstStyle/>
            <a:p>
              <a:r>
                <a:rPr lang="en-US" dirty="0"/>
                <a:t>C</a:t>
              </a:r>
            </a:p>
          </p:txBody>
        </p:sp>
      </p:grpSp>
      <p:sp>
        <p:nvSpPr>
          <p:cNvPr id="108" name="Rectangle 107">
            <a:extLst>
              <a:ext uri="{FF2B5EF4-FFF2-40B4-BE49-F238E27FC236}">
                <a16:creationId xmlns:a16="http://schemas.microsoft.com/office/drawing/2014/main" id="{1E6C0DD9-6D2B-4354-9FAB-90D6C829B50D}"/>
              </a:ext>
            </a:extLst>
          </p:cNvPr>
          <p:cNvSpPr/>
          <p:nvPr/>
        </p:nvSpPr>
        <p:spPr>
          <a:xfrm>
            <a:off x="4287188" y="2693708"/>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C7113068-FF58-4A26-8E84-42DA53DF861C}"/>
              </a:ext>
            </a:extLst>
          </p:cNvPr>
          <p:cNvSpPr/>
          <p:nvPr/>
        </p:nvSpPr>
        <p:spPr>
          <a:xfrm>
            <a:off x="5039546" y="2743695"/>
            <a:ext cx="3377399" cy="369332"/>
          </a:xfrm>
          <a:prstGeom prst="rect">
            <a:avLst/>
          </a:prstGeom>
        </p:spPr>
        <p:txBody>
          <a:bodyPr wrap="none">
            <a:spAutoFit/>
          </a:bodyPr>
          <a:lstStyle/>
          <a:p>
            <a:r>
              <a:rPr lang="en-US" dirty="0">
                <a:latin typeface="Avenir Next LT Pro" panose="020B0504020202020204" pitchFamily="34" charset="0"/>
              </a:rPr>
              <a:t>Sampling universe (e.g., farm)</a:t>
            </a:r>
            <a:endParaRPr lang="en-US" dirty="0"/>
          </a:p>
        </p:txBody>
      </p:sp>
      <p:pic>
        <p:nvPicPr>
          <p:cNvPr id="110" name="Picture 109">
            <a:extLst>
              <a:ext uri="{FF2B5EF4-FFF2-40B4-BE49-F238E27FC236}">
                <a16:creationId xmlns:a16="http://schemas.microsoft.com/office/drawing/2014/main" id="{1651CA78-7FC4-40AA-8330-40DCDE55020F}"/>
              </a:ext>
            </a:extLst>
          </p:cNvPr>
          <p:cNvPicPr>
            <a:picLocks noChangeAspect="1"/>
          </p:cNvPicPr>
          <p:nvPr/>
        </p:nvPicPr>
        <p:blipFill rotWithShape="1">
          <a:blip r:embed="rId3">
            <a:extLst>
              <a:ext uri="{28A0092B-C50C-407E-A947-70E740481C1C}">
                <a14:useLocalDpi xmlns:a14="http://schemas.microsoft.com/office/drawing/2010/main" val="0"/>
              </a:ext>
            </a:extLst>
          </a:blip>
          <a:srcRect t="85929" r="37855"/>
          <a:stretch/>
        </p:blipFill>
        <p:spPr>
          <a:xfrm>
            <a:off x="7373923" y="5458720"/>
            <a:ext cx="1640031" cy="371343"/>
          </a:xfrm>
          <a:prstGeom prst="rect">
            <a:avLst/>
          </a:prstGeom>
        </p:spPr>
      </p:pic>
      <p:pic>
        <p:nvPicPr>
          <p:cNvPr id="111" name="Picture 110">
            <a:extLst>
              <a:ext uri="{FF2B5EF4-FFF2-40B4-BE49-F238E27FC236}">
                <a16:creationId xmlns:a16="http://schemas.microsoft.com/office/drawing/2014/main" id="{2661D842-356E-44F7-BF15-D4CC432BCB8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868894" y="4349679"/>
            <a:ext cx="547231" cy="450873"/>
          </a:xfrm>
          <a:prstGeom prst="rect">
            <a:avLst/>
          </a:prstGeom>
        </p:spPr>
      </p:pic>
      <p:sp>
        <p:nvSpPr>
          <p:cNvPr id="112" name="Rectangle 111">
            <a:extLst>
              <a:ext uri="{FF2B5EF4-FFF2-40B4-BE49-F238E27FC236}">
                <a16:creationId xmlns:a16="http://schemas.microsoft.com/office/drawing/2014/main" id="{1AB660C7-D824-46F2-AE25-5F33460B42D3}"/>
              </a:ext>
            </a:extLst>
          </p:cNvPr>
          <p:cNvSpPr/>
          <p:nvPr/>
        </p:nvSpPr>
        <p:spPr>
          <a:xfrm>
            <a:off x="7588399" y="4801708"/>
            <a:ext cx="1315480" cy="646331"/>
          </a:xfrm>
          <a:prstGeom prst="rect">
            <a:avLst/>
          </a:prstGeom>
        </p:spPr>
        <p:txBody>
          <a:bodyPr wrap="square">
            <a:spAutoFit/>
          </a:bodyPr>
          <a:lstStyle/>
          <a:p>
            <a:pPr algn="ctr"/>
            <a:r>
              <a:rPr lang="en-US" dirty="0">
                <a:latin typeface="Avenir Next LT Pro" panose="020B0504020202020204" pitchFamily="34" charset="0"/>
              </a:rPr>
              <a:t>single plant</a:t>
            </a:r>
          </a:p>
        </p:txBody>
      </p:sp>
    </p:spTree>
    <p:extLst>
      <p:ext uri="{BB962C8B-B14F-4D97-AF65-F5344CB8AC3E}">
        <p14:creationId xmlns:p14="http://schemas.microsoft.com/office/powerpoint/2010/main" val="4822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Quick refresher on notation</a:t>
            </a:r>
          </a:p>
        </p:txBody>
      </p:sp>
      <p:sp>
        <p:nvSpPr>
          <p:cNvPr id="6" name="Content Placeholder 2">
            <a:extLst>
              <a:ext uri="{FF2B5EF4-FFF2-40B4-BE49-F238E27FC236}">
                <a16:creationId xmlns:a16="http://schemas.microsoft.com/office/drawing/2014/main" id="{4B47CEE3-9D05-43E8-BBA0-2AD38E21BE7C}"/>
              </a:ext>
            </a:extLst>
          </p:cNvPr>
          <p:cNvSpPr txBox="1">
            <a:spLocks/>
          </p:cNvSpPr>
          <p:nvPr/>
        </p:nvSpPr>
        <p:spPr>
          <a:xfrm>
            <a:off x="350357" y="1262550"/>
            <a:ext cx="7917343" cy="273794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4000" b="0" i="1" dirty="0">
                <a:latin typeface="Cambria Math" panose="02040503050406030204" pitchFamily="18" charset="0"/>
                <a:ea typeface="Cambria Math" panose="02040503050406030204" pitchFamily="18" charset="0"/>
              </a:rPr>
              <a:t>Y = (4,8,1,1,30,5)</a:t>
            </a:r>
          </a:p>
          <a:p>
            <a:pPr algn="l">
              <a:spcBef>
                <a:spcPts val="0"/>
              </a:spcBef>
            </a:pPr>
            <a:endParaRPr lang="en-US" sz="4000" b="0" i="1" dirty="0">
              <a:latin typeface="Cambria Math" panose="02040503050406030204" pitchFamily="18" charset="0"/>
              <a:ea typeface="Cambria Math" panose="02040503050406030204" pitchFamily="18" charset="0"/>
            </a:endParaRPr>
          </a:p>
          <a:p>
            <a:pPr algn="l">
              <a:spcBef>
                <a:spcPts val="0"/>
              </a:spcBef>
            </a:pPr>
            <a:r>
              <a:rPr lang="en-US" sz="4000" b="0" i="1" dirty="0">
                <a:latin typeface="Cambria Math" panose="02040503050406030204" pitchFamily="18" charset="0"/>
                <a:ea typeface="Cambria Math" panose="02040503050406030204" pitchFamily="18" charset="0"/>
              </a:rPr>
              <a:t>Y</a:t>
            </a:r>
            <a:r>
              <a:rPr lang="en-US" sz="4000" b="0" i="1" baseline="-25000" dirty="0">
                <a:latin typeface="Cambria Math" panose="02040503050406030204" pitchFamily="18" charset="0"/>
                <a:ea typeface="Cambria Math" panose="02040503050406030204" pitchFamily="18" charset="0"/>
              </a:rPr>
              <a:t>1</a:t>
            </a:r>
            <a:r>
              <a:rPr lang="en-US" sz="4000" b="0" i="1" dirty="0">
                <a:latin typeface="Cambria Math" panose="02040503050406030204" pitchFamily="18" charset="0"/>
                <a:ea typeface="Cambria Math" panose="02040503050406030204" pitchFamily="18" charset="0"/>
              </a:rPr>
              <a:t> =4</a:t>
            </a:r>
            <a:endParaRPr lang="en-US" sz="4000" b="0" dirty="0">
              <a:latin typeface="Cambria Math" panose="02040503050406030204" pitchFamily="18" charset="0"/>
              <a:ea typeface="Cambria Math" panose="02040503050406030204" pitchFamily="18" charset="0"/>
            </a:endParaRPr>
          </a:p>
          <a:p>
            <a:pPr algn="l">
              <a:spcBef>
                <a:spcPts val="0"/>
              </a:spcBef>
            </a:pPr>
            <a:r>
              <a:rPr lang="en-US" sz="4000" b="0" i="1" dirty="0">
                <a:latin typeface="Cambria Math" panose="02040503050406030204" pitchFamily="18" charset="0"/>
                <a:ea typeface="Cambria Math" panose="02040503050406030204" pitchFamily="18" charset="0"/>
              </a:rPr>
              <a:t>Y</a:t>
            </a:r>
            <a:r>
              <a:rPr lang="en-US" sz="4000" b="0" i="1" baseline="-25000" dirty="0">
                <a:latin typeface="Cambria Math" panose="02040503050406030204" pitchFamily="18" charset="0"/>
                <a:ea typeface="Cambria Math" panose="02040503050406030204" pitchFamily="18" charset="0"/>
              </a:rPr>
              <a:t>5</a:t>
            </a:r>
            <a:r>
              <a:rPr lang="en-US" sz="4000" b="0" i="1" dirty="0">
                <a:latin typeface="Cambria Math" panose="02040503050406030204" pitchFamily="18" charset="0"/>
                <a:ea typeface="Cambria Math" panose="02040503050406030204" pitchFamily="18" charset="0"/>
              </a:rPr>
              <a:t> =30</a:t>
            </a:r>
            <a:endParaRPr lang="en-US" sz="4000" b="0" dirty="0">
              <a:latin typeface="Avenir Next LT Pro" panose="020B0504020202020204" pitchFamily="34" charset="0"/>
            </a:endParaRPr>
          </a:p>
        </p:txBody>
      </p:sp>
    </p:spTree>
    <p:extLst>
      <p:ext uri="{BB962C8B-B14F-4D97-AF65-F5344CB8AC3E}">
        <p14:creationId xmlns:p14="http://schemas.microsoft.com/office/powerpoint/2010/main" val="343175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a:t>
            </a:r>
          </a:p>
        </p:txBody>
      </p:sp>
      <p:sp>
        <p:nvSpPr>
          <p:cNvPr id="4" name="Content Placeholder 2">
            <a:extLst>
              <a:ext uri="{FF2B5EF4-FFF2-40B4-BE49-F238E27FC236}">
                <a16:creationId xmlns:a16="http://schemas.microsoft.com/office/drawing/2014/main" id="{F48AA8E4-0B30-4E16-A060-984F0BB8CE1A}"/>
              </a:ext>
            </a:extLst>
          </p:cNvPr>
          <p:cNvSpPr txBox="1">
            <a:spLocks/>
          </p:cNvSpPr>
          <p:nvPr/>
        </p:nvSpPr>
        <p:spPr>
          <a:xfrm>
            <a:off x="317529" y="2069702"/>
            <a:ext cx="8508941" cy="4196937"/>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i="1" dirty="0">
                <a:latin typeface="Avenir Next LT Pro" panose="020B0504020202020204" pitchFamily="34" charset="0"/>
              </a:rPr>
              <a:t>Y</a:t>
            </a:r>
            <a:r>
              <a:rPr lang="en-US" sz="1800" b="0" i="1" baseline="-25000" dirty="0">
                <a:latin typeface="Avenir Next LT Pro" panose="020B0504020202020204" pitchFamily="34" charset="0"/>
              </a:rPr>
              <a:t>ij</a:t>
            </a:r>
            <a:r>
              <a:rPr lang="en-US" sz="1800" b="0" dirty="0">
                <a:latin typeface="Avenir Next LT Pro" panose="020B0504020202020204" pitchFamily="34" charset="0"/>
              </a:rPr>
              <a:t> is the value for the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in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a:t>
            </a:r>
          </a:p>
          <a:p>
            <a:pPr algn="l">
              <a:spcBef>
                <a:spcPts val="0"/>
              </a:spcBef>
            </a:pPr>
            <a:r>
              <a:rPr lang="el-GR" sz="1800" b="0" i="1" dirty="0">
                <a:latin typeface="Avenir Next LT Pro" panose="020B0504020202020204" pitchFamily="34" charset="0"/>
              </a:rPr>
              <a:t>µ</a:t>
            </a:r>
            <a:r>
              <a:rPr lang="en-US" sz="1800" b="0" dirty="0">
                <a:latin typeface="Avenir Next LT Pro" panose="020B0504020202020204" pitchFamily="34" charset="0"/>
              </a:rPr>
              <a:t> is the overall mean (average) across all observations</a:t>
            </a:r>
          </a:p>
          <a:p>
            <a:pPr algn="l">
              <a:spcBef>
                <a:spcPts val="0"/>
              </a:spcBef>
            </a:pPr>
            <a:r>
              <a:rPr lang="el-GR" sz="1800" b="0" dirty="0">
                <a:latin typeface="Avenir Next LT Pro" panose="020B0504020202020204" pitchFamily="34" charset="0"/>
              </a:rPr>
              <a:t>τ</a:t>
            </a:r>
            <a:r>
              <a:rPr lang="en-US" sz="1800" b="0" baseline="-25000" dirty="0">
                <a:latin typeface="Avenir Next LT Pro" panose="020B0504020202020204" pitchFamily="34" charset="0"/>
              </a:rPr>
              <a:t>i</a:t>
            </a:r>
            <a:r>
              <a:rPr lang="en-US" sz="1800" b="0" dirty="0">
                <a:latin typeface="Avenir Next LT Pro" panose="020B0504020202020204" pitchFamily="34" charset="0"/>
              </a:rPr>
              <a:t> is the effect, or the difference between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 </a:t>
            </a:r>
            <a:r>
              <a:rPr lang="el-GR" sz="1800" b="0" dirty="0">
                <a:latin typeface="Avenir Next LT Pro" panose="020B0504020202020204" pitchFamily="34" charset="0"/>
              </a:rPr>
              <a:t>τ</a:t>
            </a:r>
            <a:r>
              <a:rPr lang="en-US" sz="1800" b="0" dirty="0">
                <a:latin typeface="Avenir Next LT Pro" panose="020B0504020202020204" pitchFamily="34" charset="0"/>
              </a:rPr>
              <a:t>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r>
              <a:rPr lang="en-US" sz="1800" b="0" i="1" dirty="0">
                <a:latin typeface="Cambria Math" panose="02040503050406030204" pitchFamily="18" charset="0"/>
                <a:ea typeface="Cambria Math" panose="02040503050406030204" pitchFamily="18" charset="0"/>
              </a:rPr>
              <a:t>ε</a:t>
            </a:r>
            <a:r>
              <a:rPr lang="en-US" sz="1800" b="0" i="1" baseline="-25000" dirty="0">
                <a:latin typeface="Cambria Math" panose="02040503050406030204" pitchFamily="18" charset="0"/>
                <a:ea typeface="Cambria Math" panose="02040503050406030204" pitchFamily="18" charset="0"/>
              </a:rPr>
              <a:t>ij </a:t>
            </a:r>
            <a:r>
              <a:rPr lang="en-US" sz="1800" b="0" dirty="0">
                <a:latin typeface="Avenir Next LT Pro" panose="020B0504020202020204" pitchFamily="34" charset="0"/>
              </a:rPr>
              <a:t>is the error, or the remaining difference between the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and the mean of the </a:t>
            </a:r>
            <a:r>
              <a:rPr lang="en-US" sz="1800" b="0" i="1" dirty="0">
                <a:latin typeface="Avenir Next LT Pro" panose="020B0504020202020204" pitchFamily="34" charset="0"/>
              </a:rPr>
              <a:t>i</a:t>
            </a:r>
            <a:r>
              <a:rPr lang="en-US" sz="1800" b="0" dirty="0">
                <a:latin typeface="Avenir Next LT Pro" panose="020B0504020202020204" pitchFamily="34" charset="0"/>
              </a:rPr>
              <a:t>th treatment</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
        <p:nvSpPr>
          <p:cNvPr id="3" name="Rectangle 2">
            <a:extLst>
              <a:ext uri="{FF2B5EF4-FFF2-40B4-BE49-F238E27FC236}">
                <a16:creationId xmlns:a16="http://schemas.microsoft.com/office/drawing/2014/main" id="{65EA9815-BCD2-444F-B64B-8EE0ABDA3B2E}"/>
              </a:ext>
            </a:extLst>
          </p:cNvPr>
          <p:cNvSpPr/>
          <p:nvPr/>
        </p:nvSpPr>
        <p:spPr>
          <a:xfrm>
            <a:off x="2435598" y="1596380"/>
            <a:ext cx="1209370" cy="369332"/>
          </a:xfrm>
          <a:prstGeom prst="rect">
            <a:avLst/>
          </a:prstGeom>
        </p:spPr>
        <p:txBody>
          <a:bodyPr wrap="none">
            <a:spAutoFit/>
          </a:bodyPr>
          <a:lstStyle/>
          <a:p>
            <a:r>
              <a:rPr lang="en-US" dirty="0">
                <a:latin typeface="Avenir Next LT Pro" panose="020B0504020202020204" pitchFamily="34" charset="0"/>
              </a:rPr>
              <a:t>Response</a:t>
            </a:r>
            <a:endParaRPr lang="en-US" dirty="0"/>
          </a:p>
        </p:txBody>
      </p:sp>
      <p:sp>
        <p:nvSpPr>
          <p:cNvPr id="9" name="Rectangle 8">
            <a:extLst>
              <a:ext uri="{FF2B5EF4-FFF2-40B4-BE49-F238E27FC236}">
                <a16:creationId xmlns:a16="http://schemas.microsoft.com/office/drawing/2014/main" id="{63E97D05-68AB-48A5-A5BC-BA36C683A4FD}"/>
              </a:ext>
            </a:extLst>
          </p:cNvPr>
          <p:cNvSpPr/>
          <p:nvPr/>
        </p:nvSpPr>
        <p:spPr>
          <a:xfrm>
            <a:off x="4014779" y="1596380"/>
            <a:ext cx="1240276" cy="369332"/>
          </a:xfrm>
          <a:prstGeom prst="rect">
            <a:avLst/>
          </a:prstGeom>
        </p:spPr>
        <p:txBody>
          <a:bodyPr wrap="none">
            <a:spAutoFit/>
          </a:bodyPr>
          <a:lstStyle/>
          <a:p>
            <a:r>
              <a:rPr lang="en-US" dirty="0">
                <a:latin typeface="Avenir Next LT Pro" panose="020B0504020202020204" pitchFamily="34" charset="0"/>
              </a:rPr>
              <a:t>Predictors</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0A9611C-D65E-467B-98A8-EA2AE3EE5290}"/>
                  </a:ext>
                </a:extLst>
              </p:cNvPr>
              <p:cNvSpPr txBox="1">
                <a:spLocks/>
              </p:cNvSpPr>
              <p:nvPr/>
            </p:nvSpPr>
            <p:spPr>
              <a:xfrm>
                <a:off x="2709644" y="1123781"/>
                <a:ext cx="4219662"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10" name="Content Placeholder 2">
                <a:extLst>
                  <a:ext uri="{FF2B5EF4-FFF2-40B4-BE49-F238E27FC236}">
                    <a16:creationId xmlns:a16="http://schemas.microsoft.com/office/drawing/2014/main" id="{20A9611C-D65E-467B-98A8-EA2AE3EE5290}"/>
                  </a:ext>
                </a:extLst>
              </p:cNvPr>
              <p:cNvSpPr txBox="1">
                <a:spLocks noRot="1" noChangeAspect="1" noMove="1" noResize="1" noEditPoints="1" noAdjustHandles="1" noChangeArrowheads="1" noChangeShapeType="1" noTextEdit="1"/>
              </p:cNvSpPr>
              <p:nvPr/>
            </p:nvSpPr>
            <p:spPr>
              <a:xfrm>
                <a:off x="2709644" y="1123781"/>
                <a:ext cx="4219662" cy="62860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5990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a:t>
            </a:r>
          </a:p>
        </p:txBody>
      </p:sp>
      <p:sp>
        <p:nvSpPr>
          <p:cNvPr id="4" name="Content Placeholder 2">
            <a:extLst>
              <a:ext uri="{FF2B5EF4-FFF2-40B4-BE49-F238E27FC236}">
                <a16:creationId xmlns:a16="http://schemas.microsoft.com/office/drawing/2014/main" id="{F48AA8E4-0B30-4E16-A060-984F0BB8CE1A}"/>
              </a:ext>
            </a:extLst>
          </p:cNvPr>
          <p:cNvSpPr txBox="1">
            <a:spLocks/>
          </p:cNvSpPr>
          <p:nvPr/>
        </p:nvSpPr>
        <p:spPr>
          <a:xfrm>
            <a:off x="317529" y="2069702"/>
            <a:ext cx="8508941" cy="4591157"/>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i="1" dirty="0">
                <a:latin typeface="Avenir Next LT Pro" panose="020B0504020202020204" pitchFamily="34" charset="0"/>
              </a:rPr>
              <a:t>Y</a:t>
            </a:r>
            <a:r>
              <a:rPr lang="en-US" sz="1800" b="0" i="1" baseline="-25000" dirty="0">
                <a:latin typeface="Avenir Next LT Pro" panose="020B0504020202020204" pitchFamily="34" charset="0"/>
              </a:rPr>
              <a:t>ij</a:t>
            </a:r>
            <a:r>
              <a:rPr lang="en-US" sz="1800" b="0" dirty="0">
                <a:latin typeface="Avenir Next LT Pro" panose="020B0504020202020204" pitchFamily="34" charset="0"/>
              </a:rPr>
              <a:t> is the value for the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in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a:t>
            </a:r>
          </a:p>
          <a:p>
            <a:pPr algn="l">
              <a:spcBef>
                <a:spcPts val="0"/>
              </a:spcBef>
            </a:pPr>
            <a:r>
              <a:rPr lang="el-GR" sz="1800" b="0" i="1" dirty="0">
                <a:latin typeface="Avenir Next LT Pro" panose="020B0504020202020204" pitchFamily="34" charset="0"/>
              </a:rPr>
              <a:t>µ</a:t>
            </a:r>
            <a:r>
              <a:rPr lang="en-US" sz="1800" b="0" dirty="0">
                <a:latin typeface="Avenir Next LT Pro" panose="020B0504020202020204" pitchFamily="34" charset="0"/>
              </a:rPr>
              <a:t> is the overall mean (average) across all observations</a:t>
            </a:r>
          </a:p>
          <a:p>
            <a:pPr algn="l">
              <a:spcBef>
                <a:spcPts val="0"/>
              </a:spcBef>
            </a:pPr>
            <a:r>
              <a:rPr lang="el-GR" sz="1800" b="0" dirty="0">
                <a:latin typeface="Avenir Next LT Pro" panose="020B0504020202020204" pitchFamily="34" charset="0"/>
              </a:rPr>
              <a:t>τ</a:t>
            </a:r>
            <a:r>
              <a:rPr lang="en-US" sz="1800" b="0" baseline="-25000" dirty="0">
                <a:latin typeface="Avenir Next LT Pro" panose="020B0504020202020204" pitchFamily="34" charset="0"/>
              </a:rPr>
              <a:t>i</a:t>
            </a:r>
            <a:r>
              <a:rPr lang="en-US" sz="1800" b="0" dirty="0">
                <a:latin typeface="Avenir Next LT Pro" panose="020B0504020202020204" pitchFamily="34" charset="0"/>
              </a:rPr>
              <a:t> is the effect, or the difference between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 </a:t>
            </a:r>
            <a:r>
              <a:rPr lang="el-GR" sz="1800" b="0" dirty="0">
                <a:latin typeface="Avenir Next LT Pro" panose="020B0504020202020204" pitchFamily="34" charset="0"/>
              </a:rPr>
              <a:t>τ</a:t>
            </a:r>
            <a:r>
              <a:rPr lang="en-US" sz="1800" b="0" dirty="0">
                <a:latin typeface="Avenir Next LT Pro" panose="020B0504020202020204" pitchFamily="34" charset="0"/>
              </a:rPr>
              <a:t>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r>
              <a:rPr lang="en-US" sz="1800" b="0" i="1" dirty="0">
                <a:latin typeface="Cambria Math" panose="02040503050406030204" pitchFamily="18" charset="0"/>
                <a:ea typeface="Cambria Math" panose="02040503050406030204" pitchFamily="18" charset="0"/>
              </a:rPr>
              <a:t>ε</a:t>
            </a:r>
            <a:r>
              <a:rPr lang="en-US" sz="1800" b="0" i="1" baseline="-25000" dirty="0">
                <a:latin typeface="Cambria Math" panose="02040503050406030204" pitchFamily="18" charset="0"/>
                <a:ea typeface="Cambria Math" panose="02040503050406030204" pitchFamily="18" charset="0"/>
              </a:rPr>
              <a:t>ij </a:t>
            </a:r>
            <a:r>
              <a:rPr lang="en-US" sz="1800" b="0" dirty="0">
                <a:latin typeface="Avenir Next LT Pro" panose="020B0504020202020204" pitchFamily="34" charset="0"/>
              </a:rPr>
              <a:t>is the error, or the remaining difference between the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and the mean of the </a:t>
            </a:r>
            <a:r>
              <a:rPr lang="en-US" sz="1800" b="0" i="1" dirty="0">
                <a:latin typeface="Avenir Next LT Pro" panose="020B0504020202020204" pitchFamily="34" charset="0"/>
              </a:rPr>
              <a:t>i</a:t>
            </a:r>
            <a:r>
              <a:rPr lang="en-US" sz="1800" b="0" dirty="0">
                <a:latin typeface="Avenir Next LT Pro" panose="020B0504020202020204" pitchFamily="34" charset="0"/>
              </a:rPr>
              <a:t>th treatment</a:t>
            </a:r>
          </a:p>
          <a:p>
            <a:pPr algn="l">
              <a:spcBef>
                <a:spcPts val="0"/>
              </a:spcBef>
            </a:pPr>
            <a:endParaRPr lang="en-US" sz="1800" b="0" dirty="0">
              <a:latin typeface="Avenir Next LT Pro" panose="020B0504020202020204" pitchFamily="34" charset="0"/>
            </a:endParaRPr>
          </a:p>
          <a:p>
            <a:pPr algn="l">
              <a:spcBef>
                <a:spcPts val="0"/>
              </a:spcBef>
            </a:pPr>
            <a:r>
              <a:rPr lang="en-US" sz="1800" b="0" dirty="0">
                <a:latin typeface="Avenir Next LT Pro" panose="020B0504020202020204" pitchFamily="34" charset="0"/>
              </a:rPr>
              <a:t>For our plant growth experiment, let’s say the overall mean AGB was 34g and plants in treatments A, B, and C had average AGBs of 30g, 32g, and 40g, respectively.  The biomass of the first plant, which was in treatment C, was 42g (</a:t>
            </a:r>
            <a:r>
              <a:rPr lang="en-US" sz="1800" b="0" i="1" dirty="0">
                <a:latin typeface="Avenir Next LT Pro" panose="020B0504020202020204" pitchFamily="34" charset="0"/>
                <a:ea typeface="Cambria Math" panose="02040503050406030204" pitchFamily="18" charset="0"/>
              </a:rPr>
              <a:t>Y</a:t>
            </a:r>
            <a:r>
              <a:rPr lang="en-US" sz="1800" b="0" baseline="-25000" dirty="0">
                <a:latin typeface="Avenir Next LT Pro" panose="020B0504020202020204" pitchFamily="34" charset="0"/>
              </a:rPr>
              <a:t>C1</a:t>
            </a:r>
            <a:r>
              <a:rPr lang="en-US" sz="1800" b="0" i="1" dirty="0">
                <a:latin typeface="Avenir Next LT Pro" panose="020B0504020202020204" pitchFamily="34" charset="0"/>
                <a:ea typeface="Cambria Math" panose="02040503050406030204" pitchFamily="18" charset="0"/>
              </a:rPr>
              <a:t> </a:t>
            </a:r>
            <a:r>
              <a:rPr lang="en-US" sz="1800" b="0" dirty="0">
                <a:latin typeface="Avenir Next LT Pro" panose="020B0504020202020204" pitchFamily="34" charset="0"/>
                <a:ea typeface="Cambria Math" panose="02040503050406030204" pitchFamily="18" charset="0"/>
              </a:rPr>
              <a:t>= 42)</a:t>
            </a:r>
            <a:r>
              <a:rPr lang="en-US" sz="1800" b="0" dirty="0">
                <a:latin typeface="Avenir Next LT Pro" panose="020B0504020202020204" pitchFamily="34" charset="0"/>
              </a:rPr>
              <a:t>.</a:t>
            </a:r>
          </a:p>
          <a:p>
            <a:pPr algn="l">
              <a:spcBef>
                <a:spcPts val="0"/>
              </a:spcBef>
            </a:pPr>
            <a:endParaRPr lang="en-US" sz="1800" b="0" dirty="0">
              <a:latin typeface="Avenir Next LT Pro" panose="020B0504020202020204" pitchFamily="34" charset="0"/>
            </a:endParaRPr>
          </a:p>
          <a:p>
            <a:pPr algn="l">
              <a:spcBef>
                <a:spcPts val="0"/>
              </a:spcBef>
            </a:pPr>
            <a:r>
              <a:rPr lang="en-US" sz="1800" b="0" dirty="0">
                <a:latin typeface="Avenir Next LT Pro" panose="020B0504020202020204" pitchFamily="34" charset="0"/>
              </a:rPr>
              <a:t>Exercise: With this information, find </a:t>
            </a:r>
            <a:r>
              <a:rPr lang="en-US" sz="1800" b="0" i="1" dirty="0">
                <a:latin typeface="Cambria Math" panose="02040503050406030204" pitchFamily="18" charset="0"/>
                <a:ea typeface="Cambria Math" panose="02040503050406030204" pitchFamily="18" charset="0"/>
              </a:rPr>
              <a:t>ε</a:t>
            </a:r>
            <a:r>
              <a:rPr lang="en-US" sz="1800" b="0" baseline="-25000" dirty="0">
                <a:latin typeface="Cambria Math" panose="02040503050406030204" pitchFamily="18" charset="0"/>
                <a:ea typeface="Cambria Math" panose="02040503050406030204" pitchFamily="18" charset="0"/>
              </a:rPr>
              <a:t>C1</a:t>
            </a:r>
            <a:r>
              <a:rPr lang="en-US" sz="1800" b="0" dirty="0">
                <a:latin typeface="Avenir Next LT Pro" panose="020B0504020202020204" pitchFamily="34" charset="0"/>
              </a:rPr>
              <a:t> </a:t>
            </a:r>
          </a:p>
          <a:p>
            <a:pPr algn="l">
              <a:spcBef>
                <a:spcPts val="0"/>
              </a:spcBef>
            </a:pPr>
            <a:endParaRPr lang="en-US" sz="1800" b="0" i="1" dirty="0">
              <a:latin typeface="Avenir Next LT Pro" panose="020B0504020202020204" pitchFamily="34" charset="0"/>
            </a:endParaRPr>
          </a:p>
          <a:p>
            <a:pPr algn="l">
              <a:spcBef>
                <a:spcPts val="0"/>
              </a:spcBef>
            </a:pPr>
            <a:r>
              <a:rPr lang="el-GR" sz="1800" b="0" i="1" dirty="0">
                <a:latin typeface="Avenir Next LT Pro" panose="020B0504020202020204" pitchFamily="34" charset="0"/>
              </a:rPr>
              <a:t>µ</a:t>
            </a:r>
            <a:r>
              <a:rPr lang="en-US" sz="1800" b="0" dirty="0">
                <a:latin typeface="Avenir Next LT Pro" panose="020B0504020202020204" pitchFamily="34" charset="0"/>
              </a:rPr>
              <a:t> = 34</a:t>
            </a:r>
          </a:p>
          <a:p>
            <a:pPr algn="l">
              <a:spcBef>
                <a:spcPts val="0"/>
              </a:spcBef>
            </a:pPr>
            <a:r>
              <a:rPr lang="el-GR" sz="1800" b="0" i="1" dirty="0">
                <a:latin typeface="Avenir Next LT Pro" panose="020B0504020202020204" pitchFamily="34" charset="0"/>
              </a:rPr>
              <a:t>τ</a:t>
            </a:r>
            <a:r>
              <a:rPr lang="en-US" sz="1800" b="0" baseline="-25000" dirty="0">
                <a:latin typeface="Avenir Next LT Pro" panose="020B0504020202020204" pitchFamily="34" charset="0"/>
              </a:rPr>
              <a:t>A</a:t>
            </a:r>
            <a:r>
              <a:rPr lang="en-US" sz="1800" b="0" i="1" baseline="-25000" dirty="0">
                <a:latin typeface="Avenir Next LT Pro" panose="020B0504020202020204" pitchFamily="34" charset="0"/>
              </a:rPr>
              <a:t> </a:t>
            </a:r>
            <a:r>
              <a:rPr lang="en-US" sz="1800" b="0" dirty="0">
                <a:latin typeface="Avenir Next LT Pro" panose="020B0504020202020204" pitchFamily="34" charset="0"/>
              </a:rPr>
              <a:t>=30-34=-4</a:t>
            </a:r>
          </a:p>
          <a:p>
            <a:pPr algn="l">
              <a:spcBef>
                <a:spcPts val="0"/>
              </a:spcBef>
            </a:pPr>
            <a:r>
              <a:rPr lang="el-GR" sz="1800" b="0" i="1" dirty="0">
                <a:latin typeface="Avenir Next LT Pro" panose="020B0504020202020204" pitchFamily="34" charset="0"/>
              </a:rPr>
              <a:t>τ</a:t>
            </a:r>
            <a:r>
              <a:rPr lang="en-US" sz="1800" b="0" baseline="-25000" dirty="0">
                <a:latin typeface="Avenir Next LT Pro" panose="020B0504020202020204" pitchFamily="34" charset="0"/>
              </a:rPr>
              <a:t>B</a:t>
            </a:r>
            <a:r>
              <a:rPr lang="en-US" sz="1800" b="0" i="1" baseline="-25000" dirty="0">
                <a:latin typeface="Avenir Next LT Pro" panose="020B0504020202020204" pitchFamily="34" charset="0"/>
              </a:rPr>
              <a:t> </a:t>
            </a:r>
            <a:r>
              <a:rPr lang="en-US" sz="1800" b="0" dirty="0">
                <a:latin typeface="Avenir Next LT Pro" panose="020B0504020202020204" pitchFamily="34" charset="0"/>
              </a:rPr>
              <a:t>=32-34=-2</a:t>
            </a:r>
          </a:p>
          <a:p>
            <a:pPr algn="l">
              <a:spcBef>
                <a:spcPts val="0"/>
              </a:spcBef>
            </a:pPr>
            <a:r>
              <a:rPr lang="el-GR" sz="1800" b="0" i="1" dirty="0">
                <a:latin typeface="Avenir Next LT Pro" panose="020B0504020202020204" pitchFamily="34" charset="0"/>
              </a:rPr>
              <a:t>τ</a:t>
            </a:r>
            <a:r>
              <a:rPr lang="en-US" sz="1800" b="0" baseline="-25000" dirty="0">
                <a:latin typeface="Avenir Next LT Pro" panose="020B0504020202020204" pitchFamily="34" charset="0"/>
              </a:rPr>
              <a:t>C </a:t>
            </a:r>
            <a:r>
              <a:rPr lang="en-US" sz="1800" b="0" dirty="0">
                <a:latin typeface="Avenir Next LT Pro" panose="020B0504020202020204" pitchFamily="34" charset="0"/>
              </a:rPr>
              <a:t>= 40-34=6</a:t>
            </a:r>
          </a:p>
        </p:txBody>
      </p:sp>
      <p:sp>
        <p:nvSpPr>
          <p:cNvPr id="8" name="Content Placeholder 2">
            <a:extLst>
              <a:ext uri="{FF2B5EF4-FFF2-40B4-BE49-F238E27FC236}">
                <a16:creationId xmlns:a16="http://schemas.microsoft.com/office/drawing/2014/main" id="{94309F4C-6C6A-4793-9BBE-909B244EA5C2}"/>
              </a:ext>
            </a:extLst>
          </p:cNvPr>
          <p:cNvSpPr txBox="1">
            <a:spLocks/>
          </p:cNvSpPr>
          <p:nvPr/>
        </p:nvSpPr>
        <p:spPr>
          <a:xfrm>
            <a:off x="4695899" y="5170449"/>
            <a:ext cx="4461355" cy="128736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b="0" i="1" dirty="0">
                <a:latin typeface="Avenir Next LT Pro" panose="020B0504020202020204" pitchFamily="34" charset="0"/>
                <a:ea typeface="Cambria Math" panose="02040503050406030204" pitchFamily="18" charset="0"/>
              </a:rPr>
              <a:t>Y</a:t>
            </a:r>
            <a:r>
              <a:rPr lang="en-US" b="0" baseline="-25000" dirty="0">
                <a:latin typeface="Avenir Next LT Pro" panose="020B0504020202020204" pitchFamily="34" charset="0"/>
              </a:rPr>
              <a:t>C1</a:t>
            </a:r>
            <a:r>
              <a:rPr lang="en-US" b="0" i="1" dirty="0">
                <a:latin typeface="Avenir Next LT Pro" panose="020B0504020202020204" pitchFamily="34" charset="0"/>
                <a:ea typeface="Cambria Math" panose="02040503050406030204" pitchFamily="18" charset="0"/>
              </a:rPr>
              <a:t> = </a:t>
            </a:r>
            <a:r>
              <a:rPr lang="el-GR" b="0" i="1" dirty="0">
                <a:latin typeface="Avenir Next LT Pro" panose="020B0504020202020204" pitchFamily="34" charset="0"/>
                <a:ea typeface="Cambria Math" panose="02040503050406030204" pitchFamily="18" charset="0"/>
              </a:rPr>
              <a:t>µ</a:t>
            </a:r>
            <a:r>
              <a:rPr lang="en-US" b="0" i="1" baseline="-25000" dirty="0">
                <a:latin typeface="Avenir Next LT Pro" panose="020B0504020202020204" pitchFamily="34" charset="0"/>
                <a:ea typeface="Cambria Math" panose="02040503050406030204" pitchFamily="18" charset="0"/>
              </a:rPr>
              <a:t> </a:t>
            </a:r>
            <a:r>
              <a:rPr lang="en-US" b="0" i="1" dirty="0">
                <a:latin typeface="Avenir Next LT Pro" panose="020B0504020202020204" pitchFamily="34" charset="0"/>
                <a:ea typeface="Cambria Math" panose="02040503050406030204" pitchFamily="18" charset="0"/>
              </a:rPr>
              <a:t>+ </a:t>
            </a:r>
            <a:r>
              <a:rPr lang="el-GR" b="0" i="1" dirty="0">
                <a:latin typeface="Avenir Next LT Pro" panose="020B0504020202020204" pitchFamily="34" charset="0"/>
                <a:ea typeface="Cambria Math" panose="02040503050406030204" pitchFamily="18" charset="0"/>
              </a:rPr>
              <a:t>τ</a:t>
            </a:r>
            <a:r>
              <a:rPr lang="en-US" b="0" baseline="-25000" dirty="0">
                <a:latin typeface="Avenir Next LT Pro" panose="020B0504020202020204" pitchFamily="34" charset="0"/>
                <a:ea typeface="Cambria Math" panose="02040503050406030204" pitchFamily="18" charset="0"/>
              </a:rPr>
              <a:t>C</a:t>
            </a:r>
            <a:r>
              <a:rPr lang="en-US" b="0" i="1" baseline="-25000" dirty="0">
                <a:latin typeface="Avenir Next LT Pro" panose="020B0504020202020204" pitchFamily="34" charset="0"/>
                <a:ea typeface="Cambria Math" panose="02040503050406030204" pitchFamily="18" charset="0"/>
              </a:rPr>
              <a:t> </a:t>
            </a:r>
            <a:r>
              <a:rPr lang="en-US" b="0" i="1" dirty="0">
                <a:latin typeface="Avenir Next LT Pro" panose="020B0504020202020204" pitchFamily="34" charset="0"/>
                <a:ea typeface="Cambria Math" panose="02040503050406030204" pitchFamily="18" charset="0"/>
              </a:rPr>
              <a:t>+ ε</a:t>
            </a:r>
            <a:r>
              <a:rPr lang="en-US" b="0" i="1" baseline="-25000" dirty="0">
                <a:latin typeface="Avenir Next LT Pro" panose="020B0504020202020204" pitchFamily="34" charset="0"/>
                <a:ea typeface="Cambria Math" panose="02040503050406030204" pitchFamily="18" charset="0"/>
              </a:rPr>
              <a:t>C1 </a:t>
            </a:r>
            <a:endParaRPr lang="en-US" b="0" dirty="0">
              <a:latin typeface="Avenir Next LT Pro" panose="020B0504020202020204" pitchFamily="34" charset="0"/>
              <a:ea typeface="Cambria Math" panose="02040503050406030204" pitchFamily="18" charset="0"/>
            </a:endParaRPr>
          </a:p>
          <a:p>
            <a:pPr algn="l">
              <a:spcBef>
                <a:spcPts val="0"/>
              </a:spcBef>
            </a:pPr>
            <a:r>
              <a:rPr lang="en-US" b="0" dirty="0">
                <a:latin typeface="Avenir Next LT Pro" panose="020B0504020202020204" pitchFamily="34" charset="0"/>
              </a:rPr>
              <a:t>42 = 34 + 6 + </a:t>
            </a:r>
            <a:r>
              <a:rPr lang="en-US" b="0" i="1" dirty="0">
                <a:latin typeface="Avenir Next LT Pro" panose="020B0504020202020204" pitchFamily="34" charset="0"/>
                <a:ea typeface="Cambria Math" panose="02040503050406030204" pitchFamily="18" charset="0"/>
              </a:rPr>
              <a:t>ε</a:t>
            </a:r>
            <a:r>
              <a:rPr lang="en-US" b="0" i="1" baseline="-25000" dirty="0">
                <a:latin typeface="Avenir Next LT Pro" panose="020B0504020202020204" pitchFamily="34" charset="0"/>
                <a:ea typeface="Cambria Math" panose="02040503050406030204" pitchFamily="18" charset="0"/>
              </a:rPr>
              <a:t>C1 </a:t>
            </a:r>
            <a:endParaRPr lang="en-US" b="0" dirty="0">
              <a:latin typeface="Avenir Next LT Pro" panose="020B0504020202020204" pitchFamily="34" charset="0"/>
              <a:ea typeface="Cambria Math" panose="02040503050406030204" pitchFamily="18" charset="0"/>
            </a:endParaRPr>
          </a:p>
          <a:p>
            <a:pPr algn="l">
              <a:spcBef>
                <a:spcPts val="0"/>
              </a:spcBef>
            </a:pPr>
            <a:r>
              <a:rPr lang="en-US" b="0" i="1" dirty="0">
                <a:latin typeface="Avenir Next LT Pro" panose="020B0504020202020204" pitchFamily="34" charset="0"/>
                <a:ea typeface="Cambria Math" panose="02040503050406030204" pitchFamily="18" charset="0"/>
              </a:rPr>
              <a:t>ε</a:t>
            </a:r>
            <a:r>
              <a:rPr lang="en-US" b="0" i="1" baseline="-25000" dirty="0">
                <a:latin typeface="Avenir Next LT Pro" panose="020B0504020202020204" pitchFamily="34" charset="0"/>
                <a:ea typeface="Cambria Math" panose="02040503050406030204" pitchFamily="18" charset="0"/>
              </a:rPr>
              <a:t>C1 </a:t>
            </a:r>
            <a:r>
              <a:rPr lang="en-US" b="0" dirty="0">
                <a:latin typeface="Avenir Next LT Pro" panose="020B0504020202020204" pitchFamily="34" charset="0"/>
              </a:rPr>
              <a:t>= 2</a:t>
            </a:r>
          </a:p>
          <a:p>
            <a:pPr algn="l">
              <a:spcBef>
                <a:spcPts val="0"/>
              </a:spcBef>
            </a:pPr>
            <a:r>
              <a:rPr lang="en-US" b="0" i="1" dirty="0">
                <a:latin typeface="Avenir Next LT Pro" panose="020B0504020202020204" pitchFamily="34" charset="0"/>
                <a:ea typeface="Cambria Math" panose="02040503050406030204" pitchFamily="18" charset="0"/>
              </a:rPr>
              <a:t>ε</a:t>
            </a:r>
            <a:r>
              <a:rPr lang="en-US" b="0" i="1" baseline="-25000" dirty="0">
                <a:latin typeface="Avenir Next LT Pro" panose="020B0504020202020204" pitchFamily="34" charset="0"/>
                <a:ea typeface="Cambria Math" panose="02040503050406030204" pitchFamily="18" charset="0"/>
              </a:rPr>
              <a:t>3,1 </a:t>
            </a:r>
            <a:r>
              <a:rPr lang="en-US" b="0" dirty="0">
                <a:latin typeface="Avenir Next LT Pro" panose="020B0504020202020204" pitchFamily="34" charset="0"/>
              </a:rPr>
              <a:t>= 2</a:t>
            </a:r>
          </a:p>
          <a:p>
            <a:pPr algn="l">
              <a:spcBef>
                <a:spcPts val="0"/>
              </a:spcBef>
            </a:pPr>
            <a:r>
              <a:rPr lang="en-US" b="0" i="1" dirty="0">
                <a:latin typeface="Cambria Math" panose="02040503050406030204" pitchFamily="18" charset="0"/>
                <a:ea typeface="Cambria Math" panose="02040503050406030204" pitchFamily="18" charset="0"/>
              </a:rPr>
              <a:t>ε</a:t>
            </a:r>
            <a:r>
              <a:rPr lang="en-US" b="0" i="1" baseline="-25000" dirty="0">
                <a:latin typeface="Cambria Math" panose="02040503050406030204" pitchFamily="18" charset="0"/>
                <a:ea typeface="Cambria Math" panose="02040503050406030204" pitchFamily="18" charset="0"/>
              </a:rPr>
              <a:t>ij  </a:t>
            </a:r>
            <a:r>
              <a:rPr lang="en-US" b="0" dirty="0">
                <a:latin typeface="Avenir Next LT Pro" panose="020B0504020202020204" pitchFamily="34" charset="0"/>
              </a:rPr>
              <a:t>= observed-expected =</a:t>
            </a:r>
            <a:r>
              <a:rPr lang="en-US" b="0" i="1" dirty="0">
                <a:latin typeface="Avenir Next LT Pro" panose="020B0504020202020204" pitchFamily="34" charset="0"/>
              </a:rPr>
              <a:t> </a:t>
            </a:r>
            <a:r>
              <a:rPr lang="en-US" b="0" i="1" dirty="0" err="1">
                <a:latin typeface="Avenir Next LT Pro" panose="020B0504020202020204" pitchFamily="34" charset="0"/>
              </a:rPr>
              <a:t>Y</a:t>
            </a:r>
            <a:r>
              <a:rPr lang="en-US" b="0" baseline="-25000" dirty="0" err="1">
                <a:latin typeface="Avenir Next LT Pro" panose="020B0504020202020204" pitchFamily="34" charset="0"/>
              </a:rPr>
              <a:t>ij</a:t>
            </a:r>
            <a:r>
              <a:rPr lang="en-US" b="0" dirty="0">
                <a:latin typeface="Avenir Next LT Pro" panose="020B0504020202020204" pitchFamily="34" charset="0"/>
              </a:rPr>
              <a:t>-(𝜇+</a:t>
            </a:r>
            <a:r>
              <a:rPr lang="el-GR" b="0" i="1" dirty="0">
                <a:latin typeface="Cambria Math" panose="02040503050406030204" pitchFamily="18" charset="0"/>
                <a:ea typeface="Cambria Math" panose="02040503050406030204" pitchFamily="18" charset="0"/>
              </a:rPr>
              <a:t>τ</a:t>
            </a:r>
            <a:r>
              <a:rPr lang="en-US" b="0" i="1" baseline="-25000" dirty="0" err="1">
                <a:latin typeface="Cambria Math" panose="02040503050406030204" pitchFamily="18" charset="0"/>
                <a:ea typeface="Cambria Math" panose="02040503050406030204" pitchFamily="18" charset="0"/>
              </a:rPr>
              <a:t>i</a:t>
            </a:r>
            <a:r>
              <a:rPr lang="en-US" b="0" i="1" baseline="-25000" dirty="0">
                <a:latin typeface="Cambria Math" panose="02040503050406030204" pitchFamily="18" charset="0"/>
                <a:ea typeface="Cambria Math" panose="02040503050406030204" pitchFamily="18" charset="0"/>
              </a:rPr>
              <a:t> </a:t>
            </a:r>
            <a:r>
              <a:rPr lang="en-US" b="0" i="1" dirty="0">
                <a:latin typeface="Cambria Math" panose="02040503050406030204" pitchFamily="18" charset="0"/>
                <a:ea typeface="Cambria Math" panose="02040503050406030204" pitchFamily="18" charset="0"/>
              </a:rPr>
              <a:t>)</a:t>
            </a:r>
            <a:endParaRPr lang="en-US" b="0" dirty="0">
              <a:latin typeface="Avenir Next LT Pro" panose="020B0504020202020204" pitchFamily="34" charset="0"/>
            </a:endParaRPr>
          </a:p>
          <a:p>
            <a:pPr algn="l">
              <a:spcBef>
                <a:spcPts val="0"/>
              </a:spcBef>
            </a:pPr>
            <a:endParaRPr lang="en-US" b="0" dirty="0">
              <a:latin typeface="Avenir Next LT Pro" panose="020B0504020202020204" pitchFamily="34" charset="0"/>
            </a:endParaRPr>
          </a:p>
          <a:p>
            <a:pPr algn="l">
              <a:spcBef>
                <a:spcPts val="0"/>
              </a:spcBef>
            </a:pPr>
            <a:endParaRPr lang="en-US" b="0" dirty="0">
              <a:latin typeface="Avenir Next LT Pro" panose="020B0504020202020204" pitchFamily="34" charset="0"/>
            </a:endParaRPr>
          </a:p>
          <a:p>
            <a:pPr algn="l">
              <a:spcBef>
                <a:spcPts val="0"/>
              </a:spcBef>
            </a:pPr>
            <a:endParaRPr lang="en-US" b="0" dirty="0">
              <a:latin typeface="Avenir Next LT Pro" panose="020B0504020202020204" pitchFamily="34" charset="0"/>
            </a:endParaRPr>
          </a:p>
        </p:txBody>
      </p:sp>
      <p:sp>
        <p:nvSpPr>
          <p:cNvPr id="3" name="Rectangle 2">
            <a:extLst>
              <a:ext uri="{FF2B5EF4-FFF2-40B4-BE49-F238E27FC236}">
                <a16:creationId xmlns:a16="http://schemas.microsoft.com/office/drawing/2014/main" id="{65EA9815-BCD2-444F-B64B-8EE0ABDA3B2E}"/>
              </a:ext>
            </a:extLst>
          </p:cNvPr>
          <p:cNvSpPr/>
          <p:nvPr/>
        </p:nvSpPr>
        <p:spPr>
          <a:xfrm>
            <a:off x="2435598" y="1596380"/>
            <a:ext cx="1209370" cy="369332"/>
          </a:xfrm>
          <a:prstGeom prst="rect">
            <a:avLst/>
          </a:prstGeom>
        </p:spPr>
        <p:txBody>
          <a:bodyPr wrap="none">
            <a:spAutoFit/>
          </a:bodyPr>
          <a:lstStyle/>
          <a:p>
            <a:r>
              <a:rPr lang="en-US" dirty="0">
                <a:latin typeface="Avenir Next LT Pro" panose="020B0504020202020204" pitchFamily="34" charset="0"/>
              </a:rPr>
              <a:t>Response</a:t>
            </a:r>
            <a:endParaRPr lang="en-US" dirty="0"/>
          </a:p>
        </p:txBody>
      </p:sp>
      <p:sp>
        <p:nvSpPr>
          <p:cNvPr id="9" name="Rectangle 8">
            <a:extLst>
              <a:ext uri="{FF2B5EF4-FFF2-40B4-BE49-F238E27FC236}">
                <a16:creationId xmlns:a16="http://schemas.microsoft.com/office/drawing/2014/main" id="{63E97D05-68AB-48A5-A5BC-BA36C683A4FD}"/>
              </a:ext>
            </a:extLst>
          </p:cNvPr>
          <p:cNvSpPr/>
          <p:nvPr/>
        </p:nvSpPr>
        <p:spPr>
          <a:xfrm>
            <a:off x="4014779" y="1596380"/>
            <a:ext cx="1240276" cy="369332"/>
          </a:xfrm>
          <a:prstGeom prst="rect">
            <a:avLst/>
          </a:prstGeom>
        </p:spPr>
        <p:txBody>
          <a:bodyPr wrap="none">
            <a:spAutoFit/>
          </a:bodyPr>
          <a:lstStyle/>
          <a:p>
            <a:r>
              <a:rPr lang="en-US" dirty="0">
                <a:latin typeface="Avenir Next LT Pro" panose="020B0504020202020204" pitchFamily="34" charset="0"/>
              </a:rPr>
              <a:t>Predictors</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0A9611C-D65E-467B-98A8-EA2AE3EE5290}"/>
                  </a:ext>
                </a:extLst>
              </p:cNvPr>
              <p:cNvSpPr txBox="1">
                <a:spLocks/>
              </p:cNvSpPr>
              <p:nvPr/>
            </p:nvSpPr>
            <p:spPr>
              <a:xfrm>
                <a:off x="2709644" y="1123781"/>
                <a:ext cx="4219662"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10" name="Content Placeholder 2">
                <a:extLst>
                  <a:ext uri="{FF2B5EF4-FFF2-40B4-BE49-F238E27FC236}">
                    <a16:creationId xmlns:a16="http://schemas.microsoft.com/office/drawing/2014/main" id="{20A9611C-D65E-467B-98A8-EA2AE3EE5290}"/>
                  </a:ext>
                </a:extLst>
              </p:cNvPr>
              <p:cNvSpPr txBox="1">
                <a:spLocks noRot="1" noChangeAspect="1" noMove="1" noResize="1" noEditPoints="1" noAdjustHandles="1" noChangeArrowheads="1" noChangeShapeType="1" noTextEdit="1"/>
              </p:cNvSpPr>
              <p:nvPr/>
            </p:nvSpPr>
            <p:spPr>
              <a:xfrm>
                <a:off x="2709644" y="1123781"/>
                <a:ext cx="4219662" cy="62860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02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E5E78003-811F-4471-A3EE-D92AD40CB75E}"/>
              </a:ext>
            </a:extLst>
          </p:cNvPr>
          <p:cNvPicPr>
            <a:picLocks noChangeAspect="1"/>
          </p:cNvPicPr>
          <p:nvPr/>
        </p:nvPicPr>
        <p:blipFill>
          <a:blip r:embed="rId2"/>
          <a:stretch>
            <a:fillRect/>
          </a:stretch>
        </p:blipFill>
        <p:spPr>
          <a:xfrm>
            <a:off x="214545" y="1186134"/>
            <a:ext cx="6538244" cy="2013091"/>
          </a:xfrm>
          <a:prstGeom prst="rect">
            <a:avLst/>
          </a:prstGeom>
        </p:spPr>
      </p:pic>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a:t>
            </a:r>
          </a:p>
        </p:txBody>
      </p:sp>
      <p:sp>
        <p:nvSpPr>
          <p:cNvPr id="5" name="Rectangle 4">
            <a:extLst>
              <a:ext uri="{FF2B5EF4-FFF2-40B4-BE49-F238E27FC236}">
                <a16:creationId xmlns:a16="http://schemas.microsoft.com/office/drawing/2014/main" id="{897909F2-D3F4-4013-89D5-2FCDB97EBA16}"/>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CB7D529-F355-448A-9F9F-2585E5600C9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10" name="Picture 9">
            <a:extLst>
              <a:ext uri="{FF2B5EF4-FFF2-40B4-BE49-F238E27FC236}">
                <a16:creationId xmlns:a16="http://schemas.microsoft.com/office/drawing/2014/main" id="{51A6A80F-3545-4307-8D64-5F5CE1F1A6F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11" name="Picture 10">
            <a:extLst>
              <a:ext uri="{FF2B5EF4-FFF2-40B4-BE49-F238E27FC236}">
                <a16:creationId xmlns:a16="http://schemas.microsoft.com/office/drawing/2014/main" id="{91B35270-4D11-417F-BC80-FA771631A4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14" name="Picture 13">
            <a:extLst>
              <a:ext uri="{FF2B5EF4-FFF2-40B4-BE49-F238E27FC236}">
                <a16:creationId xmlns:a16="http://schemas.microsoft.com/office/drawing/2014/main" id="{B577634D-C6EB-49A8-9990-F52275A6A489}"/>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15" name="Picture 14">
            <a:extLst>
              <a:ext uri="{FF2B5EF4-FFF2-40B4-BE49-F238E27FC236}">
                <a16:creationId xmlns:a16="http://schemas.microsoft.com/office/drawing/2014/main" id="{018241EA-D2FF-4276-BEFD-7383CB426F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16" name="Picture 15">
            <a:extLst>
              <a:ext uri="{FF2B5EF4-FFF2-40B4-BE49-F238E27FC236}">
                <a16:creationId xmlns:a16="http://schemas.microsoft.com/office/drawing/2014/main" id="{944C0B75-D62A-402C-A0E0-ADF178FF330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19" name="Picture 18">
            <a:extLst>
              <a:ext uri="{FF2B5EF4-FFF2-40B4-BE49-F238E27FC236}">
                <a16:creationId xmlns:a16="http://schemas.microsoft.com/office/drawing/2014/main" id="{BBA9036B-9065-49C4-BE4B-591F19F5E91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20" name="Picture 19">
            <a:extLst>
              <a:ext uri="{FF2B5EF4-FFF2-40B4-BE49-F238E27FC236}">
                <a16:creationId xmlns:a16="http://schemas.microsoft.com/office/drawing/2014/main" id="{673C3390-6BE6-4C60-9D8B-402A2346C57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21" name="Picture 20">
            <a:extLst>
              <a:ext uri="{FF2B5EF4-FFF2-40B4-BE49-F238E27FC236}">
                <a16:creationId xmlns:a16="http://schemas.microsoft.com/office/drawing/2014/main" id="{1E84D7DD-51EC-4E87-8AE9-683043D3F628}"/>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24" name="Picture 23">
            <a:extLst>
              <a:ext uri="{FF2B5EF4-FFF2-40B4-BE49-F238E27FC236}">
                <a16:creationId xmlns:a16="http://schemas.microsoft.com/office/drawing/2014/main" id="{E84DC37D-D0BF-4702-AA06-473A4F2AFC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25" name="Picture 24">
            <a:extLst>
              <a:ext uri="{FF2B5EF4-FFF2-40B4-BE49-F238E27FC236}">
                <a16:creationId xmlns:a16="http://schemas.microsoft.com/office/drawing/2014/main" id="{6351FAF8-F6D9-47B9-AC70-D88EE28E3B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26" name="Picture 25">
            <a:extLst>
              <a:ext uri="{FF2B5EF4-FFF2-40B4-BE49-F238E27FC236}">
                <a16:creationId xmlns:a16="http://schemas.microsoft.com/office/drawing/2014/main" id="{829EB22A-91D8-4010-94F1-C1751D372A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29" name="Picture 28">
            <a:extLst>
              <a:ext uri="{FF2B5EF4-FFF2-40B4-BE49-F238E27FC236}">
                <a16:creationId xmlns:a16="http://schemas.microsoft.com/office/drawing/2014/main" id="{A0090F85-951A-42DC-A664-1DF6E799473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30" name="Picture 29">
            <a:extLst>
              <a:ext uri="{FF2B5EF4-FFF2-40B4-BE49-F238E27FC236}">
                <a16:creationId xmlns:a16="http://schemas.microsoft.com/office/drawing/2014/main" id="{097D391A-C9BD-4EAB-A9A9-DCBF7CED845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31" name="Picture 30">
            <a:extLst>
              <a:ext uri="{FF2B5EF4-FFF2-40B4-BE49-F238E27FC236}">
                <a16:creationId xmlns:a16="http://schemas.microsoft.com/office/drawing/2014/main" id="{81238CD5-A862-41B9-B669-3E8D398DC3E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36" name="Picture 35">
            <a:extLst>
              <a:ext uri="{FF2B5EF4-FFF2-40B4-BE49-F238E27FC236}">
                <a16:creationId xmlns:a16="http://schemas.microsoft.com/office/drawing/2014/main" id="{3563A558-5823-450A-95F9-B28DF31321B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37" name="Picture 36">
            <a:extLst>
              <a:ext uri="{FF2B5EF4-FFF2-40B4-BE49-F238E27FC236}">
                <a16:creationId xmlns:a16="http://schemas.microsoft.com/office/drawing/2014/main" id="{38A21116-7D71-40D6-9113-47DC6A9683E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38" name="Picture 37">
            <a:extLst>
              <a:ext uri="{FF2B5EF4-FFF2-40B4-BE49-F238E27FC236}">
                <a16:creationId xmlns:a16="http://schemas.microsoft.com/office/drawing/2014/main" id="{459D3066-3FA6-4F3B-9FDF-4FF6B161ADD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39" name="Picture 38">
            <a:extLst>
              <a:ext uri="{FF2B5EF4-FFF2-40B4-BE49-F238E27FC236}">
                <a16:creationId xmlns:a16="http://schemas.microsoft.com/office/drawing/2014/main" id="{9FAD1AA6-1DD2-419E-895F-0D71D15359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40" name="Picture 39">
            <a:extLst>
              <a:ext uri="{FF2B5EF4-FFF2-40B4-BE49-F238E27FC236}">
                <a16:creationId xmlns:a16="http://schemas.microsoft.com/office/drawing/2014/main" id="{6DF93956-4A8A-4448-8020-BD37AC2EEFE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41" name="Picture 40">
            <a:extLst>
              <a:ext uri="{FF2B5EF4-FFF2-40B4-BE49-F238E27FC236}">
                <a16:creationId xmlns:a16="http://schemas.microsoft.com/office/drawing/2014/main" id="{92E602C0-7132-40AD-AEC5-6116971650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grpSp>
        <p:nvGrpSpPr>
          <p:cNvPr id="78" name="Group 77">
            <a:extLst>
              <a:ext uri="{FF2B5EF4-FFF2-40B4-BE49-F238E27FC236}">
                <a16:creationId xmlns:a16="http://schemas.microsoft.com/office/drawing/2014/main" id="{E392E6D5-8FF3-4459-80E1-355AC46E55CE}"/>
              </a:ext>
            </a:extLst>
          </p:cNvPr>
          <p:cNvGrpSpPr/>
          <p:nvPr/>
        </p:nvGrpSpPr>
        <p:grpSpPr>
          <a:xfrm>
            <a:off x="214545" y="3229488"/>
            <a:ext cx="7159378" cy="3101234"/>
            <a:chOff x="214545" y="3229488"/>
            <a:chExt cx="7159378" cy="3101234"/>
          </a:xfrm>
        </p:grpSpPr>
        <p:sp>
          <p:nvSpPr>
            <p:cNvPr id="79" name="Rectangle 78">
              <a:extLst>
                <a:ext uri="{FF2B5EF4-FFF2-40B4-BE49-F238E27FC236}">
                  <a16:creationId xmlns:a16="http://schemas.microsoft.com/office/drawing/2014/main" id="{AAAB8D39-6E65-4B87-9A3F-DFC609B9C703}"/>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85B23332-E617-4E3C-98AC-18A474F85299}"/>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81" name="Picture 80">
              <a:extLst>
                <a:ext uri="{FF2B5EF4-FFF2-40B4-BE49-F238E27FC236}">
                  <a16:creationId xmlns:a16="http://schemas.microsoft.com/office/drawing/2014/main" id="{EA4E65CB-9E86-416A-92F5-BC1CDFD0FFF4}"/>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82" name="Picture 81">
              <a:extLst>
                <a:ext uri="{FF2B5EF4-FFF2-40B4-BE49-F238E27FC236}">
                  <a16:creationId xmlns:a16="http://schemas.microsoft.com/office/drawing/2014/main" id="{A37B335D-BEC8-4C82-82D1-CBF150E1822C}"/>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83" name="Picture 82">
              <a:extLst>
                <a:ext uri="{FF2B5EF4-FFF2-40B4-BE49-F238E27FC236}">
                  <a16:creationId xmlns:a16="http://schemas.microsoft.com/office/drawing/2014/main" id="{27EF8CCC-3090-4474-BF86-BEEC3E453B78}"/>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84" name="Picture 83">
              <a:extLst>
                <a:ext uri="{FF2B5EF4-FFF2-40B4-BE49-F238E27FC236}">
                  <a16:creationId xmlns:a16="http://schemas.microsoft.com/office/drawing/2014/main" id="{4B76EB03-B095-4221-81A8-9490CA193AE6}"/>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85" name="Picture 84">
              <a:extLst>
                <a:ext uri="{FF2B5EF4-FFF2-40B4-BE49-F238E27FC236}">
                  <a16:creationId xmlns:a16="http://schemas.microsoft.com/office/drawing/2014/main" id="{F7C3D4B4-154D-497D-96E0-3BBBF23962FE}"/>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86" name="Picture 85">
              <a:extLst>
                <a:ext uri="{FF2B5EF4-FFF2-40B4-BE49-F238E27FC236}">
                  <a16:creationId xmlns:a16="http://schemas.microsoft.com/office/drawing/2014/main" id="{80006657-4C44-4749-9A99-8F2A153B8C7E}"/>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87" name="Picture 86">
              <a:extLst>
                <a:ext uri="{FF2B5EF4-FFF2-40B4-BE49-F238E27FC236}">
                  <a16:creationId xmlns:a16="http://schemas.microsoft.com/office/drawing/2014/main" id="{310E74DA-A4C5-4EEE-B680-1DE6453E618B}"/>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88" name="Picture 87">
              <a:extLst>
                <a:ext uri="{FF2B5EF4-FFF2-40B4-BE49-F238E27FC236}">
                  <a16:creationId xmlns:a16="http://schemas.microsoft.com/office/drawing/2014/main" id="{6EC7F37A-0C19-458B-B824-E31DA37B55E6}"/>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89" name="Picture 88">
              <a:extLst>
                <a:ext uri="{FF2B5EF4-FFF2-40B4-BE49-F238E27FC236}">
                  <a16:creationId xmlns:a16="http://schemas.microsoft.com/office/drawing/2014/main" id="{9E65709D-89E2-4588-9B1D-AB00DAA3A6E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90" name="Picture 89">
              <a:extLst>
                <a:ext uri="{FF2B5EF4-FFF2-40B4-BE49-F238E27FC236}">
                  <a16:creationId xmlns:a16="http://schemas.microsoft.com/office/drawing/2014/main" id="{C6B01EB8-35E5-4BC5-B75A-0F0FE5FEDB6F}"/>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91" name="Picture 90">
              <a:extLst>
                <a:ext uri="{FF2B5EF4-FFF2-40B4-BE49-F238E27FC236}">
                  <a16:creationId xmlns:a16="http://schemas.microsoft.com/office/drawing/2014/main" id="{AB8F0EEB-27FF-42D6-A6EB-93413272C8B5}"/>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92" name="Picture 91">
              <a:extLst>
                <a:ext uri="{FF2B5EF4-FFF2-40B4-BE49-F238E27FC236}">
                  <a16:creationId xmlns:a16="http://schemas.microsoft.com/office/drawing/2014/main" id="{A29011FC-330F-4542-964B-7EDD6CEADB7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93" name="Picture 92">
              <a:extLst>
                <a:ext uri="{FF2B5EF4-FFF2-40B4-BE49-F238E27FC236}">
                  <a16:creationId xmlns:a16="http://schemas.microsoft.com/office/drawing/2014/main" id="{2A27976B-3A29-4398-8383-B8937EF2EDA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94" name="Picture 93">
              <a:extLst>
                <a:ext uri="{FF2B5EF4-FFF2-40B4-BE49-F238E27FC236}">
                  <a16:creationId xmlns:a16="http://schemas.microsoft.com/office/drawing/2014/main" id="{8389B489-AF4A-41BA-85DE-C44252B25344}"/>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95" name="Picture 94">
              <a:extLst>
                <a:ext uri="{FF2B5EF4-FFF2-40B4-BE49-F238E27FC236}">
                  <a16:creationId xmlns:a16="http://schemas.microsoft.com/office/drawing/2014/main" id="{0FFEDD6B-F167-411D-A27F-944B12F437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96" name="Picture 95">
              <a:extLst>
                <a:ext uri="{FF2B5EF4-FFF2-40B4-BE49-F238E27FC236}">
                  <a16:creationId xmlns:a16="http://schemas.microsoft.com/office/drawing/2014/main" id="{5045E1BE-37CA-4688-B27D-10D259808CBB}"/>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97" name="Picture 96">
              <a:extLst>
                <a:ext uri="{FF2B5EF4-FFF2-40B4-BE49-F238E27FC236}">
                  <a16:creationId xmlns:a16="http://schemas.microsoft.com/office/drawing/2014/main" id="{FE4EC75C-DF6C-4858-92B8-AE9D89E15971}"/>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98" name="Picture 97">
              <a:extLst>
                <a:ext uri="{FF2B5EF4-FFF2-40B4-BE49-F238E27FC236}">
                  <a16:creationId xmlns:a16="http://schemas.microsoft.com/office/drawing/2014/main" id="{22BB877A-942D-4833-9D42-7794E1D23715}"/>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99" name="Picture 98">
              <a:extLst>
                <a:ext uri="{FF2B5EF4-FFF2-40B4-BE49-F238E27FC236}">
                  <a16:creationId xmlns:a16="http://schemas.microsoft.com/office/drawing/2014/main" id="{C71EE338-74D4-4A93-A9FD-E82CE436FDF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100" name="Picture 99">
              <a:extLst>
                <a:ext uri="{FF2B5EF4-FFF2-40B4-BE49-F238E27FC236}">
                  <a16:creationId xmlns:a16="http://schemas.microsoft.com/office/drawing/2014/main" id="{E5251DD1-E52D-40FC-90A8-CA4F11543277}"/>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pic>
          <p:nvPicPr>
            <p:cNvPr id="101" name="Picture 100">
              <a:extLst>
                <a:ext uri="{FF2B5EF4-FFF2-40B4-BE49-F238E27FC236}">
                  <a16:creationId xmlns:a16="http://schemas.microsoft.com/office/drawing/2014/main" id="{B1D8581F-719C-4FFC-8C75-493BB28C21D0}"/>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188222" y="3229488"/>
              <a:ext cx="547231" cy="450873"/>
            </a:xfrm>
            <a:prstGeom prst="rect">
              <a:avLst/>
            </a:prstGeom>
          </p:spPr>
        </p:pic>
        <p:pic>
          <p:nvPicPr>
            <p:cNvPr id="102" name="Picture 101">
              <a:extLst>
                <a:ext uri="{FF2B5EF4-FFF2-40B4-BE49-F238E27FC236}">
                  <a16:creationId xmlns:a16="http://schemas.microsoft.com/office/drawing/2014/main" id="{077C103B-EA4E-48A0-84C7-1BBF362D243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298383" y="3229488"/>
              <a:ext cx="547231" cy="450873"/>
            </a:xfrm>
            <a:prstGeom prst="rect">
              <a:avLst/>
            </a:prstGeom>
          </p:spPr>
        </p:pic>
        <p:pic>
          <p:nvPicPr>
            <p:cNvPr id="103" name="Picture 102">
              <a:extLst>
                <a:ext uri="{FF2B5EF4-FFF2-40B4-BE49-F238E27FC236}">
                  <a16:creationId xmlns:a16="http://schemas.microsoft.com/office/drawing/2014/main" id="{3F20C2DD-F529-4B0F-8E72-002CF2C9415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962524" y="3229488"/>
              <a:ext cx="547231" cy="450873"/>
            </a:xfrm>
            <a:prstGeom prst="rect">
              <a:avLst/>
            </a:prstGeom>
          </p:spPr>
        </p:pic>
        <p:sp>
          <p:nvSpPr>
            <p:cNvPr id="104" name="Rectangle 103">
              <a:extLst>
                <a:ext uri="{FF2B5EF4-FFF2-40B4-BE49-F238E27FC236}">
                  <a16:creationId xmlns:a16="http://schemas.microsoft.com/office/drawing/2014/main" id="{7006D0D3-B634-4A8B-851B-F081B2FD3900}"/>
                </a:ext>
              </a:extLst>
            </p:cNvPr>
            <p:cNvSpPr/>
            <p:nvPr/>
          </p:nvSpPr>
          <p:spPr>
            <a:xfrm>
              <a:off x="4626398" y="3291468"/>
              <a:ext cx="346570" cy="369332"/>
            </a:xfrm>
            <a:prstGeom prst="rect">
              <a:avLst/>
            </a:prstGeom>
          </p:spPr>
          <p:txBody>
            <a:bodyPr wrap="none">
              <a:spAutoFit/>
            </a:bodyPr>
            <a:lstStyle/>
            <a:p>
              <a:r>
                <a:rPr lang="en-US" dirty="0">
                  <a:latin typeface="Avenir Next LT Pro" panose="020B0504020202020204" pitchFamily="34" charset="0"/>
                </a:rPr>
                <a:t>A</a:t>
              </a:r>
              <a:endParaRPr lang="en-US" dirty="0"/>
            </a:p>
          </p:txBody>
        </p:sp>
        <p:sp>
          <p:nvSpPr>
            <p:cNvPr id="105" name="Rectangle 104">
              <a:extLst>
                <a:ext uri="{FF2B5EF4-FFF2-40B4-BE49-F238E27FC236}">
                  <a16:creationId xmlns:a16="http://schemas.microsoft.com/office/drawing/2014/main" id="{1DD5DAE6-854C-4F9D-BD95-426851DFBDCE}"/>
                </a:ext>
              </a:extLst>
            </p:cNvPr>
            <p:cNvSpPr/>
            <p:nvPr/>
          </p:nvSpPr>
          <p:spPr>
            <a:xfrm>
              <a:off x="5546110" y="3290156"/>
              <a:ext cx="332142" cy="369332"/>
            </a:xfrm>
            <a:prstGeom prst="rect">
              <a:avLst/>
            </a:prstGeom>
          </p:spPr>
          <p:txBody>
            <a:bodyPr wrap="none">
              <a:spAutoFit/>
            </a:bodyPr>
            <a:lstStyle/>
            <a:p>
              <a:r>
                <a:rPr lang="en-US" dirty="0">
                  <a:latin typeface="Avenir Next LT Pro" panose="020B0504020202020204" pitchFamily="34" charset="0"/>
                </a:rPr>
                <a:t>B</a:t>
              </a:r>
              <a:endParaRPr lang="en-US" dirty="0"/>
            </a:p>
          </p:txBody>
        </p:sp>
        <p:sp>
          <p:nvSpPr>
            <p:cNvPr id="106" name="Rectangle 105">
              <a:extLst>
                <a:ext uri="{FF2B5EF4-FFF2-40B4-BE49-F238E27FC236}">
                  <a16:creationId xmlns:a16="http://schemas.microsoft.com/office/drawing/2014/main" id="{37419A49-9BD1-4556-9C11-D4C8FB113802}"/>
                </a:ext>
              </a:extLst>
            </p:cNvPr>
            <p:cNvSpPr/>
            <p:nvPr/>
          </p:nvSpPr>
          <p:spPr>
            <a:xfrm>
              <a:off x="6294802" y="3284168"/>
              <a:ext cx="308098" cy="369332"/>
            </a:xfrm>
            <a:prstGeom prst="rect">
              <a:avLst/>
            </a:prstGeom>
          </p:spPr>
          <p:txBody>
            <a:bodyPr wrap="none">
              <a:spAutoFit/>
            </a:bodyPr>
            <a:lstStyle/>
            <a:p>
              <a:r>
                <a:rPr lang="en-US" dirty="0"/>
                <a:t>C</a:t>
              </a:r>
            </a:p>
          </p:txBody>
        </p:sp>
      </p:grpSp>
      <p:sp>
        <p:nvSpPr>
          <p:cNvPr id="108" name="Rectangle 107">
            <a:extLst>
              <a:ext uri="{FF2B5EF4-FFF2-40B4-BE49-F238E27FC236}">
                <a16:creationId xmlns:a16="http://schemas.microsoft.com/office/drawing/2014/main" id="{1E6C0DD9-6D2B-4354-9FAB-90D6C829B50D}"/>
              </a:ext>
            </a:extLst>
          </p:cNvPr>
          <p:cNvSpPr/>
          <p:nvPr/>
        </p:nvSpPr>
        <p:spPr>
          <a:xfrm>
            <a:off x="4287188" y="2693708"/>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C7113068-FF58-4A26-8E84-42DA53DF861C}"/>
              </a:ext>
            </a:extLst>
          </p:cNvPr>
          <p:cNvSpPr/>
          <p:nvPr/>
        </p:nvSpPr>
        <p:spPr>
          <a:xfrm>
            <a:off x="5039546" y="2743695"/>
            <a:ext cx="3377399" cy="369332"/>
          </a:xfrm>
          <a:prstGeom prst="rect">
            <a:avLst/>
          </a:prstGeom>
        </p:spPr>
        <p:txBody>
          <a:bodyPr wrap="none">
            <a:spAutoFit/>
          </a:bodyPr>
          <a:lstStyle/>
          <a:p>
            <a:r>
              <a:rPr lang="en-US" dirty="0">
                <a:latin typeface="Avenir Next LT Pro" panose="020B0504020202020204" pitchFamily="34" charset="0"/>
              </a:rPr>
              <a:t>Sampling universe (e.g., farm)</a:t>
            </a:r>
            <a:endParaRPr lang="en-US" dirty="0"/>
          </a:p>
        </p:txBody>
      </p:sp>
      <p:pic>
        <p:nvPicPr>
          <p:cNvPr id="110" name="Picture 109">
            <a:extLst>
              <a:ext uri="{FF2B5EF4-FFF2-40B4-BE49-F238E27FC236}">
                <a16:creationId xmlns:a16="http://schemas.microsoft.com/office/drawing/2014/main" id="{1651CA78-7FC4-40AA-8330-40DCDE55020F}"/>
              </a:ext>
            </a:extLst>
          </p:cNvPr>
          <p:cNvPicPr>
            <a:picLocks noChangeAspect="1"/>
          </p:cNvPicPr>
          <p:nvPr/>
        </p:nvPicPr>
        <p:blipFill rotWithShape="1">
          <a:blip r:embed="rId3">
            <a:extLst>
              <a:ext uri="{28A0092B-C50C-407E-A947-70E740481C1C}">
                <a14:useLocalDpi xmlns:a14="http://schemas.microsoft.com/office/drawing/2010/main" val="0"/>
              </a:ext>
            </a:extLst>
          </a:blip>
          <a:srcRect t="85929" r="37855"/>
          <a:stretch/>
        </p:blipFill>
        <p:spPr>
          <a:xfrm>
            <a:off x="7373923" y="5458720"/>
            <a:ext cx="1640031" cy="371343"/>
          </a:xfrm>
          <a:prstGeom prst="rect">
            <a:avLst/>
          </a:prstGeom>
        </p:spPr>
      </p:pic>
      <p:pic>
        <p:nvPicPr>
          <p:cNvPr id="111" name="Picture 110">
            <a:extLst>
              <a:ext uri="{FF2B5EF4-FFF2-40B4-BE49-F238E27FC236}">
                <a16:creationId xmlns:a16="http://schemas.microsoft.com/office/drawing/2014/main" id="{2661D842-356E-44F7-BF15-D4CC432BCB8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868894" y="4349679"/>
            <a:ext cx="547231" cy="450873"/>
          </a:xfrm>
          <a:prstGeom prst="rect">
            <a:avLst/>
          </a:prstGeom>
        </p:spPr>
      </p:pic>
      <p:sp>
        <p:nvSpPr>
          <p:cNvPr id="112" name="Rectangle 111">
            <a:extLst>
              <a:ext uri="{FF2B5EF4-FFF2-40B4-BE49-F238E27FC236}">
                <a16:creationId xmlns:a16="http://schemas.microsoft.com/office/drawing/2014/main" id="{1AB660C7-D824-46F2-AE25-5F33460B42D3}"/>
              </a:ext>
            </a:extLst>
          </p:cNvPr>
          <p:cNvSpPr/>
          <p:nvPr/>
        </p:nvSpPr>
        <p:spPr>
          <a:xfrm>
            <a:off x="7588399" y="4801708"/>
            <a:ext cx="1315480" cy="646331"/>
          </a:xfrm>
          <a:prstGeom prst="rect">
            <a:avLst/>
          </a:prstGeom>
        </p:spPr>
        <p:txBody>
          <a:bodyPr wrap="square">
            <a:spAutoFit/>
          </a:bodyPr>
          <a:lstStyle/>
          <a:p>
            <a:pPr algn="ctr"/>
            <a:r>
              <a:rPr lang="en-US" dirty="0">
                <a:latin typeface="Avenir Next LT Pro" panose="020B0504020202020204" pitchFamily="34" charset="0"/>
              </a:rPr>
              <a:t>single plant</a:t>
            </a:r>
          </a:p>
        </p:txBody>
      </p:sp>
    </p:spTree>
    <p:extLst>
      <p:ext uri="{BB962C8B-B14F-4D97-AF65-F5344CB8AC3E}">
        <p14:creationId xmlns:p14="http://schemas.microsoft.com/office/powerpoint/2010/main" val="211284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Learning objectives</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8"/>
            <a:ext cx="8508941" cy="1314314"/>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342900" indent="-342900" algn="l">
              <a:spcBef>
                <a:spcPts val="0"/>
              </a:spcBef>
              <a:buFont typeface="+mj-lt"/>
              <a:buAutoNum type="arabicPeriod"/>
            </a:pPr>
            <a:r>
              <a:rPr lang="en-US" sz="1800" b="0" dirty="0">
                <a:latin typeface="Avenir Next LT Pro Light" panose="020B0304020202020204" pitchFamily="34" charset="0"/>
              </a:rPr>
              <a:t>Define key steps and terms in experimental design</a:t>
            </a:r>
          </a:p>
          <a:p>
            <a:pPr marL="342900" indent="-342900" algn="l">
              <a:spcBef>
                <a:spcPts val="0"/>
              </a:spcBef>
              <a:buFont typeface="+mj-lt"/>
              <a:buAutoNum type="arabicPeriod"/>
            </a:pPr>
            <a:r>
              <a:rPr lang="en-US" sz="1800" b="0" dirty="0">
                <a:latin typeface="Avenir Next LT Pro Light" panose="020B0304020202020204" pitchFamily="34" charset="0"/>
              </a:rPr>
              <a:t>Compare and contrast methods of treatment allocation</a:t>
            </a:r>
          </a:p>
          <a:p>
            <a:pPr marL="342900" indent="-342900" algn="l">
              <a:spcBef>
                <a:spcPts val="0"/>
              </a:spcBef>
              <a:buFont typeface="+mj-lt"/>
              <a:buAutoNum type="arabicPeriod"/>
            </a:pPr>
            <a:r>
              <a:rPr lang="en-US" sz="1800" b="0" dirty="0">
                <a:latin typeface="Avenir Next LT Pro Light" panose="020B0304020202020204" pitchFamily="34" charset="0"/>
              </a:rPr>
              <a:t>Practice writing and using a linear model</a:t>
            </a:r>
          </a:p>
          <a:p>
            <a:pPr marL="342900" indent="-342900" algn="l">
              <a:spcBef>
                <a:spcPts val="0"/>
              </a:spcBef>
              <a:buAutoNum type="arabicPeriod"/>
            </a:pPr>
            <a:r>
              <a:rPr lang="en-US" sz="1800" b="0" dirty="0">
                <a:latin typeface="Avenir Next LT Pro Light" panose="020B0304020202020204" pitchFamily="34" charset="0"/>
              </a:rPr>
              <a:t>Discuss potential actions following a failed experiment</a:t>
            </a:r>
          </a:p>
          <a:p>
            <a:pPr marL="342900" indent="-342900" algn="l">
              <a:spcBef>
                <a:spcPts val="0"/>
              </a:spcBef>
              <a:buAutoNum type="arabicPeriod"/>
            </a:pPr>
            <a:r>
              <a:rPr lang="en-US" sz="1800" b="0" dirty="0">
                <a:latin typeface="Avenir Next LT Pro Light" panose="020B0304020202020204" pitchFamily="34" charset="0"/>
              </a:rPr>
              <a:t>Evaluate advantages and disadvantages of observational studies</a:t>
            </a: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1290255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a:t>
            </a:r>
          </a:p>
        </p:txBody>
      </p:sp>
      <p:sp>
        <p:nvSpPr>
          <p:cNvPr id="3" name="Rectangle 2">
            <a:extLst>
              <a:ext uri="{FF2B5EF4-FFF2-40B4-BE49-F238E27FC236}">
                <a16:creationId xmlns:a16="http://schemas.microsoft.com/office/drawing/2014/main" id="{65EA9815-BCD2-444F-B64B-8EE0ABDA3B2E}"/>
              </a:ext>
            </a:extLst>
          </p:cNvPr>
          <p:cNvSpPr/>
          <p:nvPr/>
        </p:nvSpPr>
        <p:spPr>
          <a:xfrm>
            <a:off x="2435598" y="1848050"/>
            <a:ext cx="1209370" cy="369332"/>
          </a:xfrm>
          <a:prstGeom prst="rect">
            <a:avLst/>
          </a:prstGeom>
        </p:spPr>
        <p:txBody>
          <a:bodyPr wrap="none">
            <a:spAutoFit/>
          </a:bodyPr>
          <a:lstStyle/>
          <a:p>
            <a:r>
              <a:rPr lang="en-US" dirty="0">
                <a:latin typeface="Avenir Next LT Pro" panose="020B0504020202020204" pitchFamily="34" charset="0"/>
              </a:rPr>
              <a:t>Response</a:t>
            </a:r>
            <a:endParaRPr lang="en-US" dirty="0"/>
          </a:p>
        </p:txBody>
      </p:sp>
      <p:sp>
        <p:nvSpPr>
          <p:cNvPr id="9" name="Rectangle 8">
            <a:extLst>
              <a:ext uri="{FF2B5EF4-FFF2-40B4-BE49-F238E27FC236}">
                <a16:creationId xmlns:a16="http://schemas.microsoft.com/office/drawing/2014/main" id="{63E97D05-68AB-48A5-A5BC-BA36C683A4FD}"/>
              </a:ext>
            </a:extLst>
          </p:cNvPr>
          <p:cNvSpPr/>
          <p:nvPr/>
        </p:nvSpPr>
        <p:spPr>
          <a:xfrm>
            <a:off x="4014779" y="1848050"/>
            <a:ext cx="1240276" cy="369332"/>
          </a:xfrm>
          <a:prstGeom prst="rect">
            <a:avLst/>
          </a:prstGeom>
        </p:spPr>
        <p:txBody>
          <a:bodyPr wrap="none">
            <a:spAutoFit/>
          </a:bodyPr>
          <a:lstStyle/>
          <a:p>
            <a:r>
              <a:rPr lang="en-US" dirty="0">
                <a:latin typeface="Avenir Next LT Pro" panose="020B0504020202020204" pitchFamily="34" charset="0"/>
              </a:rPr>
              <a:t>Predictors</a:t>
            </a:r>
            <a:endParaRPr lang="en-US" dirty="0"/>
          </a:p>
        </p:txBody>
      </p:sp>
      <p:sp>
        <p:nvSpPr>
          <p:cNvPr id="5" name="Rectangle 4">
            <a:extLst>
              <a:ext uri="{FF2B5EF4-FFF2-40B4-BE49-F238E27FC236}">
                <a16:creationId xmlns:a16="http://schemas.microsoft.com/office/drawing/2014/main" id="{13C76124-77C7-4F05-962D-750C8FA4471E}"/>
              </a:ext>
            </a:extLst>
          </p:cNvPr>
          <p:cNvSpPr/>
          <p:nvPr/>
        </p:nvSpPr>
        <p:spPr>
          <a:xfrm>
            <a:off x="4368258" y="2449681"/>
            <a:ext cx="407484" cy="584775"/>
          </a:xfrm>
          <a:prstGeom prst="rect">
            <a:avLst/>
          </a:prstGeom>
        </p:spPr>
        <p:txBody>
          <a:bodyPr wrap="none">
            <a:spAutoFit/>
          </a:bodyPr>
          <a:lstStyle/>
          <a:p>
            <a:r>
              <a:rPr lang="el-GR" sz="3200" i="1" dirty="0">
                <a:latin typeface="Cambria Math" panose="02040503050406030204" pitchFamily="18" charset="0"/>
                <a:ea typeface="Cambria Math" panose="02040503050406030204" pitchFamily="18" charset="0"/>
              </a:rPr>
              <a:t>µ</a:t>
            </a:r>
            <a:endParaRPr lang="en-US" sz="3200" dirty="0"/>
          </a:p>
        </p:txBody>
      </p:sp>
      <p:sp>
        <p:nvSpPr>
          <p:cNvPr id="7" name="Rectangle 6">
            <a:extLst>
              <a:ext uri="{FF2B5EF4-FFF2-40B4-BE49-F238E27FC236}">
                <a16:creationId xmlns:a16="http://schemas.microsoft.com/office/drawing/2014/main" id="{C11D6ED7-5167-47FA-9055-10300CA9AE15}"/>
              </a:ext>
            </a:extLst>
          </p:cNvPr>
          <p:cNvSpPr/>
          <p:nvPr/>
        </p:nvSpPr>
        <p:spPr>
          <a:xfrm>
            <a:off x="1122922" y="3801040"/>
            <a:ext cx="64312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A</a:t>
            </a:r>
            <a:endParaRPr lang="en-US" sz="4000" dirty="0"/>
          </a:p>
        </p:txBody>
      </p:sp>
      <p:sp>
        <p:nvSpPr>
          <p:cNvPr id="10" name="Rectangle 9">
            <a:extLst>
              <a:ext uri="{FF2B5EF4-FFF2-40B4-BE49-F238E27FC236}">
                <a16:creationId xmlns:a16="http://schemas.microsoft.com/office/drawing/2014/main" id="{37B934BF-9838-42C5-8494-5974BD4F3B20}"/>
              </a:ext>
            </a:extLst>
          </p:cNvPr>
          <p:cNvSpPr/>
          <p:nvPr/>
        </p:nvSpPr>
        <p:spPr>
          <a:xfrm>
            <a:off x="4252842" y="3801040"/>
            <a:ext cx="63831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B</a:t>
            </a:r>
            <a:endParaRPr lang="en-US" sz="4000" dirty="0"/>
          </a:p>
        </p:txBody>
      </p:sp>
      <p:sp>
        <p:nvSpPr>
          <p:cNvPr id="11" name="Rectangle 10">
            <a:extLst>
              <a:ext uri="{FF2B5EF4-FFF2-40B4-BE49-F238E27FC236}">
                <a16:creationId xmlns:a16="http://schemas.microsoft.com/office/drawing/2014/main" id="{94FE3FD3-446E-438A-9254-194EB0EC45CB}"/>
              </a:ext>
            </a:extLst>
          </p:cNvPr>
          <p:cNvSpPr/>
          <p:nvPr/>
        </p:nvSpPr>
        <p:spPr>
          <a:xfrm>
            <a:off x="7316783" y="3801040"/>
            <a:ext cx="62228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C</a:t>
            </a:r>
            <a:endParaRPr lang="en-US" sz="4000" dirty="0"/>
          </a:p>
        </p:txBody>
      </p:sp>
      <p:cxnSp>
        <p:nvCxnSpPr>
          <p:cNvPr id="25" name="Straight Connector 24">
            <a:extLst>
              <a:ext uri="{FF2B5EF4-FFF2-40B4-BE49-F238E27FC236}">
                <a16:creationId xmlns:a16="http://schemas.microsoft.com/office/drawing/2014/main" id="{C6AB0F46-2B68-4E0E-A7E9-975B8090DABC}"/>
              </a:ext>
            </a:extLst>
          </p:cNvPr>
          <p:cNvCxnSpPr>
            <a:cxnSpLocks/>
          </p:cNvCxnSpPr>
          <p:nvPr/>
        </p:nvCxnSpPr>
        <p:spPr>
          <a:xfrm>
            <a:off x="677779" y="4704305"/>
            <a:ext cx="193852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C4E9726-F123-4FCD-8812-35FD3A421137}"/>
              </a:ext>
            </a:extLst>
          </p:cNvPr>
          <p:cNvCxnSpPr>
            <a:cxnSpLocks/>
          </p:cNvCxnSpPr>
          <p:nvPr/>
        </p:nvCxnSpPr>
        <p:spPr>
          <a:xfrm>
            <a:off x="685800" y="4704303"/>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C42D534-DD07-4B0E-9480-193888F3819F}"/>
              </a:ext>
            </a:extLst>
          </p:cNvPr>
          <p:cNvCxnSpPr>
            <a:cxnSpLocks/>
          </p:cNvCxnSpPr>
          <p:nvPr/>
        </p:nvCxnSpPr>
        <p:spPr>
          <a:xfrm>
            <a:off x="1005840" y="4704303"/>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7931800-4766-4B9A-AC0D-5B5265050CBC}"/>
              </a:ext>
            </a:extLst>
          </p:cNvPr>
          <p:cNvCxnSpPr>
            <a:cxnSpLocks/>
          </p:cNvCxnSpPr>
          <p:nvPr/>
        </p:nvCxnSpPr>
        <p:spPr>
          <a:xfrm>
            <a:off x="1645920" y="4712101"/>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71FEFDE-7284-4E47-A9D9-1E4278AC9887}"/>
              </a:ext>
            </a:extLst>
          </p:cNvPr>
          <p:cNvCxnSpPr>
            <a:cxnSpLocks/>
          </p:cNvCxnSpPr>
          <p:nvPr/>
        </p:nvCxnSpPr>
        <p:spPr>
          <a:xfrm>
            <a:off x="1325880" y="4704303"/>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7882323-2CFB-4961-A1BE-F5D0730DF372}"/>
              </a:ext>
            </a:extLst>
          </p:cNvPr>
          <p:cNvCxnSpPr>
            <a:cxnSpLocks/>
          </p:cNvCxnSpPr>
          <p:nvPr/>
        </p:nvCxnSpPr>
        <p:spPr>
          <a:xfrm>
            <a:off x="1965960" y="47121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32454A3-56FE-4AB7-9858-D8D810D011B4}"/>
              </a:ext>
            </a:extLst>
          </p:cNvPr>
          <p:cNvCxnSpPr>
            <a:cxnSpLocks/>
          </p:cNvCxnSpPr>
          <p:nvPr/>
        </p:nvCxnSpPr>
        <p:spPr>
          <a:xfrm>
            <a:off x="2286000" y="4704303"/>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DF306C6-6477-4A47-B8A6-F9C3E48587D3}"/>
              </a:ext>
            </a:extLst>
          </p:cNvPr>
          <p:cNvCxnSpPr>
            <a:cxnSpLocks/>
          </p:cNvCxnSpPr>
          <p:nvPr/>
        </p:nvCxnSpPr>
        <p:spPr>
          <a:xfrm flipH="1">
            <a:off x="1450770" y="3056960"/>
            <a:ext cx="3108960" cy="91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FD65D81-8B00-4BC6-951A-271A4703D04A}"/>
              </a:ext>
            </a:extLst>
          </p:cNvPr>
          <p:cNvCxnSpPr>
            <a:cxnSpLocks/>
            <a:stCxn id="5" idx="2"/>
          </p:cNvCxnSpPr>
          <p:nvPr/>
        </p:nvCxnSpPr>
        <p:spPr>
          <a:xfrm flipH="1">
            <a:off x="4523100" y="3034456"/>
            <a:ext cx="48900" cy="8299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98CE851-F311-4BD3-9BE2-2FE3629DC7DC}"/>
              </a:ext>
            </a:extLst>
          </p:cNvPr>
          <p:cNvCxnSpPr>
            <a:cxnSpLocks/>
          </p:cNvCxnSpPr>
          <p:nvPr/>
        </p:nvCxnSpPr>
        <p:spPr>
          <a:xfrm flipH="1" flipV="1">
            <a:off x="4559730" y="3056960"/>
            <a:ext cx="3108960" cy="91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AC2FF26-9EAA-4F4F-98B8-65C4BB5C2D5A}"/>
              </a:ext>
            </a:extLst>
          </p:cNvPr>
          <p:cNvCxnSpPr>
            <a:cxnSpLocks/>
          </p:cNvCxnSpPr>
          <p:nvPr/>
        </p:nvCxnSpPr>
        <p:spPr>
          <a:xfrm>
            <a:off x="2606040" y="47121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13CB6927-7725-44C4-8189-0D65D69EBC30}"/>
              </a:ext>
            </a:extLst>
          </p:cNvPr>
          <p:cNvCxnSpPr>
            <a:cxnSpLocks/>
          </p:cNvCxnSpPr>
          <p:nvPr/>
        </p:nvCxnSpPr>
        <p:spPr>
          <a:xfrm>
            <a:off x="3624179" y="4704305"/>
            <a:ext cx="193852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97C3974-C756-4390-8941-DAA320A91C49}"/>
              </a:ext>
            </a:extLst>
          </p:cNvPr>
          <p:cNvCxnSpPr>
            <a:cxnSpLocks/>
          </p:cNvCxnSpPr>
          <p:nvPr/>
        </p:nvCxnSpPr>
        <p:spPr>
          <a:xfrm>
            <a:off x="3632200" y="4704303"/>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061E1FA-4077-4518-B1FF-C1D7483C1D6B}"/>
              </a:ext>
            </a:extLst>
          </p:cNvPr>
          <p:cNvCxnSpPr>
            <a:cxnSpLocks/>
          </p:cNvCxnSpPr>
          <p:nvPr/>
        </p:nvCxnSpPr>
        <p:spPr>
          <a:xfrm>
            <a:off x="3952240" y="4704303"/>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B0F1DD2-5EB5-489A-A5F1-945F147FA605}"/>
              </a:ext>
            </a:extLst>
          </p:cNvPr>
          <p:cNvCxnSpPr>
            <a:cxnSpLocks/>
          </p:cNvCxnSpPr>
          <p:nvPr/>
        </p:nvCxnSpPr>
        <p:spPr>
          <a:xfrm>
            <a:off x="4592320" y="4712101"/>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26B8BCF8-AB0D-4FDA-9BB1-F39AFF28945B}"/>
              </a:ext>
            </a:extLst>
          </p:cNvPr>
          <p:cNvCxnSpPr>
            <a:cxnSpLocks/>
          </p:cNvCxnSpPr>
          <p:nvPr/>
        </p:nvCxnSpPr>
        <p:spPr>
          <a:xfrm>
            <a:off x="4272280" y="4704303"/>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44BC6E9E-4797-452B-BC55-B92E3477C1CE}"/>
              </a:ext>
            </a:extLst>
          </p:cNvPr>
          <p:cNvCxnSpPr>
            <a:cxnSpLocks/>
          </p:cNvCxnSpPr>
          <p:nvPr/>
        </p:nvCxnSpPr>
        <p:spPr>
          <a:xfrm>
            <a:off x="4912360" y="47121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932D62D-2942-4189-9A3D-32C2714B5EE0}"/>
              </a:ext>
            </a:extLst>
          </p:cNvPr>
          <p:cNvCxnSpPr>
            <a:cxnSpLocks/>
          </p:cNvCxnSpPr>
          <p:nvPr/>
        </p:nvCxnSpPr>
        <p:spPr>
          <a:xfrm>
            <a:off x="5232400" y="4704303"/>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EBCDE1B-0056-420F-94E2-3FE1A4932584}"/>
              </a:ext>
            </a:extLst>
          </p:cNvPr>
          <p:cNvCxnSpPr>
            <a:cxnSpLocks/>
          </p:cNvCxnSpPr>
          <p:nvPr/>
        </p:nvCxnSpPr>
        <p:spPr>
          <a:xfrm>
            <a:off x="5552440" y="47121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AA92662B-E6A0-4FD0-B742-CF818EA7ABF5}"/>
              </a:ext>
            </a:extLst>
          </p:cNvPr>
          <p:cNvCxnSpPr>
            <a:cxnSpLocks/>
          </p:cNvCxnSpPr>
          <p:nvPr/>
        </p:nvCxnSpPr>
        <p:spPr>
          <a:xfrm>
            <a:off x="6658662" y="4704303"/>
            <a:ext cx="193852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C772443-59AD-4A70-81CE-778D279994B9}"/>
              </a:ext>
            </a:extLst>
          </p:cNvPr>
          <p:cNvCxnSpPr>
            <a:cxnSpLocks/>
          </p:cNvCxnSpPr>
          <p:nvPr/>
        </p:nvCxnSpPr>
        <p:spPr>
          <a:xfrm>
            <a:off x="6666683" y="47043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FB368EA4-A6D6-457F-9C29-559297AA6AA6}"/>
              </a:ext>
            </a:extLst>
          </p:cNvPr>
          <p:cNvCxnSpPr>
            <a:cxnSpLocks/>
          </p:cNvCxnSpPr>
          <p:nvPr/>
        </p:nvCxnSpPr>
        <p:spPr>
          <a:xfrm>
            <a:off x="6986723" y="4704301"/>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787A5103-7B7D-4F20-ABF5-64B9532758D9}"/>
              </a:ext>
            </a:extLst>
          </p:cNvPr>
          <p:cNvCxnSpPr>
            <a:cxnSpLocks/>
          </p:cNvCxnSpPr>
          <p:nvPr/>
        </p:nvCxnSpPr>
        <p:spPr>
          <a:xfrm>
            <a:off x="7626803" y="4712099"/>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A2A72308-6B8D-47A6-A391-A12F59D08627}"/>
              </a:ext>
            </a:extLst>
          </p:cNvPr>
          <p:cNvCxnSpPr>
            <a:cxnSpLocks/>
          </p:cNvCxnSpPr>
          <p:nvPr/>
        </p:nvCxnSpPr>
        <p:spPr>
          <a:xfrm>
            <a:off x="7306763" y="4704301"/>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E12D8A07-AF0A-43A9-B4AB-7814182BC34D}"/>
              </a:ext>
            </a:extLst>
          </p:cNvPr>
          <p:cNvCxnSpPr>
            <a:cxnSpLocks/>
          </p:cNvCxnSpPr>
          <p:nvPr/>
        </p:nvCxnSpPr>
        <p:spPr>
          <a:xfrm>
            <a:off x="7946843" y="4712099"/>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39AF3854-F792-4E7D-8A46-813A2645E69E}"/>
              </a:ext>
            </a:extLst>
          </p:cNvPr>
          <p:cNvCxnSpPr>
            <a:cxnSpLocks/>
          </p:cNvCxnSpPr>
          <p:nvPr/>
        </p:nvCxnSpPr>
        <p:spPr>
          <a:xfrm>
            <a:off x="8266883" y="4704301"/>
            <a:ext cx="0" cy="4572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AF93C230-BD50-4D6C-A467-4E26F63CB4AA}"/>
              </a:ext>
            </a:extLst>
          </p:cNvPr>
          <p:cNvCxnSpPr>
            <a:cxnSpLocks/>
          </p:cNvCxnSpPr>
          <p:nvPr/>
        </p:nvCxnSpPr>
        <p:spPr>
          <a:xfrm>
            <a:off x="8586923" y="4712099"/>
            <a:ext cx="0" cy="27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A2B0450D-6F89-4A51-B5C3-73F10F53C380}"/>
              </a:ext>
            </a:extLst>
          </p:cNvPr>
          <p:cNvSpPr/>
          <p:nvPr/>
        </p:nvSpPr>
        <p:spPr>
          <a:xfrm>
            <a:off x="458815" y="4906883"/>
            <a:ext cx="453970" cy="369332"/>
          </a:xfrm>
          <a:prstGeom prst="rect">
            <a:avLst/>
          </a:prstGeom>
        </p:spPr>
        <p:txBody>
          <a:bodyPr wrap="square">
            <a:spAutoFit/>
          </a:bodyPr>
          <a:lstStyle/>
          <a:p>
            <a:r>
              <a:rPr lang="en-US" dirty="0">
                <a:latin typeface="Avenir Next LT Pro" panose="020B0504020202020204" pitchFamily="34" charset="0"/>
              </a:rPr>
              <a:t>25</a:t>
            </a:r>
          </a:p>
        </p:txBody>
      </p:sp>
      <p:sp>
        <p:nvSpPr>
          <p:cNvPr id="105" name="Rectangle 104">
            <a:extLst>
              <a:ext uri="{FF2B5EF4-FFF2-40B4-BE49-F238E27FC236}">
                <a16:creationId xmlns:a16="http://schemas.microsoft.com/office/drawing/2014/main" id="{A57246E1-DE22-44AB-93DD-1A4F533E5BB4}"/>
              </a:ext>
            </a:extLst>
          </p:cNvPr>
          <p:cNvSpPr/>
          <p:nvPr/>
        </p:nvSpPr>
        <p:spPr>
          <a:xfrm>
            <a:off x="771926" y="5161501"/>
            <a:ext cx="453970" cy="369332"/>
          </a:xfrm>
          <a:prstGeom prst="rect">
            <a:avLst/>
          </a:prstGeom>
        </p:spPr>
        <p:txBody>
          <a:bodyPr wrap="none">
            <a:spAutoFit/>
          </a:bodyPr>
          <a:lstStyle/>
          <a:p>
            <a:r>
              <a:rPr lang="en-US" dirty="0">
                <a:latin typeface="Avenir Next LT Pro" panose="020B0504020202020204" pitchFamily="34" charset="0"/>
              </a:rPr>
              <a:t>28</a:t>
            </a:r>
          </a:p>
        </p:txBody>
      </p:sp>
      <p:sp>
        <p:nvSpPr>
          <p:cNvPr id="106" name="Rectangle 105">
            <a:extLst>
              <a:ext uri="{FF2B5EF4-FFF2-40B4-BE49-F238E27FC236}">
                <a16:creationId xmlns:a16="http://schemas.microsoft.com/office/drawing/2014/main" id="{9C510A7D-F0B1-4955-802C-1A6927863DA9}"/>
              </a:ext>
            </a:extLst>
          </p:cNvPr>
          <p:cNvSpPr/>
          <p:nvPr/>
        </p:nvSpPr>
        <p:spPr>
          <a:xfrm>
            <a:off x="1095558" y="4906883"/>
            <a:ext cx="453970" cy="369332"/>
          </a:xfrm>
          <a:prstGeom prst="rect">
            <a:avLst/>
          </a:prstGeom>
        </p:spPr>
        <p:txBody>
          <a:bodyPr wrap="square">
            <a:spAutoFit/>
          </a:bodyPr>
          <a:lstStyle/>
          <a:p>
            <a:r>
              <a:rPr lang="en-US" dirty="0">
                <a:latin typeface="Avenir Next LT Pro" panose="020B0504020202020204" pitchFamily="34" charset="0"/>
              </a:rPr>
              <a:t>32</a:t>
            </a:r>
          </a:p>
        </p:txBody>
      </p:sp>
      <p:sp>
        <p:nvSpPr>
          <p:cNvPr id="107" name="Rectangle 106">
            <a:extLst>
              <a:ext uri="{FF2B5EF4-FFF2-40B4-BE49-F238E27FC236}">
                <a16:creationId xmlns:a16="http://schemas.microsoft.com/office/drawing/2014/main" id="{BA890602-58FC-432C-A819-01708BA0B843}"/>
              </a:ext>
            </a:extLst>
          </p:cNvPr>
          <p:cNvSpPr/>
          <p:nvPr/>
        </p:nvSpPr>
        <p:spPr>
          <a:xfrm>
            <a:off x="1408669" y="5161501"/>
            <a:ext cx="453970" cy="369332"/>
          </a:xfrm>
          <a:prstGeom prst="rect">
            <a:avLst/>
          </a:prstGeom>
        </p:spPr>
        <p:txBody>
          <a:bodyPr wrap="none">
            <a:spAutoFit/>
          </a:bodyPr>
          <a:lstStyle/>
          <a:p>
            <a:r>
              <a:rPr lang="en-US" dirty="0">
                <a:latin typeface="Avenir Next LT Pro" panose="020B0504020202020204" pitchFamily="34" charset="0"/>
              </a:rPr>
              <a:t>33</a:t>
            </a:r>
          </a:p>
        </p:txBody>
      </p:sp>
      <p:sp>
        <p:nvSpPr>
          <p:cNvPr id="108" name="Rectangle 107">
            <a:extLst>
              <a:ext uri="{FF2B5EF4-FFF2-40B4-BE49-F238E27FC236}">
                <a16:creationId xmlns:a16="http://schemas.microsoft.com/office/drawing/2014/main" id="{6F3F8EC1-05C9-4460-97E9-3D6A47D905D8}"/>
              </a:ext>
            </a:extLst>
          </p:cNvPr>
          <p:cNvSpPr/>
          <p:nvPr/>
        </p:nvSpPr>
        <p:spPr>
          <a:xfrm>
            <a:off x="1741229" y="4906883"/>
            <a:ext cx="453970" cy="369332"/>
          </a:xfrm>
          <a:prstGeom prst="rect">
            <a:avLst/>
          </a:prstGeom>
        </p:spPr>
        <p:txBody>
          <a:bodyPr wrap="square">
            <a:spAutoFit/>
          </a:bodyPr>
          <a:lstStyle/>
          <a:p>
            <a:r>
              <a:rPr lang="en-US" dirty="0">
                <a:latin typeface="Avenir Next LT Pro" panose="020B0504020202020204" pitchFamily="34" charset="0"/>
              </a:rPr>
              <a:t>32</a:t>
            </a:r>
          </a:p>
        </p:txBody>
      </p:sp>
      <p:sp>
        <p:nvSpPr>
          <p:cNvPr id="109" name="Rectangle 108">
            <a:extLst>
              <a:ext uri="{FF2B5EF4-FFF2-40B4-BE49-F238E27FC236}">
                <a16:creationId xmlns:a16="http://schemas.microsoft.com/office/drawing/2014/main" id="{D7941C27-9635-438B-8D2A-8E709B378B14}"/>
              </a:ext>
            </a:extLst>
          </p:cNvPr>
          <p:cNvSpPr/>
          <p:nvPr/>
        </p:nvSpPr>
        <p:spPr>
          <a:xfrm>
            <a:off x="2054340" y="5161501"/>
            <a:ext cx="453970" cy="369332"/>
          </a:xfrm>
          <a:prstGeom prst="rect">
            <a:avLst/>
          </a:prstGeom>
        </p:spPr>
        <p:txBody>
          <a:bodyPr wrap="none">
            <a:spAutoFit/>
          </a:bodyPr>
          <a:lstStyle/>
          <a:p>
            <a:r>
              <a:rPr lang="en-US" dirty="0">
                <a:latin typeface="Avenir Next LT Pro" panose="020B0504020202020204" pitchFamily="34" charset="0"/>
              </a:rPr>
              <a:t>36</a:t>
            </a:r>
          </a:p>
        </p:txBody>
      </p:sp>
      <p:sp>
        <p:nvSpPr>
          <p:cNvPr id="112" name="Rectangle 111">
            <a:extLst>
              <a:ext uri="{FF2B5EF4-FFF2-40B4-BE49-F238E27FC236}">
                <a16:creationId xmlns:a16="http://schemas.microsoft.com/office/drawing/2014/main" id="{BCEBDBCB-6283-4B0D-829B-A5FD8F1A5C5C}"/>
              </a:ext>
            </a:extLst>
          </p:cNvPr>
          <p:cNvSpPr/>
          <p:nvPr/>
        </p:nvSpPr>
        <p:spPr>
          <a:xfrm>
            <a:off x="2358016" y="4906883"/>
            <a:ext cx="453970" cy="369332"/>
          </a:xfrm>
          <a:prstGeom prst="rect">
            <a:avLst/>
          </a:prstGeom>
        </p:spPr>
        <p:txBody>
          <a:bodyPr wrap="none">
            <a:spAutoFit/>
          </a:bodyPr>
          <a:lstStyle/>
          <a:p>
            <a:r>
              <a:rPr lang="en-US" dirty="0">
                <a:latin typeface="Avenir Next LT Pro" panose="020B0504020202020204" pitchFamily="34" charset="0"/>
              </a:rPr>
              <a:t>24</a:t>
            </a:r>
          </a:p>
        </p:txBody>
      </p:sp>
      <p:sp>
        <p:nvSpPr>
          <p:cNvPr id="113" name="Rectangle 112">
            <a:extLst>
              <a:ext uri="{FF2B5EF4-FFF2-40B4-BE49-F238E27FC236}">
                <a16:creationId xmlns:a16="http://schemas.microsoft.com/office/drawing/2014/main" id="{1629E0EF-D2CA-40AD-AEE9-F637C0C7A560}"/>
              </a:ext>
            </a:extLst>
          </p:cNvPr>
          <p:cNvSpPr/>
          <p:nvPr/>
        </p:nvSpPr>
        <p:spPr>
          <a:xfrm>
            <a:off x="3383878" y="4906883"/>
            <a:ext cx="453970" cy="369332"/>
          </a:xfrm>
          <a:prstGeom prst="rect">
            <a:avLst/>
          </a:prstGeom>
        </p:spPr>
        <p:txBody>
          <a:bodyPr wrap="square">
            <a:spAutoFit/>
          </a:bodyPr>
          <a:lstStyle/>
          <a:p>
            <a:r>
              <a:rPr lang="en-US" dirty="0">
                <a:latin typeface="Avenir Next LT Pro" panose="020B0504020202020204" pitchFamily="34" charset="0"/>
              </a:rPr>
              <a:t>26</a:t>
            </a:r>
          </a:p>
        </p:txBody>
      </p:sp>
      <p:sp>
        <p:nvSpPr>
          <p:cNvPr id="114" name="Rectangle 113">
            <a:extLst>
              <a:ext uri="{FF2B5EF4-FFF2-40B4-BE49-F238E27FC236}">
                <a16:creationId xmlns:a16="http://schemas.microsoft.com/office/drawing/2014/main" id="{E30B1C31-2163-4BE7-A76F-80D0BC65E564}"/>
              </a:ext>
            </a:extLst>
          </p:cNvPr>
          <p:cNvSpPr/>
          <p:nvPr/>
        </p:nvSpPr>
        <p:spPr>
          <a:xfrm>
            <a:off x="3696989" y="5161501"/>
            <a:ext cx="453970" cy="369332"/>
          </a:xfrm>
          <a:prstGeom prst="rect">
            <a:avLst/>
          </a:prstGeom>
        </p:spPr>
        <p:txBody>
          <a:bodyPr wrap="none">
            <a:spAutoFit/>
          </a:bodyPr>
          <a:lstStyle/>
          <a:p>
            <a:r>
              <a:rPr lang="en-US" dirty="0">
                <a:latin typeface="Avenir Next LT Pro" panose="020B0504020202020204" pitchFamily="34" charset="0"/>
              </a:rPr>
              <a:t>29</a:t>
            </a:r>
          </a:p>
        </p:txBody>
      </p:sp>
      <p:sp>
        <p:nvSpPr>
          <p:cNvPr id="115" name="Rectangle 114">
            <a:extLst>
              <a:ext uri="{FF2B5EF4-FFF2-40B4-BE49-F238E27FC236}">
                <a16:creationId xmlns:a16="http://schemas.microsoft.com/office/drawing/2014/main" id="{39660D57-562F-48B9-A17E-8E6B85ED38B2}"/>
              </a:ext>
            </a:extLst>
          </p:cNvPr>
          <p:cNvSpPr/>
          <p:nvPr/>
        </p:nvSpPr>
        <p:spPr>
          <a:xfrm>
            <a:off x="4020621" y="4906883"/>
            <a:ext cx="453970" cy="369332"/>
          </a:xfrm>
          <a:prstGeom prst="rect">
            <a:avLst/>
          </a:prstGeom>
        </p:spPr>
        <p:txBody>
          <a:bodyPr wrap="square">
            <a:spAutoFit/>
          </a:bodyPr>
          <a:lstStyle/>
          <a:p>
            <a:r>
              <a:rPr lang="en-US" dirty="0">
                <a:latin typeface="Avenir Next LT Pro" panose="020B0504020202020204" pitchFamily="34" charset="0"/>
              </a:rPr>
              <a:t>30</a:t>
            </a:r>
          </a:p>
        </p:txBody>
      </p:sp>
      <p:sp>
        <p:nvSpPr>
          <p:cNvPr id="116" name="Rectangle 115">
            <a:extLst>
              <a:ext uri="{FF2B5EF4-FFF2-40B4-BE49-F238E27FC236}">
                <a16:creationId xmlns:a16="http://schemas.microsoft.com/office/drawing/2014/main" id="{624F602A-E4A6-41FD-8391-1A8C63640698}"/>
              </a:ext>
            </a:extLst>
          </p:cNvPr>
          <p:cNvSpPr/>
          <p:nvPr/>
        </p:nvSpPr>
        <p:spPr>
          <a:xfrm>
            <a:off x="4333732" y="5161501"/>
            <a:ext cx="453970" cy="369332"/>
          </a:xfrm>
          <a:prstGeom prst="rect">
            <a:avLst/>
          </a:prstGeom>
        </p:spPr>
        <p:txBody>
          <a:bodyPr wrap="none">
            <a:spAutoFit/>
          </a:bodyPr>
          <a:lstStyle/>
          <a:p>
            <a:r>
              <a:rPr lang="en-US" dirty="0">
                <a:latin typeface="Avenir Next LT Pro" panose="020B0504020202020204" pitchFamily="34" charset="0"/>
              </a:rPr>
              <a:t>35</a:t>
            </a:r>
          </a:p>
        </p:txBody>
      </p:sp>
      <p:sp>
        <p:nvSpPr>
          <p:cNvPr id="117" name="Rectangle 116">
            <a:extLst>
              <a:ext uri="{FF2B5EF4-FFF2-40B4-BE49-F238E27FC236}">
                <a16:creationId xmlns:a16="http://schemas.microsoft.com/office/drawing/2014/main" id="{E91A5684-582D-4404-8D97-21CA929161A6}"/>
              </a:ext>
            </a:extLst>
          </p:cNvPr>
          <p:cNvSpPr/>
          <p:nvPr/>
        </p:nvSpPr>
        <p:spPr>
          <a:xfrm>
            <a:off x="4666292" y="4906883"/>
            <a:ext cx="453970" cy="369332"/>
          </a:xfrm>
          <a:prstGeom prst="rect">
            <a:avLst/>
          </a:prstGeom>
        </p:spPr>
        <p:txBody>
          <a:bodyPr wrap="square">
            <a:spAutoFit/>
          </a:bodyPr>
          <a:lstStyle/>
          <a:p>
            <a:r>
              <a:rPr lang="en-US" dirty="0">
                <a:latin typeface="Avenir Next LT Pro" panose="020B0504020202020204" pitchFamily="34" charset="0"/>
              </a:rPr>
              <a:t>36</a:t>
            </a:r>
          </a:p>
        </p:txBody>
      </p:sp>
      <p:sp>
        <p:nvSpPr>
          <p:cNvPr id="118" name="Rectangle 117">
            <a:extLst>
              <a:ext uri="{FF2B5EF4-FFF2-40B4-BE49-F238E27FC236}">
                <a16:creationId xmlns:a16="http://schemas.microsoft.com/office/drawing/2014/main" id="{95E8C03D-2F51-4AAC-BE3C-2C105A510D37}"/>
              </a:ext>
            </a:extLst>
          </p:cNvPr>
          <p:cNvSpPr/>
          <p:nvPr/>
        </p:nvSpPr>
        <p:spPr>
          <a:xfrm>
            <a:off x="4979403" y="5161501"/>
            <a:ext cx="453970" cy="369332"/>
          </a:xfrm>
          <a:prstGeom prst="rect">
            <a:avLst/>
          </a:prstGeom>
        </p:spPr>
        <p:txBody>
          <a:bodyPr wrap="none">
            <a:spAutoFit/>
          </a:bodyPr>
          <a:lstStyle/>
          <a:p>
            <a:r>
              <a:rPr lang="en-US" dirty="0">
                <a:latin typeface="Avenir Next LT Pro" panose="020B0504020202020204" pitchFamily="34" charset="0"/>
              </a:rPr>
              <a:t>32</a:t>
            </a:r>
          </a:p>
        </p:txBody>
      </p:sp>
      <p:sp>
        <p:nvSpPr>
          <p:cNvPr id="119" name="Rectangle 118">
            <a:extLst>
              <a:ext uri="{FF2B5EF4-FFF2-40B4-BE49-F238E27FC236}">
                <a16:creationId xmlns:a16="http://schemas.microsoft.com/office/drawing/2014/main" id="{1AD27E1F-3FA8-46C2-B634-90C8C6CB9404}"/>
              </a:ext>
            </a:extLst>
          </p:cNvPr>
          <p:cNvSpPr/>
          <p:nvPr/>
        </p:nvSpPr>
        <p:spPr>
          <a:xfrm>
            <a:off x="5283079" y="4906883"/>
            <a:ext cx="453970" cy="369332"/>
          </a:xfrm>
          <a:prstGeom prst="rect">
            <a:avLst/>
          </a:prstGeom>
        </p:spPr>
        <p:txBody>
          <a:bodyPr wrap="none">
            <a:spAutoFit/>
          </a:bodyPr>
          <a:lstStyle/>
          <a:p>
            <a:r>
              <a:rPr lang="en-US" dirty="0">
                <a:latin typeface="Avenir Next LT Pro" panose="020B0504020202020204" pitchFamily="34" charset="0"/>
              </a:rPr>
              <a:t>36</a:t>
            </a:r>
          </a:p>
        </p:txBody>
      </p:sp>
      <p:sp>
        <p:nvSpPr>
          <p:cNvPr id="120" name="Rectangle 119">
            <a:extLst>
              <a:ext uri="{FF2B5EF4-FFF2-40B4-BE49-F238E27FC236}">
                <a16:creationId xmlns:a16="http://schemas.microsoft.com/office/drawing/2014/main" id="{2995783E-C0FC-4DAC-898B-9239440FD908}"/>
              </a:ext>
            </a:extLst>
          </p:cNvPr>
          <p:cNvSpPr/>
          <p:nvPr/>
        </p:nvSpPr>
        <p:spPr>
          <a:xfrm>
            <a:off x="6444373" y="4906883"/>
            <a:ext cx="453970" cy="369332"/>
          </a:xfrm>
          <a:prstGeom prst="rect">
            <a:avLst/>
          </a:prstGeom>
        </p:spPr>
        <p:txBody>
          <a:bodyPr wrap="square">
            <a:spAutoFit/>
          </a:bodyPr>
          <a:lstStyle/>
          <a:p>
            <a:r>
              <a:rPr lang="en-US" dirty="0">
                <a:latin typeface="Avenir Next LT Pro" panose="020B0504020202020204" pitchFamily="34" charset="0"/>
              </a:rPr>
              <a:t>42</a:t>
            </a:r>
          </a:p>
        </p:txBody>
      </p:sp>
      <p:sp>
        <p:nvSpPr>
          <p:cNvPr id="121" name="Rectangle 120">
            <a:extLst>
              <a:ext uri="{FF2B5EF4-FFF2-40B4-BE49-F238E27FC236}">
                <a16:creationId xmlns:a16="http://schemas.microsoft.com/office/drawing/2014/main" id="{870D342A-6B4E-4E9E-B5F0-EA854E27FD72}"/>
              </a:ext>
            </a:extLst>
          </p:cNvPr>
          <p:cNvSpPr/>
          <p:nvPr/>
        </p:nvSpPr>
        <p:spPr>
          <a:xfrm>
            <a:off x="6757484" y="5161501"/>
            <a:ext cx="453970" cy="369332"/>
          </a:xfrm>
          <a:prstGeom prst="rect">
            <a:avLst/>
          </a:prstGeom>
        </p:spPr>
        <p:txBody>
          <a:bodyPr wrap="none">
            <a:spAutoFit/>
          </a:bodyPr>
          <a:lstStyle/>
          <a:p>
            <a:r>
              <a:rPr lang="en-US" dirty="0">
                <a:latin typeface="Avenir Next LT Pro" panose="020B0504020202020204" pitchFamily="34" charset="0"/>
              </a:rPr>
              <a:t>33</a:t>
            </a:r>
          </a:p>
        </p:txBody>
      </p:sp>
      <p:sp>
        <p:nvSpPr>
          <p:cNvPr id="122" name="Rectangle 121">
            <a:extLst>
              <a:ext uri="{FF2B5EF4-FFF2-40B4-BE49-F238E27FC236}">
                <a16:creationId xmlns:a16="http://schemas.microsoft.com/office/drawing/2014/main" id="{9CA6D8B0-9004-4CF7-9465-D3EF264F0228}"/>
              </a:ext>
            </a:extLst>
          </p:cNvPr>
          <p:cNvSpPr/>
          <p:nvPr/>
        </p:nvSpPr>
        <p:spPr>
          <a:xfrm>
            <a:off x="7081116" y="4906883"/>
            <a:ext cx="453970" cy="369332"/>
          </a:xfrm>
          <a:prstGeom prst="rect">
            <a:avLst/>
          </a:prstGeom>
        </p:spPr>
        <p:txBody>
          <a:bodyPr wrap="square">
            <a:spAutoFit/>
          </a:bodyPr>
          <a:lstStyle/>
          <a:p>
            <a:r>
              <a:rPr lang="en-US" dirty="0">
                <a:latin typeface="Avenir Next LT Pro" panose="020B0504020202020204" pitchFamily="34" charset="0"/>
              </a:rPr>
              <a:t>38</a:t>
            </a:r>
          </a:p>
        </p:txBody>
      </p:sp>
      <p:sp>
        <p:nvSpPr>
          <p:cNvPr id="123" name="Rectangle 122">
            <a:extLst>
              <a:ext uri="{FF2B5EF4-FFF2-40B4-BE49-F238E27FC236}">
                <a16:creationId xmlns:a16="http://schemas.microsoft.com/office/drawing/2014/main" id="{97219244-E3A1-4BBF-A098-BC550578F86C}"/>
              </a:ext>
            </a:extLst>
          </p:cNvPr>
          <p:cNvSpPr/>
          <p:nvPr/>
        </p:nvSpPr>
        <p:spPr>
          <a:xfrm>
            <a:off x="7394227" y="5161501"/>
            <a:ext cx="453970" cy="369332"/>
          </a:xfrm>
          <a:prstGeom prst="rect">
            <a:avLst/>
          </a:prstGeom>
        </p:spPr>
        <p:txBody>
          <a:bodyPr wrap="none">
            <a:spAutoFit/>
          </a:bodyPr>
          <a:lstStyle/>
          <a:p>
            <a:r>
              <a:rPr lang="en-US" dirty="0">
                <a:latin typeface="Avenir Next LT Pro" panose="020B0504020202020204" pitchFamily="34" charset="0"/>
              </a:rPr>
              <a:t>44</a:t>
            </a:r>
          </a:p>
        </p:txBody>
      </p:sp>
      <p:sp>
        <p:nvSpPr>
          <p:cNvPr id="124" name="Rectangle 123">
            <a:extLst>
              <a:ext uri="{FF2B5EF4-FFF2-40B4-BE49-F238E27FC236}">
                <a16:creationId xmlns:a16="http://schemas.microsoft.com/office/drawing/2014/main" id="{EFB30C94-AA62-4AEC-A078-A55193495EA1}"/>
              </a:ext>
            </a:extLst>
          </p:cNvPr>
          <p:cNvSpPr/>
          <p:nvPr/>
        </p:nvSpPr>
        <p:spPr>
          <a:xfrm>
            <a:off x="7726787" y="4906883"/>
            <a:ext cx="453970" cy="369332"/>
          </a:xfrm>
          <a:prstGeom prst="rect">
            <a:avLst/>
          </a:prstGeom>
        </p:spPr>
        <p:txBody>
          <a:bodyPr wrap="square">
            <a:spAutoFit/>
          </a:bodyPr>
          <a:lstStyle/>
          <a:p>
            <a:r>
              <a:rPr lang="en-US" dirty="0">
                <a:latin typeface="Avenir Next LT Pro" panose="020B0504020202020204" pitchFamily="34" charset="0"/>
              </a:rPr>
              <a:t>40</a:t>
            </a:r>
          </a:p>
        </p:txBody>
      </p:sp>
      <p:sp>
        <p:nvSpPr>
          <p:cNvPr id="125" name="Rectangle 124">
            <a:extLst>
              <a:ext uri="{FF2B5EF4-FFF2-40B4-BE49-F238E27FC236}">
                <a16:creationId xmlns:a16="http://schemas.microsoft.com/office/drawing/2014/main" id="{6FB55126-36D3-4273-A117-9548F33CBC64}"/>
              </a:ext>
            </a:extLst>
          </p:cNvPr>
          <p:cNvSpPr/>
          <p:nvPr/>
        </p:nvSpPr>
        <p:spPr>
          <a:xfrm>
            <a:off x="8039898" y="5161501"/>
            <a:ext cx="453970" cy="369332"/>
          </a:xfrm>
          <a:prstGeom prst="rect">
            <a:avLst/>
          </a:prstGeom>
        </p:spPr>
        <p:txBody>
          <a:bodyPr wrap="none">
            <a:spAutoFit/>
          </a:bodyPr>
          <a:lstStyle/>
          <a:p>
            <a:r>
              <a:rPr lang="en-US" dirty="0">
                <a:latin typeface="Avenir Next LT Pro" panose="020B0504020202020204" pitchFamily="34" charset="0"/>
              </a:rPr>
              <a:t>39</a:t>
            </a:r>
          </a:p>
        </p:txBody>
      </p:sp>
      <p:sp>
        <p:nvSpPr>
          <p:cNvPr id="126" name="Rectangle 125">
            <a:extLst>
              <a:ext uri="{FF2B5EF4-FFF2-40B4-BE49-F238E27FC236}">
                <a16:creationId xmlns:a16="http://schemas.microsoft.com/office/drawing/2014/main" id="{9AA56A9D-DC9D-470A-97E7-E143CA393DDB}"/>
              </a:ext>
            </a:extLst>
          </p:cNvPr>
          <p:cNvSpPr/>
          <p:nvPr/>
        </p:nvSpPr>
        <p:spPr>
          <a:xfrm>
            <a:off x="8343574" y="4906883"/>
            <a:ext cx="453970" cy="369332"/>
          </a:xfrm>
          <a:prstGeom prst="rect">
            <a:avLst/>
          </a:prstGeom>
        </p:spPr>
        <p:txBody>
          <a:bodyPr wrap="none">
            <a:spAutoFit/>
          </a:bodyPr>
          <a:lstStyle/>
          <a:p>
            <a:r>
              <a:rPr lang="en-US" dirty="0">
                <a:latin typeface="Avenir Next LT Pro" panose="020B0504020202020204" pitchFamily="34" charset="0"/>
              </a:rPr>
              <a:t>44</a:t>
            </a: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AB5814BC-2E24-4D3B-93F1-3EB229A1B3D4}"/>
                  </a:ext>
                </a:extLst>
              </p:cNvPr>
              <p:cNvSpPr/>
              <p:nvPr/>
            </p:nvSpPr>
            <p:spPr>
              <a:xfrm>
                <a:off x="1002166" y="5618696"/>
                <a:ext cx="1077474" cy="64690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nor/>
                            </m:rPr>
                            <a:rPr lang="el-GR" i="1" dirty="0">
                              <a:latin typeface="Cambria Math" panose="02040503050406030204" pitchFamily="18" charset="0"/>
                              <a:ea typeface="Cambria Math" panose="02040503050406030204" pitchFamily="18" charset="0"/>
                            </a:rPr>
                            <m:t>τ</m:t>
                          </m:r>
                        </m:e>
                        <m:sub>
                          <m:r>
                            <m:rPr>
                              <m:sty m:val="p"/>
                            </m:rPr>
                            <a:rPr lang="en-US" i="0" dirty="0">
                              <a:latin typeface="Cambria Math" panose="02040503050406030204" pitchFamily="18" charset="0"/>
                              <a:ea typeface="Cambria Math" panose="02040503050406030204" pitchFamily="18" charset="0"/>
                            </a:rPr>
                            <m:t>A</m:t>
                          </m:r>
                        </m:sub>
                      </m:sSub>
                      <m:r>
                        <a:rPr lang="en-US" b="0" i="1" smtClean="0">
                          <a:latin typeface="Cambria Math" panose="02040503050406030204" pitchFamily="18" charset="0"/>
                          <a:ea typeface="Cambria Math" panose="02040503050406030204" pitchFamily="18" charset="0"/>
                        </a:rPr>
                        <m:t>=−4</m:t>
                      </m:r>
                    </m:oMath>
                  </m:oMathPara>
                </a14:m>
                <a:endParaRPr lang="en-US" dirty="0"/>
              </a:p>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A</m:t>
                          </m:r>
                        </m:e>
                      </m:acc>
                      <m:r>
                        <a:rPr lang="en-US" i="1">
                          <a:latin typeface="Cambria Math" panose="02040503050406030204" pitchFamily="18" charset="0"/>
                          <a:ea typeface="Cambria Math" panose="02040503050406030204" pitchFamily="18" charset="0"/>
                        </a:rPr>
                        <m:t>=30</m:t>
                      </m:r>
                    </m:oMath>
                  </m:oMathPara>
                </a14:m>
                <a:endParaRPr lang="en-US" dirty="0"/>
              </a:p>
            </p:txBody>
          </p:sp>
        </mc:Choice>
        <mc:Fallback xmlns="">
          <p:sp>
            <p:nvSpPr>
              <p:cNvPr id="127" name="Rectangle 126">
                <a:extLst>
                  <a:ext uri="{FF2B5EF4-FFF2-40B4-BE49-F238E27FC236}">
                    <a16:creationId xmlns:a16="http://schemas.microsoft.com/office/drawing/2014/main" id="{AB5814BC-2E24-4D3B-93F1-3EB229A1B3D4}"/>
                  </a:ext>
                </a:extLst>
              </p:cNvPr>
              <p:cNvSpPr>
                <a:spLocks noRot="1" noChangeAspect="1" noMove="1" noResize="1" noEditPoints="1" noAdjustHandles="1" noChangeArrowheads="1" noChangeShapeType="1" noTextEdit="1"/>
              </p:cNvSpPr>
              <p:nvPr/>
            </p:nvSpPr>
            <p:spPr>
              <a:xfrm>
                <a:off x="1002166" y="5618696"/>
                <a:ext cx="1077474" cy="64690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8C69C8D-76AB-4858-BD89-085CA2892507}"/>
                  </a:ext>
                </a:extLst>
              </p:cNvPr>
              <p:cNvSpPr/>
              <p:nvPr/>
            </p:nvSpPr>
            <p:spPr>
              <a:xfrm>
                <a:off x="4014114" y="5618696"/>
                <a:ext cx="1115947"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m:rPr>
                              <m:nor/>
                            </m:rPr>
                            <a:rPr lang="el-GR" i="1" dirty="0">
                              <a:latin typeface="Cambria Math" panose="02040503050406030204" pitchFamily="18" charset="0"/>
                              <a:ea typeface="Cambria Math" panose="02040503050406030204" pitchFamily="18" charset="0"/>
                            </a:rPr>
                            <m:t>τ</m:t>
                          </m:r>
                        </m:e>
                        <m:sub>
                          <m:r>
                            <m:rPr>
                              <m:sty m:val="p"/>
                            </m:rPr>
                            <a:rPr lang="en-US" b="0" i="0" dirty="0" smtClean="0">
                              <a:latin typeface="Cambria Math" panose="02040503050406030204" pitchFamily="18" charset="0"/>
                              <a:ea typeface="Cambria Math" panose="02040503050406030204" pitchFamily="18" charset="0"/>
                            </a:rPr>
                            <m:t>B</m:t>
                          </m:r>
                        </m:sub>
                      </m:sSub>
                      <m:r>
                        <a:rPr lang="en-US" b="0" i="1" smtClean="0">
                          <a:latin typeface="Cambria Math" panose="02040503050406030204" pitchFamily="18" charset="0"/>
                          <a:ea typeface="Cambria Math" panose="02040503050406030204" pitchFamily="18" charset="0"/>
                        </a:rPr>
                        <m:t>=−2</m:t>
                      </m:r>
                    </m:oMath>
                  </m:oMathPara>
                </a14:m>
                <a:endParaRPr lang="en-US" dirty="0"/>
              </a:p>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B</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32</m:t>
                      </m:r>
                    </m:oMath>
                  </m:oMathPara>
                </a14:m>
                <a:endParaRPr lang="en-US" dirty="0"/>
              </a:p>
            </p:txBody>
          </p:sp>
        </mc:Choice>
        <mc:Fallback xmlns="">
          <p:sp>
            <p:nvSpPr>
              <p:cNvPr id="128" name="Rectangle 127">
                <a:extLst>
                  <a:ext uri="{FF2B5EF4-FFF2-40B4-BE49-F238E27FC236}">
                    <a16:creationId xmlns:a16="http://schemas.microsoft.com/office/drawing/2014/main" id="{38C69C8D-76AB-4858-BD89-085CA2892507}"/>
                  </a:ext>
                </a:extLst>
              </p:cNvPr>
              <p:cNvSpPr>
                <a:spLocks noRot="1" noChangeAspect="1" noMove="1" noResize="1" noEditPoints="1" noAdjustHandles="1" noChangeArrowheads="1" noChangeShapeType="1" noTextEdit="1"/>
              </p:cNvSpPr>
              <p:nvPr/>
            </p:nvSpPr>
            <p:spPr>
              <a:xfrm>
                <a:off x="4014114" y="5618696"/>
                <a:ext cx="111594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5B85F6BF-0BF6-4466-944D-F04E3E4FF042}"/>
                  </a:ext>
                </a:extLst>
              </p:cNvPr>
              <p:cNvSpPr/>
              <p:nvPr/>
            </p:nvSpPr>
            <p:spPr>
              <a:xfrm>
                <a:off x="7181927" y="5618696"/>
                <a:ext cx="943399" cy="64690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m:rPr>
                              <m:nor/>
                            </m:rPr>
                            <a:rPr lang="el-GR" i="1" dirty="0">
                              <a:latin typeface="Cambria Math" panose="02040503050406030204" pitchFamily="18" charset="0"/>
                              <a:ea typeface="Cambria Math" panose="02040503050406030204" pitchFamily="18" charset="0"/>
                            </a:rPr>
                            <m:t>τ</m:t>
                          </m:r>
                        </m:e>
                        <m:sub>
                          <m:r>
                            <m:rPr>
                              <m:sty m:val="p"/>
                            </m:rPr>
                            <a:rPr lang="en-US" b="0" i="0" dirty="0" smtClean="0">
                              <a:latin typeface="Cambria Math" panose="02040503050406030204" pitchFamily="18" charset="0"/>
                              <a:ea typeface="Cambria Math" panose="02040503050406030204" pitchFamily="18" charset="0"/>
                            </a:rPr>
                            <m:t>C</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oMath>
                  </m:oMathPara>
                </a14:m>
                <a:endParaRPr lang="en-US" dirty="0"/>
              </a:p>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C</m:t>
                          </m:r>
                        </m:e>
                      </m:acc>
                      <m:r>
                        <a:rPr lang="en-US" i="1">
                          <a:latin typeface="Cambria Math" panose="02040503050406030204" pitchFamily="18" charset="0"/>
                          <a:ea typeface="Cambria Math" panose="02040503050406030204" pitchFamily="18" charset="0"/>
                        </a:rPr>
                        <m:t>=40</m:t>
                      </m:r>
                    </m:oMath>
                  </m:oMathPara>
                </a14:m>
                <a:endParaRPr lang="en-US" dirty="0"/>
              </a:p>
            </p:txBody>
          </p:sp>
        </mc:Choice>
        <mc:Fallback xmlns="">
          <p:sp>
            <p:nvSpPr>
              <p:cNvPr id="129" name="Rectangle 128">
                <a:extLst>
                  <a:ext uri="{FF2B5EF4-FFF2-40B4-BE49-F238E27FC236}">
                    <a16:creationId xmlns:a16="http://schemas.microsoft.com/office/drawing/2014/main" id="{5B85F6BF-0BF6-4466-944D-F04E3E4FF042}"/>
                  </a:ext>
                </a:extLst>
              </p:cNvPr>
              <p:cNvSpPr>
                <a:spLocks noRot="1" noChangeAspect="1" noMove="1" noResize="1" noEditPoints="1" noAdjustHandles="1" noChangeArrowheads="1" noChangeShapeType="1" noTextEdit="1"/>
              </p:cNvSpPr>
              <p:nvPr/>
            </p:nvSpPr>
            <p:spPr>
              <a:xfrm>
                <a:off x="7181927" y="5618696"/>
                <a:ext cx="943399" cy="64690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258DA5F2-DEF9-4967-A62D-16CBF7DD8989}"/>
                  </a:ext>
                </a:extLst>
              </p:cNvPr>
              <p:cNvSpPr/>
              <p:nvPr/>
            </p:nvSpPr>
            <p:spPr>
              <a:xfrm>
                <a:off x="5283079" y="2585141"/>
                <a:ext cx="10020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l-GR" sz="2000" i="1" dirty="0" smtClean="0">
                          <a:latin typeface="Cambria Math" panose="02040503050406030204" pitchFamily="18" charset="0"/>
                          <a:ea typeface="Cambria Math" panose="02040503050406030204" pitchFamily="18" charset="0"/>
                        </a:rPr>
                        <m:t>µ</m:t>
                      </m:r>
                      <m:r>
                        <a:rPr lang="en-US" sz="2000" b="0" i="1" smtClean="0">
                          <a:latin typeface="Cambria Math" panose="02040503050406030204" pitchFamily="18" charset="0"/>
                          <a:ea typeface="Cambria Math" panose="02040503050406030204" pitchFamily="18" charset="0"/>
                        </a:rPr>
                        <m:t>=34</m:t>
                      </m:r>
                    </m:oMath>
                  </m:oMathPara>
                </a14:m>
                <a:endParaRPr lang="en-US" sz="2000" dirty="0"/>
              </a:p>
            </p:txBody>
          </p:sp>
        </mc:Choice>
        <mc:Fallback xmlns="">
          <p:sp>
            <p:nvSpPr>
              <p:cNvPr id="130" name="Rectangle 129">
                <a:extLst>
                  <a:ext uri="{FF2B5EF4-FFF2-40B4-BE49-F238E27FC236}">
                    <a16:creationId xmlns:a16="http://schemas.microsoft.com/office/drawing/2014/main" id="{258DA5F2-DEF9-4967-A62D-16CBF7DD8989}"/>
                  </a:ext>
                </a:extLst>
              </p:cNvPr>
              <p:cNvSpPr>
                <a:spLocks noRot="1" noChangeAspect="1" noMove="1" noResize="1" noEditPoints="1" noAdjustHandles="1" noChangeArrowheads="1" noChangeShapeType="1" noTextEdit="1"/>
              </p:cNvSpPr>
              <p:nvPr/>
            </p:nvSpPr>
            <p:spPr>
              <a:xfrm>
                <a:off x="5283079" y="2585141"/>
                <a:ext cx="1002006" cy="400110"/>
              </a:xfrm>
              <a:prstGeom prst="rect">
                <a:avLst/>
              </a:prstGeom>
              <a:blipFill>
                <a:blip r:embed="rId5"/>
                <a:stretch>
                  <a:fillRect b="-4545"/>
                </a:stretch>
              </a:blipFill>
            </p:spPr>
            <p:txBody>
              <a:bodyPr/>
              <a:lstStyle/>
              <a:p>
                <a:r>
                  <a:rPr lang="en-US">
                    <a:noFill/>
                  </a:rPr>
                  <a:t> </a:t>
                </a:r>
              </a:p>
            </p:txBody>
          </p:sp>
        </mc:Fallback>
      </mc:AlternateContent>
      <p:sp>
        <p:nvSpPr>
          <p:cNvPr id="131" name="Content Placeholder 2">
            <a:extLst>
              <a:ext uri="{FF2B5EF4-FFF2-40B4-BE49-F238E27FC236}">
                <a16:creationId xmlns:a16="http://schemas.microsoft.com/office/drawing/2014/main" id="{C9FA7C2A-BF83-4433-9707-8DE463A61016}"/>
              </a:ext>
            </a:extLst>
          </p:cNvPr>
          <p:cNvSpPr txBox="1">
            <a:spLocks/>
          </p:cNvSpPr>
          <p:nvPr/>
        </p:nvSpPr>
        <p:spPr>
          <a:xfrm>
            <a:off x="6261862" y="6039648"/>
            <a:ext cx="920065" cy="707837"/>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4000" b="0" i="1" dirty="0">
                <a:latin typeface="Cambria Math" panose="02040503050406030204" pitchFamily="18" charset="0"/>
                <a:ea typeface="Cambria Math" panose="02040503050406030204" pitchFamily="18" charset="0"/>
              </a:rPr>
              <a:t>Y</a:t>
            </a:r>
            <a:r>
              <a:rPr lang="en-US" sz="4000" b="0" i="1" baseline="-25000" dirty="0">
                <a:latin typeface="Cambria Math" panose="02040503050406030204" pitchFamily="18" charset="0"/>
                <a:ea typeface="Cambria Math" panose="02040503050406030204" pitchFamily="18" charset="0"/>
              </a:rPr>
              <a:t>C1</a:t>
            </a:r>
            <a:endParaRPr lang="en-US" sz="4000" b="0" dirty="0">
              <a:latin typeface="Cambria Math" panose="02040503050406030204" pitchFamily="18" charset="0"/>
              <a:ea typeface="Cambria Math" panose="02040503050406030204" pitchFamily="18" charset="0"/>
            </a:endParaRPr>
          </a:p>
        </p:txBody>
      </p:sp>
      <p:cxnSp>
        <p:nvCxnSpPr>
          <p:cNvPr id="132" name="Straight Connector 131">
            <a:extLst>
              <a:ext uri="{FF2B5EF4-FFF2-40B4-BE49-F238E27FC236}">
                <a16:creationId xmlns:a16="http://schemas.microsoft.com/office/drawing/2014/main" id="{F3876513-F3F7-4C1B-90E0-7674F2E0FBA9}"/>
              </a:ext>
            </a:extLst>
          </p:cNvPr>
          <p:cNvCxnSpPr>
            <a:cxnSpLocks/>
          </p:cNvCxnSpPr>
          <p:nvPr/>
        </p:nvCxnSpPr>
        <p:spPr>
          <a:xfrm>
            <a:off x="6643841" y="5239972"/>
            <a:ext cx="0" cy="82296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ADF14C8B-1D54-4A18-806A-D2EA9620684F}"/>
              </a:ext>
            </a:extLst>
          </p:cNvPr>
          <p:cNvSpPr/>
          <p:nvPr/>
        </p:nvSpPr>
        <p:spPr>
          <a:xfrm>
            <a:off x="317956" y="6378153"/>
            <a:ext cx="3795719" cy="369332"/>
          </a:xfrm>
          <a:prstGeom prst="rect">
            <a:avLst/>
          </a:prstGeom>
        </p:spPr>
        <p:txBody>
          <a:bodyPr wrap="none">
            <a:spAutoFit/>
          </a:bodyPr>
          <a:lstStyle/>
          <a:p>
            <a:r>
              <a:rPr lang="en-US" dirty="0">
                <a:latin typeface="Avenir Next LT Pro" panose="020B0504020202020204" pitchFamily="34" charset="0"/>
              </a:rPr>
              <a:t>Units = biomass of plants in grams</a:t>
            </a:r>
          </a:p>
        </p:txBody>
      </p:sp>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95CF2CE-A834-438C-941E-571855856D76}"/>
                  </a:ext>
                </a:extLst>
              </p:cNvPr>
              <p:cNvSpPr txBox="1">
                <a:spLocks/>
              </p:cNvSpPr>
              <p:nvPr/>
            </p:nvSpPr>
            <p:spPr>
              <a:xfrm>
                <a:off x="2709644" y="1123781"/>
                <a:ext cx="4219662"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65" name="Content Placeholder 2">
                <a:extLst>
                  <a:ext uri="{FF2B5EF4-FFF2-40B4-BE49-F238E27FC236}">
                    <a16:creationId xmlns:a16="http://schemas.microsoft.com/office/drawing/2014/main" id="{295CF2CE-A834-438C-941E-571855856D76}"/>
                  </a:ext>
                </a:extLst>
              </p:cNvPr>
              <p:cNvSpPr txBox="1">
                <a:spLocks noRot="1" noChangeAspect="1" noMove="1" noResize="1" noEditPoints="1" noAdjustHandles="1" noChangeArrowheads="1" noChangeShapeType="1" noTextEdit="1"/>
              </p:cNvSpPr>
              <p:nvPr/>
            </p:nvSpPr>
            <p:spPr>
              <a:xfrm>
                <a:off x="2709644" y="1123781"/>
                <a:ext cx="4219662" cy="62860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356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4F8BD61D-0350-494E-A1D5-EC03FC32F737}"/>
              </a:ext>
            </a:extLst>
          </p:cNvPr>
          <p:cNvPicPr>
            <a:picLocks noChangeAspect="1"/>
          </p:cNvPicPr>
          <p:nvPr/>
        </p:nvPicPr>
        <p:blipFill>
          <a:blip r:embed="rId2"/>
          <a:stretch>
            <a:fillRect/>
          </a:stretch>
        </p:blipFill>
        <p:spPr>
          <a:xfrm>
            <a:off x="214545" y="1186134"/>
            <a:ext cx="6538244" cy="2013091"/>
          </a:xfrm>
          <a:prstGeom prst="rect">
            <a:avLst/>
          </a:prstGeom>
        </p:spPr>
      </p:pic>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a:t>
            </a:r>
          </a:p>
        </p:txBody>
      </p:sp>
      <p:sp>
        <p:nvSpPr>
          <p:cNvPr id="5" name="Rectangle 4">
            <a:extLst>
              <a:ext uri="{FF2B5EF4-FFF2-40B4-BE49-F238E27FC236}">
                <a16:creationId xmlns:a16="http://schemas.microsoft.com/office/drawing/2014/main" id="{897909F2-D3F4-4013-89D5-2FCDB97EBA16}"/>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CB7D529-F355-448A-9F9F-2585E5600C9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10" name="Picture 9">
            <a:extLst>
              <a:ext uri="{FF2B5EF4-FFF2-40B4-BE49-F238E27FC236}">
                <a16:creationId xmlns:a16="http://schemas.microsoft.com/office/drawing/2014/main" id="{51A6A80F-3545-4307-8D64-5F5CE1F1A6F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11" name="Picture 10">
            <a:extLst>
              <a:ext uri="{FF2B5EF4-FFF2-40B4-BE49-F238E27FC236}">
                <a16:creationId xmlns:a16="http://schemas.microsoft.com/office/drawing/2014/main" id="{91B35270-4D11-417F-BC80-FA771631A4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14" name="Picture 13">
            <a:extLst>
              <a:ext uri="{FF2B5EF4-FFF2-40B4-BE49-F238E27FC236}">
                <a16:creationId xmlns:a16="http://schemas.microsoft.com/office/drawing/2014/main" id="{B577634D-C6EB-49A8-9990-F52275A6A489}"/>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15" name="Picture 14">
            <a:extLst>
              <a:ext uri="{FF2B5EF4-FFF2-40B4-BE49-F238E27FC236}">
                <a16:creationId xmlns:a16="http://schemas.microsoft.com/office/drawing/2014/main" id="{018241EA-D2FF-4276-BEFD-7383CB426F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16" name="Picture 15">
            <a:extLst>
              <a:ext uri="{FF2B5EF4-FFF2-40B4-BE49-F238E27FC236}">
                <a16:creationId xmlns:a16="http://schemas.microsoft.com/office/drawing/2014/main" id="{944C0B75-D62A-402C-A0E0-ADF178FF330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19" name="Picture 18">
            <a:extLst>
              <a:ext uri="{FF2B5EF4-FFF2-40B4-BE49-F238E27FC236}">
                <a16:creationId xmlns:a16="http://schemas.microsoft.com/office/drawing/2014/main" id="{BBA9036B-9065-49C4-BE4B-591F19F5E91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20" name="Picture 19">
            <a:extLst>
              <a:ext uri="{FF2B5EF4-FFF2-40B4-BE49-F238E27FC236}">
                <a16:creationId xmlns:a16="http://schemas.microsoft.com/office/drawing/2014/main" id="{673C3390-6BE6-4C60-9D8B-402A2346C57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21" name="Picture 20">
            <a:extLst>
              <a:ext uri="{FF2B5EF4-FFF2-40B4-BE49-F238E27FC236}">
                <a16:creationId xmlns:a16="http://schemas.microsoft.com/office/drawing/2014/main" id="{1E84D7DD-51EC-4E87-8AE9-683043D3F628}"/>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24" name="Picture 23">
            <a:extLst>
              <a:ext uri="{FF2B5EF4-FFF2-40B4-BE49-F238E27FC236}">
                <a16:creationId xmlns:a16="http://schemas.microsoft.com/office/drawing/2014/main" id="{E84DC37D-D0BF-4702-AA06-473A4F2AFCC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25" name="Picture 24">
            <a:extLst>
              <a:ext uri="{FF2B5EF4-FFF2-40B4-BE49-F238E27FC236}">
                <a16:creationId xmlns:a16="http://schemas.microsoft.com/office/drawing/2014/main" id="{6351FAF8-F6D9-47B9-AC70-D88EE28E3B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26" name="Picture 25">
            <a:extLst>
              <a:ext uri="{FF2B5EF4-FFF2-40B4-BE49-F238E27FC236}">
                <a16:creationId xmlns:a16="http://schemas.microsoft.com/office/drawing/2014/main" id="{829EB22A-91D8-4010-94F1-C1751D372A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29" name="Picture 28">
            <a:extLst>
              <a:ext uri="{FF2B5EF4-FFF2-40B4-BE49-F238E27FC236}">
                <a16:creationId xmlns:a16="http://schemas.microsoft.com/office/drawing/2014/main" id="{A0090F85-951A-42DC-A664-1DF6E799473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30" name="Picture 29">
            <a:extLst>
              <a:ext uri="{FF2B5EF4-FFF2-40B4-BE49-F238E27FC236}">
                <a16:creationId xmlns:a16="http://schemas.microsoft.com/office/drawing/2014/main" id="{097D391A-C9BD-4EAB-A9A9-DCBF7CED845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31" name="Picture 30">
            <a:extLst>
              <a:ext uri="{FF2B5EF4-FFF2-40B4-BE49-F238E27FC236}">
                <a16:creationId xmlns:a16="http://schemas.microsoft.com/office/drawing/2014/main" id="{81238CD5-A862-41B9-B669-3E8D398DC3E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36" name="Picture 35">
            <a:extLst>
              <a:ext uri="{FF2B5EF4-FFF2-40B4-BE49-F238E27FC236}">
                <a16:creationId xmlns:a16="http://schemas.microsoft.com/office/drawing/2014/main" id="{3563A558-5823-450A-95F9-B28DF31321B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37" name="Picture 36">
            <a:extLst>
              <a:ext uri="{FF2B5EF4-FFF2-40B4-BE49-F238E27FC236}">
                <a16:creationId xmlns:a16="http://schemas.microsoft.com/office/drawing/2014/main" id="{38A21116-7D71-40D6-9113-47DC6A9683E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38" name="Picture 37">
            <a:extLst>
              <a:ext uri="{FF2B5EF4-FFF2-40B4-BE49-F238E27FC236}">
                <a16:creationId xmlns:a16="http://schemas.microsoft.com/office/drawing/2014/main" id="{459D3066-3FA6-4F3B-9FDF-4FF6B161ADD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39" name="Picture 38">
            <a:extLst>
              <a:ext uri="{FF2B5EF4-FFF2-40B4-BE49-F238E27FC236}">
                <a16:creationId xmlns:a16="http://schemas.microsoft.com/office/drawing/2014/main" id="{9FAD1AA6-1DD2-419E-895F-0D71D15359B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40" name="Picture 39">
            <a:extLst>
              <a:ext uri="{FF2B5EF4-FFF2-40B4-BE49-F238E27FC236}">
                <a16:creationId xmlns:a16="http://schemas.microsoft.com/office/drawing/2014/main" id="{6DF93956-4A8A-4448-8020-BD37AC2EEFE2}"/>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41" name="Picture 40">
            <a:extLst>
              <a:ext uri="{FF2B5EF4-FFF2-40B4-BE49-F238E27FC236}">
                <a16:creationId xmlns:a16="http://schemas.microsoft.com/office/drawing/2014/main" id="{92E602C0-7132-40AD-AEC5-61169716500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grpSp>
        <p:nvGrpSpPr>
          <p:cNvPr id="78" name="Group 77">
            <a:extLst>
              <a:ext uri="{FF2B5EF4-FFF2-40B4-BE49-F238E27FC236}">
                <a16:creationId xmlns:a16="http://schemas.microsoft.com/office/drawing/2014/main" id="{E392E6D5-8FF3-4459-80E1-355AC46E55CE}"/>
              </a:ext>
            </a:extLst>
          </p:cNvPr>
          <p:cNvGrpSpPr/>
          <p:nvPr/>
        </p:nvGrpSpPr>
        <p:grpSpPr>
          <a:xfrm>
            <a:off x="214545" y="3229488"/>
            <a:ext cx="7159378" cy="3101234"/>
            <a:chOff x="214545" y="3229488"/>
            <a:chExt cx="7159378" cy="3101234"/>
          </a:xfrm>
        </p:grpSpPr>
        <p:sp>
          <p:nvSpPr>
            <p:cNvPr id="79" name="Rectangle 78">
              <a:extLst>
                <a:ext uri="{FF2B5EF4-FFF2-40B4-BE49-F238E27FC236}">
                  <a16:creationId xmlns:a16="http://schemas.microsoft.com/office/drawing/2014/main" id="{AAAB8D39-6E65-4B87-9A3F-DFC609B9C703}"/>
                </a:ext>
              </a:extLst>
            </p:cNvPr>
            <p:cNvSpPr/>
            <p:nvPr/>
          </p:nvSpPr>
          <p:spPr>
            <a:xfrm>
              <a:off x="214545" y="3724711"/>
              <a:ext cx="7159378" cy="26060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85B23332-E617-4E3C-98AC-18A474F85299}"/>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97906" y="4119238"/>
              <a:ext cx="547231" cy="450873"/>
            </a:xfrm>
            <a:prstGeom prst="rect">
              <a:avLst/>
            </a:prstGeom>
          </p:spPr>
        </p:pic>
        <p:pic>
          <p:nvPicPr>
            <p:cNvPr id="81" name="Picture 80">
              <a:extLst>
                <a:ext uri="{FF2B5EF4-FFF2-40B4-BE49-F238E27FC236}">
                  <a16:creationId xmlns:a16="http://schemas.microsoft.com/office/drawing/2014/main" id="{EA4E65CB-9E86-416A-92F5-BC1CDFD0FFF4}"/>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09516" y="4800552"/>
              <a:ext cx="547231" cy="450873"/>
            </a:xfrm>
            <a:prstGeom prst="rect">
              <a:avLst/>
            </a:prstGeom>
          </p:spPr>
        </p:pic>
        <p:pic>
          <p:nvPicPr>
            <p:cNvPr id="82" name="Picture 81">
              <a:extLst>
                <a:ext uri="{FF2B5EF4-FFF2-40B4-BE49-F238E27FC236}">
                  <a16:creationId xmlns:a16="http://schemas.microsoft.com/office/drawing/2014/main" id="{A37B335D-BEC8-4C82-82D1-CBF150E1822C}"/>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97905" y="5449620"/>
              <a:ext cx="547231" cy="450873"/>
            </a:xfrm>
            <a:prstGeom prst="rect">
              <a:avLst/>
            </a:prstGeom>
          </p:spPr>
        </p:pic>
        <p:pic>
          <p:nvPicPr>
            <p:cNvPr id="83" name="Picture 82">
              <a:extLst>
                <a:ext uri="{FF2B5EF4-FFF2-40B4-BE49-F238E27FC236}">
                  <a16:creationId xmlns:a16="http://schemas.microsoft.com/office/drawing/2014/main" id="{27EF8CCC-3090-4474-BF86-BEEC3E453B78}"/>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630482" y="4119238"/>
              <a:ext cx="547231" cy="450873"/>
            </a:xfrm>
            <a:prstGeom prst="rect">
              <a:avLst/>
            </a:prstGeom>
          </p:spPr>
        </p:pic>
        <p:pic>
          <p:nvPicPr>
            <p:cNvPr id="84" name="Picture 83">
              <a:extLst>
                <a:ext uri="{FF2B5EF4-FFF2-40B4-BE49-F238E27FC236}">
                  <a16:creationId xmlns:a16="http://schemas.microsoft.com/office/drawing/2014/main" id="{4B76EB03-B095-4221-81A8-9490CA193AE6}"/>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642092" y="4800552"/>
              <a:ext cx="547231" cy="450873"/>
            </a:xfrm>
            <a:prstGeom prst="rect">
              <a:avLst/>
            </a:prstGeom>
          </p:spPr>
        </p:pic>
        <p:pic>
          <p:nvPicPr>
            <p:cNvPr id="85" name="Picture 84">
              <a:extLst>
                <a:ext uri="{FF2B5EF4-FFF2-40B4-BE49-F238E27FC236}">
                  <a16:creationId xmlns:a16="http://schemas.microsoft.com/office/drawing/2014/main" id="{F7C3D4B4-154D-497D-96E0-3BBBF23962FE}"/>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630481" y="5449620"/>
              <a:ext cx="547231" cy="450873"/>
            </a:xfrm>
            <a:prstGeom prst="rect">
              <a:avLst/>
            </a:prstGeom>
          </p:spPr>
        </p:pic>
        <p:pic>
          <p:nvPicPr>
            <p:cNvPr id="86" name="Picture 85">
              <a:extLst>
                <a:ext uri="{FF2B5EF4-FFF2-40B4-BE49-F238E27FC236}">
                  <a16:creationId xmlns:a16="http://schemas.microsoft.com/office/drawing/2014/main" id="{80006657-4C44-4749-9A99-8F2A153B8C7E}"/>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2563056" y="4108997"/>
              <a:ext cx="547231" cy="450873"/>
            </a:xfrm>
            <a:prstGeom prst="rect">
              <a:avLst/>
            </a:prstGeom>
          </p:spPr>
        </p:pic>
        <p:pic>
          <p:nvPicPr>
            <p:cNvPr id="87" name="Picture 86">
              <a:extLst>
                <a:ext uri="{FF2B5EF4-FFF2-40B4-BE49-F238E27FC236}">
                  <a16:creationId xmlns:a16="http://schemas.microsoft.com/office/drawing/2014/main" id="{310E74DA-A4C5-4EEE-B680-1DE6453E618B}"/>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74666" y="4790311"/>
              <a:ext cx="547231" cy="450873"/>
            </a:xfrm>
            <a:prstGeom prst="rect">
              <a:avLst/>
            </a:prstGeom>
          </p:spPr>
        </p:pic>
        <p:pic>
          <p:nvPicPr>
            <p:cNvPr id="88" name="Picture 87">
              <a:extLst>
                <a:ext uri="{FF2B5EF4-FFF2-40B4-BE49-F238E27FC236}">
                  <a16:creationId xmlns:a16="http://schemas.microsoft.com/office/drawing/2014/main" id="{6EC7F37A-0C19-458B-B824-E31DA37B55E6}"/>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563055" y="5439379"/>
              <a:ext cx="547231" cy="450873"/>
            </a:xfrm>
            <a:prstGeom prst="rect">
              <a:avLst/>
            </a:prstGeom>
          </p:spPr>
        </p:pic>
        <p:pic>
          <p:nvPicPr>
            <p:cNvPr id="89" name="Picture 88">
              <a:extLst>
                <a:ext uri="{FF2B5EF4-FFF2-40B4-BE49-F238E27FC236}">
                  <a16:creationId xmlns:a16="http://schemas.microsoft.com/office/drawing/2014/main" id="{9E65709D-89E2-4588-9B1D-AB00DAA3A6E3}"/>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5628" y="4108997"/>
              <a:ext cx="547231" cy="450873"/>
            </a:xfrm>
            <a:prstGeom prst="rect">
              <a:avLst/>
            </a:prstGeom>
          </p:spPr>
        </p:pic>
        <p:pic>
          <p:nvPicPr>
            <p:cNvPr id="90" name="Picture 89">
              <a:extLst>
                <a:ext uri="{FF2B5EF4-FFF2-40B4-BE49-F238E27FC236}">
                  <a16:creationId xmlns:a16="http://schemas.microsoft.com/office/drawing/2014/main" id="{C6B01EB8-35E5-4BC5-B75A-0F0FE5FEDB6F}"/>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507238" y="4790311"/>
              <a:ext cx="547231" cy="450873"/>
            </a:xfrm>
            <a:prstGeom prst="rect">
              <a:avLst/>
            </a:prstGeom>
          </p:spPr>
        </p:pic>
        <p:pic>
          <p:nvPicPr>
            <p:cNvPr id="91" name="Picture 90">
              <a:extLst>
                <a:ext uri="{FF2B5EF4-FFF2-40B4-BE49-F238E27FC236}">
                  <a16:creationId xmlns:a16="http://schemas.microsoft.com/office/drawing/2014/main" id="{AB8F0EEB-27FF-42D6-A6EB-93413272C8B5}"/>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495627" y="5439379"/>
              <a:ext cx="547231" cy="450873"/>
            </a:xfrm>
            <a:prstGeom prst="rect">
              <a:avLst/>
            </a:prstGeom>
          </p:spPr>
        </p:pic>
        <p:pic>
          <p:nvPicPr>
            <p:cNvPr id="92" name="Picture 91">
              <a:extLst>
                <a:ext uri="{FF2B5EF4-FFF2-40B4-BE49-F238E27FC236}">
                  <a16:creationId xmlns:a16="http://schemas.microsoft.com/office/drawing/2014/main" id="{A29011FC-330F-4542-964B-7EDD6CEADB7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439809" y="4108997"/>
              <a:ext cx="547231" cy="450873"/>
            </a:xfrm>
            <a:prstGeom prst="rect">
              <a:avLst/>
            </a:prstGeom>
          </p:spPr>
        </p:pic>
        <p:pic>
          <p:nvPicPr>
            <p:cNvPr id="93" name="Picture 92">
              <a:extLst>
                <a:ext uri="{FF2B5EF4-FFF2-40B4-BE49-F238E27FC236}">
                  <a16:creationId xmlns:a16="http://schemas.microsoft.com/office/drawing/2014/main" id="{2A27976B-3A29-4398-8383-B8937EF2EDA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4451419" y="4790311"/>
              <a:ext cx="547231" cy="450873"/>
            </a:xfrm>
            <a:prstGeom prst="rect">
              <a:avLst/>
            </a:prstGeom>
          </p:spPr>
        </p:pic>
        <p:pic>
          <p:nvPicPr>
            <p:cNvPr id="94" name="Picture 93">
              <a:extLst>
                <a:ext uri="{FF2B5EF4-FFF2-40B4-BE49-F238E27FC236}">
                  <a16:creationId xmlns:a16="http://schemas.microsoft.com/office/drawing/2014/main" id="{8389B489-AF4A-41BA-85DE-C44252B25344}"/>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4439808" y="5439379"/>
              <a:ext cx="547231" cy="450873"/>
            </a:xfrm>
            <a:prstGeom prst="rect">
              <a:avLst/>
            </a:prstGeom>
          </p:spPr>
        </p:pic>
        <p:pic>
          <p:nvPicPr>
            <p:cNvPr id="95" name="Picture 94">
              <a:extLst>
                <a:ext uri="{FF2B5EF4-FFF2-40B4-BE49-F238E27FC236}">
                  <a16:creationId xmlns:a16="http://schemas.microsoft.com/office/drawing/2014/main" id="{0FFEDD6B-F167-411D-A27F-944B12F4377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61377" y="4108997"/>
              <a:ext cx="547231" cy="450873"/>
            </a:xfrm>
            <a:prstGeom prst="rect">
              <a:avLst/>
            </a:prstGeom>
          </p:spPr>
        </p:pic>
        <p:pic>
          <p:nvPicPr>
            <p:cNvPr id="96" name="Picture 95">
              <a:extLst>
                <a:ext uri="{FF2B5EF4-FFF2-40B4-BE49-F238E27FC236}">
                  <a16:creationId xmlns:a16="http://schemas.microsoft.com/office/drawing/2014/main" id="{5045E1BE-37CA-4688-B27D-10D259808CBB}"/>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272987" y="4790311"/>
              <a:ext cx="547231" cy="450873"/>
            </a:xfrm>
            <a:prstGeom prst="rect">
              <a:avLst/>
            </a:prstGeom>
          </p:spPr>
        </p:pic>
        <p:pic>
          <p:nvPicPr>
            <p:cNvPr id="97" name="Picture 96">
              <a:extLst>
                <a:ext uri="{FF2B5EF4-FFF2-40B4-BE49-F238E27FC236}">
                  <a16:creationId xmlns:a16="http://schemas.microsoft.com/office/drawing/2014/main" id="{FE4EC75C-DF6C-4858-92B8-AE9D89E15971}"/>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261376" y="5439379"/>
              <a:ext cx="547231" cy="450873"/>
            </a:xfrm>
            <a:prstGeom prst="rect">
              <a:avLst/>
            </a:prstGeom>
          </p:spPr>
        </p:pic>
        <p:pic>
          <p:nvPicPr>
            <p:cNvPr id="98" name="Picture 97">
              <a:extLst>
                <a:ext uri="{FF2B5EF4-FFF2-40B4-BE49-F238E27FC236}">
                  <a16:creationId xmlns:a16="http://schemas.microsoft.com/office/drawing/2014/main" id="{22BB877A-942D-4833-9D42-7794E1D23715}"/>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6193948" y="4098756"/>
              <a:ext cx="547231" cy="450873"/>
            </a:xfrm>
            <a:prstGeom prst="rect">
              <a:avLst/>
            </a:prstGeom>
          </p:spPr>
        </p:pic>
        <p:pic>
          <p:nvPicPr>
            <p:cNvPr id="99" name="Picture 98">
              <a:extLst>
                <a:ext uri="{FF2B5EF4-FFF2-40B4-BE49-F238E27FC236}">
                  <a16:creationId xmlns:a16="http://schemas.microsoft.com/office/drawing/2014/main" id="{C71EE338-74D4-4A93-A9FD-E82CE436FDF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205558" y="4780070"/>
              <a:ext cx="547231" cy="450873"/>
            </a:xfrm>
            <a:prstGeom prst="rect">
              <a:avLst/>
            </a:prstGeom>
          </p:spPr>
        </p:pic>
        <p:pic>
          <p:nvPicPr>
            <p:cNvPr id="100" name="Picture 99">
              <a:extLst>
                <a:ext uri="{FF2B5EF4-FFF2-40B4-BE49-F238E27FC236}">
                  <a16:creationId xmlns:a16="http://schemas.microsoft.com/office/drawing/2014/main" id="{E5251DD1-E52D-40FC-90A8-CA4F11543277}"/>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93947" y="5429138"/>
              <a:ext cx="547231" cy="450873"/>
            </a:xfrm>
            <a:prstGeom prst="rect">
              <a:avLst/>
            </a:prstGeom>
          </p:spPr>
        </p:pic>
        <p:pic>
          <p:nvPicPr>
            <p:cNvPr id="101" name="Picture 100">
              <a:extLst>
                <a:ext uri="{FF2B5EF4-FFF2-40B4-BE49-F238E27FC236}">
                  <a16:creationId xmlns:a16="http://schemas.microsoft.com/office/drawing/2014/main" id="{B1D8581F-719C-4FFC-8C75-493BB28C21D0}"/>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188222" y="3229488"/>
              <a:ext cx="547231" cy="450873"/>
            </a:xfrm>
            <a:prstGeom prst="rect">
              <a:avLst/>
            </a:prstGeom>
          </p:spPr>
        </p:pic>
        <p:pic>
          <p:nvPicPr>
            <p:cNvPr id="102" name="Picture 101">
              <a:extLst>
                <a:ext uri="{FF2B5EF4-FFF2-40B4-BE49-F238E27FC236}">
                  <a16:creationId xmlns:a16="http://schemas.microsoft.com/office/drawing/2014/main" id="{077C103B-EA4E-48A0-84C7-1BBF362D2435}"/>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298383" y="3229488"/>
              <a:ext cx="547231" cy="450873"/>
            </a:xfrm>
            <a:prstGeom prst="rect">
              <a:avLst/>
            </a:prstGeom>
          </p:spPr>
        </p:pic>
        <p:pic>
          <p:nvPicPr>
            <p:cNvPr id="103" name="Picture 102">
              <a:extLst>
                <a:ext uri="{FF2B5EF4-FFF2-40B4-BE49-F238E27FC236}">
                  <a16:creationId xmlns:a16="http://schemas.microsoft.com/office/drawing/2014/main" id="{3F20C2DD-F529-4B0F-8E72-002CF2C94150}"/>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5962524" y="3229488"/>
              <a:ext cx="547231" cy="450873"/>
            </a:xfrm>
            <a:prstGeom prst="rect">
              <a:avLst/>
            </a:prstGeom>
          </p:spPr>
        </p:pic>
        <p:sp>
          <p:nvSpPr>
            <p:cNvPr id="104" name="Rectangle 103">
              <a:extLst>
                <a:ext uri="{FF2B5EF4-FFF2-40B4-BE49-F238E27FC236}">
                  <a16:creationId xmlns:a16="http://schemas.microsoft.com/office/drawing/2014/main" id="{7006D0D3-B634-4A8B-851B-F081B2FD3900}"/>
                </a:ext>
              </a:extLst>
            </p:cNvPr>
            <p:cNvSpPr/>
            <p:nvPr/>
          </p:nvSpPr>
          <p:spPr>
            <a:xfrm>
              <a:off x="4626398" y="3291468"/>
              <a:ext cx="346570" cy="369332"/>
            </a:xfrm>
            <a:prstGeom prst="rect">
              <a:avLst/>
            </a:prstGeom>
          </p:spPr>
          <p:txBody>
            <a:bodyPr wrap="none">
              <a:spAutoFit/>
            </a:bodyPr>
            <a:lstStyle/>
            <a:p>
              <a:r>
                <a:rPr lang="en-US" dirty="0">
                  <a:latin typeface="Avenir Next LT Pro" panose="020B0504020202020204" pitchFamily="34" charset="0"/>
                </a:rPr>
                <a:t>A</a:t>
              </a:r>
              <a:endParaRPr lang="en-US" dirty="0"/>
            </a:p>
          </p:txBody>
        </p:sp>
        <p:sp>
          <p:nvSpPr>
            <p:cNvPr id="105" name="Rectangle 104">
              <a:extLst>
                <a:ext uri="{FF2B5EF4-FFF2-40B4-BE49-F238E27FC236}">
                  <a16:creationId xmlns:a16="http://schemas.microsoft.com/office/drawing/2014/main" id="{1DD5DAE6-854C-4F9D-BD95-426851DFBDCE}"/>
                </a:ext>
              </a:extLst>
            </p:cNvPr>
            <p:cNvSpPr/>
            <p:nvPr/>
          </p:nvSpPr>
          <p:spPr>
            <a:xfrm>
              <a:off x="5546110" y="3290156"/>
              <a:ext cx="332142" cy="369332"/>
            </a:xfrm>
            <a:prstGeom prst="rect">
              <a:avLst/>
            </a:prstGeom>
          </p:spPr>
          <p:txBody>
            <a:bodyPr wrap="none">
              <a:spAutoFit/>
            </a:bodyPr>
            <a:lstStyle/>
            <a:p>
              <a:r>
                <a:rPr lang="en-US" dirty="0">
                  <a:latin typeface="Avenir Next LT Pro" panose="020B0504020202020204" pitchFamily="34" charset="0"/>
                </a:rPr>
                <a:t>B</a:t>
              </a:r>
              <a:endParaRPr lang="en-US" dirty="0"/>
            </a:p>
          </p:txBody>
        </p:sp>
        <p:sp>
          <p:nvSpPr>
            <p:cNvPr id="106" name="Rectangle 105">
              <a:extLst>
                <a:ext uri="{FF2B5EF4-FFF2-40B4-BE49-F238E27FC236}">
                  <a16:creationId xmlns:a16="http://schemas.microsoft.com/office/drawing/2014/main" id="{37419A49-9BD1-4556-9C11-D4C8FB113802}"/>
                </a:ext>
              </a:extLst>
            </p:cNvPr>
            <p:cNvSpPr/>
            <p:nvPr/>
          </p:nvSpPr>
          <p:spPr>
            <a:xfrm>
              <a:off x="6294802" y="3284168"/>
              <a:ext cx="308098" cy="369332"/>
            </a:xfrm>
            <a:prstGeom prst="rect">
              <a:avLst/>
            </a:prstGeom>
          </p:spPr>
          <p:txBody>
            <a:bodyPr wrap="none">
              <a:spAutoFit/>
            </a:bodyPr>
            <a:lstStyle/>
            <a:p>
              <a:r>
                <a:rPr lang="en-US" dirty="0"/>
                <a:t>C</a:t>
              </a:r>
            </a:p>
          </p:txBody>
        </p:sp>
      </p:grpSp>
      <p:sp>
        <p:nvSpPr>
          <p:cNvPr id="108" name="Rectangle 107">
            <a:extLst>
              <a:ext uri="{FF2B5EF4-FFF2-40B4-BE49-F238E27FC236}">
                <a16:creationId xmlns:a16="http://schemas.microsoft.com/office/drawing/2014/main" id="{1E6C0DD9-6D2B-4354-9FAB-90D6C829B50D}"/>
              </a:ext>
            </a:extLst>
          </p:cNvPr>
          <p:cNvSpPr/>
          <p:nvPr/>
        </p:nvSpPr>
        <p:spPr>
          <a:xfrm>
            <a:off x="4287188" y="2693708"/>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C7113068-FF58-4A26-8E84-42DA53DF861C}"/>
              </a:ext>
            </a:extLst>
          </p:cNvPr>
          <p:cNvSpPr/>
          <p:nvPr/>
        </p:nvSpPr>
        <p:spPr>
          <a:xfrm>
            <a:off x="5039546" y="2743695"/>
            <a:ext cx="3377399" cy="369332"/>
          </a:xfrm>
          <a:prstGeom prst="rect">
            <a:avLst/>
          </a:prstGeom>
        </p:spPr>
        <p:txBody>
          <a:bodyPr wrap="none">
            <a:spAutoFit/>
          </a:bodyPr>
          <a:lstStyle/>
          <a:p>
            <a:r>
              <a:rPr lang="en-US" dirty="0">
                <a:latin typeface="Avenir Next LT Pro" panose="020B0504020202020204" pitchFamily="34" charset="0"/>
              </a:rPr>
              <a:t>Sampling universe (e.g., farm)</a:t>
            </a:r>
            <a:endParaRPr lang="en-US" dirty="0"/>
          </a:p>
        </p:txBody>
      </p:sp>
      <p:pic>
        <p:nvPicPr>
          <p:cNvPr id="110" name="Picture 109">
            <a:extLst>
              <a:ext uri="{FF2B5EF4-FFF2-40B4-BE49-F238E27FC236}">
                <a16:creationId xmlns:a16="http://schemas.microsoft.com/office/drawing/2014/main" id="{1651CA78-7FC4-40AA-8330-40DCDE55020F}"/>
              </a:ext>
            </a:extLst>
          </p:cNvPr>
          <p:cNvPicPr>
            <a:picLocks noChangeAspect="1"/>
          </p:cNvPicPr>
          <p:nvPr/>
        </p:nvPicPr>
        <p:blipFill rotWithShape="1">
          <a:blip r:embed="rId3">
            <a:extLst>
              <a:ext uri="{28A0092B-C50C-407E-A947-70E740481C1C}">
                <a14:useLocalDpi xmlns:a14="http://schemas.microsoft.com/office/drawing/2010/main" val="0"/>
              </a:ext>
            </a:extLst>
          </a:blip>
          <a:srcRect t="85929" r="37855"/>
          <a:stretch/>
        </p:blipFill>
        <p:spPr>
          <a:xfrm>
            <a:off x="7373923" y="5458720"/>
            <a:ext cx="1640031" cy="371343"/>
          </a:xfrm>
          <a:prstGeom prst="rect">
            <a:avLst/>
          </a:prstGeom>
        </p:spPr>
      </p:pic>
      <p:pic>
        <p:nvPicPr>
          <p:cNvPr id="111" name="Picture 110">
            <a:extLst>
              <a:ext uri="{FF2B5EF4-FFF2-40B4-BE49-F238E27FC236}">
                <a16:creationId xmlns:a16="http://schemas.microsoft.com/office/drawing/2014/main" id="{2661D842-356E-44F7-BF15-D4CC432BCB8E}"/>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7868894" y="4349679"/>
            <a:ext cx="547231" cy="450873"/>
          </a:xfrm>
          <a:prstGeom prst="rect">
            <a:avLst/>
          </a:prstGeom>
        </p:spPr>
      </p:pic>
      <p:sp>
        <p:nvSpPr>
          <p:cNvPr id="112" name="Rectangle 111">
            <a:extLst>
              <a:ext uri="{FF2B5EF4-FFF2-40B4-BE49-F238E27FC236}">
                <a16:creationId xmlns:a16="http://schemas.microsoft.com/office/drawing/2014/main" id="{1AB660C7-D824-46F2-AE25-5F33460B42D3}"/>
              </a:ext>
            </a:extLst>
          </p:cNvPr>
          <p:cNvSpPr/>
          <p:nvPr/>
        </p:nvSpPr>
        <p:spPr>
          <a:xfrm>
            <a:off x="7588399" y="4801708"/>
            <a:ext cx="1315480" cy="646331"/>
          </a:xfrm>
          <a:prstGeom prst="rect">
            <a:avLst/>
          </a:prstGeom>
        </p:spPr>
        <p:txBody>
          <a:bodyPr wrap="square">
            <a:spAutoFit/>
          </a:bodyPr>
          <a:lstStyle/>
          <a:p>
            <a:pPr algn="ctr"/>
            <a:r>
              <a:rPr lang="en-US" dirty="0">
                <a:latin typeface="Avenir Next LT Pro" panose="020B0504020202020204" pitchFamily="34" charset="0"/>
              </a:rPr>
              <a:t>single plant</a:t>
            </a:r>
          </a:p>
        </p:txBody>
      </p:sp>
      <p:grpSp>
        <p:nvGrpSpPr>
          <p:cNvPr id="3" name="Group 2">
            <a:extLst>
              <a:ext uri="{FF2B5EF4-FFF2-40B4-BE49-F238E27FC236}">
                <a16:creationId xmlns:a16="http://schemas.microsoft.com/office/drawing/2014/main" id="{0E37F3DD-7234-4037-A605-57B38874CD08}"/>
              </a:ext>
            </a:extLst>
          </p:cNvPr>
          <p:cNvGrpSpPr/>
          <p:nvPr/>
        </p:nvGrpSpPr>
        <p:grpSpPr>
          <a:xfrm>
            <a:off x="872517" y="2108486"/>
            <a:ext cx="7398965" cy="2948210"/>
            <a:chOff x="872517" y="2108486"/>
            <a:chExt cx="7398965" cy="2948210"/>
          </a:xfrm>
        </p:grpSpPr>
        <p:sp>
          <p:nvSpPr>
            <p:cNvPr id="61" name="Content Placeholder 2">
              <a:extLst>
                <a:ext uri="{FF2B5EF4-FFF2-40B4-BE49-F238E27FC236}">
                  <a16:creationId xmlns:a16="http://schemas.microsoft.com/office/drawing/2014/main" id="{D2E9A945-0712-4728-9B73-42F2654A20F6}"/>
                </a:ext>
              </a:extLst>
            </p:cNvPr>
            <p:cNvSpPr txBox="1">
              <a:spLocks/>
            </p:cNvSpPr>
            <p:nvPr/>
          </p:nvSpPr>
          <p:spPr>
            <a:xfrm>
              <a:off x="872517" y="2108486"/>
              <a:ext cx="7398965" cy="2948210"/>
            </a:xfrm>
            <a:prstGeom prst="rect">
              <a:avLst/>
            </a:prstGeom>
            <a:solidFill>
              <a:schemeClr val="bg1"/>
            </a:solidFill>
            <a:ln>
              <a:solidFill>
                <a:schemeClr val="tx1"/>
              </a:solidFill>
            </a:ln>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endParaRPr lang="en-US" sz="1800" b="0" dirty="0">
                <a:latin typeface="Avenir Next LT Pro" panose="020B0504020202020204" pitchFamily="34" charset="0"/>
              </a:endParaRPr>
            </a:p>
            <a:p>
              <a:pPr>
                <a:spcBef>
                  <a:spcPts val="0"/>
                </a:spcBef>
              </a:pPr>
              <a:endParaRPr lang="en-US" sz="1800" b="0" dirty="0">
                <a:latin typeface="Avenir Next LT Pro" panose="020B0504020202020204" pitchFamily="34" charset="0"/>
              </a:endParaRPr>
            </a:p>
            <a:p>
              <a:pPr>
                <a:spcBef>
                  <a:spcPts val="0"/>
                </a:spcBef>
              </a:pPr>
              <a:endParaRPr lang="en-US" sz="1800" b="0" dirty="0">
                <a:latin typeface="Avenir Next LT Pro" panose="020B0504020202020204" pitchFamily="34" charset="0"/>
              </a:endParaRPr>
            </a:p>
            <a:p>
              <a:pPr>
                <a:spcBef>
                  <a:spcPts val="0"/>
                </a:spcBef>
              </a:pPr>
              <a:endParaRPr lang="en-US" sz="1800" b="0" dirty="0">
                <a:latin typeface="Avenir Next LT Pro" panose="020B0504020202020204" pitchFamily="34" charset="0"/>
              </a:endParaRPr>
            </a:p>
            <a:p>
              <a:pPr>
                <a:spcBef>
                  <a:spcPts val="0"/>
                </a:spcBef>
              </a:pPr>
              <a:endParaRPr lang="en-US" sz="1800" b="0" dirty="0">
                <a:latin typeface="Avenir Next LT Pro" panose="020B0504020202020204" pitchFamily="34" charset="0"/>
              </a:endParaRPr>
            </a:p>
            <a:p>
              <a:pPr>
                <a:spcBef>
                  <a:spcPts val="0"/>
                </a:spcBef>
              </a:pPr>
              <a:r>
                <a:rPr lang="en-US" sz="1800" b="0" dirty="0">
                  <a:latin typeface="Avenir Next LT Pro" panose="020B0504020202020204" pitchFamily="34" charset="0"/>
                </a:rPr>
                <a:t>Let’s add more plants and another treatment. </a:t>
              </a:r>
            </a:p>
            <a:p>
              <a:pPr>
                <a:spcBef>
                  <a:spcPts val="0"/>
                </a:spcBef>
              </a:pPr>
              <a:endParaRPr lang="en-US" sz="1800" b="0" dirty="0">
                <a:latin typeface="Avenir Next LT Pro" panose="020B0504020202020204" pitchFamily="34" charset="0"/>
              </a:endParaRPr>
            </a:p>
            <a:p>
              <a:pPr>
                <a:spcBef>
                  <a:spcPts val="0"/>
                </a:spcBef>
              </a:pPr>
              <a:r>
                <a:rPr lang="en-US" sz="1800" b="0" dirty="0">
                  <a:latin typeface="Avenir Next LT Pro" panose="020B0504020202020204" pitchFamily="34" charset="0"/>
                </a:rPr>
                <a:t>Challenge plants with herbivory: inoculation of plants with 10 aphids vs. no inoculation (control).</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pic>
          <p:nvPicPr>
            <p:cNvPr id="62" name="Picture 61">
              <a:extLst>
                <a:ext uri="{FF2B5EF4-FFF2-40B4-BE49-F238E27FC236}">
                  <a16:creationId xmlns:a16="http://schemas.microsoft.com/office/drawing/2014/main" id="{61625003-28A2-4887-918F-D35BBFF7034B}"/>
                </a:ext>
              </a:extLst>
            </p:cNvPr>
            <p:cNvPicPr>
              <a:picLocks noChangeAspect="1"/>
            </p:cNvPicPr>
            <p:nvPr/>
          </p:nvPicPr>
          <p:blipFill rotWithShape="1">
            <a:blip r:embed="rId4">
              <a:extLst>
                <a:ext uri="{28A0092B-C50C-407E-A947-70E740481C1C}">
                  <a14:useLocalDpi xmlns:a14="http://schemas.microsoft.com/office/drawing/2010/main" val="0"/>
                </a:ext>
              </a:extLst>
            </a:blip>
            <a:srcRect b="14465"/>
            <a:stretch/>
          </p:blipFill>
          <p:spPr>
            <a:xfrm>
              <a:off x="4107631" y="2378124"/>
              <a:ext cx="921355" cy="788081"/>
            </a:xfrm>
            <a:prstGeom prst="rect">
              <a:avLst/>
            </a:prstGeom>
          </p:spPr>
        </p:pic>
      </p:grpSp>
    </p:spTree>
    <p:extLst>
      <p:ext uri="{BB962C8B-B14F-4D97-AF65-F5344CB8AC3E}">
        <p14:creationId xmlns:p14="http://schemas.microsoft.com/office/powerpoint/2010/main" val="6231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 (CRD; factorial)</a:t>
            </a:r>
          </a:p>
        </p:txBody>
      </p:sp>
      <p:sp>
        <p:nvSpPr>
          <p:cNvPr id="6" name="Rectangle 5">
            <a:extLst>
              <a:ext uri="{FF2B5EF4-FFF2-40B4-BE49-F238E27FC236}">
                <a16:creationId xmlns:a16="http://schemas.microsoft.com/office/drawing/2014/main" id="{BCA32464-3FF2-4BD1-9298-E045CD8B2E01}"/>
              </a:ext>
            </a:extLst>
          </p:cNvPr>
          <p:cNvSpPr/>
          <p:nvPr/>
        </p:nvSpPr>
        <p:spPr>
          <a:xfrm>
            <a:off x="2560320" y="1187065"/>
            <a:ext cx="402336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984E1D9-C201-48F5-96E5-43C32059D4AE}"/>
              </a:ext>
            </a:extLst>
          </p:cNvPr>
          <p:cNvSpPr/>
          <p:nvPr/>
        </p:nvSpPr>
        <p:spPr>
          <a:xfrm>
            <a:off x="698937" y="5519955"/>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B623EDF-0A08-44C0-8C01-2425A72B4974}"/>
              </a:ext>
            </a:extLst>
          </p:cNvPr>
          <p:cNvSpPr/>
          <p:nvPr/>
        </p:nvSpPr>
        <p:spPr>
          <a:xfrm>
            <a:off x="1451295" y="5569942"/>
            <a:ext cx="3377399" cy="369332"/>
          </a:xfrm>
          <a:prstGeom prst="rect">
            <a:avLst/>
          </a:prstGeom>
        </p:spPr>
        <p:txBody>
          <a:bodyPr wrap="none">
            <a:spAutoFit/>
          </a:bodyPr>
          <a:lstStyle/>
          <a:p>
            <a:r>
              <a:rPr lang="en-US" dirty="0">
                <a:latin typeface="Avenir Next LT Pro" panose="020B0504020202020204" pitchFamily="34" charset="0"/>
              </a:rPr>
              <a:t>Sampling universe (e.g., farm)</a:t>
            </a:r>
            <a:endParaRPr lang="en-US" dirty="0"/>
          </a:p>
        </p:txBody>
      </p:sp>
      <p:pic>
        <p:nvPicPr>
          <p:cNvPr id="10" name="Picture 9">
            <a:extLst>
              <a:ext uri="{FF2B5EF4-FFF2-40B4-BE49-F238E27FC236}">
                <a16:creationId xmlns:a16="http://schemas.microsoft.com/office/drawing/2014/main" id="{77B7410B-41CA-4649-9C01-B0100E921288}"/>
              </a:ext>
            </a:extLst>
          </p:cNvPr>
          <p:cNvPicPr>
            <a:picLocks noChangeAspect="1"/>
          </p:cNvPicPr>
          <p:nvPr/>
        </p:nvPicPr>
        <p:blipFill rotWithShape="1">
          <a:blip r:embed="rId2">
            <a:extLst>
              <a:ext uri="{28A0092B-C50C-407E-A947-70E740481C1C}">
                <a14:useLocalDpi xmlns:a14="http://schemas.microsoft.com/office/drawing/2010/main" val="0"/>
              </a:ext>
            </a:extLst>
          </a:blip>
          <a:srcRect t="85929" r="37855"/>
          <a:stretch/>
        </p:blipFill>
        <p:spPr>
          <a:xfrm>
            <a:off x="1024108" y="6383835"/>
            <a:ext cx="1981246" cy="448602"/>
          </a:xfrm>
          <a:prstGeom prst="rect">
            <a:avLst/>
          </a:prstGeom>
        </p:spPr>
      </p:pic>
      <p:pic>
        <p:nvPicPr>
          <p:cNvPr id="11" name="Picture 10">
            <a:extLst>
              <a:ext uri="{FF2B5EF4-FFF2-40B4-BE49-F238E27FC236}">
                <a16:creationId xmlns:a16="http://schemas.microsoft.com/office/drawing/2014/main" id="{98D443D5-6804-4519-A4A8-76B70371DAB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1511467"/>
            <a:ext cx="572746" cy="471896"/>
          </a:xfrm>
          <a:prstGeom prst="rect">
            <a:avLst/>
          </a:prstGeom>
        </p:spPr>
      </p:pic>
      <p:pic>
        <p:nvPicPr>
          <p:cNvPr id="42" name="Picture 41">
            <a:extLst>
              <a:ext uri="{FF2B5EF4-FFF2-40B4-BE49-F238E27FC236}">
                <a16:creationId xmlns:a16="http://schemas.microsoft.com/office/drawing/2014/main" id="{392269D7-E8E6-4A1F-9611-7455C85274D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801500" y="6062866"/>
            <a:ext cx="547231" cy="450873"/>
          </a:xfrm>
          <a:prstGeom prst="rect">
            <a:avLst/>
          </a:prstGeom>
        </p:spPr>
      </p:pic>
      <p:sp>
        <p:nvSpPr>
          <p:cNvPr id="43" name="Rectangle 42">
            <a:extLst>
              <a:ext uri="{FF2B5EF4-FFF2-40B4-BE49-F238E27FC236}">
                <a16:creationId xmlns:a16="http://schemas.microsoft.com/office/drawing/2014/main" id="{66AE86E8-3C29-4C6F-976B-CD8776DCA068}"/>
              </a:ext>
            </a:extLst>
          </p:cNvPr>
          <p:cNvSpPr/>
          <p:nvPr/>
        </p:nvSpPr>
        <p:spPr>
          <a:xfrm>
            <a:off x="1196574" y="6043485"/>
            <a:ext cx="1407758" cy="646331"/>
          </a:xfrm>
          <a:prstGeom prst="rect">
            <a:avLst/>
          </a:prstGeom>
        </p:spPr>
        <p:txBody>
          <a:bodyPr wrap="none">
            <a:spAutoFit/>
          </a:bodyPr>
          <a:lstStyle/>
          <a:p>
            <a:r>
              <a:rPr lang="en-US" dirty="0">
                <a:latin typeface="Avenir Next LT Pro" panose="020B0504020202020204" pitchFamily="34" charset="0"/>
              </a:rPr>
              <a:t>single plant</a:t>
            </a:r>
          </a:p>
          <a:p>
            <a:endParaRPr lang="en-US" dirty="0">
              <a:latin typeface="Avenir Next LT Pro" panose="020B0504020202020204" pitchFamily="34" charset="0"/>
            </a:endParaRPr>
          </a:p>
        </p:txBody>
      </p:sp>
      <p:pic>
        <p:nvPicPr>
          <p:cNvPr id="122" name="Picture 121">
            <a:extLst>
              <a:ext uri="{FF2B5EF4-FFF2-40B4-BE49-F238E27FC236}">
                <a16:creationId xmlns:a16="http://schemas.microsoft.com/office/drawing/2014/main" id="{9A611585-18DD-4C9E-9C2C-52793AE769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1511467"/>
            <a:ext cx="572746" cy="471896"/>
          </a:xfrm>
          <a:prstGeom prst="rect">
            <a:avLst/>
          </a:prstGeom>
        </p:spPr>
      </p:pic>
      <p:pic>
        <p:nvPicPr>
          <p:cNvPr id="151" name="Picture 150">
            <a:extLst>
              <a:ext uri="{FF2B5EF4-FFF2-40B4-BE49-F238E27FC236}">
                <a16:creationId xmlns:a16="http://schemas.microsoft.com/office/drawing/2014/main" id="{8AC117C8-DFE6-4E3D-A814-EF7EA0F090B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1511467"/>
            <a:ext cx="572746" cy="471896"/>
          </a:xfrm>
          <a:prstGeom prst="rect">
            <a:avLst/>
          </a:prstGeom>
        </p:spPr>
      </p:pic>
      <p:pic>
        <p:nvPicPr>
          <p:cNvPr id="152" name="Picture 151">
            <a:extLst>
              <a:ext uri="{FF2B5EF4-FFF2-40B4-BE49-F238E27FC236}">
                <a16:creationId xmlns:a16="http://schemas.microsoft.com/office/drawing/2014/main" id="{BAB4FD25-DB50-4AC3-AFF4-393F692AD80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1511467"/>
            <a:ext cx="572746" cy="471896"/>
          </a:xfrm>
          <a:prstGeom prst="rect">
            <a:avLst/>
          </a:prstGeom>
        </p:spPr>
      </p:pic>
      <p:pic>
        <p:nvPicPr>
          <p:cNvPr id="153" name="Picture 152">
            <a:extLst>
              <a:ext uri="{FF2B5EF4-FFF2-40B4-BE49-F238E27FC236}">
                <a16:creationId xmlns:a16="http://schemas.microsoft.com/office/drawing/2014/main" id="{E151953C-28CF-4F77-B11C-D46D4C435AE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1511467"/>
            <a:ext cx="572746" cy="471896"/>
          </a:xfrm>
          <a:prstGeom prst="rect">
            <a:avLst/>
          </a:prstGeom>
        </p:spPr>
      </p:pic>
      <p:pic>
        <p:nvPicPr>
          <p:cNvPr id="154" name="Picture 153">
            <a:extLst>
              <a:ext uri="{FF2B5EF4-FFF2-40B4-BE49-F238E27FC236}">
                <a16:creationId xmlns:a16="http://schemas.microsoft.com/office/drawing/2014/main" id="{3312D812-B5BF-47C2-A4FB-7A96B470D03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1511467"/>
            <a:ext cx="572746" cy="471896"/>
          </a:xfrm>
          <a:prstGeom prst="rect">
            <a:avLst/>
          </a:prstGeom>
        </p:spPr>
      </p:pic>
      <p:pic>
        <p:nvPicPr>
          <p:cNvPr id="155" name="Picture 154">
            <a:extLst>
              <a:ext uri="{FF2B5EF4-FFF2-40B4-BE49-F238E27FC236}">
                <a16:creationId xmlns:a16="http://schemas.microsoft.com/office/drawing/2014/main" id="{4F4F7E38-52C9-4AB2-AC8B-E96F8825E981}"/>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2098781"/>
            <a:ext cx="572746" cy="471896"/>
          </a:xfrm>
          <a:prstGeom prst="rect">
            <a:avLst/>
          </a:prstGeom>
        </p:spPr>
      </p:pic>
      <p:pic>
        <p:nvPicPr>
          <p:cNvPr id="156" name="Picture 155">
            <a:extLst>
              <a:ext uri="{FF2B5EF4-FFF2-40B4-BE49-F238E27FC236}">
                <a16:creationId xmlns:a16="http://schemas.microsoft.com/office/drawing/2014/main" id="{B7ECC965-6091-49BE-BF8A-3E65A5B60F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2098781"/>
            <a:ext cx="572746" cy="471896"/>
          </a:xfrm>
          <a:prstGeom prst="rect">
            <a:avLst/>
          </a:prstGeom>
        </p:spPr>
      </p:pic>
      <p:pic>
        <p:nvPicPr>
          <p:cNvPr id="157" name="Picture 156">
            <a:extLst>
              <a:ext uri="{FF2B5EF4-FFF2-40B4-BE49-F238E27FC236}">
                <a16:creationId xmlns:a16="http://schemas.microsoft.com/office/drawing/2014/main" id="{B9C8F289-5903-47BF-8D94-101078A2AE9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2098781"/>
            <a:ext cx="572746" cy="471896"/>
          </a:xfrm>
          <a:prstGeom prst="rect">
            <a:avLst/>
          </a:prstGeom>
        </p:spPr>
      </p:pic>
      <p:pic>
        <p:nvPicPr>
          <p:cNvPr id="158" name="Picture 157">
            <a:extLst>
              <a:ext uri="{FF2B5EF4-FFF2-40B4-BE49-F238E27FC236}">
                <a16:creationId xmlns:a16="http://schemas.microsoft.com/office/drawing/2014/main" id="{EBE57C59-5210-4D2E-9C05-9BF9BB58FE4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2098781"/>
            <a:ext cx="572746" cy="471896"/>
          </a:xfrm>
          <a:prstGeom prst="rect">
            <a:avLst/>
          </a:prstGeom>
        </p:spPr>
      </p:pic>
      <p:pic>
        <p:nvPicPr>
          <p:cNvPr id="159" name="Picture 158">
            <a:extLst>
              <a:ext uri="{FF2B5EF4-FFF2-40B4-BE49-F238E27FC236}">
                <a16:creationId xmlns:a16="http://schemas.microsoft.com/office/drawing/2014/main" id="{3B3909A3-FBDE-480E-9F7F-7F15BFBE852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2098781"/>
            <a:ext cx="572746" cy="471896"/>
          </a:xfrm>
          <a:prstGeom prst="rect">
            <a:avLst/>
          </a:prstGeom>
        </p:spPr>
      </p:pic>
      <p:pic>
        <p:nvPicPr>
          <p:cNvPr id="160" name="Picture 159">
            <a:extLst>
              <a:ext uri="{FF2B5EF4-FFF2-40B4-BE49-F238E27FC236}">
                <a16:creationId xmlns:a16="http://schemas.microsoft.com/office/drawing/2014/main" id="{8FF3EEED-DD69-4F09-B9BE-5C66571550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2098781"/>
            <a:ext cx="572746" cy="471896"/>
          </a:xfrm>
          <a:prstGeom prst="rect">
            <a:avLst/>
          </a:prstGeom>
        </p:spPr>
      </p:pic>
      <p:pic>
        <p:nvPicPr>
          <p:cNvPr id="161" name="Picture 160">
            <a:extLst>
              <a:ext uri="{FF2B5EF4-FFF2-40B4-BE49-F238E27FC236}">
                <a16:creationId xmlns:a16="http://schemas.microsoft.com/office/drawing/2014/main" id="{0D422C8E-3F3B-4569-ADEC-2523EFA6D4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2686095"/>
            <a:ext cx="572746" cy="471896"/>
          </a:xfrm>
          <a:prstGeom prst="rect">
            <a:avLst/>
          </a:prstGeom>
        </p:spPr>
      </p:pic>
      <p:pic>
        <p:nvPicPr>
          <p:cNvPr id="162" name="Picture 161">
            <a:extLst>
              <a:ext uri="{FF2B5EF4-FFF2-40B4-BE49-F238E27FC236}">
                <a16:creationId xmlns:a16="http://schemas.microsoft.com/office/drawing/2014/main" id="{0BE3BB61-B79D-4CEC-989A-DF6CD6FEB81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2686095"/>
            <a:ext cx="572746" cy="471896"/>
          </a:xfrm>
          <a:prstGeom prst="rect">
            <a:avLst/>
          </a:prstGeom>
        </p:spPr>
      </p:pic>
      <p:pic>
        <p:nvPicPr>
          <p:cNvPr id="163" name="Picture 162">
            <a:extLst>
              <a:ext uri="{FF2B5EF4-FFF2-40B4-BE49-F238E27FC236}">
                <a16:creationId xmlns:a16="http://schemas.microsoft.com/office/drawing/2014/main" id="{0DFB23F9-9D06-4F31-A3AF-E36C842FB3F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2686095"/>
            <a:ext cx="572746" cy="471896"/>
          </a:xfrm>
          <a:prstGeom prst="rect">
            <a:avLst/>
          </a:prstGeom>
        </p:spPr>
      </p:pic>
      <p:pic>
        <p:nvPicPr>
          <p:cNvPr id="164" name="Picture 163">
            <a:extLst>
              <a:ext uri="{FF2B5EF4-FFF2-40B4-BE49-F238E27FC236}">
                <a16:creationId xmlns:a16="http://schemas.microsoft.com/office/drawing/2014/main" id="{DCE1E18C-08EA-4227-B23A-C1CB962B063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2686095"/>
            <a:ext cx="572746" cy="471896"/>
          </a:xfrm>
          <a:prstGeom prst="rect">
            <a:avLst/>
          </a:prstGeom>
        </p:spPr>
      </p:pic>
      <p:pic>
        <p:nvPicPr>
          <p:cNvPr id="165" name="Picture 164">
            <a:extLst>
              <a:ext uri="{FF2B5EF4-FFF2-40B4-BE49-F238E27FC236}">
                <a16:creationId xmlns:a16="http://schemas.microsoft.com/office/drawing/2014/main" id="{5B3EAA93-6C8C-4C20-BD7D-311C1FFF18F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2686095"/>
            <a:ext cx="572746" cy="471896"/>
          </a:xfrm>
          <a:prstGeom prst="rect">
            <a:avLst/>
          </a:prstGeom>
        </p:spPr>
      </p:pic>
      <p:pic>
        <p:nvPicPr>
          <p:cNvPr id="166" name="Picture 165">
            <a:extLst>
              <a:ext uri="{FF2B5EF4-FFF2-40B4-BE49-F238E27FC236}">
                <a16:creationId xmlns:a16="http://schemas.microsoft.com/office/drawing/2014/main" id="{E6A65D6F-7562-4CFA-9E2A-337E6B655B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2686095"/>
            <a:ext cx="572746" cy="471896"/>
          </a:xfrm>
          <a:prstGeom prst="rect">
            <a:avLst/>
          </a:prstGeom>
        </p:spPr>
      </p:pic>
      <p:pic>
        <p:nvPicPr>
          <p:cNvPr id="167" name="Picture 166">
            <a:extLst>
              <a:ext uri="{FF2B5EF4-FFF2-40B4-BE49-F238E27FC236}">
                <a16:creationId xmlns:a16="http://schemas.microsoft.com/office/drawing/2014/main" id="{4356749B-3239-46F1-AABE-77C98C1A3CD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3273409"/>
            <a:ext cx="572746" cy="471896"/>
          </a:xfrm>
          <a:prstGeom prst="rect">
            <a:avLst/>
          </a:prstGeom>
        </p:spPr>
      </p:pic>
      <p:pic>
        <p:nvPicPr>
          <p:cNvPr id="168" name="Picture 167">
            <a:extLst>
              <a:ext uri="{FF2B5EF4-FFF2-40B4-BE49-F238E27FC236}">
                <a16:creationId xmlns:a16="http://schemas.microsoft.com/office/drawing/2014/main" id="{6E98F1D7-DD2E-41FC-9B53-BCFA319D146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3273409"/>
            <a:ext cx="572746" cy="471896"/>
          </a:xfrm>
          <a:prstGeom prst="rect">
            <a:avLst/>
          </a:prstGeom>
        </p:spPr>
      </p:pic>
      <p:pic>
        <p:nvPicPr>
          <p:cNvPr id="169" name="Picture 168">
            <a:extLst>
              <a:ext uri="{FF2B5EF4-FFF2-40B4-BE49-F238E27FC236}">
                <a16:creationId xmlns:a16="http://schemas.microsoft.com/office/drawing/2014/main" id="{2B98A647-C740-476B-BA3F-18C98CAEC6C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3273409"/>
            <a:ext cx="572746" cy="471896"/>
          </a:xfrm>
          <a:prstGeom prst="rect">
            <a:avLst/>
          </a:prstGeom>
        </p:spPr>
      </p:pic>
      <p:pic>
        <p:nvPicPr>
          <p:cNvPr id="170" name="Picture 169">
            <a:extLst>
              <a:ext uri="{FF2B5EF4-FFF2-40B4-BE49-F238E27FC236}">
                <a16:creationId xmlns:a16="http://schemas.microsoft.com/office/drawing/2014/main" id="{62A893F5-F69A-42F2-ADD5-D2DC4D8823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3273409"/>
            <a:ext cx="572746" cy="471896"/>
          </a:xfrm>
          <a:prstGeom prst="rect">
            <a:avLst/>
          </a:prstGeom>
        </p:spPr>
      </p:pic>
      <p:pic>
        <p:nvPicPr>
          <p:cNvPr id="171" name="Picture 170">
            <a:extLst>
              <a:ext uri="{FF2B5EF4-FFF2-40B4-BE49-F238E27FC236}">
                <a16:creationId xmlns:a16="http://schemas.microsoft.com/office/drawing/2014/main" id="{4C60E28B-B3DC-4636-BDB7-31F696930914}"/>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3273409"/>
            <a:ext cx="572746" cy="471896"/>
          </a:xfrm>
          <a:prstGeom prst="rect">
            <a:avLst/>
          </a:prstGeom>
        </p:spPr>
      </p:pic>
      <p:pic>
        <p:nvPicPr>
          <p:cNvPr id="172" name="Picture 171">
            <a:extLst>
              <a:ext uri="{FF2B5EF4-FFF2-40B4-BE49-F238E27FC236}">
                <a16:creationId xmlns:a16="http://schemas.microsoft.com/office/drawing/2014/main" id="{82E933DA-D6EF-46B9-A218-9B72B64DFE2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3273409"/>
            <a:ext cx="572746" cy="471896"/>
          </a:xfrm>
          <a:prstGeom prst="rect">
            <a:avLst/>
          </a:prstGeom>
        </p:spPr>
      </p:pic>
      <p:pic>
        <p:nvPicPr>
          <p:cNvPr id="173" name="Picture 172">
            <a:extLst>
              <a:ext uri="{FF2B5EF4-FFF2-40B4-BE49-F238E27FC236}">
                <a16:creationId xmlns:a16="http://schemas.microsoft.com/office/drawing/2014/main" id="{86E62875-AB66-4D33-BBC5-2DDA8704A4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3905468"/>
            <a:ext cx="572746" cy="471896"/>
          </a:xfrm>
          <a:prstGeom prst="rect">
            <a:avLst/>
          </a:prstGeom>
        </p:spPr>
      </p:pic>
      <p:pic>
        <p:nvPicPr>
          <p:cNvPr id="174" name="Picture 173">
            <a:extLst>
              <a:ext uri="{FF2B5EF4-FFF2-40B4-BE49-F238E27FC236}">
                <a16:creationId xmlns:a16="http://schemas.microsoft.com/office/drawing/2014/main" id="{537630F5-E8A7-4DCB-99B4-12FD93638DF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3905468"/>
            <a:ext cx="572746" cy="471896"/>
          </a:xfrm>
          <a:prstGeom prst="rect">
            <a:avLst/>
          </a:prstGeom>
        </p:spPr>
      </p:pic>
      <p:pic>
        <p:nvPicPr>
          <p:cNvPr id="175" name="Picture 174">
            <a:extLst>
              <a:ext uri="{FF2B5EF4-FFF2-40B4-BE49-F238E27FC236}">
                <a16:creationId xmlns:a16="http://schemas.microsoft.com/office/drawing/2014/main" id="{E1E7EB76-0970-49F3-A210-CDAE8674B76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3905468"/>
            <a:ext cx="572746" cy="471896"/>
          </a:xfrm>
          <a:prstGeom prst="rect">
            <a:avLst/>
          </a:prstGeom>
        </p:spPr>
      </p:pic>
      <p:pic>
        <p:nvPicPr>
          <p:cNvPr id="176" name="Picture 175">
            <a:extLst>
              <a:ext uri="{FF2B5EF4-FFF2-40B4-BE49-F238E27FC236}">
                <a16:creationId xmlns:a16="http://schemas.microsoft.com/office/drawing/2014/main" id="{7CBDA7E7-6692-457F-BE57-E4F9260E5DA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3905468"/>
            <a:ext cx="572746" cy="471896"/>
          </a:xfrm>
          <a:prstGeom prst="rect">
            <a:avLst/>
          </a:prstGeom>
        </p:spPr>
      </p:pic>
      <p:pic>
        <p:nvPicPr>
          <p:cNvPr id="177" name="Picture 176">
            <a:extLst>
              <a:ext uri="{FF2B5EF4-FFF2-40B4-BE49-F238E27FC236}">
                <a16:creationId xmlns:a16="http://schemas.microsoft.com/office/drawing/2014/main" id="{90AAAA2E-FE8C-4F20-8EA2-02B1B28B761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3905468"/>
            <a:ext cx="572746" cy="471896"/>
          </a:xfrm>
          <a:prstGeom prst="rect">
            <a:avLst/>
          </a:prstGeom>
        </p:spPr>
      </p:pic>
      <p:pic>
        <p:nvPicPr>
          <p:cNvPr id="178" name="Picture 177">
            <a:extLst>
              <a:ext uri="{FF2B5EF4-FFF2-40B4-BE49-F238E27FC236}">
                <a16:creationId xmlns:a16="http://schemas.microsoft.com/office/drawing/2014/main" id="{D0E314E1-60B9-4AAF-8833-1ACEFE90EF2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3905468"/>
            <a:ext cx="572746" cy="471896"/>
          </a:xfrm>
          <a:prstGeom prst="rect">
            <a:avLst/>
          </a:prstGeom>
        </p:spPr>
      </p:pic>
      <p:pic>
        <p:nvPicPr>
          <p:cNvPr id="179" name="Picture 178">
            <a:extLst>
              <a:ext uri="{FF2B5EF4-FFF2-40B4-BE49-F238E27FC236}">
                <a16:creationId xmlns:a16="http://schemas.microsoft.com/office/drawing/2014/main" id="{721A8439-2CEA-4157-BC86-E7CA119684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4492782"/>
            <a:ext cx="572746" cy="471896"/>
          </a:xfrm>
          <a:prstGeom prst="rect">
            <a:avLst/>
          </a:prstGeom>
        </p:spPr>
      </p:pic>
      <p:pic>
        <p:nvPicPr>
          <p:cNvPr id="180" name="Picture 179">
            <a:extLst>
              <a:ext uri="{FF2B5EF4-FFF2-40B4-BE49-F238E27FC236}">
                <a16:creationId xmlns:a16="http://schemas.microsoft.com/office/drawing/2014/main" id="{747E6A30-BDDE-4BE2-81FD-9252697F628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4492782"/>
            <a:ext cx="572746" cy="471896"/>
          </a:xfrm>
          <a:prstGeom prst="rect">
            <a:avLst/>
          </a:prstGeom>
        </p:spPr>
      </p:pic>
      <p:pic>
        <p:nvPicPr>
          <p:cNvPr id="181" name="Picture 180">
            <a:extLst>
              <a:ext uri="{FF2B5EF4-FFF2-40B4-BE49-F238E27FC236}">
                <a16:creationId xmlns:a16="http://schemas.microsoft.com/office/drawing/2014/main" id="{7F75A793-CFE9-4193-87AB-A5FD05002E9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4492782"/>
            <a:ext cx="572746" cy="471896"/>
          </a:xfrm>
          <a:prstGeom prst="rect">
            <a:avLst/>
          </a:prstGeom>
        </p:spPr>
      </p:pic>
      <p:pic>
        <p:nvPicPr>
          <p:cNvPr id="182" name="Picture 181">
            <a:extLst>
              <a:ext uri="{FF2B5EF4-FFF2-40B4-BE49-F238E27FC236}">
                <a16:creationId xmlns:a16="http://schemas.microsoft.com/office/drawing/2014/main" id="{23342874-0A08-4D9A-B1BF-08612E497E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4492782"/>
            <a:ext cx="572746" cy="471896"/>
          </a:xfrm>
          <a:prstGeom prst="rect">
            <a:avLst/>
          </a:prstGeom>
        </p:spPr>
      </p:pic>
      <p:pic>
        <p:nvPicPr>
          <p:cNvPr id="183" name="Picture 182">
            <a:extLst>
              <a:ext uri="{FF2B5EF4-FFF2-40B4-BE49-F238E27FC236}">
                <a16:creationId xmlns:a16="http://schemas.microsoft.com/office/drawing/2014/main" id="{A8B0D56A-379A-43D6-93B7-386B2650B3A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241229" y="4492782"/>
            <a:ext cx="572746" cy="471896"/>
          </a:xfrm>
          <a:prstGeom prst="rect">
            <a:avLst/>
          </a:prstGeom>
        </p:spPr>
      </p:pic>
      <p:pic>
        <p:nvPicPr>
          <p:cNvPr id="184" name="Picture 183">
            <a:extLst>
              <a:ext uri="{FF2B5EF4-FFF2-40B4-BE49-F238E27FC236}">
                <a16:creationId xmlns:a16="http://schemas.microsoft.com/office/drawing/2014/main" id="{14CB1C16-0B41-4CA3-AC56-B093BF937E5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4492782"/>
            <a:ext cx="572746" cy="471896"/>
          </a:xfrm>
          <a:prstGeom prst="rect">
            <a:avLst/>
          </a:prstGeom>
        </p:spPr>
      </p:pic>
    </p:spTree>
    <p:extLst>
      <p:ext uri="{BB962C8B-B14F-4D97-AF65-F5344CB8AC3E}">
        <p14:creationId xmlns:p14="http://schemas.microsoft.com/office/powerpoint/2010/main" val="376178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 (CRD; factorial)</a:t>
            </a:r>
          </a:p>
        </p:txBody>
      </p:sp>
      <p:sp>
        <p:nvSpPr>
          <p:cNvPr id="6" name="Rectangle 5">
            <a:extLst>
              <a:ext uri="{FF2B5EF4-FFF2-40B4-BE49-F238E27FC236}">
                <a16:creationId xmlns:a16="http://schemas.microsoft.com/office/drawing/2014/main" id="{BCA32464-3FF2-4BD1-9298-E045CD8B2E01}"/>
              </a:ext>
            </a:extLst>
          </p:cNvPr>
          <p:cNvSpPr/>
          <p:nvPr/>
        </p:nvSpPr>
        <p:spPr>
          <a:xfrm>
            <a:off x="2560320" y="1187065"/>
            <a:ext cx="402336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984E1D9-C201-48F5-96E5-43C32059D4AE}"/>
              </a:ext>
            </a:extLst>
          </p:cNvPr>
          <p:cNvSpPr/>
          <p:nvPr/>
        </p:nvSpPr>
        <p:spPr>
          <a:xfrm>
            <a:off x="698937" y="5519955"/>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B623EDF-0A08-44C0-8C01-2425A72B4974}"/>
              </a:ext>
            </a:extLst>
          </p:cNvPr>
          <p:cNvSpPr/>
          <p:nvPr/>
        </p:nvSpPr>
        <p:spPr>
          <a:xfrm>
            <a:off x="1451295" y="5569942"/>
            <a:ext cx="3377399" cy="369332"/>
          </a:xfrm>
          <a:prstGeom prst="rect">
            <a:avLst/>
          </a:prstGeom>
        </p:spPr>
        <p:txBody>
          <a:bodyPr wrap="none">
            <a:spAutoFit/>
          </a:bodyPr>
          <a:lstStyle/>
          <a:p>
            <a:r>
              <a:rPr lang="en-US" dirty="0">
                <a:latin typeface="Avenir Next LT Pro" panose="020B0504020202020204" pitchFamily="34" charset="0"/>
              </a:rPr>
              <a:t>Sampling universe (e.g., farm)</a:t>
            </a:r>
            <a:endParaRPr lang="en-US" dirty="0"/>
          </a:p>
        </p:txBody>
      </p:sp>
      <p:pic>
        <p:nvPicPr>
          <p:cNvPr id="10" name="Picture 9">
            <a:extLst>
              <a:ext uri="{FF2B5EF4-FFF2-40B4-BE49-F238E27FC236}">
                <a16:creationId xmlns:a16="http://schemas.microsoft.com/office/drawing/2014/main" id="{77B7410B-41CA-4649-9C01-B0100E921288}"/>
              </a:ext>
            </a:extLst>
          </p:cNvPr>
          <p:cNvPicPr>
            <a:picLocks noChangeAspect="1"/>
          </p:cNvPicPr>
          <p:nvPr/>
        </p:nvPicPr>
        <p:blipFill rotWithShape="1">
          <a:blip r:embed="rId2">
            <a:extLst>
              <a:ext uri="{28A0092B-C50C-407E-A947-70E740481C1C}">
                <a14:useLocalDpi xmlns:a14="http://schemas.microsoft.com/office/drawing/2010/main" val="0"/>
              </a:ext>
            </a:extLst>
          </a:blip>
          <a:srcRect t="85929" r="37855"/>
          <a:stretch/>
        </p:blipFill>
        <p:spPr>
          <a:xfrm>
            <a:off x="1024108" y="6383835"/>
            <a:ext cx="1981246" cy="448602"/>
          </a:xfrm>
          <a:prstGeom prst="rect">
            <a:avLst/>
          </a:prstGeom>
        </p:spPr>
      </p:pic>
      <p:pic>
        <p:nvPicPr>
          <p:cNvPr id="11" name="Picture 10">
            <a:extLst>
              <a:ext uri="{FF2B5EF4-FFF2-40B4-BE49-F238E27FC236}">
                <a16:creationId xmlns:a16="http://schemas.microsoft.com/office/drawing/2014/main" id="{98D443D5-6804-4519-A4A8-76B70371DAB0}"/>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52673" y="1511467"/>
            <a:ext cx="572746" cy="471896"/>
          </a:xfrm>
          <a:prstGeom prst="rect">
            <a:avLst/>
          </a:prstGeom>
        </p:spPr>
      </p:pic>
      <p:pic>
        <p:nvPicPr>
          <p:cNvPr id="42" name="Picture 41">
            <a:extLst>
              <a:ext uri="{FF2B5EF4-FFF2-40B4-BE49-F238E27FC236}">
                <a16:creationId xmlns:a16="http://schemas.microsoft.com/office/drawing/2014/main" id="{392269D7-E8E6-4A1F-9611-7455C85274D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801500" y="6062866"/>
            <a:ext cx="547231" cy="450873"/>
          </a:xfrm>
          <a:prstGeom prst="rect">
            <a:avLst/>
          </a:prstGeom>
        </p:spPr>
      </p:pic>
      <p:sp>
        <p:nvSpPr>
          <p:cNvPr id="43" name="Rectangle 42">
            <a:extLst>
              <a:ext uri="{FF2B5EF4-FFF2-40B4-BE49-F238E27FC236}">
                <a16:creationId xmlns:a16="http://schemas.microsoft.com/office/drawing/2014/main" id="{66AE86E8-3C29-4C6F-976B-CD8776DCA068}"/>
              </a:ext>
            </a:extLst>
          </p:cNvPr>
          <p:cNvSpPr/>
          <p:nvPr/>
        </p:nvSpPr>
        <p:spPr>
          <a:xfrm>
            <a:off x="1196574" y="6043485"/>
            <a:ext cx="1407758" cy="646331"/>
          </a:xfrm>
          <a:prstGeom prst="rect">
            <a:avLst/>
          </a:prstGeom>
        </p:spPr>
        <p:txBody>
          <a:bodyPr wrap="none">
            <a:spAutoFit/>
          </a:bodyPr>
          <a:lstStyle/>
          <a:p>
            <a:r>
              <a:rPr lang="en-US" dirty="0">
                <a:latin typeface="Avenir Next LT Pro" panose="020B0504020202020204" pitchFamily="34" charset="0"/>
              </a:rPr>
              <a:t>single plant</a:t>
            </a:r>
          </a:p>
          <a:p>
            <a:endParaRPr lang="en-US" dirty="0">
              <a:latin typeface="Avenir Next LT Pro" panose="020B0504020202020204" pitchFamily="34" charset="0"/>
            </a:endParaRPr>
          </a:p>
        </p:txBody>
      </p:sp>
      <p:pic>
        <p:nvPicPr>
          <p:cNvPr id="49" name="Picture 48">
            <a:extLst>
              <a:ext uri="{FF2B5EF4-FFF2-40B4-BE49-F238E27FC236}">
                <a16:creationId xmlns:a16="http://schemas.microsoft.com/office/drawing/2014/main" id="{A84FB06B-964C-48FA-9944-70BB3931FDD6}"/>
              </a:ext>
            </a:extLst>
          </p:cNvPr>
          <p:cNvPicPr>
            <a:picLocks noChangeAspect="1"/>
          </p:cNvPicPr>
          <p:nvPr/>
        </p:nvPicPr>
        <p:blipFill rotWithShape="1">
          <a:blip r:embed="rId3">
            <a:extLst>
              <a:ext uri="{28A0092B-C50C-407E-A947-70E740481C1C}">
                <a14:useLocalDpi xmlns:a14="http://schemas.microsoft.com/office/drawing/2010/main" val="0"/>
              </a:ext>
            </a:extLst>
          </a:blip>
          <a:srcRect t="86441" r="49183" b="3848"/>
          <a:stretch/>
        </p:blipFill>
        <p:spPr>
          <a:xfrm>
            <a:off x="5997493" y="6500024"/>
            <a:ext cx="1432007" cy="273655"/>
          </a:xfrm>
          <a:prstGeom prst="rect">
            <a:avLst/>
          </a:prstGeom>
        </p:spPr>
      </p:pic>
      <p:pic>
        <p:nvPicPr>
          <p:cNvPr id="50" name="Picture 49">
            <a:extLst>
              <a:ext uri="{FF2B5EF4-FFF2-40B4-BE49-F238E27FC236}">
                <a16:creationId xmlns:a16="http://schemas.microsoft.com/office/drawing/2014/main" id="{51C9D786-9AEB-4EF3-8D05-00BCD6093B4D}"/>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5723878" y="6012671"/>
            <a:ext cx="547231" cy="468074"/>
          </a:xfrm>
          <a:prstGeom prst="rect">
            <a:avLst/>
          </a:prstGeom>
        </p:spPr>
      </p:pic>
      <p:pic>
        <p:nvPicPr>
          <p:cNvPr id="122" name="Picture 121">
            <a:extLst>
              <a:ext uri="{FF2B5EF4-FFF2-40B4-BE49-F238E27FC236}">
                <a16:creationId xmlns:a16="http://schemas.microsoft.com/office/drawing/2014/main" id="{9A611585-18DD-4C9E-9C2C-52793AE769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1511467"/>
            <a:ext cx="572746" cy="471896"/>
          </a:xfrm>
          <a:prstGeom prst="rect">
            <a:avLst/>
          </a:prstGeom>
        </p:spPr>
      </p:pic>
      <p:pic>
        <p:nvPicPr>
          <p:cNvPr id="151" name="Picture 150">
            <a:extLst>
              <a:ext uri="{FF2B5EF4-FFF2-40B4-BE49-F238E27FC236}">
                <a16:creationId xmlns:a16="http://schemas.microsoft.com/office/drawing/2014/main" id="{8AC117C8-DFE6-4E3D-A814-EF7EA0F090B0}"/>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4005257" y="1511467"/>
            <a:ext cx="572746" cy="471896"/>
          </a:xfrm>
          <a:prstGeom prst="rect">
            <a:avLst/>
          </a:prstGeom>
        </p:spPr>
      </p:pic>
      <p:pic>
        <p:nvPicPr>
          <p:cNvPr id="152" name="Picture 151">
            <a:extLst>
              <a:ext uri="{FF2B5EF4-FFF2-40B4-BE49-F238E27FC236}">
                <a16:creationId xmlns:a16="http://schemas.microsoft.com/office/drawing/2014/main" id="{BAB4FD25-DB50-4AC3-AFF4-393F692AD80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1511467"/>
            <a:ext cx="572746" cy="471896"/>
          </a:xfrm>
          <a:prstGeom prst="rect">
            <a:avLst/>
          </a:prstGeom>
        </p:spPr>
      </p:pic>
      <p:pic>
        <p:nvPicPr>
          <p:cNvPr id="153" name="Picture 152">
            <a:extLst>
              <a:ext uri="{FF2B5EF4-FFF2-40B4-BE49-F238E27FC236}">
                <a16:creationId xmlns:a16="http://schemas.microsoft.com/office/drawing/2014/main" id="{E151953C-28CF-4F77-B11C-D46D4C435AEF}"/>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5241229" y="1511467"/>
            <a:ext cx="572746" cy="471896"/>
          </a:xfrm>
          <a:prstGeom prst="rect">
            <a:avLst/>
          </a:prstGeom>
        </p:spPr>
      </p:pic>
      <p:pic>
        <p:nvPicPr>
          <p:cNvPr id="154" name="Picture 153">
            <a:extLst>
              <a:ext uri="{FF2B5EF4-FFF2-40B4-BE49-F238E27FC236}">
                <a16:creationId xmlns:a16="http://schemas.microsoft.com/office/drawing/2014/main" id="{3312D812-B5BF-47C2-A4FB-7A96B470D032}"/>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904455" y="1511467"/>
            <a:ext cx="572746" cy="471896"/>
          </a:xfrm>
          <a:prstGeom prst="rect">
            <a:avLst/>
          </a:prstGeom>
        </p:spPr>
      </p:pic>
      <p:pic>
        <p:nvPicPr>
          <p:cNvPr id="155" name="Picture 154">
            <a:extLst>
              <a:ext uri="{FF2B5EF4-FFF2-40B4-BE49-F238E27FC236}">
                <a16:creationId xmlns:a16="http://schemas.microsoft.com/office/drawing/2014/main" id="{4F4F7E38-52C9-4AB2-AC8B-E96F8825E981}"/>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52673" y="2098781"/>
            <a:ext cx="572746" cy="471896"/>
          </a:xfrm>
          <a:prstGeom prst="rect">
            <a:avLst/>
          </a:prstGeom>
        </p:spPr>
      </p:pic>
      <p:pic>
        <p:nvPicPr>
          <p:cNvPr id="156" name="Picture 155">
            <a:extLst>
              <a:ext uri="{FF2B5EF4-FFF2-40B4-BE49-F238E27FC236}">
                <a16:creationId xmlns:a16="http://schemas.microsoft.com/office/drawing/2014/main" id="{B7ECC965-6091-49BE-BF8A-3E65A5B60F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315899" y="2098781"/>
            <a:ext cx="572746" cy="471896"/>
          </a:xfrm>
          <a:prstGeom prst="rect">
            <a:avLst/>
          </a:prstGeom>
        </p:spPr>
      </p:pic>
      <p:pic>
        <p:nvPicPr>
          <p:cNvPr id="157" name="Picture 156">
            <a:extLst>
              <a:ext uri="{FF2B5EF4-FFF2-40B4-BE49-F238E27FC236}">
                <a16:creationId xmlns:a16="http://schemas.microsoft.com/office/drawing/2014/main" id="{B9C8F289-5903-47BF-8D94-101078A2AE95}"/>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4005257" y="2098781"/>
            <a:ext cx="572746" cy="471896"/>
          </a:xfrm>
          <a:prstGeom prst="rect">
            <a:avLst/>
          </a:prstGeom>
        </p:spPr>
      </p:pic>
      <p:pic>
        <p:nvPicPr>
          <p:cNvPr id="158" name="Picture 157">
            <a:extLst>
              <a:ext uri="{FF2B5EF4-FFF2-40B4-BE49-F238E27FC236}">
                <a16:creationId xmlns:a16="http://schemas.microsoft.com/office/drawing/2014/main" id="{EBE57C59-5210-4D2E-9C05-9BF9BB58FE47}"/>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4668483" y="2098781"/>
            <a:ext cx="572746" cy="471896"/>
          </a:xfrm>
          <a:prstGeom prst="rect">
            <a:avLst/>
          </a:prstGeom>
        </p:spPr>
      </p:pic>
      <p:pic>
        <p:nvPicPr>
          <p:cNvPr id="159" name="Picture 158">
            <a:extLst>
              <a:ext uri="{FF2B5EF4-FFF2-40B4-BE49-F238E27FC236}">
                <a16:creationId xmlns:a16="http://schemas.microsoft.com/office/drawing/2014/main" id="{3B3909A3-FBDE-480E-9F7F-7F15BFBE852E}"/>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5241229" y="2098781"/>
            <a:ext cx="572746" cy="471896"/>
          </a:xfrm>
          <a:prstGeom prst="rect">
            <a:avLst/>
          </a:prstGeom>
        </p:spPr>
      </p:pic>
      <p:pic>
        <p:nvPicPr>
          <p:cNvPr id="160" name="Picture 159">
            <a:extLst>
              <a:ext uri="{FF2B5EF4-FFF2-40B4-BE49-F238E27FC236}">
                <a16:creationId xmlns:a16="http://schemas.microsoft.com/office/drawing/2014/main" id="{8FF3EEED-DD69-4F09-B9BE-5C66571550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2098781"/>
            <a:ext cx="572746" cy="471896"/>
          </a:xfrm>
          <a:prstGeom prst="rect">
            <a:avLst/>
          </a:prstGeom>
        </p:spPr>
      </p:pic>
      <p:pic>
        <p:nvPicPr>
          <p:cNvPr id="161" name="Picture 160">
            <a:extLst>
              <a:ext uri="{FF2B5EF4-FFF2-40B4-BE49-F238E27FC236}">
                <a16:creationId xmlns:a16="http://schemas.microsoft.com/office/drawing/2014/main" id="{0D422C8E-3F3B-4569-ADEC-2523EFA6D4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52673" y="2686095"/>
            <a:ext cx="572746" cy="471896"/>
          </a:xfrm>
          <a:prstGeom prst="rect">
            <a:avLst/>
          </a:prstGeom>
        </p:spPr>
      </p:pic>
      <p:pic>
        <p:nvPicPr>
          <p:cNvPr id="162" name="Picture 161">
            <a:extLst>
              <a:ext uri="{FF2B5EF4-FFF2-40B4-BE49-F238E27FC236}">
                <a16:creationId xmlns:a16="http://schemas.microsoft.com/office/drawing/2014/main" id="{0BE3BB61-B79D-4CEC-989A-DF6CD6FEB81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3315899" y="2686095"/>
            <a:ext cx="572746" cy="471896"/>
          </a:xfrm>
          <a:prstGeom prst="rect">
            <a:avLst/>
          </a:prstGeom>
        </p:spPr>
      </p:pic>
      <p:pic>
        <p:nvPicPr>
          <p:cNvPr id="163" name="Picture 162">
            <a:extLst>
              <a:ext uri="{FF2B5EF4-FFF2-40B4-BE49-F238E27FC236}">
                <a16:creationId xmlns:a16="http://schemas.microsoft.com/office/drawing/2014/main" id="{0DFB23F9-9D06-4F31-A3AF-E36C842FB3F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2686095"/>
            <a:ext cx="572746" cy="471896"/>
          </a:xfrm>
          <a:prstGeom prst="rect">
            <a:avLst/>
          </a:prstGeom>
        </p:spPr>
      </p:pic>
      <p:pic>
        <p:nvPicPr>
          <p:cNvPr id="164" name="Picture 163">
            <a:extLst>
              <a:ext uri="{FF2B5EF4-FFF2-40B4-BE49-F238E27FC236}">
                <a16:creationId xmlns:a16="http://schemas.microsoft.com/office/drawing/2014/main" id="{DCE1E18C-08EA-4227-B23A-C1CB962B063D}"/>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4668483" y="2686095"/>
            <a:ext cx="572746" cy="471896"/>
          </a:xfrm>
          <a:prstGeom prst="rect">
            <a:avLst/>
          </a:prstGeom>
        </p:spPr>
      </p:pic>
      <p:pic>
        <p:nvPicPr>
          <p:cNvPr id="165" name="Picture 164">
            <a:extLst>
              <a:ext uri="{FF2B5EF4-FFF2-40B4-BE49-F238E27FC236}">
                <a16:creationId xmlns:a16="http://schemas.microsoft.com/office/drawing/2014/main" id="{5B3EAA93-6C8C-4C20-BD7D-311C1FFF18F3}"/>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5241229" y="2686095"/>
            <a:ext cx="572746" cy="471896"/>
          </a:xfrm>
          <a:prstGeom prst="rect">
            <a:avLst/>
          </a:prstGeom>
        </p:spPr>
      </p:pic>
      <p:pic>
        <p:nvPicPr>
          <p:cNvPr id="166" name="Picture 165">
            <a:extLst>
              <a:ext uri="{FF2B5EF4-FFF2-40B4-BE49-F238E27FC236}">
                <a16:creationId xmlns:a16="http://schemas.microsoft.com/office/drawing/2014/main" id="{E6A65D6F-7562-4CFA-9E2A-337E6B655BB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904455" y="2686095"/>
            <a:ext cx="572746" cy="471896"/>
          </a:xfrm>
          <a:prstGeom prst="rect">
            <a:avLst/>
          </a:prstGeom>
        </p:spPr>
      </p:pic>
      <p:pic>
        <p:nvPicPr>
          <p:cNvPr id="167" name="Picture 166">
            <a:extLst>
              <a:ext uri="{FF2B5EF4-FFF2-40B4-BE49-F238E27FC236}">
                <a16:creationId xmlns:a16="http://schemas.microsoft.com/office/drawing/2014/main" id="{4356749B-3239-46F1-AABE-77C98C1A3CD3}"/>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652673" y="3273409"/>
            <a:ext cx="572746" cy="471896"/>
          </a:xfrm>
          <a:prstGeom prst="rect">
            <a:avLst/>
          </a:prstGeom>
        </p:spPr>
      </p:pic>
      <p:pic>
        <p:nvPicPr>
          <p:cNvPr id="168" name="Picture 167">
            <a:extLst>
              <a:ext uri="{FF2B5EF4-FFF2-40B4-BE49-F238E27FC236}">
                <a16:creationId xmlns:a16="http://schemas.microsoft.com/office/drawing/2014/main" id="{6E98F1D7-DD2E-41FC-9B53-BCFA319D146D}"/>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315899" y="3273409"/>
            <a:ext cx="572746" cy="471896"/>
          </a:xfrm>
          <a:prstGeom prst="rect">
            <a:avLst/>
          </a:prstGeom>
        </p:spPr>
      </p:pic>
      <p:pic>
        <p:nvPicPr>
          <p:cNvPr id="169" name="Picture 168">
            <a:extLst>
              <a:ext uri="{FF2B5EF4-FFF2-40B4-BE49-F238E27FC236}">
                <a16:creationId xmlns:a16="http://schemas.microsoft.com/office/drawing/2014/main" id="{2B98A647-C740-476B-BA3F-18C98CAEC6C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3273409"/>
            <a:ext cx="572746" cy="471896"/>
          </a:xfrm>
          <a:prstGeom prst="rect">
            <a:avLst/>
          </a:prstGeom>
        </p:spPr>
      </p:pic>
      <p:pic>
        <p:nvPicPr>
          <p:cNvPr id="170" name="Picture 169">
            <a:extLst>
              <a:ext uri="{FF2B5EF4-FFF2-40B4-BE49-F238E27FC236}">
                <a16:creationId xmlns:a16="http://schemas.microsoft.com/office/drawing/2014/main" id="{62A893F5-F69A-42F2-ADD5-D2DC4D8823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3273409"/>
            <a:ext cx="572746" cy="471896"/>
          </a:xfrm>
          <a:prstGeom prst="rect">
            <a:avLst/>
          </a:prstGeom>
        </p:spPr>
      </p:pic>
      <p:pic>
        <p:nvPicPr>
          <p:cNvPr id="171" name="Picture 170">
            <a:extLst>
              <a:ext uri="{FF2B5EF4-FFF2-40B4-BE49-F238E27FC236}">
                <a16:creationId xmlns:a16="http://schemas.microsoft.com/office/drawing/2014/main" id="{4C60E28B-B3DC-4636-BDB7-31F696930914}"/>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241229" y="3273409"/>
            <a:ext cx="572746" cy="471896"/>
          </a:xfrm>
          <a:prstGeom prst="rect">
            <a:avLst/>
          </a:prstGeom>
        </p:spPr>
      </p:pic>
      <p:pic>
        <p:nvPicPr>
          <p:cNvPr id="172" name="Picture 171">
            <a:extLst>
              <a:ext uri="{FF2B5EF4-FFF2-40B4-BE49-F238E27FC236}">
                <a16:creationId xmlns:a16="http://schemas.microsoft.com/office/drawing/2014/main" id="{82E933DA-D6EF-46B9-A218-9B72B64DFE2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5904455" y="3273409"/>
            <a:ext cx="572746" cy="471896"/>
          </a:xfrm>
          <a:prstGeom prst="rect">
            <a:avLst/>
          </a:prstGeom>
        </p:spPr>
      </p:pic>
      <p:pic>
        <p:nvPicPr>
          <p:cNvPr id="173" name="Picture 172">
            <a:extLst>
              <a:ext uri="{FF2B5EF4-FFF2-40B4-BE49-F238E27FC236}">
                <a16:creationId xmlns:a16="http://schemas.microsoft.com/office/drawing/2014/main" id="{86E62875-AB66-4D33-BBC5-2DDA8704A4B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52673" y="3905468"/>
            <a:ext cx="572746" cy="471896"/>
          </a:xfrm>
          <a:prstGeom prst="rect">
            <a:avLst/>
          </a:prstGeom>
        </p:spPr>
      </p:pic>
      <p:pic>
        <p:nvPicPr>
          <p:cNvPr id="174" name="Picture 173">
            <a:extLst>
              <a:ext uri="{FF2B5EF4-FFF2-40B4-BE49-F238E27FC236}">
                <a16:creationId xmlns:a16="http://schemas.microsoft.com/office/drawing/2014/main" id="{537630F5-E8A7-4DCB-99B4-12FD93638DFD}"/>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3315899" y="3905468"/>
            <a:ext cx="572746" cy="471896"/>
          </a:xfrm>
          <a:prstGeom prst="rect">
            <a:avLst/>
          </a:prstGeom>
        </p:spPr>
      </p:pic>
      <p:pic>
        <p:nvPicPr>
          <p:cNvPr id="175" name="Picture 174">
            <a:extLst>
              <a:ext uri="{FF2B5EF4-FFF2-40B4-BE49-F238E27FC236}">
                <a16:creationId xmlns:a16="http://schemas.microsoft.com/office/drawing/2014/main" id="{E1E7EB76-0970-49F3-A210-CDAE8674B76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3905468"/>
            <a:ext cx="572746" cy="471896"/>
          </a:xfrm>
          <a:prstGeom prst="rect">
            <a:avLst/>
          </a:prstGeom>
        </p:spPr>
      </p:pic>
      <p:pic>
        <p:nvPicPr>
          <p:cNvPr id="176" name="Picture 175">
            <a:extLst>
              <a:ext uri="{FF2B5EF4-FFF2-40B4-BE49-F238E27FC236}">
                <a16:creationId xmlns:a16="http://schemas.microsoft.com/office/drawing/2014/main" id="{7CBDA7E7-6692-457F-BE57-E4F9260E5DAA}"/>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4668483" y="3905468"/>
            <a:ext cx="572746" cy="471896"/>
          </a:xfrm>
          <a:prstGeom prst="rect">
            <a:avLst/>
          </a:prstGeom>
        </p:spPr>
      </p:pic>
      <p:pic>
        <p:nvPicPr>
          <p:cNvPr id="177" name="Picture 176">
            <a:extLst>
              <a:ext uri="{FF2B5EF4-FFF2-40B4-BE49-F238E27FC236}">
                <a16:creationId xmlns:a16="http://schemas.microsoft.com/office/drawing/2014/main" id="{90AAAA2E-FE8C-4F20-8EA2-02B1B28B7616}"/>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241229" y="3905468"/>
            <a:ext cx="572746" cy="471896"/>
          </a:xfrm>
          <a:prstGeom prst="rect">
            <a:avLst/>
          </a:prstGeom>
        </p:spPr>
      </p:pic>
      <p:pic>
        <p:nvPicPr>
          <p:cNvPr id="178" name="Picture 177">
            <a:extLst>
              <a:ext uri="{FF2B5EF4-FFF2-40B4-BE49-F238E27FC236}">
                <a16:creationId xmlns:a16="http://schemas.microsoft.com/office/drawing/2014/main" id="{D0E314E1-60B9-4AAF-8833-1ACEFE90EF2E}"/>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904455" y="3905468"/>
            <a:ext cx="572746" cy="471896"/>
          </a:xfrm>
          <a:prstGeom prst="rect">
            <a:avLst/>
          </a:prstGeom>
        </p:spPr>
      </p:pic>
      <p:pic>
        <p:nvPicPr>
          <p:cNvPr id="179" name="Picture 178">
            <a:extLst>
              <a:ext uri="{FF2B5EF4-FFF2-40B4-BE49-F238E27FC236}">
                <a16:creationId xmlns:a16="http://schemas.microsoft.com/office/drawing/2014/main" id="{721A8439-2CEA-4157-BC86-E7CA11968476}"/>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52673" y="4492782"/>
            <a:ext cx="572746" cy="471896"/>
          </a:xfrm>
          <a:prstGeom prst="rect">
            <a:avLst/>
          </a:prstGeom>
        </p:spPr>
      </p:pic>
      <p:pic>
        <p:nvPicPr>
          <p:cNvPr id="180" name="Picture 179">
            <a:extLst>
              <a:ext uri="{FF2B5EF4-FFF2-40B4-BE49-F238E27FC236}">
                <a16:creationId xmlns:a16="http://schemas.microsoft.com/office/drawing/2014/main" id="{747E6A30-BDDE-4BE2-81FD-9252697F628D}"/>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315899" y="4492782"/>
            <a:ext cx="572746" cy="471896"/>
          </a:xfrm>
          <a:prstGeom prst="rect">
            <a:avLst/>
          </a:prstGeom>
        </p:spPr>
      </p:pic>
      <p:pic>
        <p:nvPicPr>
          <p:cNvPr id="181" name="Picture 180">
            <a:extLst>
              <a:ext uri="{FF2B5EF4-FFF2-40B4-BE49-F238E27FC236}">
                <a16:creationId xmlns:a16="http://schemas.microsoft.com/office/drawing/2014/main" id="{7F75A793-CFE9-4193-87AB-A5FD05002E9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005257" y="4492782"/>
            <a:ext cx="572746" cy="471896"/>
          </a:xfrm>
          <a:prstGeom prst="rect">
            <a:avLst/>
          </a:prstGeom>
        </p:spPr>
      </p:pic>
      <p:pic>
        <p:nvPicPr>
          <p:cNvPr id="182" name="Picture 181">
            <a:extLst>
              <a:ext uri="{FF2B5EF4-FFF2-40B4-BE49-F238E27FC236}">
                <a16:creationId xmlns:a16="http://schemas.microsoft.com/office/drawing/2014/main" id="{23342874-0A08-4D9A-B1BF-08612E497E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668483" y="4492782"/>
            <a:ext cx="572746" cy="471896"/>
          </a:xfrm>
          <a:prstGeom prst="rect">
            <a:avLst/>
          </a:prstGeom>
        </p:spPr>
      </p:pic>
      <p:pic>
        <p:nvPicPr>
          <p:cNvPr id="183" name="Picture 182">
            <a:extLst>
              <a:ext uri="{FF2B5EF4-FFF2-40B4-BE49-F238E27FC236}">
                <a16:creationId xmlns:a16="http://schemas.microsoft.com/office/drawing/2014/main" id="{A8B0D56A-379A-43D6-93B7-386B2650B3A5}"/>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5241229" y="4492782"/>
            <a:ext cx="572746" cy="471896"/>
          </a:xfrm>
          <a:prstGeom prst="rect">
            <a:avLst/>
          </a:prstGeom>
        </p:spPr>
      </p:pic>
      <p:pic>
        <p:nvPicPr>
          <p:cNvPr id="184" name="Picture 183">
            <a:extLst>
              <a:ext uri="{FF2B5EF4-FFF2-40B4-BE49-F238E27FC236}">
                <a16:creationId xmlns:a16="http://schemas.microsoft.com/office/drawing/2014/main" id="{14CB1C16-0B41-4CA3-AC56-B093BF937E5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5904455" y="4492782"/>
            <a:ext cx="572746" cy="471896"/>
          </a:xfrm>
          <a:prstGeom prst="rect">
            <a:avLst/>
          </a:prstGeom>
        </p:spPr>
      </p:pic>
      <p:sp>
        <p:nvSpPr>
          <p:cNvPr id="185" name="Rectangle 184">
            <a:extLst>
              <a:ext uri="{FF2B5EF4-FFF2-40B4-BE49-F238E27FC236}">
                <a16:creationId xmlns:a16="http://schemas.microsoft.com/office/drawing/2014/main" id="{02B0E5E5-FDB8-4F11-843B-5A838B6BDEDF}"/>
              </a:ext>
            </a:extLst>
          </p:cNvPr>
          <p:cNvSpPr/>
          <p:nvPr/>
        </p:nvSpPr>
        <p:spPr>
          <a:xfrm>
            <a:off x="6231544" y="6043485"/>
            <a:ext cx="1223412" cy="369332"/>
          </a:xfrm>
          <a:prstGeom prst="rect">
            <a:avLst/>
          </a:prstGeom>
        </p:spPr>
        <p:txBody>
          <a:bodyPr wrap="none">
            <a:spAutoFit/>
          </a:bodyPr>
          <a:lstStyle/>
          <a:p>
            <a:r>
              <a:rPr lang="en-US" dirty="0">
                <a:latin typeface="Avenir Next LT Pro" panose="020B0504020202020204" pitchFamily="34" charset="0"/>
              </a:rPr>
              <a:t>10 aphids</a:t>
            </a:r>
          </a:p>
        </p:txBody>
      </p:sp>
      <p:pic>
        <p:nvPicPr>
          <p:cNvPr id="48" name="Picture 47">
            <a:extLst>
              <a:ext uri="{FF2B5EF4-FFF2-40B4-BE49-F238E27FC236}">
                <a16:creationId xmlns:a16="http://schemas.microsoft.com/office/drawing/2014/main" id="{E7426D07-7EAE-4DC3-BE4A-76186CCF6E2D}"/>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011821" y="1859435"/>
            <a:ext cx="547231" cy="450873"/>
          </a:xfrm>
          <a:prstGeom prst="rect">
            <a:avLst/>
          </a:prstGeom>
        </p:spPr>
      </p:pic>
      <p:pic>
        <p:nvPicPr>
          <p:cNvPr id="51" name="Picture 50">
            <a:extLst>
              <a:ext uri="{FF2B5EF4-FFF2-40B4-BE49-F238E27FC236}">
                <a16:creationId xmlns:a16="http://schemas.microsoft.com/office/drawing/2014/main" id="{CB950D3C-DF11-47FC-85C6-6715851A85B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1982" y="1859435"/>
            <a:ext cx="547231" cy="450873"/>
          </a:xfrm>
          <a:prstGeom prst="rect">
            <a:avLst/>
          </a:prstGeom>
        </p:spPr>
      </p:pic>
      <p:pic>
        <p:nvPicPr>
          <p:cNvPr id="52" name="Picture 51">
            <a:extLst>
              <a:ext uri="{FF2B5EF4-FFF2-40B4-BE49-F238E27FC236}">
                <a16:creationId xmlns:a16="http://schemas.microsoft.com/office/drawing/2014/main" id="{8E7847A6-4E21-4D8C-9246-585F71B2066A}"/>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786123" y="1859435"/>
            <a:ext cx="547231" cy="450873"/>
          </a:xfrm>
          <a:prstGeom prst="rect">
            <a:avLst/>
          </a:prstGeom>
        </p:spPr>
      </p:pic>
      <p:sp>
        <p:nvSpPr>
          <p:cNvPr id="53" name="Rectangle 52">
            <a:extLst>
              <a:ext uri="{FF2B5EF4-FFF2-40B4-BE49-F238E27FC236}">
                <a16:creationId xmlns:a16="http://schemas.microsoft.com/office/drawing/2014/main" id="{1C4E2D87-FDD6-4774-915D-59467DB84E4E}"/>
              </a:ext>
            </a:extLst>
          </p:cNvPr>
          <p:cNvSpPr/>
          <p:nvPr/>
        </p:nvSpPr>
        <p:spPr>
          <a:xfrm>
            <a:off x="449997" y="1921415"/>
            <a:ext cx="346570" cy="369332"/>
          </a:xfrm>
          <a:prstGeom prst="rect">
            <a:avLst/>
          </a:prstGeom>
        </p:spPr>
        <p:txBody>
          <a:bodyPr wrap="none">
            <a:spAutoFit/>
          </a:bodyPr>
          <a:lstStyle/>
          <a:p>
            <a:r>
              <a:rPr lang="en-US" dirty="0">
                <a:latin typeface="Avenir Next LT Pro" panose="020B0504020202020204" pitchFamily="34" charset="0"/>
              </a:rPr>
              <a:t>A</a:t>
            </a:r>
            <a:endParaRPr lang="en-US" dirty="0"/>
          </a:p>
        </p:txBody>
      </p:sp>
      <p:sp>
        <p:nvSpPr>
          <p:cNvPr id="54" name="Rectangle 53">
            <a:extLst>
              <a:ext uri="{FF2B5EF4-FFF2-40B4-BE49-F238E27FC236}">
                <a16:creationId xmlns:a16="http://schemas.microsoft.com/office/drawing/2014/main" id="{816F4F18-2F11-497F-B829-ABBBCC880742}"/>
              </a:ext>
            </a:extLst>
          </p:cNvPr>
          <p:cNvSpPr/>
          <p:nvPr/>
        </p:nvSpPr>
        <p:spPr>
          <a:xfrm>
            <a:off x="1369709" y="1920103"/>
            <a:ext cx="332142" cy="369332"/>
          </a:xfrm>
          <a:prstGeom prst="rect">
            <a:avLst/>
          </a:prstGeom>
        </p:spPr>
        <p:txBody>
          <a:bodyPr wrap="none">
            <a:spAutoFit/>
          </a:bodyPr>
          <a:lstStyle/>
          <a:p>
            <a:r>
              <a:rPr lang="en-US" dirty="0">
                <a:latin typeface="Avenir Next LT Pro" panose="020B0504020202020204" pitchFamily="34" charset="0"/>
              </a:rPr>
              <a:t>B</a:t>
            </a:r>
            <a:endParaRPr lang="en-US" dirty="0"/>
          </a:p>
        </p:txBody>
      </p:sp>
      <p:sp>
        <p:nvSpPr>
          <p:cNvPr id="55" name="Rectangle 54">
            <a:extLst>
              <a:ext uri="{FF2B5EF4-FFF2-40B4-BE49-F238E27FC236}">
                <a16:creationId xmlns:a16="http://schemas.microsoft.com/office/drawing/2014/main" id="{32F5DF64-E35B-4FBD-9973-14F514DDF78E}"/>
              </a:ext>
            </a:extLst>
          </p:cNvPr>
          <p:cNvSpPr/>
          <p:nvPr/>
        </p:nvSpPr>
        <p:spPr>
          <a:xfrm>
            <a:off x="2118401" y="1914115"/>
            <a:ext cx="308098" cy="369332"/>
          </a:xfrm>
          <a:prstGeom prst="rect">
            <a:avLst/>
          </a:prstGeom>
        </p:spPr>
        <p:txBody>
          <a:bodyPr wrap="none">
            <a:spAutoFit/>
          </a:bodyPr>
          <a:lstStyle/>
          <a:p>
            <a:r>
              <a:rPr lang="en-US" dirty="0"/>
              <a:t>C</a:t>
            </a:r>
          </a:p>
        </p:txBody>
      </p:sp>
      <p:grpSp>
        <p:nvGrpSpPr>
          <p:cNvPr id="56" name="Group 55">
            <a:extLst>
              <a:ext uri="{FF2B5EF4-FFF2-40B4-BE49-F238E27FC236}">
                <a16:creationId xmlns:a16="http://schemas.microsoft.com/office/drawing/2014/main" id="{2B643026-FDB8-40A2-88BF-690B160734AC}"/>
              </a:ext>
            </a:extLst>
          </p:cNvPr>
          <p:cNvGrpSpPr/>
          <p:nvPr/>
        </p:nvGrpSpPr>
        <p:grpSpPr>
          <a:xfrm>
            <a:off x="2899639" y="1644199"/>
            <a:ext cx="3664688" cy="3346046"/>
            <a:chOff x="-1935490" y="1612634"/>
            <a:chExt cx="3664688" cy="3346046"/>
          </a:xfrm>
        </p:grpSpPr>
        <p:pic>
          <p:nvPicPr>
            <p:cNvPr id="57" name="Picture 56">
              <a:extLst>
                <a:ext uri="{FF2B5EF4-FFF2-40B4-BE49-F238E27FC236}">
                  <a16:creationId xmlns:a16="http://schemas.microsoft.com/office/drawing/2014/main" id="{9E36B57E-069E-4A74-8B3A-21A552358F47}"/>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909358" y="1612634"/>
              <a:ext cx="379470" cy="324580"/>
            </a:xfrm>
            <a:prstGeom prst="rect">
              <a:avLst/>
            </a:prstGeom>
          </p:spPr>
        </p:pic>
        <p:pic>
          <p:nvPicPr>
            <p:cNvPr id="58" name="Picture 57">
              <a:extLst>
                <a:ext uri="{FF2B5EF4-FFF2-40B4-BE49-F238E27FC236}">
                  <a16:creationId xmlns:a16="http://schemas.microsoft.com/office/drawing/2014/main" id="{EE08EA48-C7E4-46AC-9FBE-7DF5BA9D5FC7}"/>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251326" y="1633020"/>
              <a:ext cx="379470" cy="324580"/>
            </a:xfrm>
            <a:prstGeom prst="rect">
              <a:avLst/>
            </a:prstGeom>
          </p:spPr>
        </p:pic>
        <p:pic>
          <p:nvPicPr>
            <p:cNvPr id="59" name="Picture 58">
              <a:extLst>
                <a:ext uri="{FF2B5EF4-FFF2-40B4-BE49-F238E27FC236}">
                  <a16:creationId xmlns:a16="http://schemas.microsoft.com/office/drawing/2014/main" id="{3B8FF68B-B8D5-4325-8FC1-B6019266D5ED}"/>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349728" y="1642696"/>
              <a:ext cx="379470" cy="324580"/>
            </a:xfrm>
            <a:prstGeom prst="rect">
              <a:avLst/>
            </a:prstGeom>
          </p:spPr>
        </p:pic>
        <p:pic>
          <p:nvPicPr>
            <p:cNvPr id="60" name="Picture 59">
              <a:extLst>
                <a:ext uri="{FF2B5EF4-FFF2-40B4-BE49-F238E27FC236}">
                  <a16:creationId xmlns:a16="http://schemas.microsoft.com/office/drawing/2014/main" id="{2CCCFA82-7202-46CF-B26C-EB3DACB6E6E5}"/>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698937" y="1626926"/>
              <a:ext cx="379470" cy="324580"/>
            </a:xfrm>
            <a:prstGeom prst="rect">
              <a:avLst/>
            </a:prstGeom>
          </p:spPr>
        </p:pic>
        <p:pic>
          <p:nvPicPr>
            <p:cNvPr id="61" name="Picture 60">
              <a:extLst>
                <a:ext uri="{FF2B5EF4-FFF2-40B4-BE49-F238E27FC236}">
                  <a16:creationId xmlns:a16="http://schemas.microsoft.com/office/drawing/2014/main" id="{DE891E21-7FB5-43B5-9D31-80D3544D5C19}"/>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922424" y="2229515"/>
              <a:ext cx="379470" cy="324580"/>
            </a:xfrm>
            <a:prstGeom prst="rect">
              <a:avLst/>
            </a:prstGeom>
          </p:spPr>
        </p:pic>
        <p:pic>
          <p:nvPicPr>
            <p:cNvPr id="62" name="Picture 61">
              <a:extLst>
                <a:ext uri="{FF2B5EF4-FFF2-40B4-BE49-F238E27FC236}">
                  <a16:creationId xmlns:a16="http://schemas.microsoft.com/office/drawing/2014/main" id="{7205B792-C4D0-420B-B40B-7ED9E7C750D8}"/>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06086" y="2230938"/>
              <a:ext cx="379470" cy="324580"/>
            </a:xfrm>
            <a:prstGeom prst="rect">
              <a:avLst/>
            </a:prstGeom>
          </p:spPr>
        </p:pic>
        <p:pic>
          <p:nvPicPr>
            <p:cNvPr id="63" name="Picture 62">
              <a:extLst>
                <a:ext uri="{FF2B5EF4-FFF2-40B4-BE49-F238E27FC236}">
                  <a16:creationId xmlns:a16="http://schemas.microsoft.com/office/drawing/2014/main" id="{FBCF6CB4-5622-46CD-B4DF-BAB217596584}"/>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346906" y="2214240"/>
              <a:ext cx="379470" cy="324580"/>
            </a:xfrm>
            <a:prstGeom prst="rect">
              <a:avLst/>
            </a:prstGeom>
          </p:spPr>
        </p:pic>
        <p:pic>
          <p:nvPicPr>
            <p:cNvPr id="64" name="Picture 63">
              <a:extLst>
                <a:ext uri="{FF2B5EF4-FFF2-40B4-BE49-F238E27FC236}">
                  <a16:creationId xmlns:a16="http://schemas.microsoft.com/office/drawing/2014/main" id="{76D48AA6-70A0-4EC7-A52D-6594D47790A8}"/>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935490" y="4038980"/>
              <a:ext cx="379470" cy="324580"/>
            </a:xfrm>
            <a:prstGeom prst="rect">
              <a:avLst/>
            </a:prstGeom>
          </p:spPr>
        </p:pic>
        <p:pic>
          <p:nvPicPr>
            <p:cNvPr id="65" name="Picture 64">
              <a:extLst>
                <a:ext uri="{FF2B5EF4-FFF2-40B4-BE49-F238E27FC236}">
                  <a16:creationId xmlns:a16="http://schemas.microsoft.com/office/drawing/2014/main" id="{DE8764B1-95C0-48AE-B49D-229BCBD4AB1C}"/>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238635" y="3404424"/>
              <a:ext cx="379470" cy="324580"/>
            </a:xfrm>
            <a:prstGeom prst="rect">
              <a:avLst/>
            </a:prstGeom>
          </p:spPr>
        </p:pic>
        <p:pic>
          <p:nvPicPr>
            <p:cNvPr id="66" name="Picture 65">
              <a:extLst>
                <a:ext uri="{FF2B5EF4-FFF2-40B4-BE49-F238E27FC236}">
                  <a16:creationId xmlns:a16="http://schemas.microsoft.com/office/drawing/2014/main" id="{815D7485-AEC0-4D57-95ED-0BAA12711EAB}"/>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569840" y="4621368"/>
              <a:ext cx="379470" cy="324580"/>
            </a:xfrm>
            <a:prstGeom prst="rect">
              <a:avLst/>
            </a:prstGeom>
          </p:spPr>
        </p:pic>
        <p:pic>
          <p:nvPicPr>
            <p:cNvPr id="67" name="Picture 66">
              <a:extLst>
                <a:ext uri="{FF2B5EF4-FFF2-40B4-BE49-F238E27FC236}">
                  <a16:creationId xmlns:a16="http://schemas.microsoft.com/office/drawing/2014/main" id="{CB3061FC-C3F7-4464-8BF5-83A2D04BBAB0}"/>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554657" y="3396119"/>
              <a:ext cx="379470" cy="324580"/>
            </a:xfrm>
            <a:prstGeom prst="rect">
              <a:avLst/>
            </a:prstGeom>
          </p:spPr>
        </p:pic>
        <p:pic>
          <p:nvPicPr>
            <p:cNvPr id="68" name="Picture 67">
              <a:extLst>
                <a:ext uri="{FF2B5EF4-FFF2-40B4-BE49-F238E27FC236}">
                  <a16:creationId xmlns:a16="http://schemas.microsoft.com/office/drawing/2014/main" id="{E37323F9-E4CA-447A-91BC-5CCB9D1BA8D1}"/>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341135" y="2817324"/>
              <a:ext cx="379470" cy="324580"/>
            </a:xfrm>
            <a:prstGeom prst="rect">
              <a:avLst/>
            </a:prstGeom>
          </p:spPr>
        </p:pic>
        <p:pic>
          <p:nvPicPr>
            <p:cNvPr id="69" name="Picture 68">
              <a:extLst>
                <a:ext uri="{FF2B5EF4-FFF2-40B4-BE49-F238E27FC236}">
                  <a16:creationId xmlns:a16="http://schemas.microsoft.com/office/drawing/2014/main" id="{D870E167-B54A-4A2B-BE24-54C83E20A9B2}"/>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340851" y="3370733"/>
              <a:ext cx="379470" cy="324580"/>
            </a:xfrm>
            <a:prstGeom prst="rect">
              <a:avLst/>
            </a:prstGeom>
          </p:spPr>
        </p:pic>
        <p:pic>
          <p:nvPicPr>
            <p:cNvPr id="70" name="Picture 69">
              <a:extLst>
                <a:ext uri="{FF2B5EF4-FFF2-40B4-BE49-F238E27FC236}">
                  <a16:creationId xmlns:a16="http://schemas.microsoft.com/office/drawing/2014/main" id="{5B2CEEF4-9DAD-43B0-A2B8-C58ED2F0CB51}"/>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340851" y="4634100"/>
              <a:ext cx="379470" cy="324580"/>
            </a:xfrm>
            <a:prstGeom prst="rect">
              <a:avLst/>
            </a:prstGeom>
          </p:spPr>
        </p:pic>
        <p:pic>
          <p:nvPicPr>
            <p:cNvPr id="71" name="Picture 70">
              <a:extLst>
                <a:ext uri="{FF2B5EF4-FFF2-40B4-BE49-F238E27FC236}">
                  <a16:creationId xmlns:a16="http://schemas.microsoft.com/office/drawing/2014/main" id="{FC27ABA0-5120-464D-AD25-0B0017DFE209}"/>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666132" y="2801554"/>
              <a:ext cx="379470" cy="324580"/>
            </a:xfrm>
            <a:prstGeom prst="rect">
              <a:avLst/>
            </a:prstGeom>
          </p:spPr>
        </p:pic>
        <p:pic>
          <p:nvPicPr>
            <p:cNvPr id="72" name="Picture 71">
              <a:extLst>
                <a:ext uri="{FF2B5EF4-FFF2-40B4-BE49-F238E27FC236}">
                  <a16:creationId xmlns:a16="http://schemas.microsoft.com/office/drawing/2014/main" id="{AA5A5808-9A2D-4D0D-8D9E-43F315BFAB7B}"/>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05163" y="2801554"/>
              <a:ext cx="379470" cy="324580"/>
            </a:xfrm>
            <a:prstGeom prst="rect">
              <a:avLst/>
            </a:prstGeom>
          </p:spPr>
        </p:pic>
        <p:pic>
          <p:nvPicPr>
            <p:cNvPr id="73" name="Picture 72">
              <a:extLst>
                <a:ext uri="{FF2B5EF4-FFF2-40B4-BE49-F238E27FC236}">
                  <a16:creationId xmlns:a16="http://schemas.microsoft.com/office/drawing/2014/main" id="{74C66B39-D687-4D68-AB5D-363BB2B18A40}"/>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909358" y="3378850"/>
              <a:ext cx="379470" cy="324580"/>
            </a:xfrm>
            <a:prstGeom prst="rect">
              <a:avLst/>
            </a:prstGeom>
          </p:spPr>
        </p:pic>
        <p:pic>
          <p:nvPicPr>
            <p:cNvPr id="74" name="Picture 73">
              <a:extLst>
                <a:ext uri="{FF2B5EF4-FFF2-40B4-BE49-F238E27FC236}">
                  <a16:creationId xmlns:a16="http://schemas.microsoft.com/office/drawing/2014/main" id="{E962947F-1CE4-42C2-B6CC-452F02665366}"/>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127877" y="4612804"/>
              <a:ext cx="379470" cy="324580"/>
            </a:xfrm>
            <a:prstGeom prst="rect">
              <a:avLst/>
            </a:prstGeom>
          </p:spPr>
        </p:pic>
      </p:grpSp>
    </p:spTree>
    <p:extLst>
      <p:ext uri="{BB962C8B-B14F-4D97-AF65-F5344CB8AC3E}">
        <p14:creationId xmlns:p14="http://schemas.microsoft.com/office/powerpoint/2010/main" val="403796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a:t>
            </a:r>
          </a:p>
        </p:txBody>
      </p:sp>
      <p:sp>
        <p:nvSpPr>
          <p:cNvPr id="4" name="Content Placeholder 2">
            <a:extLst>
              <a:ext uri="{FF2B5EF4-FFF2-40B4-BE49-F238E27FC236}">
                <a16:creationId xmlns:a16="http://schemas.microsoft.com/office/drawing/2014/main" id="{F48AA8E4-0B30-4E16-A060-984F0BB8CE1A}"/>
              </a:ext>
            </a:extLst>
          </p:cNvPr>
          <p:cNvSpPr txBox="1">
            <a:spLocks/>
          </p:cNvSpPr>
          <p:nvPr/>
        </p:nvSpPr>
        <p:spPr>
          <a:xfrm>
            <a:off x="317529" y="2717947"/>
            <a:ext cx="8508941" cy="2781583"/>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i="1" dirty="0">
                <a:latin typeface="Avenir Next LT Pro" panose="020B0504020202020204" pitchFamily="34" charset="0"/>
              </a:rPr>
              <a:t>Y</a:t>
            </a:r>
            <a:r>
              <a:rPr lang="en-US" sz="1800" b="0" i="1" baseline="-25000" dirty="0">
                <a:latin typeface="Avenir Next LT Pro" panose="020B0504020202020204" pitchFamily="34" charset="0"/>
              </a:rPr>
              <a:t>ij</a:t>
            </a:r>
            <a:r>
              <a:rPr lang="en-US" sz="1800" b="0" dirty="0">
                <a:latin typeface="Avenir Next LT Pro" panose="020B0504020202020204" pitchFamily="34" charset="0"/>
              </a:rPr>
              <a:t> is the value for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in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a:t>
            </a:r>
          </a:p>
          <a:p>
            <a:pPr algn="l">
              <a:spcBef>
                <a:spcPts val="0"/>
              </a:spcBef>
            </a:pPr>
            <a:r>
              <a:rPr lang="el-GR" sz="1800" b="0" i="1" dirty="0">
                <a:latin typeface="Avenir Next LT Pro" panose="020B0504020202020204" pitchFamily="34" charset="0"/>
              </a:rPr>
              <a:t>µ</a:t>
            </a:r>
            <a:r>
              <a:rPr lang="en-US" sz="1800" b="0" dirty="0">
                <a:latin typeface="Avenir Next LT Pro" panose="020B0504020202020204" pitchFamily="34" charset="0"/>
              </a:rPr>
              <a:t> is the overall mean (average) across all observations</a:t>
            </a:r>
          </a:p>
          <a:p>
            <a:pPr algn="l">
              <a:spcBef>
                <a:spcPts val="0"/>
              </a:spcBef>
            </a:pPr>
            <a:r>
              <a:rPr lang="el-GR" sz="1800" b="0" dirty="0">
                <a:latin typeface="Avenir Next LT Pro" panose="020B0504020202020204" pitchFamily="34" charset="0"/>
              </a:rPr>
              <a:t>τ</a:t>
            </a:r>
            <a:r>
              <a:rPr lang="en-US" sz="1800" b="0" baseline="-25000" dirty="0">
                <a:latin typeface="Avenir Next LT Pro" panose="020B0504020202020204" pitchFamily="34" charset="0"/>
              </a:rPr>
              <a:t>i</a:t>
            </a:r>
            <a:r>
              <a:rPr lang="en-US" sz="1800" b="0" dirty="0">
                <a:latin typeface="Avenir Next LT Pro" panose="020B0504020202020204" pitchFamily="34" charset="0"/>
              </a:rPr>
              <a:t> is the effect, or the difference between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 </a:t>
            </a:r>
            <a:r>
              <a:rPr lang="el-GR" sz="1800" b="0" dirty="0">
                <a:latin typeface="Avenir Next LT Pro" panose="020B0504020202020204" pitchFamily="34" charset="0"/>
              </a:rPr>
              <a:t>τ</a:t>
            </a:r>
            <a:r>
              <a:rPr lang="en-US" sz="1800" b="0" dirty="0">
                <a:latin typeface="Avenir Next LT Pro" panose="020B0504020202020204" pitchFamily="34" charset="0"/>
              </a:rPr>
              <a:t>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endParaRPr lang="en-US" sz="1800" b="0" dirty="0">
              <a:latin typeface="Avenir Next LT Pro" panose="020B0504020202020204" pitchFamily="34" charset="0"/>
            </a:endParaRPr>
          </a:p>
          <a:p>
            <a:pPr algn="l">
              <a:spcBef>
                <a:spcPts val="0"/>
              </a:spcBef>
            </a:pPr>
            <a:r>
              <a:rPr lang="en-US" sz="1800" dirty="0">
                <a:latin typeface="Avenir Next LT Pro" panose="020B0504020202020204" pitchFamily="34" charset="0"/>
              </a:rPr>
              <a:t>Now we have another treatment (aphids)…so we need another parameter</a:t>
            </a:r>
            <a:r>
              <a:rPr lang="en-US" sz="1800" b="0" dirty="0">
                <a:latin typeface="Avenir Next LT Pro" panose="020B0504020202020204" pitchFamily="34" charset="0"/>
              </a:rPr>
              <a:t>:</a:t>
            </a:r>
          </a:p>
          <a:p>
            <a:pPr algn="l">
              <a:spcBef>
                <a:spcPts val="0"/>
              </a:spcBef>
            </a:pPr>
            <a:r>
              <a:rPr lang="el-GR" sz="1800" b="0" i="1" dirty="0">
                <a:latin typeface="Cambria Math" panose="02040503050406030204" pitchFamily="18" charset="0"/>
                <a:ea typeface="Cambria Math" panose="02040503050406030204" pitchFamily="18" charset="0"/>
              </a:rPr>
              <a:t>α</a:t>
            </a:r>
            <a:r>
              <a:rPr lang="en-US" sz="1800" b="0" i="1" baseline="-25000" dirty="0">
                <a:latin typeface="Cambria Math" panose="02040503050406030204" pitchFamily="18" charset="0"/>
                <a:ea typeface="Cambria Math" panose="02040503050406030204" pitchFamily="18" charset="0"/>
              </a:rPr>
              <a:t>j</a:t>
            </a:r>
            <a:r>
              <a:rPr lang="en-US" sz="1800" b="0" dirty="0">
                <a:latin typeface="Avenir Next LT Pro" panose="020B0504020202020204" pitchFamily="34" charset="0"/>
              </a:rPr>
              <a:t> is the effect, or the difference between the jth level of the treatment </a:t>
            </a:r>
            <a:r>
              <a:rPr lang="el-GR" sz="1800" b="0" i="1" dirty="0">
                <a:latin typeface="Cambria Math" panose="02040503050406030204" pitchFamily="18" charset="0"/>
                <a:ea typeface="Cambria Math" panose="02040503050406030204" pitchFamily="18" charset="0"/>
              </a:rPr>
              <a:t>α</a:t>
            </a:r>
            <a:r>
              <a:rPr lang="en-US" sz="1800" b="0" dirty="0">
                <a:latin typeface="Avenir Next LT Pro" panose="020B0504020202020204" pitchFamily="34" charset="0"/>
              </a:rPr>
              <a:t>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r>
              <a:rPr lang="en-US" sz="1800" b="0" i="1" dirty="0" err="1">
                <a:latin typeface="Cambria Math" panose="02040503050406030204" pitchFamily="18" charset="0"/>
                <a:ea typeface="Cambria Math" panose="02040503050406030204" pitchFamily="18" charset="0"/>
              </a:rPr>
              <a:t>ε</a:t>
            </a:r>
            <a:r>
              <a:rPr lang="en-US" sz="1800" b="0" i="1" baseline="-25000" dirty="0" err="1">
                <a:latin typeface="Cambria Math" panose="02040503050406030204" pitchFamily="18" charset="0"/>
                <a:ea typeface="Cambria Math" panose="02040503050406030204" pitchFamily="18" charset="0"/>
              </a:rPr>
              <a:t>ijk</a:t>
            </a:r>
            <a:r>
              <a:rPr lang="en-US" sz="1800" b="0" i="1" baseline="-25000" dirty="0">
                <a:latin typeface="Cambria Math" panose="02040503050406030204" pitchFamily="18" charset="0"/>
                <a:ea typeface="Cambria Math" panose="02040503050406030204" pitchFamily="18" charset="0"/>
              </a:rPr>
              <a:t> </a:t>
            </a:r>
            <a:r>
              <a:rPr lang="en-US" sz="1800" b="0" dirty="0">
                <a:latin typeface="Avenir Next LT Pro" panose="020B0504020202020204" pitchFamily="34" charset="0"/>
              </a:rPr>
              <a:t>is the error, or the remaining difference between the </a:t>
            </a:r>
            <a:r>
              <a:rPr lang="en-US" sz="1800" b="0" i="1" dirty="0">
                <a:latin typeface="Avenir Next LT Pro" panose="020B0504020202020204" pitchFamily="34" charset="0"/>
              </a:rPr>
              <a:t>k</a:t>
            </a:r>
            <a:r>
              <a:rPr lang="en-US" sz="1800" b="0" dirty="0">
                <a:latin typeface="Avenir Next LT Pro" panose="020B0504020202020204" pitchFamily="34" charset="0"/>
              </a:rPr>
              <a:t>th observation and the mean of observations in the </a:t>
            </a:r>
            <a:r>
              <a:rPr lang="en-US" sz="1800" b="0" i="1" dirty="0" err="1">
                <a:latin typeface="Avenir Next LT Pro" panose="020B0504020202020204" pitchFamily="34" charset="0"/>
              </a:rPr>
              <a:t>i</a:t>
            </a:r>
            <a:r>
              <a:rPr lang="en-US" sz="1800" b="0" dirty="0" err="1">
                <a:latin typeface="Avenir Next LT Pro" panose="020B0504020202020204" pitchFamily="34" charset="0"/>
              </a:rPr>
              <a:t>th</a:t>
            </a:r>
            <a:r>
              <a:rPr lang="en-US" sz="1800" b="0" dirty="0">
                <a:latin typeface="Avenir Next LT Pro" panose="020B0504020202020204" pitchFamily="34" charset="0"/>
              </a:rPr>
              <a:t> treatment and </a:t>
            </a:r>
            <a:r>
              <a:rPr lang="en-US" sz="1800" b="0" i="1" dirty="0" err="1">
                <a:latin typeface="Avenir Next LT Pro" panose="020B0504020202020204" pitchFamily="34" charset="0"/>
              </a:rPr>
              <a:t>j</a:t>
            </a:r>
            <a:r>
              <a:rPr lang="en-US" sz="1800" b="0" dirty="0" err="1">
                <a:latin typeface="Avenir Next LT Pro" panose="020B0504020202020204" pitchFamily="34" charset="0"/>
              </a:rPr>
              <a:t>th</a:t>
            </a:r>
            <a:r>
              <a:rPr lang="en-US" sz="1800" b="0" dirty="0">
                <a:latin typeface="Avenir Next LT Pro" panose="020B0504020202020204" pitchFamily="34" charset="0"/>
              </a:rPr>
              <a:t> treatment levels</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Cambria Math" panose="02040503050406030204" pitchFamily="18" charset="0"/>
              <a:ea typeface="Cambria Math" panose="02040503050406030204" pitchFamily="18"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
        <p:nvSpPr>
          <p:cNvPr id="3" name="Rectangle 2">
            <a:extLst>
              <a:ext uri="{FF2B5EF4-FFF2-40B4-BE49-F238E27FC236}">
                <a16:creationId xmlns:a16="http://schemas.microsoft.com/office/drawing/2014/main" id="{65EA9815-BCD2-444F-B64B-8EE0ABDA3B2E}"/>
              </a:ext>
            </a:extLst>
          </p:cNvPr>
          <p:cNvSpPr/>
          <p:nvPr/>
        </p:nvSpPr>
        <p:spPr>
          <a:xfrm>
            <a:off x="2085974" y="1861819"/>
            <a:ext cx="1209370" cy="369332"/>
          </a:xfrm>
          <a:prstGeom prst="rect">
            <a:avLst/>
          </a:prstGeom>
        </p:spPr>
        <p:txBody>
          <a:bodyPr wrap="none">
            <a:spAutoFit/>
          </a:bodyPr>
          <a:lstStyle/>
          <a:p>
            <a:r>
              <a:rPr lang="en-US" dirty="0">
                <a:latin typeface="Avenir Next LT Pro" panose="020B0504020202020204" pitchFamily="34" charset="0"/>
              </a:rPr>
              <a:t>Response</a:t>
            </a:r>
            <a:endParaRPr lang="en-US" dirty="0"/>
          </a:p>
        </p:txBody>
      </p:sp>
      <p:sp>
        <p:nvSpPr>
          <p:cNvPr id="9" name="Rectangle 8">
            <a:extLst>
              <a:ext uri="{FF2B5EF4-FFF2-40B4-BE49-F238E27FC236}">
                <a16:creationId xmlns:a16="http://schemas.microsoft.com/office/drawing/2014/main" id="{63E97D05-68AB-48A5-A5BC-BA36C683A4FD}"/>
              </a:ext>
            </a:extLst>
          </p:cNvPr>
          <p:cNvSpPr/>
          <p:nvPr/>
        </p:nvSpPr>
        <p:spPr>
          <a:xfrm>
            <a:off x="4332861" y="2126258"/>
            <a:ext cx="1240276" cy="369332"/>
          </a:xfrm>
          <a:prstGeom prst="rect">
            <a:avLst/>
          </a:prstGeom>
        </p:spPr>
        <p:txBody>
          <a:bodyPr wrap="none">
            <a:spAutoFit/>
          </a:bodyPr>
          <a:lstStyle/>
          <a:p>
            <a:r>
              <a:rPr lang="en-US" dirty="0">
                <a:latin typeface="Avenir Next LT Pro" panose="020B0504020202020204" pitchFamily="34" charset="0"/>
              </a:rPr>
              <a:t>Predictors</a:t>
            </a:r>
            <a:endParaRPr lang="en-US" dirty="0"/>
          </a:p>
        </p:txBody>
      </p:sp>
      <p:sp>
        <p:nvSpPr>
          <p:cNvPr id="10" name="Right Brace 9">
            <a:extLst>
              <a:ext uri="{FF2B5EF4-FFF2-40B4-BE49-F238E27FC236}">
                <a16:creationId xmlns:a16="http://schemas.microsoft.com/office/drawing/2014/main" id="{86CA3D59-7165-46E0-9FC6-4ABB45FC9131}"/>
              </a:ext>
            </a:extLst>
          </p:cNvPr>
          <p:cNvSpPr/>
          <p:nvPr/>
        </p:nvSpPr>
        <p:spPr>
          <a:xfrm rot="5400000">
            <a:off x="4359483" y="836909"/>
            <a:ext cx="327541" cy="2302809"/>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59868DE-7F14-42CD-B77C-2342572AE2E2}"/>
                  </a:ext>
                </a:extLst>
              </p:cNvPr>
              <p:cNvSpPr txBox="1">
                <a:spLocks/>
              </p:cNvSpPr>
              <p:nvPr/>
            </p:nvSpPr>
            <p:spPr>
              <a:xfrm>
                <a:off x="1967634" y="1122031"/>
                <a:ext cx="5208729"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𝑖𝑗𝑘</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𝑗</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𝑖𝑗𝑘</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8" name="Content Placeholder 2">
                <a:extLst>
                  <a:ext uri="{FF2B5EF4-FFF2-40B4-BE49-F238E27FC236}">
                    <a16:creationId xmlns:a16="http://schemas.microsoft.com/office/drawing/2014/main" id="{159868DE-7F14-42CD-B77C-2342572AE2E2}"/>
                  </a:ext>
                </a:extLst>
              </p:cNvPr>
              <p:cNvSpPr txBox="1">
                <a:spLocks noRot="1" noChangeAspect="1" noMove="1" noResize="1" noEditPoints="1" noAdjustHandles="1" noChangeArrowheads="1" noChangeShapeType="1" noTextEdit="1"/>
              </p:cNvSpPr>
              <p:nvPr/>
            </p:nvSpPr>
            <p:spPr>
              <a:xfrm>
                <a:off x="1967634" y="1122031"/>
                <a:ext cx="5208729" cy="62860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897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a:xfrm>
            <a:off x="88191" y="74272"/>
            <a:ext cx="8967618" cy="914400"/>
          </a:xfrm>
        </p:spPr>
        <p:txBody>
          <a:bodyPr/>
          <a:lstStyle/>
          <a:p>
            <a:pPr>
              <a:spcBef>
                <a:spcPts val="0"/>
              </a:spcBef>
            </a:pPr>
            <a:r>
              <a:rPr lang="en-US" dirty="0"/>
              <a:t>Linear model</a:t>
            </a:r>
          </a:p>
        </p:txBody>
      </p:sp>
      <p:sp>
        <p:nvSpPr>
          <p:cNvPr id="5" name="Rectangle 4">
            <a:extLst>
              <a:ext uri="{FF2B5EF4-FFF2-40B4-BE49-F238E27FC236}">
                <a16:creationId xmlns:a16="http://schemas.microsoft.com/office/drawing/2014/main" id="{13C76124-77C7-4F05-962D-750C8FA4471E}"/>
              </a:ext>
            </a:extLst>
          </p:cNvPr>
          <p:cNvSpPr/>
          <p:nvPr/>
        </p:nvSpPr>
        <p:spPr>
          <a:xfrm>
            <a:off x="4269646" y="1741469"/>
            <a:ext cx="407484" cy="584775"/>
          </a:xfrm>
          <a:prstGeom prst="rect">
            <a:avLst/>
          </a:prstGeom>
        </p:spPr>
        <p:txBody>
          <a:bodyPr wrap="none">
            <a:spAutoFit/>
          </a:bodyPr>
          <a:lstStyle/>
          <a:p>
            <a:r>
              <a:rPr lang="el-GR" sz="3200" i="1" dirty="0">
                <a:latin typeface="Cambria Math" panose="02040503050406030204" pitchFamily="18" charset="0"/>
                <a:ea typeface="Cambria Math" panose="02040503050406030204" pitchFamily="18" charset="0"/>
              </a:rPr>
              <a:t>µ</a:t>
            </a:r>
            <a:endParaRPr lang="en-US" sz="3200" dirty="0"/>
          </a:p>
        </p:txBody>
      </p:sp>
      <p:sp>
        <p:nvSpPr>
          <p:cNvPr id="7" name="Rectangle 6">
            <a:extLst>
              <a:ext uri="{FF2B5EF4-FFF2-40B4-BE49-F238E27FC236}">
                <a16:creationId xmlns:a16="http://schemas.microsoft.com/office/drawing/2014/main" id="{C11D6ED7-5167-47FA-9055-10300CA9AE15}"/>
              </a:ext>
            </a:extLst>
          </p:cNvPr>
          <p:cNvSpPr/>
          <p:nvPr/>
        </p:nvSpPr>
        <p:spPr>
          <a:xfrm>
            <a:off x="1024310" y="3092828"/>
            <a:ext cx="64312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A</a:t>
            </a:r>
            <a:endParaRPr lang="en-US" sz="4000" dirty="0"/>
          </a:p>
        </p:txBody>
      </p:sp>
      <p:sp>
        <p:nvSpPr>
          <p:cNvPr id="10" name="Rectangle 9">
            <a:extLst>
              <a:ext uri="{FF2B5EF4-FFF2-40B4-BE49-F238E27FC236}">
                <a16:creationId xmlns:a16="http://schemas.microsoft.com/office/drawing/2014/main" id="{37B934BF-9838-42C5-8494-5974BD4F3B20}"/>
              </a:ext>
            </a:extLst>
          </p:cNvPr>
          <p:cNvSpPr/>
          <p:nvPr/>
        </p:nvSpPr>
        <p:spPr>
          <a:xfrm>
            <a:off x="4154230" y="3092828"/>
            <a:ext cx="63831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B</a:t>
            </a:r>
            <a:endParaRPr lang="en-US" sz="4000" dirty="0"/>
          </a:p>
        </p:txBody>
      </p:sp>
      <p:sp>
        <p:nvSpPr>
          <p:cNvPr id="11" name="Rectangle 10">
            <a:extLst>
              <a:ext uri="{FF2B5EF4-FFF2-40B4-BE49-F238E27FC236}">
                <a16:creationId xmlns:a16="http://schemas.microsoft.com/office/drawing/2014/main" id="{94FE3FD3-446E-438A-9254-194EB0EC45CB}"/>
              </a:ext>
            </a:extLst>
          </p:cNvPr>
          <p:cNvSpPr/>
          <p:nvPr/>
        </p:nvSpPr>
        <p:spPr>
          <a:xfrm>
            <a:off x="7218171" y="3092828"/>
            <a:ext cx="62228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C</a:t>
            </a:r>
            <a:endParaRPr lang="en-US" sz="4000" dirty="0"/>
          </a:p>
        </p:txBody>
      </p:sp>
      <p:cxnSp>
        <p:nvCxnSpPr>
          <p:cNvPr id="35" name="Straight Connector 34">
            <a:extLst>
              <a:ext uri="{FF2B5EF4-FFF2-40B4-BE49-F238E27FC236}">
                <a16:creationId xmlns:a16="http://schemas.microsoft.com/office/drawing/2014/main" id="{9DF306C6-6477-4A47-B8A6-F9C3E48587D3}"/>
              </a:ext>
            </a:extLst>
          </p:cNvPr>
          <p:cNvCxnSpPr>
            <a:cxnSpLocks/>
          </p:cNvCxnSpPr>
          <p:nvPr/>
        </p:nvCxnSpPr>
        <p:spPr>
          <a:xfrm flipH="1">
            <a:off x="1352158" y="2348748"/>
            <a:ext cx="3108960" cy="91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FD65D81-8B00-4BC6-951A-271A4703D04A}"/>
              </a:ext>
            </a:extLst>
          </p:cNvPr>
          <p:cNvCxnSpPr>
            <a:cxnSpLocks/>
            <a:stCxn id="5" idx="2"/>
          </p:cNvCxnSpPr>
          <p:nvPr/>
        </p:nvCxnSpPr>
        <p:spPr>
          <a:xfrm flipH="1">
            <a:off x="4424488" y="2326244"/>
            <a:ext cx="48900" cy="8299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98CE851-F311-4BD3-9BE2-2FE3629DC7DC}"/>
              </a:ext>
            </a:extLst>
          </p:cNvPr>
          <p:cNvCxnSpPr>
            <a:cxnSpLocks/>
          </p:cNvCxnSpPr>
          <p:nvPr/>
        </p:nvCxnSpPr>
        <p:spPr>
          <a:xfrm flipH="1" flipV="1">
            <a:off x="4461118" y="2348748"/>
            <a:ext cx="3108960" cy="91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FA7BF59-3235-4FD2-949D-350B1D7E57C2}"/>
              </a:ext>
            </a:extLst>
          </p:cNvPr>
          <p:cNvCxnSpPr>
            <a:cxnSpLocks/>
          </p:cNvCxnSpPr>
          <p:nvPr/>
        </p:nvCxnSpPr>
        <p:spPr>
          <a:xfrm flipH="1" flipV="1">
            <a:off x="1336907" y="3821838"/>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9541C14-5B61-429A-B91A-E181BEB87373}"/>
              </a:ext>
            </a:extLst>
          </p:cNvPr>
          <p:cNvCxnSpPr>
            <a:cxnSpLocks/>
          </p:cNvCxnSpPr>
          <p:nvPr/>
        </p:nvCxnSpPr>
        <p:spPr>
          <a:xfrm rot="5400000" flipH="1" flipV="1">
            <a:off x="643040" y="3821837"/>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ED60DC8-1F7E-4F5B-A715-8CCDD1BB5D85}"/>
              </a:ext>
            </a:extLst>
          </p:cNvPr>
          <p:cNvCxnSpPr>
            <a:cxnSpLocks/>
          </p:cNvCxnSpPr>
          <p:nvPr/>
        </p:nvCxnSpPr>
        <p:spPr>
          <a:xfrm flipH="1" flipV="1">
            <a:off x="4531524" y="3799104"/>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8922CC5-62FD-4FC5-B652-54672D7F7EEC}"/>
              </a:ext>
            </a:extLst>
          </p:cNvPr>
          <p:cNvCxnSpPr>
            <a:cxnSpLocks/>
          </p:cNvCxnSpPr>
          <p:nvPr/>
        </p:nvCxnSpPr>
        <p:spPr>
          <a:xfrm rot="5400000" flipH="1" flipV="1">
            <a:off x="3837657" y="3799103"/>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A889E7-078B-4233-BBBB-C96EA1E54D00}"/>
              </a:ext>
            </a:extLst>
          </p:cNvPr>
          <p:cNvCxnSpPr>
            <a:cxnSpLocks/>
          </p:cNvCxnSpPr>
          <p:nvPr/>
        </p:nvCxnSpPr>
        <p:spPr>
          <a:xfrm flipH="1" flipV="1">
            <a:off x="7570078" y="3799104"/>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EA12339-19FF-4359-9701-CBD0205E3497}"/>
              </a:ext>
            </a:extLst>
          </p:cNvPr>
          <p:cNvCxnSpPr>
            <a:cxnSpLocks/>
          </p:cNvCxnSpPr>
          <p:nvPr/>
        </p:nvCxnSpPr>
        <p:spPr>
          <a:xfrm rot="5400000" flipH="1" flipV="1">
            <a:off x="6876211" y="3799103"/>
            <a:ext cx="682709" cy="7229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9469E82-68DC-4BDD-9B54-D56DF8C16C34}"/>
              </a:ext>
            </a:extLst>
          </p:cNvPr>
          <p:cNvSpPr/>
          <p:nvPr/>
        </p:nvSpPr>
        <p:spPr>
          <a:xfrm>
            <a:off x="293179" y="4311134"/>
            <a:ext cx="959302"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Yes</a:t>
            </a:r>
            <a:endParaRPr lang="en-US" sz="4000" dirty="0"/>
          </a:p>
        </p:txBody>
      </p:sp>
      <p:sp>
        <p:nvSpPr>
          <p:cNvPr id="74" name="Rectangle 73">
            <a:extLst>
              <a:ext uri="{FF2B5EF4-FFF2-40B4-BE49-F238E27FC236}">
                <a16:creationId xmlns:a16="http://schemas.microsoft.com/office/drawing/2014/main" id="{0D5EE4A1-1682-4B01-A87E-3853945A7E82}"/>
              </a:ext>
            </a:extLst>
          </p:cNvPr>
          <p:cNvSpPr/>
          <p:nvPr/>
        </p:nvSpPr>
        <p:spPr>
          <a:xfrm>
            <a:off x="1589049" y="4311134"/>
            <a:ext cx="893193"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No</a:t>
            </a:r>
            <a:endParaRPr lang="en-US" sz="4000" dirty="0"/>
          </a:p>
        </p:txBody>
      </p:sp>
      <p:sp>
        <p:nvSpPr>
          <p:cNvPr id="75" name="Rectangle 74">
            <a:extLst>
              <a:ext uri="{FF2B5EF4-FFF2-40B4-BE49-F238E27FC236}">
                <a16:creationId xmlns:a16="http://schemas.microsoft.com/office/drawing/2014/main" id="{17D65E7A-55CA-4797-8E14-8DF9ADE9D4DA}"/>
              </a:ext>
            </a:extLst>
          </p:cNvPr>
          <p:cNvSpPr/>
          <p:nvPr/>
        </p:nvSpPr>
        <p:spPr>
          <a:xfrm>
            <a:off x="3487206" y="4311134"/>
            <a:ext cx="959302"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Yes</a:t>
            </a:r>
            <a:endParaRPr lang="en-US" sz="4000" dirty="0"/>
          </a:p>
        </p:txBody>
      </p:sp>
      <p:sp>
        <p:nvSpPr>
          <p:cNvPr id="76" name="Rectangle 75">
            <a:extLst>
              <a:ext uri="{FF2B5EF4-FFF2-40B4-BE49-F238E27FC236}">
                <a16:creationId xmlns:a16="http://schemas.microsoft.com/office/drawing/2014/main" id="{FC629761-E0A9-4C5C-B4E4-A7E865A1B10B}"/>
              </a:ext>
            </a:extLst>
          </p:cNvPr>
          <p:cNvSpPr/>
          <p:nvPr/>
        </p:nvSpPr>
        <p:spPr>
          <a:xfrm>
            <a:off x="4783076" y="4311134"/>
            <a:ext cx="893193"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No</a:t>
            </a:r>
            <a:endParaRPr lang="en-US" sz="4000" dirty="0"/>
          </a:p>
        </p:txBody>
      </p:sp>
      <p:sp>
        <p:nvSpPr>
          <p:cNvPr id="77" name="Rectangle 76">
            <a:extLst>
              <a:ext uri="{FF2B5EF4-FFF2-40B4-BE49-F238E27FC236}">
                <a16:creationId xmlns:a16="http://schemas.microsoft.com/office/drawing/2014/main" id="{0995C2C8-9FC4-4BAD-878E-D7F09AE03C1A}"/>
              </a:ext>
            </a:extLst>
          </p:cNvPr>
          <p:cNvSpPr/>
          <p:nvPr/>
        </p:nvSpPr>
        <p:spPr>
          <a:xfrm>
            <a:off x="6544587" y="4311134"/>
            <a:ext cx="67518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Y</a:t>
            </a:r>
            <a:endParaRPr lang="en-US" sz="4000" dirty="0"/>
          </a:p>
        </p:txBody>
      </p:sp>
      <p:sp>
        <p:nvSpPr>
          <p:cNvPr id="78" name="Rectangle 77">
            <a:extLst>
              <a:ext uri="{FF2B5EF4-FFF2-40B4-BE49-F238E27FC236}">
                <a16:creationId xmlns:a16="http://schemas.microsoft.com/office/drawing/2014/main" id="{DDF9BFBA-206B-4BFB-B0F2-9C424172E7B5}"/>
              </a:ext>
            </a:extLst>
          </p:cNvPr>
          <p:cNvSpPr/>
          <p:nvPr/>
        </p:nvSpPr>
        <p:spPr>
          <a:xfrm>
            <a:off x="7840457" y="4311134"/>
            <a:ext cx="712054"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N</a:t>
            </a:r>
            <a:endParaRPr lang="en-US" sz="4000" dirty="0"/>
          </a:p>
        </p:txBody>
      </p:sp>
      <p:pic>
        <p:nvPicPr>
          <p:cNvPr id="83" name="Picture 82">
            <a:extLst>
              <a:ext uri="{FF2B5EF4-FFF2-40B4-BE49-F238E27FC236}">
                <a16:creationId xmlns:a16="http://schemas.microsoft.com/office/drawing/2014/main" id="{CDD2AA3D-5DAE-4344-9B03-C0584B476AA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93179" y="5753670"/>
            <a:ext cx="572746" cy="471896"/>
          </a:xfrm>
          <a:prstGeom prst="rect">
            <a:avLst/>
          </a:prstGeom>
        </p:spPr>
      </p:pic>
      <p:pic>
        <p:nvPicPr>
          <p:cNvPr id="84" name="Picture 83">
            <a:extLst>
              <a:ext uri="{FF2B5EF4-FFF2-40B4-BE49-F238E27FC236}">
                <a16:creationId xmlns:a16="http://schemas.microsoft.com/office/drawing/2014/main" id="{2DB6E5CF-BD32-4CE9-AC2F-03F66C328B8B}"/>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603067" y="5889817"/>
            <a:ext cx="379470" cy="324580"/>
          </a:xfrm>
          <a:prstGeom prst="rect">
            <a:avLst/>
          </a:prstGeom>
        </p:spPr>
      </p:pic>
      <p:sp>
        <p:nvSpPr>
          <p:cNvPr id="85" name="Content Placeholder 2">
            <a:extLst>
              <a:ext uri="{FF2B5EF4-FFF2-40B4-BE49-F238E27FC236}">
                <a16:creationId xmlns:a16="http://schemas.microsoft.com/office/drawing/2014/main" id="{60E6C4D3-B1E1-41E8-A61C-61F00184B4B1}"/>
              </a:ext>
            </a:extLst>
          </p:cNvPr>
          <p:cNvSpPr txBox="1">
            <a:spLocks/>
          </p:cNvSpPr>
          <p:nvPr/>
        </p:nvSpPr>
        <p:spPr>
          <a:xfrm>
            <a:off x="1048336" y="5735969"/>
            <a:ext cx="1588847" cy="914400"/>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4000" b="0" i="1" dirty="0">
                <a:latin typeface="Cambria Math" panose="02040503050406030204" pitchFamily="18" charset="0"/>
                <a:ea typeface="Cambria Math" panose="02040503050406030204" pitchFamily="18" charset="0"/>
              </a:rPr>
              <a:t>Y</a:t>
            </a:r>
            <a:r>
              <a:rPr lang="en-US" sz="4000" b="0" i="1" baseline="-25000" dirty="0">
                <a:latin typeface="Cambria Math" panose="02040503050406030204" pitchFamily="18" charset="0"/>
                <a:ea typeface="Cambria Math" panose="02040503050406030204" pitchFamily="18" charset="0"/>
              </a:rPr>
              <a:t>A,Yes,1</a:t>
            </a:r>
            <a:endParaRPr lang="en-US" sz="4000" b="0" dirty="0">
              <a:latin typeface="Cambria Math" panose="02040503050406030204" pitchFamily="18" charset="0"/>
              <a:ea typeface="Cambria Math" panose="02040503050406030204" pitchFamily="18" charset="0"/>
            </a:endParaRPr>
          </a:p>
        </p:txBody>
      </p:sp>
      <p:cxnSp>
        <p:nvCxnSpPr>
          <p:cNvPr id="27" name="Straight Arrow Connector 26">
            <a:extLst>
              <a:ext uri="{FF2B5EF4-FFF2-40B4-BE49-F238E27FC236}">
                <a16:creationId xmlns:a16="http://schemas.microsoft.com/office/drawing/2014/main" id="{AE3DB58B-2C60-461E-AD31-8873BD4D3934}"/>
              </a:ext>
            </a:extLst>
          </p:cNvPr>
          <p:cNvCxnSpPr>
            <a:cxnSpLocks/>
          </p:cNvCxnSpPr>
          <p:nvPr/>
        </p:nvCxnSpPr>
        <p:spPr>
          <a:xfrm flipH="1" flipV="1">
            <a:off x="630771" y="5142229"/>
            <a:ext cx="3530" cy="34596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79FDF8B-9090-4D14-8DC4-F0D34206349E}"/>
              </a:ext>
            </a:extLst>
          </p:cNvPr>
          <p:cNvSpPr/>
          <p:nvPr/>
        </p:nvSpPr>
        <p:spPr>
          <a:xfrm>
            <a:off x="3132906" y="5353976"/>
            <a:ext cx="5337963" cy="923330"/>
          </a:xfrm>
          <a:prstGeom prst="rect">
            <a:avLst/>
          </a:prstGeom>
        </p:spPr>
        <p:txBody>
          <a:bodyPr wrap="square">
            <a:spAutoFit/>
          </a:bodyPr>
          <a:lstStyle/>
          <a:p>
            <a:r>
              <a:rPr lang="en-US" dirty="0">
                <a:latin typeface="Avenir Next LT Pro" panose="020B0504020202020204" pitchFamily="34" charset="0"/>
              </a:rPr>
              <a:t>This is just one way to visualize…and DOES NOT indicate that one treatment is nested within the other.</a:t>
            </a:r>
            <a:endParaRPr lang="en-US" dirty="0"/>
          </a:p>
        </p:txBody>
      </p: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0E88FCA6-5AED-4681-AC8A-59B2A97D0483}"/>
                  </a:ext>
                </a:extLst>
              </p:cNvPr>
              <p:cNvSpPr txBox="1">
                <a:spLocks/>
              </p:cNvSpPr>
              <p:nvPr/>
            </p:nvSpPr>
            <p:spPr>
              <a:xfrm>
                <a:off x="1967634" y="1122031"/>
                <a:ext cx="5208729"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𝑖𝑗𝑘</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𝑗</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𝑖𝑗𝑘</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28" name="Content Placeholder 2">
                <a:extLst>
                  <a:ext uri="{FF2B5EF4-FFF2-40B4-BE49-F238E27FC236}">
                    <a16:creationId xmlns:a16="http://schemas.microsoft.com/office/drawing/2014/main" id="{0E88FCA6-5AED-4681-AC8A-59B2A97D0483}"/>
                  </a:ext>
                </a:extLst>
              </p:cNvPr>
              <p:cNvSpPr txBox="1">
                <a:spLocks noRot="1" noChangeAspect="1" noMove="1" noResize="1" noEditPoints="1" noAdjustHandles="1" noChangeArrowheads="1" noChangeShapeType="1" noTextEdit="1"/>
              </p:cNvSpPr>
              <p:nvPr/>
            </p:nvSpPr>
            <p:spPr>
              <a:xfrm>
                <a:off x="1967634" y="1122031"/>
                <a:ext cx="5208729" cy="6286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301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a:xfrm>
            <a:off x="88191" y="74272"/>
            <a:ext cx="8967618" cy="914400"/>
          </a:xfrm>
        </p:spPr>
        <p:txBody>
          <a:bodyPr/>
          <a:lstStyle/>
          <a:p>
            <a:pPr>
              <a:spcBef>
                <a:spcPts val="0"/>
              </a:spcBef>
            </a:pPr>
            <a:r>
              <a:rPr lang="en-US" dirty="0"/>
              <a:t>Linear model</a:t>
            </a:r>
          </a:p>
        </p:txBody>
      </p:sp>
      <p:sp>
        <p:nvSpPr>
          <p:cNvPr id="5" name="Rectangle 4">
            <a:extLst>
              <a:ext uri="{FF2B5EF4-FFF2-40B4-BE49-F238E27FC236}">
                <a16:creationId xmlns:a16="http://schemas.microsoft.com/office/drawing/2014/main" id="{13C76124-77C7-4F05-962D-750C8FA4471E}"/>
              </a:ext>
            </a:extLst>
          </p:cNvPr>
          <p:cNvSpPr/>
          <p:nvPr/>
        </p:nvSpPr>
        <p:spPr>
          <a:xfrm>
            <a:off x="4269646" y="1741469"/>
            <a:ext cx="407484" cy="584775"/>
          </a:xfrm>
          <a:prstGeom prst="rect">
            <a:avLst/>
          </a:prstGeom>
        </p:spPr>
        <p:txBody>
          <a:bodyPr wrap="none">
            <a:spAutoFit/>
          </a:bodyPr>
          <a:lstStyle/>
          <a:p>
            <a:r>
              <a:rPr lang="el-GR" sz="3200" i="1" dirty="0">
                <a:latin typeface="Cambria Math" panose="02040503050406030204" pitchFamily="18" charset="0"/>
                <a:ea typeface="Cambria Math" panose="02040503050406030204" pitchFamily="18" charset="0"/>
              </a:rPr>
              <a:t>µ</a:t>
            </a:r>
            <a:endParaRPr lang="en-US" sz="3200" dirty="0"/>
          </a:p>
        </p:txBody>
      </p:sp>
      <p:sp>
        <p:nvSpPr>
          <p:cNvPr id="7" name="Rectangle 6">
            <a:extLst>
              <a:ext uri="{FF2B5EF4-FFF2-40B4-BE49-F238E27FC236}">
                <a16:creationId xmlns:a16="http://schemas.microsoft.com/office/drawing/2014/main" id="{C11D6ED7-5167-47FA-9055-10300CA9AE15}"/>
              </a:ext>
            </a:extLst>
          </p:cNvPr>
          <p:cNvSpPr/>
          <p:nvPr/>
        </p:nvSpPr>
        <p:spPr>
          <a:xfrm>
            <a:off x="1175350" y="4599566"/>
            <a:ext cx="64312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A</a:t>
            </a:r>
            <a:endParaRPr lang="en-US" sz="4000" dirty="0"/>
          </a:p>
        </p:txBody>
      </p:sp>
      <p:sp>
        <p:nvSpPr>
          <p:cNvPr id="10" name="Rectangle 9">
            <a:extLst>
              <a:ext uri="{FF2B5EF4-FFF2-40B4-BE49-F238E27FC236}">
                <a16:creationId xmlns:a16="http://schemas.microsoft.com/office/drawing/2014/main" id="{37B934BF-9838-42C5-8494-5974BD4F3B20}"/>
              </a:ext>
            </a:extLst>
          </p:cNvPr>
          <p:cNvSpPr/>
          <p:nvPr/>
        </p:nvSpPr>
        <p:spPr>
          <a:xfrm>
            <a:off x="2186651" y="4594302"/>
            <a:ext cx="63831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B</a:t>
            </a:r>
            <a:endParaRPr lang="en-US" sz="4000" dirty="0"/>
          </a:p>
        </p:txBody>
      </p:sp>
      <p:sp>
        <p:nvSpPr>
          <p:cNvPr id="11" name="Rectangle 10">
            <a:extLst>
              <a:ext uri="{FF2B5EF4-FFF2-40B4-BE49-F238E27FC236}">
                <a16:creationId xmlns:a16="http://schemas.microsoft.com/office/drawing/2014/main" id="{94FE3FD3-446E-438A-9254-194EB0EC45CB}"/>
              </a:ext>
            </a:extLst>
          </p:cNvPr>
          <p:cNvSpPr/>
          <p:nvPr/>
        </p:nvSpPr>
        <p:spPr>
          <a:xfrm>
            <a:off x="3249346" y="4594302"/>
            <a:ext cx="62228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C</a:t>
            </a:r>
            <a:endParaRPr lang="en-US" sz="4000" dirty="0"/>
          </a:p>
        </p:txBody>
      </p:sp>
      <p:cxnSp>
        <p:nvCxnSpPr>
          <p:cNvPr id="63" name="Straight Connector 62">
            <a:extLst>
              <a:ext uri="{FF2B5EF4-FFF2-40B4-BE49-F238E27FC236}">
                <a16:creationId xmlns:a16="http://schemas.microsoft.com/office/drawing/2014/main" id="{9FA7BF59-3235-4FD2-949D-350B1D7E57C2}"/>
              </a:ext>
            </a:extLst>
          </p:cNvPr>
          <p:cNvCxnSpPr>
            <a:cxnSpLocks/>
          </p:cNvCxnSpPr>
          <p:nvPr/>
        </p:nvCxnSpPr>
        <p:spPr>
          <a:xfrm flipH="1" flipV="1">
            <a:off x="4433329" y="2279257"/>
            <a:ext cx="1828800" cy="10515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9541C14-5B61-429A-B91A-E181BEB87373}"/>
              </a:ext>
            </a:extLst>
          </p:cNvPr>
          <p:cNvCxnSpPr>
            <a:cxnSpLocks/>
          </p:cNvCxnSpPr>
          <p:nvPr/>
        </p:nvCxnSpPr>
        <p:spPr>
          <a:xfrm flipV="1">
            <a:off x="2644588" y="2279257"/>
            <a:ext cx="1828800" cy="10515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9469E82-68DC-4BDD-9B54-D56DF8C16C34}"/>
              </a:ext>
            </a:extLst>
          </p:cNvPr>
          <p:cNvSpPr/>
          <p:nvPr/>
        </p:nvSpPr>
        <p:spPr>
          <a:xfrm>
            <a:off x="2232660" y="3233315"/>
            <a:ext cx="67518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Y</a:t>
            </a:r>
            <a:endParaRPr lang="en-US" sz="4000" dirty="0"/>
          </a:p>
        </p:txBody>
      </p:sp>
      <p:sp>
        <p:nvSpPr>
          <p:cNvPr id="74" name="Rectangle 73">
            <a:extLst>
              <a:ext uri="{FF2B5EF4-FFF2-40B4-BE49-F238E27FC236}">
                <a16:creationId xmlns:a16="http://schemas.microsoft.com/office/drawing/2014/main" id="{0D5EE4A1-1682-4B01-A87E-3853945A7E82}"/>
              </a:ext>
            </a:extLst>
          </p:cNvPr>
          <p:cNvSpPr/>
          <p:nvPr/>
        </p:nvSpPr>
        <p:spPr>
          <a:xfrm>
            <a:off x="5927963" y="3233315"/>
            <a:ext cx="712054"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α</a:t>
            </a:r>
            <a:r>
              <a:rPr lang="en-US" sz="4000" i="1" baseline="-25000" dirty="0">
                <a:latin typeface="Cambria Math" panose="02040503050406030204" pitchFamily="18" charset="0"/>
                <a:ea typeface="Cambria Math" panose="02040503050406030204" pitchFamily="18" charset="0"/>
              </a:rPr>
              <a:t>N</a:t>
            </a:r>
            <a:endParaRPr lang="en-US" sz="4000" dirty="0"/>
          </a:p>
        </p:txBody>
      </p:sp>
      <p:pic>
        <p:nvPicPr>
          <p:cNvPr id="83" name="Picture 82">
            <a:extLst>
              <a:ext uri="{FF2B5EF4-FFF2-40B4-BE49-F238E27FC236}">
                <a16:creationId xmlns:a16="http://schemas.microsoft.com/office/drawing/2014/main" id="{CDD2AA3D-5DAE-4344-9B03-C0584B476AA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93179" y="5753670"/>
            <a:ext cx="572746" cy="471896"/>
          </a:xfrm>
          <a:prstGeom prst="rect">
            <a:avLst/>
          </a:prstGeom>
        </p:spPr>
      </p:pic>
      <p:pic>
        <p:nvPicPr>
          <p:cNvPr id="84" name="Picture 83">
            <a:extLst>
              <a:ext uri="{FF2B5EF4-FFF2-40B4-BE49-F238E27FC236}">
                <a16:creationId xmlns:a16="http://schemas.microsoft.com/office/drawing/2014/main" id="{2DB6E5CF-BD32-4CE9-AC2F-03F66C328B8B}"/>
              </a:ext>
            </a:extLst>
          </p:cNvPr>
          <p:cNvPicPr>
            <a:picLocks noChangeAspect="1"/>
          </p:cNvPicPr>
          <p:nvPr/>
        </p:nvPicPr>
        <p:blipFill rotWithShape="1">
          <a:blip r:embed="rId3">
            <a:extLst>
              <a:ext uri="{28A0092B-C50C-407E-A947-70E740481C1C}">
                <a14:useLocalDpi xmlns:a14="http://schemas.microsoft.com/office/drawing/2010/main" val="0"/>
              </a:ext>
            </a:extLst>
          </a:blip>
          <a:srcRect b="14465"/>
          <a:stretch/>
        </p:blipFill>
        <p:spPr>
          <a:xfrm>
            <a:off x="603067" y="5889817"/>
            <a:ext cx="379470" cy="324580"/>
          </a:xfrm>
          <a:prstGeom prst="rect">
            <a:avLst/>
          </a:prstGeom>
        </p:spPr>
      </p:pic>
      <p:sp>
        <p:nvSpPr>
          <p:cNvPr id="85" name="Content Placeholder 2">
            <a:extLst>
              <a:ext uri="{FF2B5EF4-FFF2-40B4-BE49-F238E27FC236}">
                <a16:creationId xmlns:a16="http://schemas.microsoft.com/office/drawing/2014/main" id="{60E6C4D3-B1E1-41E8-A61C-61F00184B4B1}"/>
              </a:ext>
            </a:extLst>
          </p:cNvPr>
          <p:cNvSpPr txBox="1">
            <a:spLocks/>
          </p:cNvSpPr>
          <p:nvPr/>
        </p:nvSpPr>
        <p:spPr>
          <a:xfrm>
            <a:off x="1061588" y="5723308"/>
            <a:ext cx="1652915" cy="914400"/>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4000" b="0" i="1" dirty="0">
                <a:latin typeface="Cambria Math" panose="02040503050406030204" pitchFamily="18" charset="0"/>
                <a:ea typeface="Cambria Math" panose="02040503050406030204" pitchFamily="18" charset="0"/>
              </a:rPr>
              <a:t>Y</a:t>
            </a:r>
            <a:r>
              <a:rPr lang="en-US" sz="4000" b="0" i="1" baseline="-25000" dirty="0">
                <a:latin typeface="Cambria Math" panose="02040503050406030204" pitchFamily="18" charset="0"/>
                <a:ea typeface="Cambria Math" panose="02040503050406030204" pitchFamily="18" charset="0"/>
              </a:rPr>
              <a:t>A,Yes,1</a:t>
            </a:r>
            <a:endParaRPr lang="en-US" sz="4000" b="0" dirty="0">
              <a:latin typeface="Cambria Math" panose="02040503050406030204" pitchFamily="18" charset="0"/>
              <a:ea typeface="Cambria Math" panose="02040503050406030204" pitchFamily="18" charset="0"/>
            </a:endParaRPr>
          </a:p>
        </p:txBody>
      </p:sp>
      <p:cxnSp>
        <p:nvCxnSpPr>
          <p:cNvPr id="27" name="Straight Connector 26">
            <a:extLst>
              <a:ext uri="{FF2B5EF4-FFF2-40B4-BE49-F238E27FC236}">
                <a16:creationId xmlns:a16="http://schemas.microsoft.com/office/drawing/2014/main" id="{ECD2C126-B690-4E46-81C4-B4C133E48BBB}"/>
              </a:ext>
            </a:extLst>
          </p:cNvPr>
          <p:cNvCxnSpPr>
            <a:cxnSpLocks/>
          </p:cNvCxnSpPr>
          <p:nvPr/>
        </p:nvCxnSpPr>
        <p:spPr>
          <a:xfrm flipV="1">
            <a:off x="1512410" y="3941200"/>
            <a:ext cx="1049812" cy="822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384860A-55F7-4D7C-B462-2019A1E37E99}"/>
              </a:ext>
            </a:extLst>
          </p:cNvPr>
          <p:cNvCxnSpPr>
            <a:cxnSpLocks/>
          </p:cNvCxnSpPr>
          <p:nvPr/>
        </p:nvCxnSpPr>
        <p:spPr>
          <a:xfrm flipV="1">
            <a:off x="2562222" y="3932812"/>
            <a:ext cx="0" cy="83134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96749F3-6753-4EF1-919A-2DDA892C187E}"/>
              </a:ext>
            </a:extLst>
          </p:cNvPr>
          <p:cNvCxnSpPr>
            <a:cxnSpLocks/>
          </p:cNvCxnSpPr>
          <p:nvPr/>
        </p:nvCxnSpPr>
        <p:spPr>
          <a:xfrm flipH="1" flipV="1">
            <a:off x="2562222" y="3941201"/>
            <a:ext cx="1051560" cy="822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A17AD409-69B0-45DA-90F1-7B65C6057DBE}"/>
              </a:ext>
            </a:extLst>
          </p:cNvPr>
          <p:cNvSpPr/>
          <p:nvPr/>
        </p:nvSpPr>
        <p:spPr>
          <a:xfrm>
            <a:off x="5030969" y="4599565"/>
            <a:ext cx="643125"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A</a:t>
            </a:r>
            <a:endParaRPr lang="en-US" sz="4000" dirty="0"/>
          </a:p>
        </p:txBody>
      </p:sp>
      <p:sp>
        <p:nvSpPr>
          <p:cNvPr id="45" name="Rectangle 44">
            <a:extLst>
              <a:ext uri="{FF2B5EF4-FFF2-40B4-BE49-F238E27FC236}">
                <a16:creationId xmlns:a16="http://schemas.microsoft.com/office/drawing/2014/main" id="{DFFEE0E4-534C-433C-8ACD-50DB0E412789}"/>
              </a:ext>
            </a:extLst>
          </p:cNvPr>
          <p:cNvSpPr/>
          <p:nvPr/>
        </p:nvSpPr>
        <p:spPr>
          <a:xfrm>
            <a:off x="6042270" y="4594301"/>
            <a:ext cx="63831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B</a:t>
            </a:r>
            <a:endParaRPr lang="en-US" sz="4000" dirty="0"/>
          </a:p>
        </p:txBody>
      </p:sp>
      <p:sp>
        <p:nvSpPr>
          <p:cNvPr id="46" name="Rectangle 45">
            <a:extLst>
              <a:ext uri="{FF2B5EF4-FFF2-40B4-BE49-F238E27FC236}">
                <a16:creationId xmlns:a16="http://schemas.microsoft.com/office/drawing/2014/main" id="{A960417F-AE1E-43B2-915F-45E6F981F55D}"/>
              </a:ext>
            </a:extLst>
          </p:cNvPr>
          <p:cNvSpPr/>
          <p:nvPr/>
        </p:nvSpPr>
        <p:spPr>
          <a:xfrm>
            <a:off x="7104965" y="4594301"/>
            <a:ext cx="622286" cy="707886"/>
          </a:xfrm>
          <a:prstGeom prst="rect">
            <a:avLst/>
          </a:prstGeom>
        </p:spPr>
        <p:txBody>
          <a:bodyPr wrap="none">
            <a:spAutoFit/>
          </a:bodyPr>
          <a:lstStyle/>
          <a:p>
            <a:r>
              <a:rPr lang="el-GR" sz="4000" i="1" dirty="0">
                <a:latin typeface="Cambria Math" panose="02040503050406030204" pitchFamily="18" charset="0"/>
                <a:ea typeface="Cambria Math" panose="02040503050406030204" pitchFamily="18" charset="0"/>
              </a:rPr>
              <a:t>τ</a:t>
            </a:r>
            <a:r>
              <a:rPr lang="en-US" sz="4000" baseline="-25000" dirty="0">
                <a:latin typeface="Cambria Math" panose="02040503050406030204" pitchFamily="18" charset="0"/>
                <a:ea typeface="Cambria Math" panose="02040503050406030204" pitchFamily="18" charset="0"/>
              </a:rPr>
              <a:t>C</a:t>
            </a:r>
            <a:endParaRPr lang="en-US" sz="4000" dirty="0"/>
          </a:p>
        </p:txBody>
      </p:sp>
      <p:cxnSp>
        <p:nvCxnSpPr>
          <p:cNvPr id="47" name="Straight Connector 46">
            <a:extLst>
              <a:ext uri="{FF2B5EF4-FFF2-40B4-BE49-F238E27FC236}">
                <a16:creationId xmlns:a16="http://schemas.microsoft.com/office/drawing/2014/main" id="{A99E9ADD-389F-4B97-A684-A9CCBB6B8797}"/>
              </a:ext>
            </a:extLst>
          </p:cNvPr>
          <p:cNvCxnSpPr>
            <a:cxnSpLocks/>
          </p:cNvCxnSpPr>
          <p:nvPr/>
        </p:nvCxnSpPr>
        <p:spPr>
          <a:xfrm flipV="1">
            <a:off x="5368029" y="3941199"/>
            <a:ext cx="1049812" cy="822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1AE4D38-08DB-4CC7-B0D0-4B621529CF8F}"/>
              </a:ext>
            </a:extLst>
          </p:cNvPr>
          <p:cNvCxnSpPr>
            <a:cxnSpLocks/>
          </p:cNvCxnSpPr>
          <p:nvPr/>
        </p:nvCxnSpPr>
        <p:spPr>
          <a:xfrm flipV="1">
            <a:off x="6417841" y="3932811"/>
            <a:ext cx="0" cy="83134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138063-915A-42DD-8067-518AD8E8B69E}"/>
              </a:ext>
            </a:extLst>
          </p:cNvPr>
          <p:cNvCxnSpPr>
            <a:cxnSpLocks/>
          </p:cNvCxnSpPr>
          <p:nvPr/>
        </p:nvCxnSpPr>
        <p:spPr>
          <a:xfrm flipH="1" flipV="1">
            <a:off x="6417841" y="3941200"/>
            <a:ext cx="1051560" cy="822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066C138-7CB3-442C-97CE-DBE16AF1D718}"/>
              </a:ext>
            </a:extLst>
          </p:cNvPr>
          <p:cNvCxnSpPr>
            <a:cxnSpLocks/>
          </p:cNvCxnSpPr>
          <p:nvPr/>
        </p:nvCxnSpPr>
        <p:spPr>
          <a:xfrm flipH="1" flipV="1">
            <a:off x="1512410" y="5377343"/>
            <a:ext cx="3530" cy="34596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3346D15-AFB1-4D77-8A91-BE46ADEDC219}"/>
                  </a:ext>
                </a:extLst>
              </p:cNvPr>
              <p:cNvSpPr txBox="1">
                <a:spLocks/>
              </p:cNvSpPr>
              <p:nvPr/>
            </p:nvSpPr>
            <p:spPr>
              <a:xfrm>
                <a:off x="1967634" y="1122031"/>
                <a:ext cx="5208729"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𝑖𝑗𝑘</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𝑗</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𝑖𝑗𝑘</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25" name="Content Placeholder 2">
                <a:extLst>
                  <a:ext uri="{FF2B5EF4-FFF2-40B4-BE49-F238E27FC236}">
                    <a16:creationId xmlns:a16="http://schemas.microsoft.com/office/drawing/2014/main" id="{C3346D15-AFB1-4D77-8A91-BE46ADEDC219}"/>
                  </a:ext>
                </a:extLst>
              </p:cNvPr>
              <p:cNvSpPr txBox="1">
                <a:spLocks noRot="1" noChangeAspect="1" noMove="1" noResize="1" noEditPoints="1" noAdjustHandles="1" noChangeArrowheads="1" noChangeShapeType="1" noTextEdit="1"/>
              </p:cNvSpPr>
              <p:nvPr/>
            </p:nvSpPr>
            <p:spPr>
              <a:xfrm>
                <a:off x="1967634" y="1122031"/>
                <a:ext cx="5208729" cy="6286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8490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a:t>
            </a:r>
          </a:p>
        </p:txBody>
      </p:sp>
      <p:sp>
        <p:nvSpPr>
          <p:cNvPr id="4" name="Content Placeholder 2">
            <a:extLst>
              <a:ext uri="{FF2B5EF4-FFF2-40B4-BE49-F238E27FC236}">
                <a16:creationId xmlns:a16="http://schemas.microsoft.com/office/drawing/2014/main" id="{F48AA8E4-0B30-4E16-A060-984F0BB8CE1A}"/>
              </a:ext>
            </a:extLst>
          </p:cNvPr>
          <p:cNvSpPr txBox="1">
            <a:spLocks/>
          </p:cNvSpPr>
          <p:nvPr/>
        </p:nvSpPr>
        <p:spPr>
          <a:xfrm>
            <a:off x="317529" y="2637888"/>
            <a:ext cx="8508941" cy="1320336"/>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panose="020B0504020202020204" pitchFamily="34" charset="0"/>
              </a:rPr>
              <a:t>We can also evaluate interactions between our treatments (e.g., does response of plants to different fertilizer levels change when plants are challenged with aphids?)</a:t>
            </a:r>
          </a:p>
          <a:p>
            <a:pPr algn="l">
              <a:spcBef>
                <a:spcPts val="0"/>
              </a:spcBef>
            </a:pPr>
            <a:endParaRPr lang="en-US" sz="1800" b="0" dirty="0">
              <a:latin typeface="Avenir Next LT Pro" panose="020B0504020202020204" pitchFamily="34" charset="0"/>
            </a:endParaRPr>
          </a:p>
          <a:p>
            <a:pPr algn="l">
              <a:spcBef>
                <a:spcPts val="0"/>
              </a:spcBef>
            </a:pPr>
            <a:r>
              <a:rPr lang="en-US" sz="1800" b="0" dirty="0">
                <a:latin typeface="Avenir Next LT Pro" panose="020B0504020202020204" pitchFamily="34" charset="0"/>
              </a:rPr>
              <a:t>We’ll cover interactions in detail later on when we cover Analysis of Variance!</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Cambria Math" panose="02040503050406030204" pitchFamily="18" charset="0"/>
              <a:ea typeface="Cambria Math" panose="02040503050406030204" pitchFamily="18"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
        <p:nvSpPr>
          <p:cNvPr id="3" name="Rectangle 2">
            <a:extLst>
              <a:ext uri="{FF2B5EF4-FFF2-40B4-BE49-F238E27FC236}">
                <a16:creationId xmlns:a16="http://schemas.microsoft.com/office/drawing/2014/main" id="{65EA9815-BCD2-444F-B64B-8EE0ABDA3B2E}"/>
              </a:ext>
            </a:extLst>
          </p:cNvPr>
          <p:cNvSpPr/>
          <p:nvPr/>
        </p:nvSpPr>
        <p:spPr>
          <a:xfrm>
            <a:off x="997165" y="1922398"/>
            <a:ext cx="1209370" cy="369332"/>
          </a:xfrm>
          <a:prstGeom prst="rect">
            <a:avLst/>
          </a:prstGeom>
        </p:spPr>
        <p:txBody>
          <a:bodyPr wrap="none">
            <a:spAutoFit/>
          </a:bodyPr>
          <a:lstStyle/>
          <a:p>
            <a:r>
              <a:rPr lang="en-US" dirty="0">
                <a:latin typeface="Avenir Next LT Pro" panose="020B0504020202020204" pitchFamily="34" charset="0"/>
              </a:rPr>
              <a:t>Response</a:t>
            </a:r>
            <a:endParaRPr lang="en-US" dirty="0"/>
          </a:p>
        </p:txBody>
      </p:sp>
      <p:sp>
        <p:nvSpPr>
          <p:cNvPr id="9" name="Rectangle 8">
            <a:extLst>
              <a:ext uri="{FF2B5EF4-FFF2-40B4-BE49-F238E27FC236}">
                <a16:creationId xmlns:a16="http://schemas.microsoft.com/office/drawing/2014/main" id="{63E97D05-68AB-48A5-A5BC-BA36C683A4FD}"/>
              </a:ext>
            </a:extLst>
          </p:cNvPr>
          <p:cNvSpPr/>
          <p:nvPr/>
        </p:nvSpPr>
        <p:spPr>
          <a:xfrm>
            <a:off x="3894450" y="2164758"/>
            <a:ext cx="1240276" cy="369332"/>
          </a:xfrm>
          <a:prstGeom prst="rect">
            <a:avLst/>
          </a:prstGeom>
        </p:spPr>
        <p:txBody>
          <a:bodyPr wrap="none">
            <a:spAutoFit/>
          </a:bodyPr>
          <a:lstStyle/>
          <a:p>
            <a:r>
              <a:rPr lang="en-US" dirty="0">
                <a:latin typeface="Avenir Next LT Pro" panose="020B0504020202020204" pitchFamily="34" charset="0"/>
              </a:rPr>
              <a:t>Predictors</a:t>
            </a:r>
            <a:endParaRPr lang="en-US" dirty="0"/>
          </a:p>
        </p:txBody>
      </p:sp>
      <p:sp>
        <p:nvSpPr>
          <p:cNvPr id="5" name="Right Brace 4">
            <a:extLst>
              <a:ext uri="{FF2B5EF4-FFF2-40B4-BE49-F238E27FC236}">
                <a16:creationId xmlns:a16="http://schemas.microsoft.com/office/drawing/2014/main" id="{D8A78A9F-E90E-454E-8068-65F122EC105D}"/>
              </a:ext>
            </a:extLst>
          </p:cNvPr>
          <p:cNvSpPr/>
          <p:nvPr/>
        </p:nvSpPr>
        <p:spPr>
          <a:xfrm rot="5400000">
            <a:off x="4350028" y="113138"/>
            <a:ext cx="329120" cy="3638200"/>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0FEB6E7-9C28-4647-9D55-DACBB54BDBE4}"/>
                  </a:ext>
                </a:extLst>
              </p:cNvPr>
              <p:cNvSpPr txBox="1">
                <a:spLocks/>
              </p:cNvSpPr>
              <p:nvPr/>
            </p:nvSpPr>
            <p:spPr>
              <a:xfrm>
                <a:off x="1189348" y="1122031"/>
                <a:ext cx="6765305"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𝑖𝑗𝑘</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𝑗</m:t>
                          </m:r>
                        </m:sub>
                      </m:sSub>
                      <m:r>
                        <a:rPr lang="en-US" sz="3600" b="0" i="1" smtClean="0">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𝜏</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𝑖</m:t>
                          </m:r>
                          <m:r>
                            <a:rPr lang="en-US" sz="3600" b="0" i="1">
                              <a:latin typeface="Cambria Math" panose="02040503050406030204" pitchFamily="18" charset="0"/>
                              <a:ea typeface="Cambria Math" panose="02040503050406030204" pitchFamily="18" charset="0"/>
                            </a:rPr>
                            <m:t>𝑗</m:t>
                          </m:r>
                        </m:sub>
                      </m:sSub>
                      <m:r>
                        <a:rPr lang="en-US" sz="3600" b="0" i="1">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𝑖𝑗𝑘</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8" name="Content Placeholder 2">
                <a:extLst>
                  <a:ext uri="{FF2B5EF4-FFF2-40B4-BE49-F238E27FC236}">
                    <a16:creationId xmlns:a16="http://schemas.microsoft.com/office/drawing/2014/main" id="{20FEB6E7-9C28-4647-9D55-DACBB54BDBE4}"/>
                  </a:ext>
                </a:extLst>
              </p:cNvPr>
              <p:cNvSpPr txBox="1">
                <a:spLocks noRot="1" noChangeAspect="1" noMove="1" noResize="1" noEditPoints="1" noAdjustHandles="1" noChangeArrowheads="1" noChangeShapeType="1" noTextEdit="1"/>
              </p:cNvSpPr>
              <p:nvPr/>
            </p:nvSpPr>
            <p:spPr>
              <a:xfrm>
                <a:off x="1189348" y="1122031"/>
                <a:ext cx="6765305" cy="62860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1815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Observational studies</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317530" y="1256607"/>
            <a:ext cx="8508941" cy="4953693"/>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dirty="0">
                <a:latin typeface="Avenir Next LT Pro Light" panose="020B0304020202020204" pitchFamily="34" charset="0"/>
              </a:rPr>
              <a:t>Observational studies: </a:t>
            </a:r>
            <a:r>
              <a:rPr lang="en-US" sz="1800" b="0" dirty="0">
                <a:latin typeface="Avenir Next LT Pro Light" panose="020B0304020202020204" pitchFamily="34" charset="0"/>
              </a:rPr>
              <a:t>when the independent or dependent variables are not manipulated by the researcher.</a:t>
            </a:r>
          </a:p>
          <a:p>
            <a:pPr algn="l">
              <a:spcBef>
                <a:spcPts val="0"/>
              </a:spcBef>
            </a:pPr>
            <a:endParaRPr lang="en-US" sz="1800" b="0" dirty="0">
              <a:latin typeface="Avenir Next LT Pro Light" panose="020B0304020202020204" pitchFamily="34" charset="0"/>
            </a:endParaRPr>
          </a:p>
          <a:p>
            <a:pPr algn="l">
              <a:spcBef>
                <a:spcPts val="0"/>
              </a:spcBef>
            </a:pPr>
            <a:r>
              <a:rPr lang="en-US" sz="1800" b="0" dirty="0">
                <a:latin typeface="Avenir Next LT Pro Light" panose="020B0304020202020204" pitchFamily="34" charset="0"/>
              </a:rPr>
              <a:t>In observational studies, your ability to infer cause-effect relationships is limited.</a:t>
            </a:r>
          </a:p>
          <a:p>
            <a:pPr algn="l">
              <a:spcBef>
                <a:spcPts val="0"/>
              </a:spcBef>
            </a:pPr>
            <a:endParaRPr lang="en-US" sz="1800" b="0" dirty="0">
              <a:latin typeface="Avenir Next LT Pro Light" panose="020B0304020202020204" pitchFamily="34" charset="0"/>
            </a:endParaRPr>
          </a:p>
          <a:p>
            <a:pPr algn="l">
              <a:spcBef>
                <a:spcPts val="0"/>
              </a:spcBef>
            </a:pPr>
            <a:endParaRPr lang="en-US" sz="1800" b="0" dirty="0">
              <a:latin typeface="Avenir Next LT Pro Light" panose="020B0304020202020204" pitchFamily="34" charset="0"/>
            </a:endParaRPr>
          </a:p>
          <a:p>
            <a:pPr algn="l">
              <a:spcBef>
                <a:spcPts val="0"/>
              </a:spcBef>
            </a:pPr>
            <a:r>
              <a:rPr lang="en-US" sz="1800" b="0" dirty="0">
                <a:latin typeface="Avenir Next LT Pro Light" panose="020B0304020202020204" pitchFamily="34" charset="0"/>
              </a:rPr>
              <a:t>Examples?</a:t>
            </a:r>
          </a:p>
          <a:p>
            <a:pPr marL="0" lvl="1" indent="0">
              <a:spcBef>
                <a:spcPts val="0"/>
              </a:spcBef>
              <a:buNone/>
            </a:pPr>
            <a:endParaRPr lang="en-US" sz="1800" b="0" dirty="0">
              <a:latin typeface="Avenir Next LT Pro Light" panose="020B0304020202020204" pitchFamily="34" charset="0"/>
            </a:endParaRPr>
          </a:p>
          <a:p>
            <a:pPr lvl="1" indent="0">
              <a:spcBef>
                <a:spcPts val="0"/>
              </a:spcBef>
              <a:buNone/>
            </a:pPr>
            <a:endParaRPr lang="en-US" sz="1800" b="0" dirty="0">
              <a:latin typeface="Avenir Next LT Pro Light" panose="020B0304020202020204" pitchFamily="34" charset="0"/>
              <a:ea typeface="Verdana" panose="020B0604030504040204" pitchFamily="34" charset="0"/>
            </a:endParaRPr>
          </a:p>
        </p:txBody>
      </p:sp>
    </p:spTree>
    <p:extLst>
      <p:ext uri="{BB962C8B-B14F-4D97-AF65-F5344CB8AC3E}">
        <p14:creationId xmlns:p14="http://schemas.microsoft.com/office/powerpoint/2010/main" val="2750871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Examples</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88191" y="2072517"/>
            <a:ext cx="8508941" cy="2712965"/>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971550" lvl="1" indent="-285750">
              <a:spcBef>
                <a:spcPts val="0"/>
              </a:spcBef>
            </a:pPr>
            <a:r>
              <a:rPr lang="en-US" sz="1800" dirty="0">
                <a:latin typeface="Avenir Next LT Pro Light" panose="020B0304020202020204" pitchFamily="34" charset="0"/>
                <a:ea typeface="Verdana" panose="020B0604030504040204" pitchFamily="34" charset="0"/>
              </a:rPr>
              <a:t>Measure a variable over time on the same subjects that might differ on a specific factor (e.g., tracking tree growth rates through time and comparing between species)</a:t>
            </a:r>
          </a:p>
          <a:p>
            <a:pPr marL="971550" lvl="1" indent="-285750">
              <a:spcBef>
                <a:spcPts val="0"/>
              </a:spcBef>
            </a:pPr>
            <a:r>
              <a:rPr lang="en-US" sz="1800" dirty="0">
                <a:latin typeface="Avenir Next LT Pro Light" panose="020B0304020202020204" pitchFamily="34" charset="0"/>
                <a:ea typeface="Verdana" panose="020B0604030504040204" pitchFamily="34" charset="0"/>
              </a:rPr>
              <a:t>Measure variables in the field at a single point in time and quantifying the relationship (e.g., allometric equations, does diameter at the root collar correlate with whole plant biomass? Is that relationship linear or curvilinear?)</a:t>
            </a:r>
          </a:p>
          <a:p>
            <a:pPr marL="971550" lvl="1" indent="-285750">
              <a:spcBef>
                <a:spcPts val="0"/>
              </a:spcBef>
            </a:pPr>
            <a:r>
              <a:rPr lang="en-US" sz="1800" dirty="0">
                <a:latin typeface="Avenir Next LT Pro Light" panose="020B0304020202020204" pitchFamily="34" charset="0"/>
                <a:ea typeface="Verdana" panose="020B0604030504040204" pitchFamily="34" charset="0"/>
              </a:rPr>
              <a:t>Database integration (e.g., does county-level occurrence of emerald ash borer (data base 1) change with human population density (data base 2) and/or temperature (date base 3)?</a:t>
            </a:r>
          </a:p>
          <a:p>
            <a:pPr marL="0" lvl="1" indent="0">
              <a:spcBef>
                <a:spcPts val="0"/>
              </a:spcBef>
              <a:buNone/>
            </a:pPr>
            <a:endParaRPr lang="en-US" sz="1800" b="0" dirty="0">
              <a:latin typeface="Avenir Next LT Pro Light" panose="020B0304020202020204" pitchFamily="34" charset="0"/>
            </a:endParaRPr>
          </a:p>
          <a:p>
            <a:pPr lvl="1" indent="0">
              <a:spcBef>
                <a:spcPts val="0"/>
              </a:spcBef>
              <a:buNone/>
            </a:pPr>
            <a:endParaRPr lang="en-US" sz="1800" b="0" dirty="0">
              <a:latin typeface="Avenir Next LT Pro Light" panose="020B0304020202020204" pitchFamily="34" charset="0"/>
              <a:ea typeface="Verdana" panose="020B0604030504040204" pitchFamily="34" charset="0"/>
            </a:endParaRPr>
          </a:p>
        </p:txBody>
      </p:sp>
    </p:spTree>
    <p:extLst>
      <p:ext uri="{BB962C8B-B14F-4D97-AF65-F5344CB8AC3E}">
        <p14:creationId xmlns:p14="http://schemas.microsoft.com/office/powerpoint/2010/main" val="271384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Some vocabulary</a:t>
            </a:r>
          </a:p>
        </p:txBody>
      </p:sp>
      <p:sp>
        <p:nvSpPr>
          <p:cNvPr id="6" name="TextBox 5">
            <a:extLst>
              <a:ext uri="{FF2B5EF4-FFF2-40B4-BE49-F238E27FC236}">
                <a16:creationId xmlns:a16="http://schemas.microsoft.com/office/drawing/2014/main" id="{97890E6C-F83B-516F-A6B3-DF8DABF386D5}"/>
              </a:ext>
            </a:extLst>
          </p:cNvPr>
          <p:cNvSpPr txBox="1"/>
          <p:nvPr/>
        </p:nvSpPr>
        <p:spPr>
          <a:xfrm>
            <a:off x="379562" y="1311215"/>
            <a:ext cx="8126083" cy="5078313"/>
          </a:xfrm>
          <a:prstGeom prst="rect">
            <a:avLst/>
          </a:prstGeom>
          <a:noFill/>
        </p:spPr>
        <p:txBody>
          <a:bodyPr wrap="square">
            <a:spAutoFit/>
          </a:bodyPr>
          <a:lstStyle/>
          <a:p>
            <a:r>
              <a:rPr lang="en-US" sz="1800" b="1" dirty="0">
                <a:solidFill>
                  <a:srgbClr val="0070C0"/>
                </a:solidFill>
                <a:latin typeface="Avenir Next LT Pro Light" panose="020B0304020202020204" pitchFamily="34" charset="0"/>
                <a:ea typeface="Verdana" panose="020B0604030504040204" pitchFamily="34" charset="0"/>
              </a:rPr>
              <a:t>Null hypothesis (H</a:t>
            </a:r>
            <a:r>
              <a:rPr lang="en-US" sz="1800" b="1" baseline="-25000" dirty="0">
                <a:solidFill>
                  <a:srgbClr val="0070C0"/>
                </a:solidFill>
                <a:latin typeface="Avenir Next LT Pro Light" panose="020B0304020202020204" pitchFamily="34" charset="0"/>
                <a:ea typeface="Verdana" panose="020B0604030504040204" pitchFamily="34" charset="0"/>
              </a:rPr>
              <a:t>0</a:t>
            </a:r>
            <a:r>
              <a:rPr lang="en-US" sz="1800" b="1" dirty="0">
                <a:solidFill>
                  <a:srgbClr val="0070C0"/>
                </a:solidFill>
                <a:latin typeface="Avenir Next LT Pro Light" panose="020B0304020202020204" pitchFamily="34" charset="0"/>
                <a:ea typeface="Verdana" panose="020B0604030504040204" pitchFamily="34" charset="0"/>
              </a:rPr>
              <a:t>):</a:t>
            </a:r>
            <a:r>
              <a:rPr lang="en-US" sz="1800" dirty="0">
                <a:latin typeface="Avenir Next LT Pro Light" panose="020B0304020202020204" pitchFamily="34" charset="0"/>
                <a:ea typeface="Verdana" panose="020B0604030504040204" pitchFamily="34" charset="0"/>
              </a:rPr>
              <a:t>(1) measurements – most commonly we are interested in means/averages - do NOT differ significantly among or between treatments or populations; any observed differences arise due to random chance (e.g., sampling, experimental noise). (2) measurements do not differ significantly from 0.</a:t>
            </a:r>
          </a:p>
          <a:p>
            <a:endParaRPr lang="en-US" sz="1800" dirty="0">
              <a:latin typeface="Avenir Next LT Pro Light" panose="020B0304020202020204" pitchFamily="34" charset="0"/>
              <a:ea typeface="Verdana" panose="020B0604030504040204" pitchFamily="34" charset="0"/>
            </a:endParaRPr>
          </a:p>
          <a:p>
            <a:r>
              <a:rPr lang="en-US" sz="1800" b="1" dirty="0">
                <a:solidFill>
                  <a:srgbClr val="0070C0"/>
                </a:solidFill>
                <a:latin typeface="Avenir Next LT Pro Light" panose="020B0304020202020204" pitchFamily="34" charset="0"/>
                <a:ea typeface="Verdana" panose="020B0604030504040204" pitchFamily="34" charset="0"/>
              </a:rPr>
              <a:t>Alternative hypothesis (H</a:t>
            </a:r>
            <a:r>
              <a:rPr lang="en-US" sz="1800" b="1" baseline="-25000" dirty="0">
                <a:solidFill>
                  <a:srgbClr val="0070C0"/>
                </a:solidFill>
                <a:latin typeface="Avenir Next LT Pro Light" panose="020B0304020202020204" pitchFamily="34" charset="0"/>
                <a:ea typeface="Verdana" panose="020B0604030504040204" pitchFamily="34" charset="0"/>
              </a:rPr>
              <a:t>a</a:t>
            </a:r>
            <a:r>
              <a:rPr lang="en-US" sz="1800" b="1" dirty="0">
                <a:solidFill>
                  <a:srgbClr val="0070C0"/>
                </a:solidFill>
                <a:latin typeface="Avenir Next LT Pro Light" panose="020B0304020202020204" pitchFamily="34" charset="0"/>
                <a:ea typeface="Verdana" panose="020B0604030504040204" pitchFamily="34" charset="0"/>
              </a:rPr>
              <a:t>): </a:t>
            </a:r>
            <a:r>
              <a:rPr lang="en-US" sz="1800" dirty="0">
                <a:latin typeface="Avenir Next LT Pro Light" panose="020B0304020202020204" pitchFamily="34" charset="0"/>
                <a:ea typeface="Verdana" panose="020B0604030504040204" pitchFamily="34" charset="0"/>
              </a:rPr>
              <a:t>(1) measurements (means) differ significantly among or between treatments or populations. (2) measurements are significantly different from 0.</a:t>
            </a:r>
          </a:p>
          <a:p>
            <a:endParaRPr lang="en-US" sz="1800" dirty="0">
              <a:latin typeface="Avenir Next LT Pro Light" panose="020B0304020202020204" pitchFamily="34" charset="0"/>
              <a:ea typeface="Verdana" panose="020B0604030504040204" pitchFamily="34" charset="0"/>
            </a:endParaRPr>
          </a:p>
          <a:p>
            <a:r>
              <a:rPr lang="en-US" sz="1800" b="1" dirty="0">
                <a:solidFill>
                  <a:srgbClr val="0070C0"/>
                </a:solidFill>
                <a:latin typeface="Avenir Next LT Pro Light" panose="020B0304020202020204" pitchFamily="34" charset="0"/>
                <a:ea typeface="Verdana" panose="020B0604030504040204" pitchFamily="34" charset="0"/>
              </a:rPr>
              <a:t>Experimental Unit: </a:t>
            </a:r>
            <a:r>
              <a:rPr lang="en-US" sz="1800" dirty="0">
                <a:latin typeface="Avenir Next LT Pro Light" panose="020B0304020202020204" pitchFamily="34" charset="0"/>
                <a:ea typeface="Verdana" panose="020B0604030504040204" pitchFamily="34" charset="0"/>
              </a:rPr>
              <a:t>the smallest entity to which a treatment is applied</a:t>
            </a:r>
          </a:p>
          <a:p>
            <a:endParaRPr lang="en-US" sz="1800" b="1" dirty="0">
              <a:solidFill>
                <a:srgbClr val="0070C0"/>
              </a:solidFill>
              <a:latin typeface="Avenir Next LT Pro Light" panose="020B0304020202020204" pitchFamily="34" charset="0"/>
              <a:ea typeface="Verdana" panose="020B0604030504040204" pitchFamily="34" charset="0"/>
            </a:endParaRPr>
          </a:p>
          <a:p>
            <a:r>
              <a:rPr lang="en-US" sz="1800" b="1" dirty="0">
                <a:solidFill>
                  <a:srgbClr val="0070C0"/>
                </a:solidFill>
                <a:latin typeface="Avenir Next LT Pro Light" panose="020B0304020202020204" pitchFamily="34" charset="0"/>
                <a:ea typeface="Verdana" panose="020B0604030504040204" pitchFamily="34" charset="0"/>
              </a:rPr>
              <a:t>Unit of observation: </a:t>
            </a:r>
            <a:r>
              <a:rPr lang="en-US" sz="1800" dirty="0">
                <a:latin typeface="Avenir Next LT Pro Light" panose="020B0304020202020204" pitchFamily="34" charset="0"/>
                <a:ea typeface="Verdana" panose="020B0604030504040204" pitchFamily="34" charset="0"/>
              </a:rPr>
              <a:t>the unit at which data are collected (you will sometimes see “</a:t>
            </a:r>
            <a:r>
              <a:rPr lang="en-US" sz="1800" dirty="0">
                <a:solidFill>
                  <a:schemeClr val="accent1">
                    <a:lumMod val="75000"/>
                  </a:schemeClr>
                </a:solidFill>
                <a:latin typeface="Avenir Next LT Pro Light" panose="020B0304020202020204" pitchFamily="34" charset="0"/>
                <a:ea typeface="Verdana" panose="020B0604030504040204" pitchFamily="34" charset="0"/>
              </a:rPr>
              <a:t>sampling unit</a:t>
            </a:r>
            <a:r>
              <a:rPr lang="en-US" sz="1800" dirty="0">
                <a:latin typeface="Avenir Next LT Pro Light" panose="020B0304020202020204" pitchFamily="34" charset="0"/>
                <a:ea typeface="Verdana" panose="020B0604030504040204" pitchFamily="34" charset="0"/>
              </a:rPr>
              <a:t>” used equivalently)</a:t>
            </a:r>
            <a:endParaRPr lang="en-US" sz="1800" b="1" dirty="0">
              <a:solidFill>
                <a:srgbClr val="0070C0"/>
              </a:solidFill>
              <a:latin typeface="Avenir Next LT Pro Light" panose="020B0304020202020204" pitchFamily="34" charset="0"/>
              <a:ea typeface="Verdana" panose="020B0604030504040204" pitchFamily="34" charset="0"/>
            </a:endParaRPr>
          </a:p>
          <a:p>
            <a:endParaRPr lang="en-US" sz="1800" dirty="0">
              <a:latin typeface="Avenir Next LT Pro Light" panose="020B0304020202020204" pitchFamily="34" charset="0"/>
              <a:ea typeface="Verdana" panose="020B0604030504040204" pitchFamily="34" charset="0"/>
            </a:endParaRPr>
          </a:p>
          <a:p>
            <a:r>
              <a:rPr lang="en-US" sz="1800" b="1" dirty="0">
                <a:solidFill>
                  <a:srgbClr val="0070C0"/>
                </a:solidFill>
                <a:latin typeface="Avenir Next LT Pro Light" panose="020B0304020202020204" pitchFamily="34" charset="0"/>
                <a:ea typeface="Verdana" panose="020B0604030504040204" pitchFamily="34" charset="0"/>
              </a:rPr>
              <a:t>Unit of analysis: </a:t>
            </a:r>
            <a:r>
              <a:rPr lang="en-US" sz="1800" dirty="0">
                <a:latin typeface="Avenir Next LT Pro Light" panose="020B0304020202020204" pitchFamily="34" charset="0"/>
                <a:ea typeface="Verdana" panose="020B0604030504040204" pitchFamily="34" charset="0"/>
              </a:rPr>
              <a:t>the unit at which data are analyzed (frequently – but not always – the same as the unit of observation) </a:t>
            </a:r>
          </a:p>
          <a:p>
            <a:endParaRPr lang="en-US" dirty="0">
              <a:latin typeface="Avenir Next LT Pro Light" panose="020B0304020202020204" pitchFamily="34" charset="0"/>
              <a:ea typeface="Verdana" panose="020B0604030504040204" pitchFamily="34" charset="0"/>
            </a:endParaRPr>
          </a:p>
        </p:txBody>
      </p:sp>
    </p:spTree>
    <p:extLst>
      <p:ext uri="{BB962C8B-B14F-4D97-AF65-F5344CB8AC3E}">
        <p14:creationId xmlns:p14="http://schemas.microsoft.com/office/powerpoint/2010/main" val="974852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What to do if my experiment fails? </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317530" y="1256607"/>
            <a:ext cx="8508941" cy="4322071"/>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Light" panose="020B0304020202020204" pitchFamily="34" charset="0"/>
              </a:rPr>
              <a:t>Depends on the reason for failure. It’s difficult to give broadly applicable advice, but any steps you might take to rescue an experiment should be ethical (i.e., don’t “torture the data until it confesses”).</a:t>
            </a:r>
          </a:p>
          <a:p>
            <a:pPr algn="l">
              <a:spcBef>
                <a:spcPts val="0"/>
              </a:spcBef>
            </a:pPr>
            <a:endParaRPr lang="en-US" sz="1800" b="0" dirty="0">
              <a:latin typeface="Avenir Next LT Pro Light" panose="020B0304020202020204" pitchFamily="34" charset="0"/>
            </a:endParaRPr>
          </a:p>
          <a:p>
            <a:pPr algn="l">
              <a:spcBef>
                <a:spcPts val="0"/>
              </a:spcBef>
            </a:pPr>
            <a:r>
              <a:rPr lang="en-US" sz="1800" b="0" dirty="0">
                <a:latin typeface="Avenir Next LT Pro Light" panose="020B0304020202020204" pitchFamily="34" charset="0"/>
              </a:rPr>
              <a:t>Some things you </a:t>
            </a:r>
            <a:r>
              <a:rPr lang="en-US" sz="1800" b="0" i="1" dirty="0">
                <a:latin typeface="Avenir Next LT Pro Light" panose="020B0304020202020204" pitchFamily="34" charset="0"/>
              </a:rPr>
              <a:t>might </a:t>
            </a:r>
            <a:r>
              <a:rPr lang="en-US" sz="1800" b="0" dirty="0">
                <a:latin typeface="Avenir Next LT Pro Light" panose="020B0304020202020204" pitchFamily="34" charset="0"/>
              </a:rPr>
              <a:t>try:</a:t>
            </a:r>
          </a:p>
          <a:p>
            <a:pPr marL="971550" lvl="1" indent="-285750">
              <a:spcBef>
                <a:spcPts val="0"/>
              </a:spcBef>
            </a:pPr>
            <a:r>
              <a:rPr lang="en-US" sz="1800" dirty="0">
                <a:latin typeface="Avenir Next LT Pro Light" panose="020B0304020202020204" pitchFamily="34" charset="0"/>
                <a:ea typeface="Verdana" panose="020B0604030504040204" pitchFamily="34" charset="0"/>
              </a:rPr>
              <a:t>Repeat the experiment if possible (often it’s not), assuming failure was not due to a design flaw</a:t>
            </a:r>
          </a:p>
          <a:p>
            <a:pPr marL="971550" lvl="1" indent="-285750">
              <a:spcBef>
                <a:spcPts val="0"/>
              </a:spcBef>
            </a:pPr>
            <a:r>
              <a:rPr lang="en-US" sz="1800" dirty="0">
                <a:latin typeface="Avenir Next LT Pro Light" panose="020B0304020202020204" pitchFamily="34" charset="0"/>
                <a:ea typeface="Verdana" panose="020B0604030504040204" pitchFamily="34" charset="0"/>
              </a:rPr>
              <a:t>Combine your data with an existing data base</a:t>
            </a:r>
          </a:p>
          <a:p>
            <a:pPr marL="971550" lvl="1" indent="-285750">
              <a:spcBef>
                <a:spcPts val="0"/>
              </a:spcBef>
            </a:pPr>
            <a:r>
              <a:rPr lang="en-US" sz="1800" dirty="0">
                <a:latin typeface="Avenir Next LT Pro Light" panose="020B0304020202020204" pitchFamily="34" charset="0"/>
                <a:ea typeface="Verdana" panose="020B0604030504040204" pitchFamily="34" charset="0"/>
              </a:rPr>
              <a:t>Did you lose a treatment? Is there a simpler, meaningful analysis you can still try?</a:t>
            </a:r>
          </a:p>
          <a:p>
            <a:pPr marL="971550" lvl="1" indent="-285750">
              <a:spcBef>
                <a:spcPts val="0"/>
              </a:spcBef>
            </a:pPr>
            <a:r>
              <a:rPr lang="en-US" sz="1800" dirty="0">
                <a:latin typeface="Avenir Next LT Pro Light" panose="020B0304020202020204" pitchFamily="34" charset="0"/>
                <a:ea typeface="Verdana" panose="020B0604030504040204" pitchFamily="34" charset="0"/>
              </a:rPr>
              <a:t>Can you answer the question with a meta-analysis? (more on this in a moment…)</a:t>
            </a:r>
          </a:p>
          <a:p>
            <a:pPr lvl="1" indent="0">
              <a:spcBef>
                <a:spcPts val="0"/>
              </a:spcBef>
              <a:buNone/>
            </a:pPr>
            <a:endParaRPr lang="en-US" sz="1800" dirty="0">
              <a:latin typeface="Avenir Next LT Pro Light" panose="020B0304020202020204" pitchFamily="34" charset="0"/>
            </a:endParaRPr>
          </a:p>
          <a:p>
            <a:pPr marL="0" lvl="1" indent="0">
              <a:spcBef>
                <a:spcPts val="0"/>
              </a:spcBef>
              <a:buNone/>
            </a:pPr>
            <a:r>
              <a:rPr lang="en-US" sz="1800" dirty="0">
                <a:latin typeface="Avenir Next LT Pro Light" panose="020B0304020202020204" pitchFamily="34" charset="0"/>
              </a:rPr>
              <a:t>Null or “negative” results: </a:t>
            </a:r>
            <a:r>
              <a:rPr lang="en-US" sz="1800" dirty="0">
                <a:latin typeface="Avenir Next LT Pro Light" panose="020B0304020202020204" pitchFamily="34" charset="0"/>
                <a:ea typeface="Verdana" panose="020B0604030504040204" pitchFamily="34" charset="0"/>
              </a:rPr>
              <a:t>Publication bias </a:t>
            </a:r>
            <a:r>
              <a:rPr lang="en-US" sz="1800" dirty="0">
                <a:latin typeface="Avenir Next LT Pro Light" panose="020B0304020202020204" pitchFamily="34" charset="0"/>
                <a:ea typeface="Verdana" panose="020B0604030504040204" pitchFamily="34" charset="0"/>
                <a:sym typeface="Wingdings" panose="05000000000000000000" pitchFamily="2" charset="2"/>
              </a:rPr>
              <a:t> authors are more likely to publish when they have statistically significant results (“file drawer problem”)</a:t>
            </a:r>
          </a:p>
          <a:p>
            <a:pPr marL="971550" lvl="1" indent="-285750">
              <a:spcBef>
                <a:spcPts val="0"/>
              </a:spcBef>
            </a:pPr>
            <a:r>
              <a:rPr lang="en-US" sz="1800" dirty="0">
                <a:latin typeface="Avenir Next LT Pro Light" panose="020B0304020202020204" pitchFamily="34" charset="0"/>
                <a:ea typeface="Verdana" panose="020B0604030504040204" pitchFamily="34" charset="0"/>
                <a:sym typeface="Wingdings" panose="05000000000000000000" pitchFamily="2" charset="2"/>
              </a:rPr>
              <a:t>One hallmark of good research: asking questions that are interesting no matter the answer (easier said than done, of course!). </a:t>
            </a:r>
            <a:endParaRPr lang="en-US" sz="1800" dirty="0">
              <a:latin typeface="Avenir Next LT Pro Light" panose="020B0304020202020204" pitchFamily="34" charset="0"/>
              <a:ea typeface="Verdana" panose="020B0604030504040204" pitchFamily="34" charset="0"/>
            </a:endParaRPr>
          </a:p>
          <a:p>
            <a:pPr lvl="1" indent="0">
              <a:spcBef>
                <a:spcPts val="0"/>
              </a:spcBef>
              <a:buNone/>
            </a:pPr>
            <a:endParaRPr lang="en-US" sz="1800" dirty="0">
              <a:latin typeface="Avenir Next LT Pro Light" panose="020B0304020202020204" pitchFamily="34" charset="0"/>
              <a:ea typeface="Verdana" panose="020B0604030504040204" pitchFamily="34" charset="0"/>
            </a:endParaRPr>
          </a:p>
          <a:p>
            <a:pPr algn="l">
              <a:spcBef>
                <a:spcPts val="0"/>
              </a:spcBef>
            </a:pPr>
            <a:r>
              <a:rPr lang="en-US" sz="1800" b="0" dirty="0">
                <a:latin typeface="Avenir Next LT Pro Light" panose="020B0304020202020204" pitchFamily="34" charset="0"/>
              </a:rPr>
              <a:t>	</a:t>
            </a:r>
          </a:p>
          <a:p>
            <a:pPr algn="l">
              <a:spcBef>
                <a:spcPts val="0"/>
              </a:spcBef>
            </a:pPr>
            <a:endParaRPr lang="en-US" sz="1800" b="0" dirty="0">
              <a:latin typeface="Avenir Next LT Pro Light" panose="020B0304020202020204" pitchFamily="34" charset="0"/>
            </a:endParaRPr>
          </a:p>
          <a:p>
            <a:pPr algn="l">
              <a:spcBef>
                <a:spcPts val="0"/>
              </a:spcBef>
            </a:pPr>
            <a:endParaRPr lang="en-US" sz="1800" b="0" dirty="0">
              <a:latin typeface="Avenir Next LT Pro Light" panose="020B0304020202020204" pitchFamily="34" charset="0"/>
            </a:endParaRPr>
          </a:p>
          <a:p>
            <a:pPr algn="l">
              <a:spcBef>
                <a:spcPts val="0"/>
              </a:spcBef>
            </a:pPr>
            <a:endParaRPr lang="en-US" sz="1800" b="0" dirty="0">
              <a:latin typeface="Avenir Next LT Pro Light" panose="020B0304020202020204" pitchFamily="34" charset="0"/>
            </a:endParaRPr>
          </a:p>
        </p:txBody>
      </p:sp>
    </p:spTree>
    <p:extLst>
      <p:ext uri="{BB962C8B-B14F-4D97-AF65-F5344CB8AC3E}">
        <p14:creationId xmlns:p14="http://schemas.microsoft.com/office/powerpoint/2010/main" val="2656179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File drawer problem (funnel plots)</a:t>
            </a:r>
          </a:p>
        </p:txBody>
      </p:sp>
      <p:sp>
        <p:nvSpPr>
          <p:cNvPr id="4" name="TextBox 3">
            <a:extLst>
              <a:ext uri="{FF2B5EF4-FFF2-40B4-BE49-F238E27FC236}">
                <a16:creationId xmlns:a16="http://schemas.microsoft.com/office/drawing/2014/main" id="{ED4D6B69-ECB6-AA89-9A80-BE2344DA3F79}"/>
              </a:ext>
            </a:extLst>
          </p:cNvPr>
          <p:cNvSpPr txBox="1"/>
          <p:nvPr/>
        </p:nvSpPr>
        <p:spPr>
          <a:xfrm>
            <a:off x="1865722" y="5978908"/>
            <a:ext cx="4572000" cy="369332"/>
          </a:xfrm>
          <a:prstGeom prst="rect">
            <a:avLst/>
          </a:prstGeom>
          <a:noFill/>
        </p:spPr>
        <p:txBody>
          <a:bodyPr wrap="square">
            <a:spAutoFit/>
          </a:bodyPr>
          <a:lstStyle/>
          <a:p>
            <a:r>
              <a:rPr lang="en-US" dirty="0">
                <a:latin typeface="Avenir Next LT Pro" panose="020B0504020202020204" pitchFamily="34" charset="0"/>
              </a:rPr>
              <a:t>https://toptipbio.com/funnel-plot/</a:t>
            </a:r>
          </a:p>
        </p:txBody>
      </p:sp>
      <p:pic>
        <p:nvPicPr>
          <p:cNvPr id="6" name="Picture 5">
            <a:extLst>
              <a:ext uri="{FF2B5EF4-FFF2-40B4-BE49-F238E27FC236}">
                <a16:creationId xmlns:a16="http://schemas.microsoft.com/office/drawing/2014/main" id="{772EF971-96AD-2702-7084-E0995F29CB0C}"/>
              </a:ext>
            </a:extLst>
          </p:cNvPr>
          <p:cNvPicPr>
            <a:picLocks noChangeAspect="1"/>
          </p:cNvPicPr>
          <p:nvPr/>
        </p:nvPicPr>
        <p:blipFill>
          <a:blip r:embed="rId2"/>
          <a:stretch>
            <a:fillRect/>
          </a:stretch>
        </p:blipFill>
        <p:spPr>
          <a:xfrm>
            <a:off x="1348861" y="1435497"/>
            <a:ext cx="6446278" cy="4543411"/>
          </a:xfrm>
          <a:prstGeom prst="rect">
            <a:avLst/>
          </a:prstGeom>
        </p:spPr>
      </p:pic>
    </p:spTree>
    <p:extLst>
      <p:ext uri="{BB962C8B-B14F-4D97-AF65-F5344CB8AC3E}">
        <p14:creationId xmlns:p14="http://schemas.microsoft.com/office/powerpoint/2010/main" val="2186646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Meta-analyses</a:t>
            </a:r>
          </a:p>
        </p:txBody>
      </p:sp>
      <p:sp>
        <p:nvSpPr>
          <p:cNvPr id="8" name="TextBox 7">
            <a:extLst>
              <a:ext uri="{FF2B5EF4-FFF2-40B4-BE49-F238E27FC236}">
                <a16:creationId xmlns:a16="http://schemas.microsoft.com/office/drawing/2014/main" id="{1338532F-1574-4763-A3D5-A7E206B6A0CE}"/>
              </a:ext>
            </a:extLst>
          </p:cNvPr>
          <p:cNvSpPr txBox="1"/>
          <p:nvPr/>
        </p:nvSpPr>
        <p:spPr>
          <a:xfrm>
            <a:off x="469900" y="988672"/>
            <a:ext cx="7632700" cy="5078313"/>
          </a:xfrm>
          <a:prstGeom prst="rect">
            <a:avLst/>
          </a:prstGeom>
          <a:noFill/>
        </p:spPr>
        <p:txBody>
          <a:bodyPr wrap="square">
            <a:spAutoFit/>
          </a:bodyPr>
          <a:lstStyle/>
          <a:p>
            <a:pPr algn="l"/>
            <a:r>
              <a:rPr lang="en-US" sz="1800" b="1" i="0" u="none" strike="noStrike" baseline="0" dirty="0">
                <a:latin typeface="Avenir Next LT Pro Light" panose="020B0304020202020204" pitchFamily="34" charset="0"/>
              </a:rPr>
              <a:t>Modern systematic reviews and meta-analyses</a:t>
            </a:r>
          </a:p>
          <a:p>
            <a:pPr marL="342900" indent="-342900" algn="l">
              <a:buFont typeface="+mj-lt"/>
              <a:buAutoNum type="arabicPeriod"/>
            </a:pPr>
            <a:r>
              <a:rPr lang="en-US" sz="1800" b="0" i="0" u="none" strike="noStrike" baseline="0" dirty="0">
                <a:latin typeface="Avenir Next LT Pro Light" panose="020B0304020202020204" pitchFamily="34" charset="0"/>
              </a:rPr>
              <a:t>State question(s) to be addressed in review.</a:t>
            </a:r>
          </a:p>
          <a:p>
            <a:pPr marL="342900" indent="-342900" algn="l">
              <a:buFont typeface="+mj-lt"/>
              <a:buAutoNum type="arabicPeriod"/>
            </a:pPr>
            <a:r>
              <a:rPr lang="en-US" sz="1800" b="0" i="0" u="none" strike="noStrike" baseline="0" dirty="0">
                <a:latin typeface="Avenir Next LT Pro Light" panose="020B0304020202020204" pitchFamily="34" charset="0"/>
              </a:rPr>
              <a:t>Annotated bibliographies vs. formal meta-analyses</a:t>
            </a:r>
          </a:p>
          <a:p>
            <a:pPr marL="342900" indent="-342900" algn="l">
              <a:buFont typeface="+mj-lt"/>
              <a:buAutoNum type="arabicPeriod"/>
            </a:pPr>
            <a:r>
              <a:rPr lang="en-US" sz="1800" b="0" i="0" u="none" strike="noStrike" baseline="0" dirty="0">
                <a:latin typeface="Avenir Next LT Pro Light" panose="020B0304020202020204" pitchFamily="34" charset="0"/>
              </a:rPr>
              <a:t>Define in advance and report the following things</a:t>
            </a:r>
          </a:p>
          <a:p>
            <a:pPr marL="800100" lvl="1" indent="-342900">
              <a:buFont typeface="+mj-lt"/>
              <a:buAutoNum type="alphaLcParenR"/>
            </a:pPr>
            <a:r>
              <a:rPr lang="en-US" b="0" i="0" u="none" strike="noStrike" baseline="0" dirty="0">
                <a:latin typeface="Avenir Next LT Pro Light" panose="020B0304020202020204" pitchFamily="34" charset="0"/>
              </a:rPr>
              <a:t>methods used to locate studies</a:t>
            </a:r>
          </a:p>
          <a:p>
            <a:pPr marL="800100" lvl="1" indent="-342900">
              <a:buFont typeface="+mj-lt"/>
              <a:buAutoNum type="alphaLcParenR"/>
            </a:pPr>
            <a:r>
              <a:rPr lang="en-US" b="0" i="0" u="none" strike="noStrike" baseline="0" dirty="0">
                <a:latin typeface="Avenir Next LT Pro Light" panose="020B0304020202020204" pitchFamily="34" charset="0"/>
              </a:rPr>
              <a:t>list of data to be extracted, and derivation methods, if needed</a:t>
            </a:r>
          </a:p>
          <a:p>
            <a:pPr marL="800100" lvl="1" indent="-342900">
              <a:buFont typeface="+mj-lt"/>
              <a:buAutoNum type="alphaLcParenR"/>
            </a:pPr>
            <a:r>
              <a:rPr lang="en-US" b="0" i="0" u="none" strike="noStrike" baseline="0" dirty="0">
                <a:latin typeface="Avenir Next LT Pro Light" panose="020B0304020202020204" pitchFamily="34" charset="0"/>
              </a:rPr>
              <a:t>criteria for inclusion (and exclusion) of results based on methods used not results themselves</a:t>
            </a:r>
          </a:p>
          <a:p>
            <a:pPr marL="800100" lvl="1" indent="-342900">
              <a:buFont typeface="+mj-lt"/>
              <a:buAutoNum type="alphaLcParenR"/>
            </a:pPr>
            <a:r>
              <a:rPr lang="en-US" b="0" i="0" u="none" strike="noStrike" baseline="0" dirty="0">
                <a:latin typeface="Avenir Next LT Pro Light" panose="020B0304020202020204" pitchFamily="34" charset="0"/>
              </a:rPr>
              <a:t>define comparisons to be made among subgroups of studies</a:t>
            </a:r>
            <a:endParaRPr lang="en-US" sz="1800" b="0" i="0" u="none" strike="noStrike" baseline="0" dirty="0">
              <a:latin typeface="Avenir Next LT Pro Light" panose="020B0304020202020204" pitchFamily="34" charset="0"/>
            </a:endParaRPr>
          </a:p>
          <a:p>
            <a:pPr marL="342900" indent="-342900">
              <a:buFont typeface="+mj-lt"/>
              <a:buAutoNum type="arabicPeriod"/>
            </a:pPr>
            <a:r>
              <a:rPr lang="en-US" sz="1800" b="0" i="0" u="none" strike="noStrike" baseline="0" dirty="0">
                <a:latin typeface="Avenir Next LT Pro Light" panose="020B0304020202020204" pitchFamily="34" charset="0"/>
              </a:rPr>
              <a:t>Summarize and analyze results in combined studies</a:t>
            </a:r>
          </a:p>
          <a:p>
            <a:pPr marL="800100" lvl="1" indent="-342900">
              <a:buFont typeface="+mj-lt"/>
              <a:buAutoNum type="alphaLcParenR"/>
            </a:pPr>
            <a:r>
              <a:rPr lang="en-US" b="0" i="0" u="none" strike="noStrike" baseline="0" dirty="0">
                <a:latin typeface="Avenir Next LT Pro Light" panose="020B0304020202020204" pitchFamily="34" charset="0"/>
              </a:rPr>
              <a:t>List studies found</a:t>
            </a:r>
          </a:p>
          <a:p>
            <a:pPr marL="800100" lvl="1" indent="-342900">
              <a:buFont typeface="+mj-lt"/>
              <a:buAutoNum type="alphaLcParenR"/>
            </a:pPr>
            <a:r>
              <a:rPr lang="en-US" b="0" i="0" u="none" strike="noStrike" baseline="0" dirty="0">
                <a:latin typeface="Avenir Next LT Pro Light" panose="020B0304020202020204" pitchFamily="34" charset="0"/>
              </a:rPr>
              <a:t>Explain why any were excluded</a:t>
            </a:r>
          </a:p>
          <a:p>
            <a:pPr marL="800100" lvl="1" indent="-342900">
              <a:buFont typeface="+mj-lt"/>
              <a:buAutoNum type="alphaLcParenR"/>
            </a:pPr>
            <a:r>
              <a:rPr lang="en-US" b="0" i="0" u="none" strike="noStrike" baseline="0" dirty="0">
                <a:latin typeface="Avenir Next LT Pro Light" panose="020B0304020202020204" pitchFamily="34" charset="0"/>
              </a:rPr>
              <a:t>Forest plots</a:t>
            </a:r>
          </a:p>
          <a:p>
            <a:pPr marL="800100" lvl="1" indent="-342900">
              <a:buFont typeface="+mj-lt"/>
              <a:buAutoNum type="alphaLcParenR"/>
            </a:pPr>
            <a:r>
              <a:rPr lang="en-US" b="0" i="0" u="none" strike="noStrike" baseline="0" dirty="0">
                <a:latin typeface="Avenir Next LT Pro Light" panose="020B0304020202020204" pitchFamily="34" charset="0"/>
              </a:rPr>
              <a:t>Combined, precision weighted estimate of effect(s)</a:t>
            </a:r>
          </a:p>
          <a:p>
            <a:pPr marL="800100" lvl="1" indent="-342900">
              <a:buFont typeface="+mj-lt"/>
              <a:buAutoNum type="alphaLcParenR"/>
            </a:pPr>
            <a:r>
              <a:rPr lang="en-US" b="0" i="0" u="none" strike="noStrike" baseline="0" dirty="0">
                <a:latin typeface="Avenir Next LT Pro Light" panose="020B0304020202020204" pitchFamily="34" charset="0"/>
              </a:rPr>
              <a:t>Contrast subgroups</a:t>
            </a:r>
          </a:p>
          <a:p>
            <a:pPr marL="800100" lvl="1" indent="-342900">
              <a:buFont typeface="+mj-lt"/>
              <a:buAutoNum type="alphaLcParenR"/>
            </a:pPr>
            <a:r>
              <a:rPr lang="en-US" b="0" i="0" u="none" strike="noStrike" baseline="0" dirty="0">
                <a:latin typeface="Avenir Next LT Pro Light" panose="020B0304020202020204" pitchFamily="34" charset="0"/>
              </a:rPr>
              <a:t>Sensitivity analysis (“</a:t>
            </a:r>
            <a:r>
              <a:rPr lang="en-US" b="0" i="0" u="none" strike="noStrike" baseline="0" dirty="0" err="1">
                <a:latin typeface="Avenir Next LT Pro Light" panose="020B0304020202020204" pitchFamily="34" charset="0"/>
              </a:rPr>
              <a:t>jacknife</a:t>
            </a:r>
            <a:r>
              <a:rPr lang="en-US" b="0" i="0" u="none" strike="noStrike" baseline="0" dirty="0">
                <a:latin typeface="Avenir Next LT Pro Light" panose="020B0304020202020204" pitchFamily="34" charset="0"/>
              </a:rPr>
              <a:t>” and other procedures)</a:t>
            </a:r>
            <a:endParaRPr lang="en-US" dirty="0">
              <a:latin typeface="Avenir Next LT Pro Light" panose="020B0304020202020204" pitchFamily="34" charset="0"/>
            </a:endParaRPr>
          </a:p>
          <a:p>
            <a:pPr marL="342900" indent="-342900">
              <a:buFont typeface="+mj-lt"/>
              <a:buAutoNum type="arabicPeriod"/>
            </a:pPr>
            <a:r>
              <a:rPr lang="en-US" sz="1800" b="0" i="0" u="none" strike="noStrike" baseline="0" dirty="0">
                <a:latin typeface="Avenir Next LT Pro Light" panose="020B0304020202020204" pitchFamily="34" charset="0"/>
              </a:rPr>
              <a:t>Assess publication bias (file drawer effect) and methodological bias with a funnel plot</a:t>
            </a:r>
          </a:p>
        </p:txBody>
      </p:sp>
    </p:spTree>
    <p:extLst>
      <p:ext uri="{BB962C8B-B14F-4D97-AF65-F5344CB8AC3E}">
        <p14:creationId xmlns:p14="http://schemas.microsoft.com/office/powerpoint/2010/main" val="1518798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Forest plot example</a:t>
            </a:r>
          </a:p>
        </p:txBody>
      </p:sp>
      <p:sp>
        <p:nvSpPr>
          <p:cNvPr id="8" name="TextBox 7">
            <a:extLst>
              <a:ext uri="{FF2B5EF4-FFF2-40B4-BE49-F238E27FC236}">
                <a16:creationId xmlns:a16="http://schemas.microsoft.com/office/drawing/2014/main" id="{1338532F-1574-4763-A3D5-A7E206B6A0CE}"/>
              </a:ext>
            </a:extLst>
          </p:cNvPr>
          <p:cNvSpPr txBox="1"/>
          <p:nvPr/>
        </p:nvSpPr>
        <p:spPr>
          <a:xfrm>
            <a:off x="480657" y="1122706"/>
            <a:ext cx="7985611" cy="646331"/>
          </a:xfrm>
          <a:prstGeom prst="rect">
            <a:avLst/>
          </a:prstGeom>
          <a:noFill/>
        </p:spPr>
        <p:txBody>
          <a:bodyPr wrap="square">
            <a:spAutoFit/>
          </a:bodyPr>
          <a:lstStyle/>
          <a:p>
            <a:pPr algn="l"/>
            <a:r>
              <a:rPr lang="en-US" sz="1800" b="0" i="0" u="none" strike="noStrike" baseline="0" dirty="0">
                <a:latin typeface="Avenir Next LT Pro Light" panose="020B0304020202020204" pitchFamily="34" charset="0"/>
              </a:rPr>
              <a:t>Forest plots: graphical summary of means and variances (often 95% confidence intervals or standard errors) for each study and overall effect</a:t>
            </a:r>
          </a:p>
        </p:txBody>
      </p:sp>
      <p:pic>
        <p:nvPicPr>
          <p:cNvPr id="1026" name="Picture 2" descr="Image result for forest plots">
            <a:extLst>
              <a:ext uri="{FF2B5EF4-FFF2-40B4-BE49-F238E27FC236}">
                <a16:creationId xmlns:a16="http://schemas.microsoft.com/office/drawing/2014/main" id="{83BFE082-33C5-426A-8844-400D81F8C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21" y="1903072"/>
            <a:ext cx="4731207" cy="34703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5CD956F-02A3-4E12-AACF-19ACB9107253}"/>
              </a:ext>
            </a:extLst>
          </p:cNvPr>
          <p:cNvPicPr>
            <a:picLocks noChangeAspect="1"/>
          </p:cNvPicPr>
          <p:nvPr/>
        </p:nvPicPr>
        <p:blipFill>
          <a:blip r:embed="rId3"/>
          <a:stretch>
            <a:fillRect/>
          </a:stretch>
        </p:blipFill>
        <p:spPr>
          <a:xfrm>
            <a:off x="2326116" y="5613637"/>
            <a:ext cx="3590589" cy="874392"/>
          </a:xfrm>
          <a:prstGeom prst="rect">
            <a:avLst/>
          </a:prstGeom>
        </p:spPr>
      </p:pic>
    </p:spTree>
    <p:extLst>
      <p:ext uri="{BB962C8B-B14F-4D97-AF65-F5344CB8AC3E}">
        <p14:creationId xmlns:p14="http://schemas.microsoft.com/office/powerpoint/2010/main" val="3286694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Meta-analyses (example)</a:t>
            </a:r>
          </a:p>
        </p:txBody>
      </p:sp>
      <p:pic>
        <p:nvPicPr>
          <p:cNvPr id="5" name="Picture 4">
            <a:extLst>
              <a:ext uri="{FF2B5EF4-FFF2-40B4-BE49-F238E27FC236}">
                <a16:creationId xmlns:a16="http://schemas.microsoft.com/office/drawing/2014/main" id="{3701E461-C047-4631-A636-A29D04A06EC3}"/>
              </a:ext>
            </a:extLst>
          </p:cNvPr>
          <p:cNvPicPr>
            <a:picLocks noChangeAspect="1"/>
          </p:cNvPicPr>
          <p:nvPr/>
        </p:nvPicPr>
        <p:blipFill>
          <a:blip r:embed="rId2"/>
          <a:stretch>
            <a:fillRect/>
          </a:stretch>
        </p:blipFill>
        <p:spPr>
          <a:xfrm>
            <a:off x="393646" y="4024921"/>
            <a:ext cx="4495855" cy="2470950"/>
          </a:xfrm>
          <a:prstGeom prst="rect">
            <a:avLst/>
          </a:prstGeom>
        </p:spPr>
      </p:pic>
      <p:pic>
        <p:nvPicPr>
          <p:cNvPr id="7" name="Picture 6">
            <a:extLst>
              <a:ext uri="{FF2B5EF4-FFF2-40B4-BE49-F238E27FC236}">
                <a16:creationId xmlns:a16="http://schemas.microsoft.com/office/drawing/2014/main" id="{1D511D1F-CAA1-4ADB-8074-F69B53224C9B}"/>
              </a:ext>
            </a:extLst>
          </p:cNvPr>
          <p:cNvPicPr>
            <a:picLocks noChangeAspect="1"/>
          </p:cNvPicPr>
          <p:nvPr/>
        </p:nvPicPr>
        <p:blipFill>
          <a:blip r:embed="rId3"/>
          <a:stretch>
            <a:fillRect/>
          </a:stretch>
        </p:blipFill>
        <p:spPr>
          <a:xfrm>
            <a:off x="317501" y="1265294"/>
            <a:ext cx="4572000" cy="2483005"/>
          </a:xfrm>
          <a:prstGeom prst="rect">
            <a:avLst/>
          </a:prstGeom>
        </p:spPr>
      </p:pic>
      <p:pic>
        <p:nvPicPr>
          <p:cNvPr id="13" name="Picture 12">
            <a:extLst>
              <a:ext uri="{FF2B5EF4-FFF2-40B4-BE49-F238E27FC236}">
                <a16:creationId xmlns:a16="http://schemas.microsoft.com/office/drawing/2014/main" id="{96F16E69-0238-43E5-A1E7-867ADCFC7142}"/>
              </a:ext>
            </a:extLst>
          </p:cNvPr>
          <p:cNvPicPr>
            <a:picLocks noChangeAspect="1"/>
          </p:cNvPicPr>
          <p:nvPr/>
        </p:nvPicPr>
        <p:blipFill>
          <a:blip r:embed="rId4"/>
          <a:stretch>
            <a:fillRect/>
          </a:stretch>
        </p:blipFill>
        <p:spPr>
          <a:xfrm>
            <a:off x="5032170" y="1418254"/>
            <a:ext cx="4023639" cy="2177084"/>
          </a:xfrm>
          <a:prstGeom prst="rect">
            <a:avLst/>
          </a:prstGeom>
        </p:spPr>
      </p:pic>
    </p:spTree>
    <p:extLst>
      <p:ext uri="{BB962C8B-B14F-4D97-AF65-F5344CB8AC3E}">
        <p14:creationId xmlns:p14="http://schemas.microsoft.com/office/powerpoint/2010/main" val="60628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Open source data</a:t>
            </a:r>
          </a:p>
        </p:txBody>
      </p:sp>
      <p:pic>
        <p:nvPicPr>
          <p:cNvPr id="3" name="Picture 2">
            <a:extLst>
              <a:ext uri="{FF2B5EF4-FFF2-40B4-BE49-F238E27FC236}">
                <a16:creationId xmlns:a16="http://schemas.microsoft.com/office/drawing/2014/main" id="{2890AB34-AAE1-4C52-B278-7154CBA19E58}"/>
              </a:ext>
            </a:extLst>
          </p:cNvPr>
          <p:cNvPicPr>
            <a:picLocks noChangeAspect="1"/>
          </p:cNvPicPr>
          <p:nvPr/>
        </p:nvPicPr>
        <p:blipFill>
          <a:blip r:embed="rId2"/>
          <a:stretch>
            <a:fillRect/>
          </a:stretch>
        </p:blipFill>
        <p:spPr>
          <a:xfrm>
            <a:off x="293272" y="1186251"/>
            <a:ext cx="3133601" cy="1528867"/>
          </a:xfrm>
          <a:prstGeom prst="rect">
            <a:avLst/>
          </a:prstGeom>
        </p:spPr>
      </p:pic>
      <p:pic>
        <p:nvPicPr>
          <p:cNvPr id="1026" name="Picture 2" descr="Image result for usda fia data">
            <a:extLst>
              <a:ext uri="{FF2B5EF4-FFF2-40B4-BE49-F238E27FC236}">
                <a16:creationId xmlns:a16="http://schemas.microsoft.com/office/drawing/2014/main" id="{56B3195E-CC51-4171-9E06-DCC3A741A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826" y="1153176"/>
            <a:ext cx="4974672" cy="7738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8A2BCD-8A7F-444F-A87C-7EEE9707E443}"/>
              </a:ext>
            </a:extLst>
          </p:cNvPr>
          <p:cNvPicPr>
            <a:picLocks noChangeAspect="1"/>
          </p:cNvPicPr>
          <p:nvPr/>
        </p:nvPicPr>
        <p:blipFill>
          <a:blip r:embed="rId4"/>
          <a:stretch>
            <a:fillRect/>
          </a:stretch>
        </p:blipFill>
        <p:spPr>
          <a:xfrm>
            <a:off x="4572000" y="2770231"/>
            <a:ext cx="4177718" cy="985513"/>
          </a:xfrm>
          <a:prstGeom prst="rect">
            <a:avLst/>
          </a:prstGeom>
        </p:spPr>
      </p:pic>
      <p:sp>
        <p:nvSpPr>
          <p:cNvPr id="6" name="Rectangle 5">
            <a:extLst>
              <a:ext uri="{FF2B5EF4-FFF2-40B4-BE49-F238E27FC236}">
                <a16:creationId xmlns:a16="http://schemas.microsoft.com/office/drawing/2014/main" id="{8A5463EE-D3D4-4B68-ABB1-FA904CF16929}"/>
              </a:ext>
            </a:extLst>
          </p:cNvPr>
          <p:cNvSpPr/>
          <p:nvPr/>
        </p:nvSpPr>
        <p:spPr>
          <a:xfrm>
            <a:off x="517332" y="2729960"/>
            <a:ext cx="2685479" cy="369332"/>
          </a:xfrm>
          <a:prstGeom prst="rect">
            <a:avLst/>
          </a:prstGeom>
        </p:spPr>
        <p:txBody>
          <a:bodyPr wrap="none">
            <a:spAutoFit/>
          </a:bodyPr>
          <a:lstStyle/>
          <a:p>
            <a:r>
              <a:rPr lang="en-US" dirty="0">
                <a:latin typeface="Avenir Next LT Pro Light" panose="020B0304020202020204" pitchFamily="34" charset="0"/>
              </a:rPr>
              <a:t>USDA (e.g., </a:t>
            </a:r>
            <a:r>
              <a:rPr lang="en-US" dirty="0" err="1">
                <a:latin typeface="Avenir Next LT Pro Light" panose="020B0304020202020204" pitchFamily="34" charset="0"/>
              </a:rPr>
              <a:t>CropScape</a:t>
            </a:r>
            <a:r>
              <a:rPr lang="en-US" dirty="0">
                <a:latin typeface="Avenir Next LT Pro Light" panose="020B0304020202020204" pitchFamily="34" charset="0"/>
              </a:rPr>
              <a:t>)</a:t>
            </a:r>
          </a:p>
        </p:txBody>
      </p:sp>
      <p:sp>
        <p:nvSpPr>
          <p:cNvPr id="10" name="Rectangle 9">
            <a:extLst>
              <a:ext uri="{FF2B5EF4-FFF2-40B4-BE49-F238E27FC236}">
                <a16:creationId xmlns:a16="http://schemas.microsoft.com/office/drawing/2014/main" id="{17376168-379A-4E05-B861-63EDEE313334}"/>
              </a:ext>
            </a:extLst>
          </p:cNvPr>
          <p:cNvSpPr/>
          <p:nvPr/>
        </p:nvSpPr>
        <p:spPr>
          <a:xfrm>
            <a:off x="4999338" y="1832528"/>
            <a:ext cx="2328651" cy="369332"/>
          </a:xfrm>
          <a:prstGeom prst="rect">
            <a:avLst/>
          </a:prstGeom>
        </p:spPr>
        <p:txBody>
          <a:bodyPr wrap="none">
            <a:spAutoFit/>
          </a:bodyPr>
          <a:lstStyle/>
          <a:p>
            <a:r>
              <a:rPr lang="en-US" dirty="0">
                <a:latin typeface="Avenir Next LT Pro Light" panose="020B0304020202020204" pitchFamily="34" charset="0"/>
              </a:rPr>
              <a:t>USDA Forest Service</a:t>
            </a:r>
          </a:p>
        </p:txBody>
      </p:sp>
      <p:pic>
        <p:nvPicPr>
          <p:cNvPr id="8" name="Picture 7">
            <a:extLst>
              <a:ext uri="{FF2B5EF4-FFF2-40B4-BE49-F238E27FC236}">
                <a16:creationId xmlns:a16="http://schemas.microsoft.com/office/drawing/2014/main" id="{80DD4BBE-0737-4057-916C-595F21602483}"/>
              </a:ext>
            </a:extLst>
          </p:cNvPr>
          <p:cNvPicPr>
            <a:picLocks noChangeAspect="1"/>
          </p:cNvPicPr>
          <p:nvPr/>
        </p:nvPicPr>
        <p:blipFill>
          <a:blip r:embed="rId5"/>
          <a:stretch>
            <a:fillRect/>
          </a:stretch>
        </p:blipFill>
        <p:spPr>
          <a:xfrm>
            <a:off x="444274" y="5444499"/>
            <a:ext cx="4857569" cy="711850"/>
          </a:xfrm>
          <a:prstGeom prst="rect">
            <a:avLst/>
          </a:prstGeom>
        </p:spPr>
      </p:pic>
      <p:pic>
        <p:nvPicPr>
          <p:cNvPr id="9" name="Picture 8">
            <a:extLst>
              <a:ext uri="{FF2B5EF4-FFF2-40B4-BE49-F238E27FC236}">
                <a16:creationId xmlns:a16="http://schemas.microsoft.com/office/drawing/2014/main" id="{67BDF7FB-3993-4663-9778-1CA77CBC36D0}"/>
              </a:ext>
            </a:extLst>
          </p:cNvPr>
          <p:cNvPicPr>
            <a:picLocks noChangeAspect="1"/>
          </p:cNvPicPr>
          <p:nvPr/>
        </p:nvPicPr>
        <p:blipFill>
          <a:blip r:embed="rId6"/>
          <a:stretch>
            <a:fillRect/>
          </a:stretch>
        </p:blipFill>
        <p:spPr>
          <a:xfrm>
            <a:off x="201336" y="3448944"/>
            <a:ext cx="4093828" cy="1240139"/>
          </a:xfrm>
          <a:prstGeom prst="rect">
            <a:avLst/>
          </a:prstGeom>
        </p:spPr>
      </p:pic>
      <p:pic>
        <p:nvPicPr>
          <p:cNvPr id="1028" name="Picture 4" descr="Image result for nsf neon">
            <a:extLst>
              <a:ext uri="{FF2B5EF4-FFF2-40B4-BE49-F238E27FC236}">
                <a16:creationId xmlns:a16="http://schemas.microsoft.com/office/drawing/2014/main" id="{9117F40C-CF06-437E-9D03-BB3607FA33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2849" y="5348089"/>
            <a:ext cx="2255415" cy="82999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99E54FD-2D98-4A42-8555-4303E00A2457}"/>
              </a:ext>
            </a:extLst>
          </p:cNvPr>
          <p:cNvSpPr/>
          <p:nvPr/>
        </p:nvSpPr>
        <p:spPr>
          <a:xfrm>
            <a:off x="905510" y="4669403"/>
            <a:ext cx="3116751" cy="369332"/>
          </a:xfrm>
          <a:prstGeom prst="rect">
            <a:avLst/>
          </a:prstGeom>
        </p:spPr>
        <p:txBody>
          <a:bodyPr wrap="none">
            <a:spAutoFit/>
          </a:bodyPr>
          <a:lstStyle/>
          <a:p>
            <a:r>
              <a:rPr lang="en-US" dirty="0">
                <a:latin typeface="Avenir Next LT Pro Light" panose="020B0304020202020204" pitchFamily="34" charset="0"/>
              </a:rPr>
              <a:t>USGS (e.g., remote sensing)</a:t>
            </a:r>
          </a:p>
        </p:txBody>
      </p:sp>
      <p:sp>
        <p:nvSpPr>
          <p:cNvPr id="15" name="Rectangle 14">
            <a:extLst>
              <a:ext uri="{FF2B5EF4-FFF2-40B4-BE49-F238E27FC236}">
                <a16:creationId xmlns:a16="http://schemas.microsoft.com/office/drawing/2014/main" id="{8614812C-04E1-4137-B7D9-BA766D55061A}"/>
              </a:ext>
            </a:extLst>
          </p:cNvPr>
          <p:cNvSpPr/>
          <p:nvPr/>
        </p:nvSpPr>
        <p:spPr>
          <a:xfrm>
            <a:off x="5301843" y="3842265"/>
            <a:ext cx="2563266" cy="369332"/>
          </a:xfrm>
          <a:prstGeom prst="rect">
            <a:avLst/>
          </a:prstGeom>
        </p:spPr>
        <p:txBody>
          <a:bodyPr wrap="none">
            <a:spAutoFit/>
          </a:bodyPr>
          <a:lstStyle/>
          <a:p>
            <a:r>
              <a:rPr lang="en-US" dirty="0">
                <a:latin typeface="Avenir Next LT Pro Light" panose="020B0304020202020204" pitchFamily="34" charset="0"/>
              </a:rPr>
              <a:t>PRISM (climate </a:t>
            </a:r>
            <a:r>
              <a:rPr lang="en-US" dirty="0" err="1">
                <a:latin typeface="Avenir Next LT Pro Light" panose="020B0304020202020204" pitchFamily="34" charset="0"/>
              </a:rPr>
              <a:t>rasters</a:t>
            </a:r>
            <a:r>
              <a:rPr lang="en-US" dirty="0">
                <a:latin typeface="Avenir Next LT Pro Light" panose="020B0304020202020204" pitchFamily="34" charset="0"/>
              </a:rPr>
              <a:t>)</a:t>
            </a:r>
          </a:p>
        </p:txBody>
      </p:sp>
      <p:sp>
        <p:nvSpPr>
          <p:cNvPr id="16" name="Rectangle 15">
            <a:extLst>
              <a:ext uri="{FF2B5EF4-FFF2-40B4-BE49-F238E27FC236}">
                <a16:creationId xmlns:a16="http://schemas.microsoft.com/office/drawing/2014/main" id="{F362DD0A-2A32-49F1-905E-CA3F4A85989D}"/>
              </a:ext>
            </a:extLst>
          </p:cNvPr>
          <p:cNvSpPr/>
          <p:nvPr/>
        </p:nvSpPr>
        <p:spPr>
          <a:xfrm>
            <a:off x="517332" y="6156349"/>
            <a:ext cx="4329775" cy="369332"/>
          </a:xfrm>
          <a:prstGeom prst="rect">
            <a:avLst/>
          </a:prstGeom>
        </p:spPr>
        <p:txBody>
          <a:bodyPr wrap="none">
            <a:spAutoFit/>
          </a:bodyPr>
          <a:lstStyle/>
          <a:p>
            <a:r>
              <a:rPr lang="en-US" dirty="0">
                <a:latin typeface="Avenir Next LT Pro Light" panose="020B0304020202020204" pitchFamily="34" charset="0"/>
              </a:rPr>
              <a:t>US Census (human population density)</a:t>
            </a:r>
          </a:p>
        </p:txBody>
      </p:sp>
      <p:sp>
        <p:nvSpPr>
          <p:cNvPr id="17" name="Rectangle 16">
            <a:extLst>
              <a:ext uri="{FF2B5EF4-FFF2-40B4-BE49-F238E27FC236}">
                <a16:creationId xmlns:a16="http://schemas.microsoft.com/office/drawing/2014/main" id="{9A90C1F1-CD5D-4DED-9E7A-FCEC9403F489}"/>
              </a:ext>
            </a:extLst>
          </p:cNvPr>
          <p:cNvSpPr/>
          <p:nvPr/>
        </p:nvSpPr>
        <p:spPr>
          <a:xfrm>
            <a:off x="5700221" y="6111559"/>
            <a:ext cx="3217277" cy="646331"/>
          </a:xfrm>
          <a:prstGeom prst="rect">
            <a:avLst/>
          </a:prstGeom>
        </p:spPr>
        <p:txBody>
          <a:bodyPr wrap="square">
            <a:spAutoFit/>
          </a:bodyPr>
          <a:lstStyle/>
          <a:p>
            <a:r>
              <a:rPr lang="en-US" dirty="0">
                <a:latin typeface="Avenir Next LT Pro Light" panose="020B0304020202020204" pitchFamily="34" charset="0"/>
              </a:rPr>
              <a:t>NSF (National Ecological Observatory Network)</a:t>
            </a:r>
          </a:p>
        </p:txBody>
      </p:sp>
      <p:pic>
        <p:nvPicPr>
          <p:cNvPr id="1030" name="Picture 6" descr="Image result for nsf lter">
            <a:extLst>
              <a:ext uri="{FF2B5EF4-FFF2-40B4-BE49-F238E27FC236}">
                <a16:creationId xmlns:a16="http://schemas.microsoft.com/office/drawing/2014/main" id="{D44810EE-BE4C-4BB9-83AF-39651C3F59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7565" y="4342883"/>
            <a:ext cx="3682767" cy="725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Apply it</a:t>
            </a:r>
          </a:p>
        </p:txBody>
      </p:sp>
      <p:sp>
        <p:nvSpPr>
          <p:cNvPr id="6" name="TextBox 5">
            <a:extLst>
              <a:ext uri="{FF2B5EF4-FFF2-40B4-BE49-F238E27FC236}">
                <a16:creationId xmlns:a16="http://schemas.microsoft.com/office/drawing/2014/main" id="{97890E6C-F83B-516F-A6B3-DF8DABF386D5}"/>
              </a:ext>
            </a:extLst>
          </p:cNvPr>
          <p:cNvSpPr txBox="1"/>
          <p:nvPr/>
        </p:nvSpPr>
        <p:spPr>
          <a:xfrm>
            <a:off x="379562" y="1311215"/>
            <a:ext cx="8126083" cy="3600986"/>
          </a:xfrm>
          <a:prstGeom prst="rect">
            <a:avLst/>
          </a:prstGeom>
          <a:noFill/>
        </p:spPr>
        <p:txBody>
          <a:bodyPr wrap="square">
            <a:spAutoFit/>
          </a:bodyPr>
          <a:lstStyle/>
          <a:p>
            <a:r>
              <a:rPr lang="en-US" sz="1400" b="1" dirty="0">
                <a:solidFill>
                  <a:srgbClr val="0070C0"/>
                </a:solidFill>
                <a:latin typeface="Avenir Next LT Pro Light" panose="020B0304020202020204" pitchFamily="34" charset="0"/>
                <a:ea typeface="Verdana" panose="020B0604030504040204" pitchFamily="34" charset="0"/>
              </a:rPr>
              <a:t>Null hypothesis (H</a:t>
            </a:r>
            <a:r>
              <a:rPr lang="en-US" sz="1400" b="1" baseline="-25000" dirty="0">
                <a:solidFill>
                  <a:srgbClr val="0070C0"/>
                </a:solidFill>
                <a:latin typeface="Avenir Next LT Pro Light" panose="020B0304020202020204" pitchFamily="34" charset="0"/>
                <a:ea typeface="Verdana" panose="020B0604030504040204" pitchFamily="34" charset="0"/>
              </a:rPr>
              <a:t>0</a:t>
            </a:r>
            <a:r>
              <a:rPr lang="en-US" sz="1400" b="1" dirty="0">
                <a:solidFill>
                  <a:srgbClr val="0070C0"/>
                </a:solidFill>
                <a:latin typeface="Avenir Next LT Pro Light" panose="020B0304020202020204" pitchFamily="34" charset="0"/>
                <a:ea typeface="Verdana" panose="020B0604030504040204" pitchFamily="34" charset="0"/>
              </a:rPr>
              <a:t>):</a:t>
            </a:r>
            <a:r>
              <a:rPr lang="en-US" sz="1400" dirty="0">
                <a:latin typeface="Avenir Next LT Pro Light" panose="020B0304020202020204" pitchFamily="34" charset="0"/>
                <a:ea typeface="Verdana" panose="020B0604030504040204" pitchFamily="34" charset="0"/>
              </a:rPr>
              <a:t>(1) measurements – most commonly we are interested in means/averages - do NOT differ significantly among or between treatments or populations; any observed differences arise due to random chance (e.g., sampling, experimental noise). (2) measurements do not differ significantly from 0.</a:t>
            </a:r>
          </a:p>
          <a:p>
            <a:endParaRPr lang="en-US" sz="1400" dirty="0">
              <a:latin typeface="Avenir Next LT Pro Light" panose="020B0304020202020204" pitchFamily="34" charset="0"/>
              <a:ea typeface="Verdana" panose="020B0604030504040204" pitchFamily="34" charset="0"/>
            </a:endParaRPr>
          </a:p>
          <a:p>
            <a:r>
              <a:rPr lang="en-US" sz="1400" b="1" dirty="0">
                <a:solidFill>
                  <a:srgbClr val="0070C0"/>
                </a:solidFill>
                <a:latin typeface="Avenir Next LT Pro Light" panose="020B0304020202020204" pitchFamily="34" charset="0"/>
                <a:ea typeface="Verdana" panose="020B0604030504040204" pitchFamily="34" charset="0"/>
              </a:rPr>
              <a:t>Alternative hypothesis (H</a:t>
            </a:r>
            <a:r>
              <a:rPr lang="en-US" sz="1400" b="1" baseline="-25000" dirty="0">
                <a:solidFill>
                  <a:srgbClr val="0070C0"/>
                </a:solidFill>
                <a:latin typeface="Avenir Next LT Pro Light" panose="020B0304020202020204" pitchFamily="34" charset="0"/>
                <a:ea typeface="Verdana" panose="020B0604030504040204" pitchFamily="34" charset="0"/>
              </a:rPr>
              <a:t>a</a:t>
            </a:r>
            <a:r>
              <a:rPr lang="en-US" sz="1400" b="1" dirty="0">
                <a:solidFill>
                  <a:srgbClr val="0070C0"/>
                </a:solidFill>
                <a:latin typeface="Avenir Next LT Pro Light" panose="020B0304020202020204" pitchFamily="34" charset="0"/>
                <a:ea typeface="Verdana" panose="020B0604030504040204" pitchFamily="34" charset="0"/>
              </a:rPr>
              <a:t>): </a:t>
            </a:r>
            <a:r>
              <a:rPr lang="en-US" sz="1400" dirty="0">
                <a:latin typeface="Avenir Next LT Pro Light" panose="020B0304020202020204" pitchFamily="34" charset="0"/>
                <a:ea typeface="Verdana" panose="020B0604030504040204" pitchFamily="34" charset="0"/>
              </a:rPr>
              <a:t>(1) measurements (means) differ significantly among or between treatments or populations. (2) measurements are significantly different from 0.</a:t>
            </a:r>
          </a:p>
          <a:p>
            <a:endParaRPr lang="en-US" sz="1400" dirty="0">
              <a:latin typeface="Avenir Next LT Pro Light" panose="020B0304020202020204" pitchFamily="34" charset="0"/>
              <a:ea typeface="Verdana" panose="020B0604030504040204" pitchFamily="34" charset="0"/>
            </a:endParaRPr>
          </a:p>
          <a:p>
            <a:r>
              <a:rPr lang="en-US" sz="1400" b="1" dirty="0">
                <a:solidFill>
                  <a:srgbClr val="0070C0"/>
                </a:solidFill>
                <a:latin typeface="Avenir Next LT Pro Light" panose="020B0304020202020204" pitchFamily="34" charset="0"/>
                <a:ea typeface="Verdana" panose="020B0604030504040204" pitchFamily="34" charset="0"/>
              </a:rPr>
              <a:t>Experimental Unit: </a:t>
            </a:r>
            <a:r>
              <a:rPr lang="en-US" sz="1400" dirty="0">
                <a:latin typeface="Avenir Next LT Pro Light" panose="020B0304020202020204" pitchFamily="34" charset="0"/>
                <a:ea typeface="Verdana" panose="020B0604030504040204" pitchFamily="34" charset="0"/>
              </a:rPr>
              <a:t>the smallest entity to which a treatment is applied</a:t>
            </a:r>
          </a:p>
          <a:p>
            <a:endParaRPr lang="en-US" sz="1400" b="1" dirty="0">
              <a:solidFill>
                <a:srgbClr val="0070C0"/>
              </a:solidFill>
              <a:latin typeface="Avenir Next LT Pro Light" panose="020B0304020202020204" pitchFamily="34" charset="0"/>
              <a:ea typeface="Verdana" panose="020B0604030504040204" pitchFamily="34" charset="0"/>
            </a:endParaRPr>
          </a:p>
          <a:p>
            <a:r>
              <a:rPr lang="en-US" sz="1400" b="1" dirty="0">
                <a:solidFill>
                  <a:srgbClr val="0070C0"/>
                </a:solidFill>
                <a:latin typeface="Avenir Next LT Pro Light" panose="020B0304020202020204" pitchFamily="34" charset="0"/>
                <a:ea typeface="Verdana" panose="020B0604030504040204" pitchFamily="34" charset="0"/>
              </a:rPr>
              <a:t>Unit of observation: </a:t>
            </a:r>
            <a:r>
              <a:rPr lang="en-US" sz="1400" dirty="0">
                <a:latin typeface="Avenir Next LT Pro Light" panose="020B0304020202020204" pitchFamily="34" charset="0"/>
                <a:ea typeface="Verdana" panose="020B0604030504040204" pitchFamily="34" charset="0"/>
              </a:rPr>
              <a:t>the unit at which data are collected (you will sometimes see “</a:t>
            </a:r>
            <a:r>
              <a:rPr lang="en-US" sz="1400" dirty="0">
                <a:solidFill>
                  <a:schemeClr val="accent1">
                    <a:lumMod val="75000"/>
                  </a:schemeClr>
                </a:solidFill>
                <a:latin typeface="Avenir Next LT Pro Light" panose="020B0304020202020204" pitchFamily="34" charset="0"/>
                <a:ea typeface="Verdana" panose="020B0604030504040204" pitchFamily="34" charset="0"/>
              </a:rPr>
              <a:t>sampling unit</a:t>
            </a:r>
            <a:r>
              <a:rPr lang="en-US" sz="1400" dirty="0">
                <a:latin typeface="Avenir Next LT Pro Light" panose="020B0304020202020204" pitchFamily="34" charset="0"/>
                <a:ea typeface="Verdana" panose="020B0604030504040204" pitchFamily="34" charset="0"/>
              </a:rPr>
              <a:t>” used equivalently)</a:t>
            </a:r>
            <a:endParaRPr lang="en-US" sz="1400" b="1" dirty="0">
              <a:solidFill>
                <a:srgbClr val="0070C0"/>
              </a:solidFill>
              <a:latin typeface="Avenir Next LT Pro Light" panose="020B0304020202020204" pitchFamily="34" charset="0"/>
              <a:ea typeface="Verdana" panose="020B0604030504040204" pitchFamily="34" charset="0"/>
            </a:endParaRPr>
          </a:p>
          <a:p>
            <a:endParaRPr lang="en-US" sz="1400" dirty="0">
              <a:latin typeface="Avenir Next LT Pro Light" panose="020B0304020202020204" pitchFamily="34" charset="0"/>
              <a:ea typeface="Verdana" panose="020B0604030504040204" pitchFamily="34" charset="0"/>
            </a:endParaRPr>
          </a:p>
          <a:p>
            <a:r>
              <a:rPr lang="en-US" sz="1400" b="1" dirty="0">
                <a:solidFill>
                  <a:srgbClr val="0070C0"/>
                </a:solidFill>
                <a:latin typeface="Avenir Next LT Pro Light" panose="020B0304020202020204" pitchFamily="34" charset="0"/>
                <a:ea typeface="Verdana" panose="020B0604030504040204" pitchFamily="34" charset="0"/>
              </a:rPr>
              <a:t>Unit of analysis: </a:t>
            </a:r>
            <a:r>
              <a:rPr lang="en-US" sz="1400" dirty="0">
                <a:latin typeface="Avenir Next LT Pro Light" panose="020B0304020202020204" pitchFamily="34" charset="0"/>
                <a:ea typeface="Verdana" panose="020B0604030504040204" pitchFamily="34" charset="0"/>
              </a:rPr>
              <a:t>the unit at which data are analyzed (frequently – but not always – the same as the unit of observation) </a:t>
            </a:r>
          </a:p>
          <a:p>
            <a:endParaRPr lang="en-US" dirty="0">
              <a:latin typeface="Avenir Next LT Pro Light" panose="020B03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DC80B10A-E128-702A-46B8-B1F6C40A0515}"/>
              </a:ext>
            </a:extLst>
          </p:cNvPr>
          <p:cNvSpPr txBox="1"/>
          <p:nvPr/>
        </p:nvSpPr>
        <p:spPr>
          <a:xfrm>
            <a:off x="476655" y="5085120"/>
            <a:ext cx="8356060" cy="646331"/>
          </a:xfrm>
          <a:prstGeom prst="rect">
            <a:avLst/>
          </a:prstGeom>
          <a:noFill/>
        </p:spPr>
        <p:txBody>
          <a:bodyPr wrap="square">
            <a:spAutoFit/>
          </a:bodyPr>
          <a:lstStyle/>
          <a:p>
            <a:r>
              <a:rPr lang="en-US" sz="1800" b="1" dirty="0">
                <a:latin typeface="Avenir Next LT Pro Light" panose="020B0304020202020204" pitchFamily="34" charset="0"/>
                <a:ea typeface="Verdana" panose="020B0604030504040204" pitchFamily="34" charset="0"/>
              </a:rPr>
              <a:t>Activity: Think of one experiment or study from your thesis (completed or planned).</a:t>
            </a:r>
            <a:r>
              <a:rPr lang="en-US" b="1" dirty="0">
                <a:latin typeface="Avenir Next LT Pro Light" panose="020B0304020202020204" pitchFamily="34" charset="0"/>
                <a:ea typeface="Verdana" panose="020B0604030504040204" pitchFamily="34" charset="0"/>
              </a:rPr>
              <a:t> What are the hypotheses, experimental unit, and unit of observation?</a:t>
            </a:r>
            <a:endParaRPr lang="en-US" sz="1800" b="1" dirty="0">
              <a:latin typeface="Avenir Next LT Pro Light" panose="020B0304020202020204" pitchFamily="34" charset="0"/>
              <a:ea typeface="Verdana" panose="020B0604030504040204" pitchFamily="34" charset="0"/>
            </a:endParaRPr>
          </a:p>
        </p:txBody>
      </p:sp>
    </p:spTree>
    <p:extLst>
      <p:ext uri="{BB962C8B-B14F-4D97-AF65-F5344CB8AC3E}">
        <p14:creationId xmlns:p14="http://schemas.microsoft.com/office/powerpoint/2010/main" val="37559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Experimental design: key principles</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dirty="0">
                <a:latin typeface="Avenir Next LT Pro" panose="020B0504020202020204" pitchFamily="34" charset="0"/>
              </a:rPr>
              <a:t>For each term:</a:t>
            </a:r>
          </a:p>
          <a:p>
            <a:pPr marL="285750" indent="-285750" algn="l">
              <a:spcBef>
                <a:spcPts val="0"/>
              </a:spcBef>
              <a:buFont typeface="Arial" panose="020B0604020202020204" pitchFamily="34" charset="0"/>
              <a:buChar char="•"/>
            </a:pPr>
            <a:r>
              <a:rPr lang="en-US" sz="1800" b="0" dirty="0">
                <a:latin typeface="Avenir Next LT Pro" panose="020B0504020202020204" pitchFamily="34" charset="0"/>
              </a:rPr>
              <a:t>Explain its importance in designing robust experiments.</a:t>
            </a:r>
          </a:p>
          <a:p>
            <a:pPr marL="285750" indent="-285750" algn="l">
              <a:spcBef>
                <a:spcPts val="0"/>
              </a:spcBef>
              <a:buFont typeface="Arial" panose="020B0604020202020204" pitchFamily="34" charset="0"/>
              <a:buChar char="•"/>
            </a:pPr>
            <a:r>
              <a:rPr lang="en-US" sz="1800" b="0" dirty="0">
                <a:latin typeface="Avenir Next LT Pro" panose="020B0504020202020204" pitchFamily="34" charset="0"/>
              </a:rPr>
              <a:t>Explain how each would be achieved “in the real world.”</a:t>
            </a:r>
          </a:p>
          <a:p>
            <a:pPr algn="l">
              <a:spcBef>
                <a:spcPts val="0"/>
              </a:spcBef>
            </a:pPr>
            <a:endParaRPr lang="en-US" sz="1800" dirty="0">
              <a:latin typeface="Avenir Next LT Pro" panose="020B0504020202020204" pitchFamily="34" charset="0"/>
            </a:endParaRPr>
          </a:p>
          <a:p>
            <a:pPr algn="l">
              <a:spcBef>
                <a:spcPts val="0"/>
              </a:spcBef>
            </a:pPr>
            <a:r>
              <a:rPr lang="en-US" sz="1800" dirty="0">
                <a:latin typeface="Avenir Next LT Pro" panose="020B0504020202020204" pitchFamily="34" charset="0"/>
              </a:rPr>
              <a:t>Randomization</a:t>
            </a:r>
            <a:endParaRPr lang="en-US" sz="1800" dirty="0">
              <a:latin typeface="Avenir Next LT Pro" panose="020B0504020202020204" pitchFamily="34" charset="0"/>
              <a:ea typeface="Verdana" panose="020B0604030504040204" pitchFamily="34" charset="0"/>
            </a:endParaRPr>
          </a:p>
          <a:p>
            <a:pPr algn="l">
              <a:spcBef>
                <a:spcPts val="0"/>
              </a:spcBef>
            </a:pPr>
            <a:r>
              <a:rPr lang="en-US" sz="1800" dirty="0">
                <a:latin typeface="Avenir Next LT Pro" panose="020B0504020202020204" pitchFamily="34" charset="0"/>
              </a:rPr>
              <a:t>Replication</a:t>
            </a:r>
            <a:endParaRPr lang="en-US" sz="2200" b="0" dirty="0">
              <a:latin typeface="Avenir Next LT Pro" panose="020B0504020202020204" pitchFamily="34" charset="0"/>
            </a:endParaRPr>
          </a:p>
          <a:p>
            <a:pPr algn="l">
              <a:spcBef>
                <a:spcPts val="0"/>
              </a:spcBef>
            </a:pPr>
            <a:r>
              <a:rPr lang="en-US" sz="1800" dirty="0">
                <a:latin typeface="Avenir Next LT Pro" panose="020B0504020202020204" pitchFamily="34" charset="0"/>
              </a:rPr>
              <a:t>Reduction of noise</a:t>
            </a: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231932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Experimental design: key principles</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dirty="0">
                <a:latin typeface="Avenir Next LT Pro" panose="020B0504020202020204" pitchFamily="34" charset="0"/>
              </a:rPr>
              <a:t>Randomization:</a:t>
            </a:r>
            <a:r>
              <a:rPr lang="en-US" sz="1800" b="0" dirty="0">
                <a:latin typeface="Avenir Next LT Pro" panose="020B0504020202020204" pitchFamily="34" charset="0"/>
              </a:rPr>
              <a:t> the random allocation of treatments to experimental units.</a:t>
            </a:r>
          </a:p>
          <a:p>
            <a:pPr marL="971550" lvl="1" indent="-285750">
              <a:spcBef>
                <a:spcPts val="0"/>
              </a:spcBef>
            </a:pPr>
            <a:r>
              <a:rPr lang="en-US" sz="1800" dirty="0">
                <a:latin typeface="Avenir Next LT Pro" panose="020B0504020202020204" pitchFamily="34" charset="0"/>
                <a:ea typeface="Verdana" panose="020B0604030504040204" pitchFamily="34" charset="0"/>
              </a:rPr>
              <a:t>Allocation should actually be based on something random. That is, haphazard ≠ random.</a:t>
            </a:r>
          </a:p>
          <a:p>
            <a:pPr marL="971550" lvl="1" indent="-285750">
              <a:spcBef>
                <a:spcPts val="0"/>
              </a:spcBef>
            </a:pPr>
            <a:r>
              <a:rPr lang="en-US" sz="1800" dirty="0">
                <a:latin typeface="Avenir Next LT Pro" panose="020B0504020202020204" pitchFamily="34" charset="0"/>
                <a:ea typeface="Verdana" panose="020B0604030504040204" pitchFamily="34" charset="0"/>
              </a:rPr>
              <a:t>Protect against biases</a:t>
            </a:r>
          </a:p>
          <a:p>
            <a:pPr marL="971550" lvl="1" indent="-285750">
              <a:spcBef>
                <a:spcPts val="0"/>
              </a:spcBef>
            </a:pPr>
            <a:r>
              <a:rPr lang="en-US" sz="1800" dirty="0">
                <a:latin typeface="Avenir Next LT Pro" panose="020B0504020202020204" pitchFamily="34" charset="0"/>
                <a:ea typeface="Verdana" panose="020B0604030504040204" pitchFamily="34" charset="0"/>
              </a:rPr>
              <a:t>Helps one meet assumptions of independence </a:t>
            </a:r>
          </a:p>
          <a:p>
            <a:pPr marL="1428750" lvl="2" indent="-285750">
              <a:spcBef>
                <a:spcPts val="0"/>
              </a:spcBef>
              <a:buFont typeface="Wingdings" panose="05000000000000000000" pitchFamily="2" charset="2"/>
              <a:buChar char="à"/>
            </a:pPr>
            <a:r>
              <a:rPr lang="en-US" sz="1800" dirty="0">
                <a:latin typeface="Avenir Next LT Pro" panose="020B0504020202020204" pitchFamily="34" charset="0"/>
                <a:ea typeface="Verdana" panose="020B0604030504040204" pitchFamily="34" charset="0"/>
                <a:sym typeface="Wingdings" panose="05000000000000000000" pitchFamily="2" charset="2"/>
              </a:rPr>
              <a:t>enables </a:t>
            </a:r>
            <a:r>
              <a:rPr lang="en-US" sz="1800" dirty="0">
                <a:latin typeface="Avenir Next LT Pro" panose="020B0504020202020204" pitchFamily="34" charset="0"/>
                <a:ea typeface="Verdana" panose="020B0604030504040204" pitchFamily="34" charset="0"/>
              </a:rPr>
              <a:t>statistical analysis</a:t>
            </a:r>
          </a:p>
          <a:p>
            <a:pPr marL="971550" lvl="1" indent="-285750">
              <a:spcBef>
                <a:spcPts val="0"/>
              </a:spcBef>
            </a:pPr>
            <a:r>
              <a:rPr lang="en-US" sz="1800" dirty="0">
                <a:latin typeface="Avenir Next LT Pro" panose="020B0504020202020204" pitchFamily="34" charset="0"/>
                <a:ea typeface="Verdana" panose="020B0604030504040204" pitchFamily="34" charset="0"/>
              </a:rPr>
              <a:t>Note that treatments may include things that are categorical (e.g., presence of thinning or an insecticide) OR continuous (e.g., target basal area or application rate).</a:t>
            </a:r>
          </a:p>
          <a:p>
            <a:pPr marL="971550" lvl="1" indent="-285750">
              <a:spcBef>
                <a:spcPts val="0"/>
              </a:spcBef>
            </a:pPr>
            <a:endParaRPr lang="en-US" sz="1800" dirty="0">
              <a:latin typeface="Avenir Next LT Pro" panose="020B0504020202020204" pitchFamily="34" charset="0"/>
              <a:ea typeface="Verdana" panose="020B0604030504040204" pitchFamily="34" charset="0"/>
            </a:endParaRPr>
          </a:p>
          <a:p>
            <a:pPr algn="l">
              <a:spcBef>
                <a:spcPts val="0"/>
              </a:spcBef>
            </a:pPr>
            <a:r>
              <a:rPr lang="en-US" sz="1800" dirty="0">
                <a:latin typeface="Avenir Next LT Pro" panose="020B0504020202020204" pitchFamily="34" charset="0"/>
              </a:rPr>
              <a:t>Replication:</a:t>
            </a:r>
            <a:r>
              <a:rPr lang="en-US" sz="1800" b="0" dirty="0">
                <a:latin typeface="Avenir Next LT Pro" panose="020B0504020202020204" pitchFamily="34" charset="0"/>
              </a:rPr>
              <a:t> the repetition of a treatment within an experiment.</a:t>
            </a:r>
          </a:p>
          <a:p>
            <a:pPr marL="971550" lvl="1" indent="-285750">
              <a:spcBef>
                <a:spcPts val="0"/>
              </a:spcBef>
            </a:pPr>
            <a:r>
              <a:rPr lang="en-US" sz="1800" dirty="0">
                <a:latin typeface="Avenir Next LT Pro" panose="020B0504020202020204" pitchFamily="34" charset="0"/>
                <a:ea typeface="Verdana" panose="020B0604030504040204" pitchFamily="34" charset="0"/>
              </a:rPr>
              <a:t>Reduce the effect of uncontrolled variation</a:t>
            </a:r>
          </a:p>
          <a:p>
            <a:pPr marL="971550" lvl="1" indent="-285750">
              <a:spcBef>
                <a:spcPts val="0"/>
              </a:spcBef>
            </a:pPr>
            <a:r>
              <a:rPr lang="en-US" sz="1800" dirty="0">
                <a:latin typeface="Avenir Next LT Pro" panose="020B0504020202020204" pitchFamily="34" charset="0"/>
                <a:ea typeface="Verdana" panose="020B0604030504040204" pitchFamily="34" charset="0"/>
              </a:rPr>
              <a:t>Increase precision</a:t>
            </a:r>
          </a:p>
          <a:p>
            <a:pPr marL="971550" lvl="1" indent="-285750">
              <a:spcBef>
                <a:spcPts val="0"/>
              </a:spcBef>
            </a:pPr>
            <a:r>
              <a:rPr lang="en-US" sz="1800" dirty="0">
                <a:latin typeface="Avenir Next LT Pro" panose="020B0504020202020204" pitchFamily="34" charset="0"/>
                <a:ea typeface="Verdana" panose="020B0604030504040204" pitchFamily="34" charset="0"/>
              </a:rPr>
              <a:t>Quantify uncertainty</a:t>
            </a:r>
          </a:p>
          <a:p>
            <a:pPr marL="971550" lvl="1" indent="-285750">
              <a:spcBef>
                <a:spcPts val="0"/>
              </a:spcBef>
            </a:pPr>
            <a:endParaRPr lang="en-US" sz="2200" b="0" dirty="0">
              <a:latin typeface="Avenir Next LT Pro" panose="020B0504020202020204" pitchFamily="34" charset="0"/>
            </a:endParaRPr>
          </a:p>
          <a:p>
            <a:pPr algn="l">
              <a:spcBef>
                <a:spcPts val="0"/>
              </a:spcBef>
            </a:pPr>
            <a:r>
              <a:rPr lang="en-US" sz="1800" dirty="0">
                <a:latin typeface="Avenir Next LT Pro" panose="020B0504020202020204" pitchFamily="34" charset="0"/>
              </a:rPr>
              <a:t>Reduction of noise:</a:t>
            </a:r>
            <a:r>
              <a:rPr lang="en-US" sz="1800" b="0" dirty="0">
                <a:latin typeface="Avenir Next LT Pro" panose="020B0504020202020204" pitchFamily="34" charset="0"/>
              </a:rPr>
              <a:t> by controlling as much as possible the conditions in the experiment.</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25464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Experimental design (Hurlbert 1984)</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b="0" dirty="0">
                <a:latin typeface="Avenir Next LT Pro" panose="020B0504020202020204" pitchFamily="34" charset="0"/>
              </a:rPr>
              <a:t>Specify:</a:t>
            </a:r>
          </a:p>
          <a:p>
            <a:pPr marL="342900" indent="-342900" algn="l">
              <a:spcBef>
                <a:spcPts val="0"/>
              </a:spcBef>
              <a:buAutoNum type="arabicPeriod"/>
            </a:pPr>
            <a:r>
              <a:rPr lang="en-US" b="0" dirty="0">
                <a:latin typeface="Avenir Next LT Pro" panose="020B0504020202020204" pitchFamily="34" charset="0"/>
              </a:rPr>
              <a:t>Nature of the experimental units</a:t>
            </a:r>
          </a:p>
          <a:p>
            <a:pPr marL="342900" indent="-342900" algn="l">
              <a:spcBef>
                <a:spcPts val="0"/>
              </a:spcBef>
              <a:buAutoNum type="arabicPeriod"/>
            </a:pPr>
            <a:r>
              <a:rPr lang="en-US" b="0" dirty="0">
                <a:latin typeface="Avenir Next LT Pro" panose="020B0504020202020204" pitchFamily="34" charset="0"/>
              </a:rPr>
              <a:t>Numbers and kinds of treatments to be imposed</a:t>
            </a:r>
          </a:p>
          <a:p>
            <a:pPr marL="342900" indent="-342900" algn="l">
              <a:spcBef>
                <a:spcPts val="0"/>
              </a:spcBef>
              <a:buAutoNum type="arabicPeriod"/>
            </a:pPr>
            <a:r>
              <a:rPr lang="en-US" b="0" dirty="0">
                <a:latin typeface="Avenir Next LT Pro" panose="020B0504020202020204" pitchFamily="34" charset="0"/>
              </a:rPr>
              <a:t>Properties or responses that will be measured</a:t>
            </a:r>
          </a:p>
          <a:p>
            <a:pPr marL="342900" indent="-342900" algn="l">
              <a:spcBef>
                <a:spcPts val="0"/>
              </a:spcBef>
              <a:buFont typeface="+mj-lt"/>
              <a:buAutoNum type="arabicPeriod" startAt="4"/>
            </a:pPr>
            <a:r>
              <a:rPr lang="en-US" b="0" dirty="0">
                <a:latin typeface="Avenir Next LT Pro" panose="020B0504020202020204" pitchFamily="34" charset="0"/>
              </a:rPr>
              <a:t>Manner in which treatments are assigned to experimental units</a:t>
            </a:r>
          </a:p>
          <a:p>
            <a:pPr marL="342900" indent="-342900" algn="l">
              <a:spcBef>
                <a:spcPts val="0"/>
              </a:spcBef>
              <a:buAutoNum type="arabicPeriod" startAt="4"/>
            </a:pPr>
            <a:r>
              <a:rPr lang="en-US" b="0" dirty="0">
                <a:latin typeface="Avenir Next LT Pro" panose="020B0504020202020204" pitchFamily="34" charset="0"/>
              </a:rPr>
              <a:t>Number of experimental units receiving each treatment (replicates)</a:t>
            </a:r>
          </a:p>
          <a:p>
            <a:pPr marL="342900" indent="-342900" algn="l">
              <a:spcBef>
                <a:spcPts val="0"/>
              </a:spcBef>
              <a:buAutoNum type="arabicPeriod" startAt="4"/>
            </a:pPr>
            <a:r>
              <a:rPr lang="en-US" b="0" dirty="0">
                <a:latin typeface="Avenir Next LT Pro" panose="020B0504020202020204" pitchFamily="34" charset="0"/>
              </a:rPr>
              <a:t>Physical (spatial) arrangement of units</a:t>
            </a:r>
          </a:p>
          <a:p>
            <a:pPr marL="342900" indent="-342900" algn="l">
              <a:spcBef>
                <a:spcPts val="0"/>
              </a:spcBef>
              <a:buAutoNum type="arabicPeriod" startAt="4"/>
            </a:pPr>
            <a:r>
              <a:rPr lang="en-US" b="0" dirty="0">
                <a:latin typeface="Avenir Next LT Pro" panose="020B0504020202020204" pitchFamily="34" charset="0"/>
              </a:rPr>
              <a:t>Temporal sequence of treatment application</a:t>
            </a:r>
          </a:p>
          <a:p>
            <a:pPr algn="l">
              <a:spcBef>
                <a:spcPts val="0"/>
              </a:spcBef>
            </a:pPr>
            <a:endParaRPr lang="en-US" b="0" dirty="0">
              <a:latin typeface="Avenir Next LT Pro" panose="020B0504020202020204" pitchFamily="34" charset="0"/>
            </a:endParaRPr>
          </a:p>
          <a:p>
            <a:pPr algn="l">
              <a:spcBef>
                <a:spcPts val="0"/>
              </a:spcBef>
            </a:pPr>
            <a:endParaRPr lang="en-US" b="0" dirty="0">
              <a:latin typeface="Avenir Next LT Pro" panose="020B0504020202020204" pitchFamily="34" charset="0"/>
            </a:endParaRPr>
          </a:p>
        </p:txBody>
      </p:sp>
    </p:spTree>
    <p:extLst>
      <p:ext uri="{BB962C8B-B14F-4D97-AF65-F5344CB8AC3E}">
        <p14:creationId xmlns:p14="http://schemas.microsoft.com/office/powerpoint/2010/main" val="201638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Types of experiments</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46966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dirty="0">
                <a:latin typeface="Avenir Next LT Pro" panose="020B0504020202020204" pitchFamily="34" charset="0"/>
              </a:rPr>
              <a:t>Mensurative:</a:t>
            </a:r>
            <a:r>
              <a:rPr lang="en-US" sz="1800" b="0" dirty="0">
                <a:latin typeface="Avenir Next LT Pro" panose="020B0504020202020204" pitchFamily="34" charset="0"/>
              </a:rPr>
              <a:t> taking measurements at one or more points in time or space; no imposition of experimental treatments. The “treatments” or “predictors” are implemented by taking advantage of spatiotemporal variation.</a:t>
            </a:r>
            <a:endParaRPr lang="en-US" sz="1800" dirty="0">
              <a:latin typeface="Avenir Next LT Pro" panose="020B0504020202020204" pitchFamily="34" charset="0"/>
              <a:ea typeface="Verdana" panose="020B0604030504040204" pitchFamily="34" charset="0"/>
            </a:endParaRPr>
          </a:p>
          <a:p>
            <a:pPr marL="971550" lvl="1" indent="-285750">
              <a:spcBef>
                <a:spcPts val="0"/>
              </a:spcBef>
            </a:pPr>
            <a:r>
              <a:rPr lang="en-US" sz="1800" dirty="0">
                <a:latin typeface="Avenir Next LT Pro" panose="020B0504020202020204" pitchFamily="34" charset="0"/>
                <a:ea typeface="Verdana" panose="020B0604030504040204" pitchFamily="34" charset="0"/>
              </a:rPr>
              <a:t>Sometimes called observational.</a:t>
            </a:r>
          </a:p>
          <a:p>
            <a:pPr marL="971550" lvl="1" indent="-285750">
              <a:spcBef>
                <a:spcPts val="0"/>
              </a:spcBef>
            </a:pPr>
            <a:endParaRPr lang="en-US" sz="1800" dirty="0">
              <a:latin typeface="Avenir Next LT Pro" panose="020B0504020202020204" pitchFamily="34" charset="0"/>
              <a:ea typeface="Verdana" panose="020B0604030504040204" pitchFamily="34" charset="0"/>
            </a:endParaRPr>
          </a:p>
          <a:p>
            <a:pPr algn="l">
              <a:spcBef>
                <a:spcPts val="0"/>
              </a:spcBef>
            </a:pPr>
            <a:endParaRPr lang="en-US" sz="1800" dirty="0">
              <a:latin typeface="Avenir Next LT Pro" panose="020B0504020202020204" pitchFamily="34" charset="0"/>
            </a:endParaRPr>
          </a:p>
          <a:p>
            <a:pPr algn="l">
              <a:spcBef>
                <a:spcPts val="0"/>
              </a:spcBef>
            </a:pPr>
            <a:r>
              <a:rPr lang="en-US" sz="1800" dirty="0">
                <a:latin typeface="Avenir Next LT Pro" panose="020B0504020202020204" pitchFamily="34" charset="0"/>
              </a:rPr>
              <a:t>Manipulative:</a:t>
            </a:r>
            <a:r>
              <a:rPr lang="en-US" sz="1800" b="0" dirty="0">
                <a:latin typeface="Avenir Next LT Pro" panose="020B0504020202020204" pitchFamily="34" charset="0"/>
              </a:rPr>
              <a:t> different experimental units receive different treatments.</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315978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Experimental design: the variables</a:t>
            </a:r>
          </a:p>
        </p:txBody>
      </p:sp>
      <p:sp>
        <p:nvSpPr>
          <p:cNvPr id="5" name="Content Placeholder 2">
            <a:extLst>
              <a:ext uri="{FF2B5EF4-FFF2-40B4-BE49-F238E27FC236}">
                <a16:creationId xmlns:a16="http://schemas.microsoft.com/office/drawing/2014/main" id="{4E9A77D8-0F6F-4302-80A8-71B94D859D81}"/>
              </a:ext>
            </a:extLst>
          </p:cNvPr>
          <p:cNvSpPr txBox="1">
            <a:spLocks/>
          </p:cNvSpPr>
          <p:nvPr/>
        </p:nvSpPr>
        <p:spPr>
          <a:xfrm>
            <a:off x="317529" y="1199283"/>
            <a:ext cx="8508941" cy="3657943"/>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dirty="0">
                <a:latin typeface="Avenir Next LT Pro" panose="020B0504020202020204" pitchFamily="34" charset="0"/>
              </a:rPr>
              <a:t>Response variable:</a:t>
            </a:r>
            <a:r>
              <a:rPr lang="en-US" sz="1800" b="0" dirty="0">
                <a:latin typeface="Avenir Next LT Pro" panose="020B0504020202020204" pitchFamily="34" charset="0"/>
              </a:rPr>
              <a:t> aka dependent variable. A random variable whose value depends on that of another. Often represented using </a:t>
            </a:r>
            <a:r>
              <a:rPr lang="en-US" sz="1800" b="0" i="1" dirty="0">
                <a:latin typeface="Avenir Next LT Pro" panose="020B0504020202020204" pitchFamily="34" charset="0"/>
              </a:rPr>
              <a:t>y or </a:t>
            </a:r>
            <a:r>
              <a:rPr lang="en-US" sz="1800" dirty="0">
                <a:latin typeface="Avenir Next LT Pro" panose="020B0504020202020204" pitchFamily="34" charset="0"/>
              </a:rPr>
              <a:t>Y</a:t>
            </a:r>
            <a:r>
              <a:rPr lang="en-US" sz="1800" b="0" i="1" dirty="0">
                <a:latin typeface="Avenir Next LT Pro" panose="020B0504020202020204" pitchFamily="34" charset="0"/>
              </a:rPr>
              <a:t>. </a:t>
            </a:r>
            <a:r>
              <a:rPr lang="en-US" sz="1800" b="0" dirty="0">
                <a:latin typeface="Avenir Next LT Pro" panose="020B0504020202020204" pitchFamily="34" charset="0"/>
              </a:rPr>
              <a:t>Measured at your unit of observation.</a:t>
            </a:r>
            <a:endParaRPr lang="en-US" sz="180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r>
              <a:rPr lang="en-US" sz="1800" dirty="0">
                <a:latin typeface="Avenir Next LT Pro" panose="020B0504020202020204" pitchFamily="34" charset="0"/>
              </a:rPr>
              <a:t>Predictor variable: </a:t>
            </a:r>
            <a:r>
              <a:rPr lang="en-US" sz="1800" b="0" dirty="0">
                <a:latin typeface="Avenir Next LT Pro" panose="020B0504020202020204" pitchFamily="34" charset="0"/>
              </a:rPr>
              <a:t>aka independent or explanatory variable. You select “treatments” to be measured at experimental units (mensurative) or assign treatments of some primary factor to experimental units (manipulative). Determine if and what controls are necessary. Often represented using x</a:t>
            </a:r>
            <a:r>
              <a:rPr lang="en-US" sz="1800" b="0" i="1" dirty="0">
                <a:latin typeface="Avenir Next LT Pro" panose="020B0504020202020204" pitchFamily="34" charset="0"/>
              </a:rPr>
              <a:t> or </a:t>
            </a:r>
            <a:r>
              <a:rPr lang="en-US" sz="1800" i="1" dirty="0">
                <a:latin typeface="Avenir Next LT Pro" panose="020B0504020202020204" pitchFamily="34" charset="0"/>
              </a:rPr>
              <a:t>X</a:t>
            </a:r>
            <a:r>
              <a:rPr lang="en-US" sz="1800" b="0" i="1" dirty="0">
                <a:latin typeface="Avenir Next LT Pro" panose="020B0504020202020204" pitchFamily="34" charset="0"/>
              </a:rPr>
              <a:t>.</a:t>
            </a:r>
          </a:p>
          <a:p>
            <a:pPr algn="l">
              <a:spcBef>
                <a:spcPts val="0"/>
              </a:spcBef>
            </a:pPr>
            <a:endParaRPr lang="en-US" sz="1800" b="0" dirty="0">
              <a:latin typeface="Avenir Next LT Pro" panose="020B0504020202020204" pitchFamily="34" charset="0"/>
            </a:endParaRPr>
          </a:p>
          <a:p>
            <a:pPr algn="l">
              <a:spcBef>
                <a:spcPts val="0"/>
              </a:spcBef>
            </a:pPr>
            <a:r>
              <a:rPr lang="en-US" sz="1800" dirty="0">
                <a:latin typeface="Avenir Next LT Pro" panose="020B0504020202020204" pitchFamily="34" charset="0"/>
              </a:rPr>
              <a:t>“Nuisance” variable: </a:t>
            </a:r>
            <a:r>
              <a:rPr lang="en-US" sz="1800" b="0" dirty="0">
                <a:latin typeface="Avenir Next LT Pro" panose="020B0504020202020204" pitchFamily="34" charset="0"/>
              </a:rPr>
              <a:t>random variable that is of no particular interest but that likely affects your response variable (potentially for reasons unknown).</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p:spTree>
    <p:extLst>
      <p:ext uri="{BB962C8B-B14F-4D97-AF65-F5344CB8AC3E}">
        <p14:creationId xmlns:p14="http://schemas.microsoft.com/office/powerpoint/2010/main" val="388484895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4763</TotalTime>
  <Words>2589</Words>
  <Application>Microsoft Office PowerPoint</Application>
  <PresentationFormat>On-screen Show (4:3)</PresentationFormat>
  <Paragraphs>379</Paragraphs>
  <Slides>35</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Avenir Next LT Pro</vt:lpstr>
      <vt:lpstr>Avenir Next LT Pro Light</vt:lpstr>
      <vt:lpstr>Calibri</vt:lpstr>
      <vt:lpstr>Calibri Light</vt:lpstr>
      <vt:lpstr>Cambria Math</vt:lpstr>
      <vt:lpstr>Verdana</vt:lpstr>
      <vt:lpstr>Wingdings</vt:lpstr>
      <vt:lpstr>1_Office Theme</vt:lpstr>
      <vt:lpstr>Introduction to Experimental Design</vt:lpstr>
      <vt:lpstr>Learning objectives</vt:lpstr>
      <vt:lpstr>Some vocabulary</vt:lpstr>
      <vt:lpstr>Apply it</vt:lpstr>
      <vt:lpstr>Experimental design: key principles</vt:lpstr>
      <vt:lpstr>Experimental design: key principles</vt:lpstr>
      <vt:lpstr>Experimental design (Hurlbert 1984)</vt:lpstr>
      <vt:lpstr>Types of experiments</vt:lpstr>
      <vt:lpstr>Experimental design: the variables</vt:lpstr>
      <vt:lpstr>“Controls”</vt:lpstr>
      <vt:lpstr>Absence of controls</vt:lpstr>
      <vt:lpstr>Allocating treatments</vt:lpstr>
      <vt:lpstr>Allocating treatments</vt:lpstr>
      <vt:lpstr>Simple experiment</vt:lpstr>
      <vt:lpstr>Completely randomized design</vt:lpstr>
      <vt:lpstr>Quick refresher on notation</vt:lpstr>
      <vt:lpstr>Linear model</vt:lpstr>
      <vt:lpstr>Linear model</vt:lpstr>
      <vt:lpstr>Completely randomized design</vt:lpstr>
      <vt:lpstr>Linear model</vt:lpstr>
      <vt:lpstr>Completely randomized design</vt:lpstr>
      <vt:lpstr>Completely randomized design (CRD; factorial)</vt:lpstr>
      <vt:lpstr>Completely randomized design (CRD; factorial)</vt:lpstr>
      <vt:lpstr>Linear model</vt:lpstr>
      <vt:lpstr>Linear model</vt:lpstr>
      <vt:lpstr>Linear model</vt:lpstr>
      <vt:lpstr>Linear model</vt:lpstr>
      <vt:lpstr>Observational studies</vt:lpstr>
      <vt:lpstr>Examples</vt:lpstr>
      <vt:lpstr>What to do if my experiment fails? </vt:lpstr>
      <vt:lpstr>File drawer problem (funnel plots)</vt:lpstr>
      <vt:lpstr>Meta-analyses</vt:lpstr>
      <vt:lpstr>Forest plot example</vt:lpstr>
      <vt:lpstr>Meta-analyses (example)</vt:lpstr>
      <vt:lpstr>Open source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Ward, Sam</dc:creator>
  <cp:lastModifiedBy>Ward, Samuel</cp:lastModifiedBy>
  <cp:revision>294</cp:revision>
  <cp:lastPrinted>2021-01-27T16:11:46Z</cp:lastPrinted>
  <dcterms:created xsi:type="dcterms:W3CDTF">2021-01-05T17:23:35Z</dcterms:created>
  <dcterms:modified xsi:type="dcterms:W3CDTF">2023-09-05T14:54:57Z</dcterms:modified>
</cp:coreProperties>
</file>