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1542" r:id="rId2"/>
    <p:sldId id="1513" r:id="rId3"/>
    <p:sldId id="1705" r:id="rId4"/>
    <p:sldId id="1680" r:id="rId5"/>
    <p:sldId id="1703" r:id="rId6"/>
    <p:sldId id="1677" r:id="rId7"/>
    <p:sldId id="1689" r:id="rId8"/>
    <p:sldId id="1688" r:id="rId9"/>
    <p:sldId id="1687" r:id="rId10"/>
    <p:sldId id="1690" r:id="rId11"/>
    <p:sldId id="1691" r:id="rId12"/>
    <p:sldId id="1692" r:id="rId13"/>
    <p:sldId id="1693" r:id="rId14"/>
    <p:sldId id="1694" r:id="rId15"/>
    <p:sldId id="1695" r:id="rId16"/>
    <p:sldId id="1696" r:id="rId17"/>
    <p:sldId id="1697" r:id="rId18"/>
    <p:sldId id="1701" r:id="rId19"/>
    <p:sldId id="1702" r:id="rId20"/>
    <p:sldId id="1621" r:id="rId21"/>
    <p:sldId id="1734" r:id="rId22"/>
    <p:sldId id="1706" r:id="rId23"/>
    <p:sldId id="1723" r:id="rId24"/>
    <p:sldId id="1724" r:id="rId25"/>
    <p:sldId id="1725" r:id="rId26"/>
    <p:sldId id="1726" r:id="rId27"/>
    <p:sldId id="1682" r:id="rId28"/>
    <p:sldId id="1679" r:id="rId29"/>
    <p:sldId id="1698" r:id="rId30"/>
    <p:sldId id="1727" r:id="rId31"/>
    <p:sldId id="1728" r:id="rId32"/>
    <p:sldId id="1729" r:id="rId33"/>
    <p:sldId id="1730" r:id="rId34"/>
    <p:sldId id="1731" r:id="rId35"/>
    <p:sldId id="1732" r:id="rId36"/>
    <p:sldId id="173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9"/>
    <a:srgbClr val="BE5108"/>
    <a:srgbClr val="4A852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90592-BDCB-40A6-8BBC-295F1633C18F}" v="20" dt="2023-09-25T17:33:49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61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Samuel" userId="41f6df5d-454a-4c8e-8ed5-05189e8895da" providerId="ADAL" clId="{3F490592-BDCB-40A6-8BBC-295F1633C18F}"/>
    <pc:docChg chg="undo custSel addSld delSld modSld sldOrd">
      <pc:chgData name="Ward, Samuel" userId="41f6df5d-454a-4c8e-8ed5-05189e8895da" providerId="ADAL" clId="{3F490592-BDCB-40A6-8BBC-295F1633C18F}" dt="2023-09-25T17:33:49.750" v="517"/>
      <pc:docMkLst>
        <pc:docMk/>
      </pc:docMkLst>
      <pc:sldChg chg="addSp delSp modSp mod">
        <pc:chgData name="Ward, Samuel" userId="41f6df5d-454a-4c8e-8ed5-05189e8895da" providerId="ADAL" clId="{3F490592-BDCB-40A6-8BBC-295F1633C18F}" dt="2023-09-25T15:10:39.024" v="128" actId="1035"/>
        <pc:sldMkLst>
          <pc:docMk/>
          <pc:sldMk cId="560354532" sldId="1542"/>
        </pc:sldMkLst>
        <pc:spChg chg="add mod">
          <ac:chgData name="Ward, Samuel" userId="41f6df5d-454a-4c8e-8ed5-05189e8895da" providerId="ADAL" clId="{3F490592-BDCB-40A6-8BBC-295F1633C18F}" dt="2023-09-25T15:10:39.024" v="128" actId="1035"/>
          <ac:spMkLst>
            <pc:docMk/>
            <pc:sldMk cId="560354532" sldId="1542"/>
            <ac:spMk id="3" creationId="{127F6C77-4A23-911A-53A3-D3B92164078E}"/>
          </ac:spMkLst>
        </pc:spChg>
        <pc:spChg chg="del mod">
          <ac:chgData name="Ward, Samuel" userId="41f6df5d-454a-4c8e-8ed5-05189e8895da" providerId="ADAL" clId="{3F490592-BDCB-40A6-8BBC-295F1633C18F}" dt="2023-09-25T15:10:35.869" v="111" actId="478"/>
          <ac:spMkLst>
            <pc:docMk/>
            <pc:sldMk cId="560354532" sldId="1542"/>
            <ac:spMk id="4" creationId="{EA075253-207F-458E-8C6D-3E09F37E2CE8}"/>
          </ac:spMkLst>
        </pc:spChg>
        <pc:spChg chg="del mod">
          <ac:chgData name="Ward, Samuel" userId="41f6df5d-454a-4c8e-8ed5-05189e8895da" providerId="ADAL" clId="{3F490592-BDCB-40A6-8BBC-295F1633C18F}" dt="2023-09-25T15:09:45.935" v="16" actId="478"/>
          <ac:spMkLst>
            <pc:docMk/>
            <pc:sldMk cId="560354532" sldId="1542"/>
            <ac:spMk id="6" creationId="{DF73CA28-66F4-59D3-C9ED-921C5577EE88}"/>
          </ac:spMkLst>
        </pc:spChg>
        <pc:picChg chg="del">
          <ac:chgData name="Ward, Samuel" userId="41f6df5d-454a-4c8e-8ed5-05189e8895da" providerId="ADAL" clId="{3F490592-BDCB-40A6-8BBC-295F1633C18F}" dt="2023-09-25T15:08:31.622" v="1" actId="478"/>
          <ac:picMkLst>
            <pc:docMk/>
            <pc:sldMk cId="560354532" sldId="1542"/>
            <ac:picMk id="8" creationId="{81478BBD-1675-E597-340F-286E55A8C2FC}"/>
          </ac:picMkLst>
        </pc:picChg>
        <pc:picChg chg="add mod">
          <ac:chgData name="Ward, Samuel" userId="41f6df5d-454a-4c8e-8ed5-05189e8895da" providerId="ADAL" clId="{3F490592-BDCB-40A6-8BBC-295F1633C18F}" dt="2023-09-25T15:09:47.341" v="17" actId="1076"/>
          <ac:picMkLst>
            <pc:docMk/>
            <pc:sldMk cId="560354532" sldId="1542"/>
            <ac:picMk id="1026" creationId="{72377729-6A08-7020-A616-9AF05947105E}"/>
          </ac:picMkLst>
        </pc:picChg>
      </pc:sldChg>
      <pc:sldChg chg="del">
        <pc:chgData name="Ward, Samuel" userId="41f6df5d-454a-4c8e-8ed5-05189e8895da" providerId="ADAL" clId="{3F490592-BDCB-40A6-8BBC-295F1633C18F}" dt="2023-09-25T15:15:50.481" v="129" actId="2696"/>
        <pc:sldMkLst>
          <pc:docMk/>
          <pc:sldMk cId="1713563432" sldId="1575"/>
        </pc:sldMkLst>
      </pc:sldChg>
      <pc:sldChg chg="del">
        <pc:chgData name="Ward, Samuel" userId="41f6df5d-454a-4c8e-8ed5-05189e8895da" providerId="ADAL" clId="{3F490592-BDCB-40A6-8BBC-295F1633C18F}" dt="2023-09-25T15:19:48.797" v="136" actId="2696"/>
        <pc:sldMkLst>
          <pc:docMk/>
          <pc:sldMk cId="482270181" sldId="1609"/>
        </pc:sldMkLst>
      </pc:sldChg>
      <pc:sldChg chg="addSp delSp modSp add mod">
        <pc:chgData name="Ward, Samuel" userId="41f6df5d-454a-4c8e-8ed5-05189e8895da" providerId="ADAL" clId="{3F490592-BDCB-40A6-8BBC-295F1633C18F}" dt="2023-09-25T17:27:46.737" v="512" actId="1076"/>
        <pc:sldMkLst>
          <pc:docMk/>
          <pc:sldMk cId="2112841812" sldId="1621"/>
        </pc:sldMkLst>
        <pc:spChg chg="mod">
          <ac:chgData name="Ward, Samuel" userId="41f6df5d-454a-4c8e-8ed5-05189e8895da" providerId="ADAL" clId="{3F490592-BDCB-40A6-8BBC-295F1633C18F}" dt="2023-09-25T17:26:34.566" v="326" actId="20577"/>
          <ac:spMkLst>
            <pc:docMk/>
            <pc:sldMk cId="2112841812" sldId="1621"/>
            <ac:spMk id="2" creationId="{6A63C65D-1AE7-4956-90A9-71CFA4E90E52}"/>
          </ac:spMkLst>
        </pc:spChg>
        <pc:spChg chg="add mod">
          <ac:chgData name="Ward, Samuel" userId="41f6df5d-454a-4c8e-8ed5-05189e8895da" providerId="ADAL" clId="{3F490592-BDCB-40A6-8BBC-295F1633C18F}" dt="2023-09-25T17:27:46.737" v="512" actId="1076"/>
          <ac:spMkLst>
            <pc:docMk/>
            <pc:sldMk cId="2112841812" sldId="1621"/>
            <ac:spMk id="3" creationId="{06CA3CBB-8B09-53EB-66F8-9283333E0E7D}"/>
          </ac:spMkLst>
        </pc:spChg>
        <pc:spChg chg="del">
          <ac:chgData name="Ward, Samuel" userId="41f6df5d-454a-4c8e-8ed5-05189e8895da" providerId="ADAL" clId="{3F490592-BDCB-40A6-8BBC-295F1633C18F}" dt="2023-09-25T17:26:37.478" v="327" actId="478"/>
          <ac:spMkLst>
            <pc:docMk/>
            <pc:sldMk cId="2112841812" sldId="1621"/>
            <ac:spMk id="5" creationId="{897909F2-D3F4-4013-89D5-2FCDB97EBA16}"/>
          </ac:spMkLst>
        </pc:spChg>
        <pc:spChg chg="del">
          <ac:chgData name="Ward, Samuel" userId="41f6df5d-454a-4c8e-8ed5-05189e8895da" providerId="ADAL" clId="{3F490592-BDCB-40A6-8BBC-295F1633C18F}" dt="2023-09-25T17:26:37.478" v="327" actId="478"/>
          <ac:spMkLst>
            <pc:docMk/>
            <pc:sldMk cId="2112841812" sldId="1621"/>
            <ac:spMk id="108" creationId="{1E6C0DD9-6D2B-4354-9FAB-90D6C829B50D}"/>
          </ac:spMkLst>
        </pc:spChg>
        <pc:spChg chg="del">
          <ac:chgData name="Ward, Samuel" userId="41f6df5d-454a-4c8e-8ed5-05189e8895da" providerId="ADAL" clId="{3F490592-BDCB-40A6-8BBC-295F1633C18F}" dt="2023-09-25T17:26:37.478" v="327" actId="478"/>
          <ac:spMkLst>
            <pc:docMk/>
            <pc:sldMk cId="2112841812" sldId="1621"/>
            <ac:spMk id="109" creationId="{C7113068-FF58-4A26-8E84-42DA53DF861C}"/>
          </ac:spMkLst>
        </pc:spChg>
        <pc:spChg chg="del">
          <ac:chgData name="Ward, Samuel" userId="41f6df5d-454a-4c8e-8ed5-05189e8895da" providerId="ADAL" clId="{3F490592-BDCB-40A6-8BBC-295F1633C18F}" dt="2023-09-25T17:26:37.478" v="327" actId="478"/>
          <ac:spMkLst>
            <pc:docMk/>
            <pc:sldMk cId="2112841812" sldId="1621"/>
            <ac:spMk id="112" creationId="{1AB660C7-D824-46F2-AE25-5F33460B42D3}"/>
          </ac:spMkLst>
        </pc:spChg>
        <pc:grpChg chg="del">
          <ac:chgData name="Ward, Samuel" userId="41f6df5d-454a-4c8e-8ed5-05189e8895da" providerId="ADAL" clId="{3F490592-BDCB-40A6-8BBC-295F1633C18F}" dt="2023-09-25T17:26:37.478" v="327" actId="478"/>
          <ac:grpSpMkLst>
            <pc:docMk/>
            <pc:sldMk cId="2112841812" sldId="1621"/>
            <ac:grpSpMk id="78" creationId="{E392E6D5-8FF3-4459-80E1-355AC46E55CE}"/>
          </ac:grpSpMkLst>
        </pc:grp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9" creationId="{ACB7D529-F355-448A-9F9F-2585E5600C91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0" creationId="{51A6A80F-3545-4307-8D64-5F5CE1F1A6F1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1" creationId="{91B35270-4D11-417F-BC80-FA771631A40E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4" creationId="{B577634D-C6EB-49A8-9990-F52275A6A489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5" creationId="{018241EA-D2FF-4276-BEFD-7383CB426FC2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6" creationId="{944C0B75-D62A-402C-A0E0-ADF178FF3305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9" creationId="{BBA9036B-9065-49C4-BE4B-591F19F5E91E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20" creationId="{673C3390-6BE6-4C60-9D8B-402A2346C571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21" creationId="{1E84D7DD-51EC-4E87-8AE9-683043D3F628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24" creationId="{E84DC37D-D0BF-4702-AA06-473A4F2AFCC2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25" creationId="{6351FAF8-F6D9-47B9-AC70-D88EE28E3BB3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26" creationId="{829EB22A-91D8-4010-94F1-C1751D372A75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29" creationId="{A0090F85-951A-42DC-A664-1DF6E7994732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30" creationId="{097D391A-C9BD-4EAB-A9A9-DCBF7CED8452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31" creationId="{81238CD5-A862-41B9-B669-3E8D398DC3E1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36" creationId="{3563A558-5823-450A-95F9-B28DF31321B2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37" creationId="{38A21116-7D71-40D6-9113-47DC6A9683EE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38" creationId="{459D3066-3FA6-4F3B-9FDF-4FF6B161ADD3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39" creationId="{9FAD1AA6-1DD2-419E-895F-0D71D15359B3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40" creationId="{6DF93956-4A8A-4448-8020-BD37AC2EEFE2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41" creationId="{92E602C0-7132-40AD-AEC5-61169716500E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07" creationId="{E5E78003-811F-4471-A3EE-D92AD40CB75E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10" creationId="{1651CA78-7FC4-40AA-8330-40DCDE55020F}"/>
          </ac:picMkLst>
        </pc:picChg>
        <pc:picChg chg="del">
          <ac:chgData name="Ward, Samuel" userId="41f6df5d-454a-4c8e-8ed5-05189e8895da" providerId="ADAL" clId="{3F490592-BDCB-40A6-8BBC-295F1633C18F}" dt="2023-09-25T17:26:37.478" v="327" actId="478"/>
          <ac:picMkLst>
            <pc:docMk/>
            <pc:sldMk cId="2112841812" sldId="1621"/>
            <ac:picMk id="111" creationId="{2661D842-356E-44F7-BF15-D4CC432BCB8E}"/>
          </ac:picMkLst>
        </pc:picChg>
      </pc:sldChg>
      <pc:sldChg chg="del">
        <pc:chgData name="Ward, Samuel" userId="41f6df5d-454a-4c8e-8ed5-05189e8895da" providerId="ADAL" clId="{3F490592-BDCB-40A6-8BBC-295F1633C18F}" dt="2023-09-25T15:15:50.481" v="129" actId="2696"/>
        <pc:sldMkLst>
          <pc:docMk/>
          <pc:sldMk cId="3978786803" sldId="1643"/>
        </pc:sldMkLst>
      </pc:sldChg>
      <pc:sldChg chg="modSp mod">
        <pc:chgData name="Ward, Samuel" userId="41f6df5d-454a-4c8e-8ed5-05189e8895da" providerId="ADAL" clId="{3F490592-BDCB-40A6-8BBC-295F1633C18F}" dt="2023-09-25T17:17:56.727" v="292" actId="20577"/>
        <pc:sldMkLst>
          <pc:docMk/>
          <pc:sldMk cId="2628696033" sldId="1677"/>
        </pc:sldMkLst>
        <pc:spChg chg="mod">
          <ac:chgData name="Ward, Samuel" userId="41f6df5d-454a-4c8e-8ed5-05189e8895da" providerId="ADAL" clId="{3F490592-BDCB-40A6-8BBC-295F1633C18F}" dt="2023-09-25T17:17:56.727" v="292" actId="20577"/>
          <ac:spMkLst>
            <pc:docMk/>
            <pc:sldMk cId="2628696033" sldId="1677"/>
            <ac:spMk id="2" creationId="{6A63C65D-1AE7-4956-90A9-71CFA4E90E52}"/>
          </ac:spMkLst>
        </pc:spChg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2220984565" sldId="1679"/>
        </pc:sldMkLst>
      </pc:sldChg>
      <pc:sldChg chg="addSp delSp modSp mod ord">
        <pc:chgData name="Ward, Samuel" userId="41f6df5d-454a-4c8e-8ed5-05189e8895da" providerId="ADAL" clId="{3F490592-BDCB-40A6-8BBC-295F1633C18F}" dt="2023-09-25T17:17:31.856" v="283" actId="27636"/>
        <pc:sldMkLst>
          <pc:docMk/>
          <pc:sldMk cId="2274249984" sldId="1680"/>
        </pc:sldMkLst>
        <pc:spChg chg="del mod">
          <ac:chgData name="Ward, Samuel" userId="41f6df5d-454a-4c8e-8ed5-05189e8895da" providerId="ADAL" clId="{3F490592-BDCB-40A6-8BBC-295F1633C18F}" dt="2023-09-25T17:17:25.576" v="276" actId="478"/>
          <ac:spMkLst>
            <pc:docMk/>
            <pc:sldMk cId="2274249984" sldId="1680"/>
            <ac:spMk id="2" creationId="{6A63C65D-1AE7-4956-90A9-71CFA4E90E52}"/>
          </ac:spMkLst>
        </pc:spChg>
        <pc:spChg chg="add mod">
          <ac:chgData name="Ward, Samuel" userId="41f6df5d-454a-4c8e-8ed5-05189e8895da" providerId="ADAL" clId="{3F490592-BDCB-40A6-8BBC-295F1633C18F}" dt="2023-09-25T17:17:31.856" v="283" actId="27636"/>
          <ac:spMkLst>
            <pc:docMk/>
            <pc:sldMk cId="2274249984" sldId="1680"/>
            <ac:spMk id="4" creationId="{32C6517B-1DFA-8B4F-1D6F-DC40B1AE2609}"/>
          </ac:spMkLst>
        </pc:spChg>
        <pc:spChg chg="add del mod">
          <ac:chgData name="Ward, Samuel" userId="41f6df5d-454a-4c8e-8ed5-05189e8895da" providerId="ADAL" clId="{3F490592-BDCB-40A6-8BBC-295F1633C18F}" dt="2023-09-25T17:17:29.742" v="279" actId="478"/>
          <ac:spMkLst>
            <pc:docMk/>
            <pc:sldMk cId="2274249984" sldId="1680"/>
            <ac:spMk id="5" creationId="{7DBE3DF9-7BBE-0581-C000-51222A3D84FA}"/>
          </ac:spMkLst>
        </pc:spChg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903297787" sldId="1682"/>
        </pc:sldMkLst>
      </pc:sldChg>
      <pc:sldChg chg="modSp mod">
        <pc:chgData name="Ward, Samuel" userId="41f6df5d-454a-4c8e-8ed5-05189e8895da" providerId="ADAL" clId="{3F490592-BDCB-40A6-8BBC-295F1633C18F}" dt="2023-09-25T15:26:26.029" v="272" actId="1076"/>
        <pc:sldMkLst>
          <pc:docMk/>
          <pc:sldMk cId="4078417476" sldId="1696"/>
        </pc:sldMkLst>
        <pc:spChg chg="mod">
          <ac:chgData name="Ward, Samuel" userId="41f6df5d-454a-4c8e-8ed5-05189e8895da" providerId="ADAL" clId="{3F490592-BDCB-40A6-8BBC-295F1633C18F}" dt="2023-09-25T15:26:26.029" v="272" actId="1076"/>
          <ac:spMkLst>
            <pc:docMk/>
            <pc:sldMk cId="4078417476" sldId="1696"/>
            <ac:spMk id="2" creationId="{6A63C65D-1AE7-4956-90A9-71CFA4E90E52}"/>
          </ac:spMkLst>
        </pc:spChg>
        <pc:spChg chg="mod">
          <ac:chgData name="Ward, Samuel" userId="41f6df5d-454a-4c8e-8ed5-05189e8895da" providerId="ADAL" clId="{3F490592-BDCB-40A6-8BBC-295F1633C18F}" dt="2023-09-25T15:26:22.535" v="271" actId="1036"/>
          <ac:spMkLst>
            <pc:docMk/>
            <pc:sldMk cId="4078417476" sldId="1696"/>
            <ac:spMk id="3" creationId="{D2EF8B4A-962C-4014-BDE8-52C71A08E256}"/>
          </ac:spMkLst>
        </pc:spChg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2409429646" sldId="1698"/>
        </pc:sldMkLst>
      </pc:sldChg>
      <pc:sldChg chg="addSp delSp modSp mod">
        <pc:chgData name="Ward, Samuel" userId="41f6df5d-454a-4c8e-8ed5-05189e8895da" providerId="ADAL" clId="{3F490592-BDCB-40A6-8BBC-295F1633C18F}" dt="2023-09-25T17:17:46.714" v="290"/>
        <pc:sldMkLst>
          <pc:docMk/>
          <pc:sldMk cId="55240881" sldId="1703"/>
        </pc:sldMkLst>
        <pc:spChg chg="add del mod">
          <ac:chgData name="Ward, Samuel" userId="41f6df5d-454a-4c8e-8ed5-05189e8895da" providerId="ADAL" clId="{3F490592-BDCB-40A6-8BBC-295F1633C18F}" dt="2023-09-25T17:17:46.714" v="290"/>
          <ac:spMkLst>
            <pc:docMk/>
            <pc:sldMk cId="55240881" sldId="1703"/>
            <ac:spMk id="2" creationId="{6A63C65D-1AE7-4956-90A9-71CFA4E90E52}"/>
          </ac:spMkLst>
        </pc:spChg>
        <pc:spChg chg="add del mod">
          <ac:chgData name="Ward, Samuel" userId="41f6df5d-454a-4c8e-8ed5-05189e8895da" providerId="ADAL" clId="{3F490592-BDCB-40A6-8BBC-295F1633C18F}" dt="2023-09-25T17:17:22.174" v="274" actId="21"/>
          <ac:spMkLst>
            <pc:docMk/>
            <pc:sldMk cId="55240881" sldId="1703"/>
            <ac:spMk id="5" creationId="{CEF5C973-FBA8-3348-724A-999C908CF92E}"/>
          </ac:spMkLst>
        </pc:spChg>
      </pc:sldChg>
      <pc:sldChg chg="del">
        <pc:chgData name="Ward, Samuel" userId="41f6df5d-454a-4c8e-8ed5-05189e8895da" providerId="ADAL" clId="{3F490592-BDCB-40A6-8BBC-295F1633C18F}" dt="2023-09-25T17:24:59.906" v="297" actId="47"/>
        <pc:sldMkLst>
          <pc:docMk/>
          <pc:sldMk cId="2853327614" sldId="1704"/>
        </pc:sldMkLst>
      </pc:sldChg>
      <pc:sldChg chg="add">
        <pc:chgData name="Ward, Samuel" userId="41f6df5d-454a-4c8e-8ed5-05189e8895da" providerId="ADAL" clId="{3F490592-BDCB-40A6-8BBC-295F1633C18F}" dt="2023-09-25T15:19:35.783" v="135"/>
        <pc:sldMkLst>
          <pc:docMk/>
          <pc:sldMk cId="974247225" sldId="1705"/>
        </pc:sldMkLst>
      </pc:sldChg>
      <pc:sldChg chg="add del">
        <pc:chgData name="Ward, Samuel" userId="41f6df5d-454a-4c8e-8ed5-05189e8895da" providerId="ADAL" clId="{3F490592-BDCB-40A6-8BBC-295F1633C18F}" dt="2023-09-25T15:19:29.851" v="134" actId="2696"/>
        <pc:sldMkLst>
          <pc:docMk/>
          <pc:sldMk cId="3674220535" sldId="1705"/>
        </pc:sldMkLst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4103388002" sldId="1706"/>
        </pc:sldMkLst>
      </pc:sldChg>
      <pc:sldChg chg="add del">
        <pc:chgData name="Ward, Samuel" userId="41f6df5d-454a-4c8e-8ed5-05189e8895da" providerId="ADAL" clId="{3F490592-BDCB-40A6-8BBC-295F1633C18F}" dt="2023-09-25T15:18:57.900" v="130" actId="47"/>
        <pc:sldMkLst>
          <pc:docMk/>
          <pc:sldMk cId="1166222578" sldId="1721"/>
        </pc:sldMkLst>
      </pc:sldChg>
      <pc:sldChg chg="modSp add mod">
        <pc:chgData name="Ward, Samuel" userId="41f6df5d-454a-4c8e-8ed5-05189e8895da" providerId="ADAL" clId="{3F490592-BDCB-40A6-8BBC-295F1633C18F}" dt="2023-09-25T17:22:10.370" v="295" actId="20577"/>
        <pc:sldMkLst>
          <pc:docMk/>
          <pc:sldMk cId="2570333212" sldId="1723"/>
        </pc:sldMkLst>
        <pc:spChg chg="mod">
          <ac:chgData name="Ward, Samuel" userId="41f6df5d-454a-4c8e-8ed5-05189e8895da" providerId="ADAL" clId="{3F490592-BDCB-40A6-8BBC-295F1633C18F}" dt="2023-09-25T17:22:10.370" v="295" actId="20577"/>
          <ac:spMkLst>
            <pc:docMk/>
            <pc:sldMk cId="2570333212" sldId="1723"/>
            <ac:spMk id="2" creationId="{6A63C65D-1AE7-4956-90A9-71CFA4E90E52}"/>
          </ac:spMkLst>
        </pc:spChg>
      </pc:sldChg>
      <pc:sldChg chg="modSp add mod">
        <pc:chgData name="Ward, Samuel" userId="41f6df5d-454a-4c8e-8ed5-05189e8895da" providerId="ADAL" clId="{3F490592-BDCB-40A6-8BBC-295F1633C18F}" dt="2023-09-25T17:22:14.616" v="296" actId="20577"/>
        <pc:sldMkLst>
          <pc:docMk/>
          <pc:sldMk cId="4120154054" sldId="1724"/>
        </pc:sldMkLst>
        <pc:spChg chg="mod">
          <ac:chgData name="Ward, Samuel" userId="41f6df5d-454a-4c8e-8ed5-05189e8895da" providerId="ADAL" clId="{3F490592-BDCB-40A6-8BBC-295F1633C18F}" dt="2023-09-25T17:22:14.616" v="296" actId="20577"/>
          <ac:spMkLst>
            <pc:docMk/>
            <pc:sldMk cId="4120154054" sldId="1724"/>
            <ac:spMk id="2" creationId="{6A63C65D-1AE7-4956-90A9-71CFA4E90E52}"/>
          </ac:spMkLst>
        </pc:spChg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1590323699" sldId="1725"/>
        </pc:sldMkLst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1304255194" sldId="1726"/>
        </pc:sldMkLst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3904610186" sldId="1727"/>
        </pc:sldMkLst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884491397" sldId="1728"/>
        </pc:sldMkLst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2424283721" sldId="1729"/>
        </pc:sldMkLst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944185912" sldId="1730"/>
        </pc:sldMkLst>
      </pc:sldChg>
      <pc:sldChg chg="addSp delSp modSp add mod">
        <pc:chgData name="Ward, Samuel" userId="41f6df5d-454a-4c8e-8ed5-05189e8895da" providerId="ADAL" clId="{3F490592-BDCB-40A6-8BBC-295F1633C18F}" dt="2023-09-25T17:33:49.750" v="517"/>
        <pc:sldMkLst>
          <pc:docMk/>
          <pc:sldMk cId="3241294712" sldId="1731"/>
        </pc:sldMkLst>
        <pc:cxnChg chg="add mod">
          <ac:chgData name="Ward, Samuel" userId="41f6df5d-454a-4c8e-8ed5-05189e8895da" providerId="ADAL" clId="{3F490592-BDCB-40A6-8BBC-295F1633C18F}" dt="2023-09-25T17:33:49.750" v="517"/>
          <ac:cxnSpMkLst>
            <pc:docMk/>
            <pc:sldMk cId="3241294712" sldId="1731"/>
            <ac:cxnSpMk id="4" creationId="{85EADC09-7110-B2C4-CE92-C0D4158E9BB8}"/>
          </ac:cxnSpMkLst>
        </pc:cxnChg>
        <pc:cxnChg chg="del">
          <ac:chgData name="Ward, Samuel" userId="41f6df5d-454a-4c8e-8ed5-05189e8895da" providerId="ADAL" clId="{3F490592-BDCB-40A6-8BBC-295F1633C18F}" dt="2023-09-25T17:33:43.534" v="513" actId="478"/>
          <ac:cxnSpMkLst>
            <pc:docMk/>
            <pc:sldMk cId="3241294712" sldId="1731"/>
            <ac:cxnSpMk id="70" creationId="{06B11894-23DF-4B36-AEE6-A39D62626C4E}"/>
          </ac:cxnSpMkLst>
        </pc:cxnChg>
      </pc:sldChg>
      <pc:sldChg chg="modSp add mod">
        <pc:chgData name="Ward, Samuel" userId="41f6df5d-454a-4c8e-8ed5-05189e8895da" providerId="ADAL" clId="{3F490592-BDCB-40A6-8BBC-295F1633C18F}" dt="2023-09-25T17:33:48.130" v="516" actId="1036"/>
        <pc:sldMkLst>
          <pc:docMk/>
          <pc:sldMk cId="2810492012" sldId="1732"/>
        </pc:sldMkLst>
        <pc:cxnChg chg="mod">
          <ac:chgData name="Ward, Samuel" userId="41f6df5d-454a-4c8e-8ed5-05189e8895da" providerId="ADAL" clId="{3F490592-BDCB-40A6-8BBC-295F1633C18F}" dt="2023-09-25T17:33:48.130" v="516" actId="1036"/>
          <ac:cxnSpMkLst>
            <pc:docMk/>
            <pc:sldMk cId="2810492012" sldId="1732"/>
            <ac:cxnSpMk id="172" creationId="{6F8F20D1-79A1-4276-8AD5-628990E51D14}"/>
          </ac:cxnSpMkLst>
        </pc:cxnChg>
      </pc:sldChg>
      <pc:sldChg chg="add">
        <pc:chgData name="Ward, Samuel" userId="41f6df5d-454a-4c8e-8ed5-05189e8895da" providerId="ADAL" clId="{3F490592-BDCB-40A6-8BBC-295F1633C18F}" dt="2023-09-19T20:48:06.928" v="0"/>
        <pc:sldMkLst>
          <pc:docMk/>
          <pc:sldMk cId="1115884217" sldId="1733"/>
        </pc:sldMkLst>
      </pc:sldChg>
      <pc:sldChg chg="add del">
        <pc:chgData name="Ward, Samuel" userId="41f6df5d-454a-4c8e-8ed5-05189e8895da" providerId="ADAL" clId="{3F490592-BDCB-40A6-8BBC-295F1633C18F}" dt="2023-09-25T15:19:05.590" v="131" actId="47"/>
        <pc:sldMkLst>
          <pc:docMk/>
          <pc:sldMk cId="80820317" sldId="1734"/>
        </pc:sldMkLst>
      </pc:sldChg>
      <pc:sldChg chg="add">
        <pc:chgData name="Ward, Samuel" userId="41f6df5d-454a-4c8e-8ed5-05189e8895da" providerId="ADAL" clId="{3F490592-BDCB-40A6-8BBC-295F1633C18F}" dt="2023-09-25T17:26:25.542" v="298"/>
        <pc:sldMkLst>
          <pc:docMk/>
          <pc:sldMk cId="887284404" sldId="17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05F7B0-B943-4157-BE96-9403193732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16F23-C661-4410-8869-1E1410C294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FD01A-831E-4AB7-A23F-D1229F5A656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12ED-37C2-4DB6-AA9E-649605747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D8751-E2E4-46E5-87F0-15EF6C3660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D956C-0AB3-428A-95F8-861D7959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B83BC-BEAE-42B5-83CA-55FD111436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4464D-E10B-45E2-B8E0-49B44305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BDD16-A49A-486E-B605-6FB0928588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2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BDD16-A49A-486E-B605-6FB09285888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0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2pPr>
            <a:lvl3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3pPr>
            <a:lvl4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4pPr>
            <a:lvl5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2pPr>
            <a:lvl3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3pPr>
            <a:lvl4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4pPr>
            <a:lvl5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4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1" y="74272"/>
            <a:ext cx="8967618" cy="914400"/>
          </a:xfrm>
          <a:noFill/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0">
                <a:solidFill>
                  <a:srgbClr val="C00000"/>
                </a:solidFill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68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>
              <a:defRPr sz="28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2pPr>
            <a:lvl3pPr>
              <a:defRPr sz="24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3pPr>
            <a:lvl4pPr>
              <a:defRPr sz="20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4pPr>
            <a:lvl5pPr>
              <a:defRPr sz="20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4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15303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2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 LT Pro Light" panose="020B03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1.png"/><Relationship Id="rId7" Type="http://schemas.openxmlformats.org/officeDocument/2006/relationships/image" Target="../media/image1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thods.sagepub.com/Book/regression-linear-model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1.png"/><Relationship Id="rId7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1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0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" y="604362"/>
            <a:ext cx="8967618" cy="1555745"/>
          </a:xfrm>
        </p:spPr>
        <p:txBody>
          <a:bodyPr>
            <a:noAutofit/>
          </a:bodyPr>
          <a:lstStyle/>
          <a:p>
            <a:r>
              <a:rPr lang="en-US" sz="4000" dirty="0"/>
              <a:t>Comparing Three or More Groups</a:t>
            </a:r>
          </a:p>
        </p:txBody>
      </p:sp>
      <p:pic>
        <p:nvPicPr>
          <p:cNvPr id="1026" name="Picture 2" descr="ANOVA Year Older Statistics Greeting Card ANOVA Birthday - Etsy">
            <a:extLst>
              <a:ext uri="{FF2B5EF4-FFF2-40B4-BE49-F238E27FC236}">
                <a16:creationId xmlns:a16="http://schemas.microsoft.com/office/drawing/2014/main" id="{72377729-6A08-7020-A616-9AF059471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10837" r="14151" b="10309"/>
          <a:stretch/>
        </p:blipFill>
        <p:spPr bwMode="auto">
          <a:xfrm>
            <a:off x="1774903" y="2835966"/>
            <a:ext cx="5094743" cy="39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6C77-4A23-911A-53A3-D3B92164078E}"/>
              </a:ext>
            </a:extLst>
          </p:cNvPr>
          <p:cNvSpPr txBox="1">
            <a:spLocks/>
          </p:cNvSpPr>
          <p:nvPr/>
        </p:nvSpPr>
        <p:spPr>
          <a:xfrm>
            <a:off x="317530" y="1795890"/>
            <a:ext cx="8508941" cy="78341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r>
              <a:rPr lang="en-US" b="0" dirty="0">
                <a:latin typeface="Avenir Next LT Pro" panose="020B0504020202020204" pitchFamily="34" charset="0"/>
              </a:rPr>
              <a:t>ENTMLGY 6702 Entomological Techniques and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56035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Sum of squares (SS) activity (don’t submit)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BCA52E-E147-4F8D-A88B-C7EEA6932C0C}"/>
              </a:ext>
            </a:extLst>
          </p:cNvPr>
          <p:cNvSpPr txBox="1">
            <a:spLocks/>
          </p:cNvSpPr>
          <p:nvPr/>
        </p:nvSpPr>
        <p:spPr>
          <a:xfrm>
            <a:off x="394283" y="1155411"/>
            <a:ext cx="8489658" cy="454717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Bef>
                <a:spcPts val="0"/>
              </a:spcBef>
            </a:pPr>
            <a:r>
              <a:rPr lang="en-US" sz="2400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Consider two independent samples:</a:t>
            </a:r>
          </a:p>
          <a:p>
            <a:pPr algn="l">
              <a:spcBef>
                <a:spcPts val="0"/>
              </a:spcBef>
            </a:pPr>
            <a:r>
              <a:rPr lang="en-US" sz="2400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	X: 4, 12, 8</a:t>
            </a:r>
          </a:p>
          <a:p>
            <a:pPr algn="l">
              <a:spcBef>
                <a:spcPts val="0"/>
              </a:spcBef>
            </a:pPr>
            <a:r>
              <a:rPr lang="en-US" sz="2400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	Y: 17, 8, 11</a:t>
            </a:r>
          </a:p>
          <a:p>
            <a:pPr algn="l">
              <a:spcBef>
                <a:spcPts val="0"/>
              </a:spcBef>
            </a:pPr>
            <a:endParaRPr lang="en-US" sz="2400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400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The summary statistics are:</a:t>
            </a:r>
          </a:p>
          <a:p>
            <a:pPr algn="l">
              <a:spcBef>
                <a:spcPts val="0"/>
              </a:spcBef>
            </a:pPr>
            <a:endParaRPr lang="en-US" sz="2400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400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	</a:t>
            </a:r>
            <a:endParaRPr lang="en-US" sz="24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F441856-E399-45C2-AD61-1E2A7BDE98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059" y="3098661"/>
              <a:ext cx="7861881" cy="1429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0627">
                      <a:extLst>
                        <a:ext uri="{9D8B030D-6E8A-4147-A177-3AD203B41FA5}">
                          <a16:colId xmlns:a16="http://schemas.microsoft.com/office/drawing/2014/main" val="4057752507"/>
                        </a:ext>
                      </a:extLst>
                    </a:gridCol>
                    <a:gridCol w="2620627">
                      <a:extLst>
                        <a:ext uri="{9D8B030D-6E8A-4147-A177-3AD203B41FA5}">
                          <a16:colId xmlns:a16="http://schemas.microsoft.com/office/drawing/2014/main" val="1562021959"/>
                        </a:ext>
                      </a:extLst>
                    </a:gridCol>
                    <a:gridCol w="2620627">
                      <a:extLst>
                        <a:ext uri="{9D8B030D-6E8A-4147-A177-3AD203B41FA5}">
                          <a16:colId xmlns:a16="http://schemas.microsoft.com/office/drawing/2014/main" val="1224383856"/>
                        </a:ext>
                      </a:extLst>
                    </a:gridCol>
                  </a:tblGrid>
                  <a:tr h="365193">
                    <a:tc>
                      <a:txBody>
                        <a:bodyPr/>
                        <a:lstStyle/>
                        <a:p>
                          <a:r>
                            <a:rPr lang="en-US" sz="2400" b="1" u="sng" kern="1200" dirty="0">
                              <a:solidFill>
                                <a:schemeClr val="tx1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Mean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400" b="1" u="sng" kern="1200" dirty="0">
                              <a:solidFill>
                                <a:schemeClr val="tx1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  <a:cs typeface="+mn-cs"/>
                            </a:rPr>
                            <a:t>Variance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u="sng" kern="1200" dirty="0">
                              <a:solidFill>
                                <a:schemeClr val="tx1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  <a:cs typeface="+mn-cs"/>
                            </a:rPr>
                            <a:t>Sum of squares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0393147"/>
                      </a:ext>
                    </a:extLst>
                  </a:tr>
                  <a:tr h="36519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=8</a:t>
                          </a:r>
                          <a:endParaRPr lang="en-US" sz="2400" b="0" dirty="0">
                            <a:solidFill>
                              <a:sysClr val="windowText" lastClr="000000"/>
                            </a:solidFill>
                            <a:latin typeface="Avenir Next LT Pro Light" panose="020B03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l-GR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=16</a:t>
                          </a:r>
                          <a:endParaRPr lang="en-US" sz="2400" b="0" dirty="0">
                            <a:solidFill>
                              <a:sysClr val="windowText" lastClr="000000"/>
                            </a:solidFill>
                            <a:latin typeface="Avenir Next LT Pro Light" panose="020B03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pt-BR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=32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186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=12</a:t>
                          </a:r>
                          <a:endParaRPr lang="en-US" sz="2400" b="0" dirty="0">
                            <a:solidFill>
                              <a:sysClr val="windowText" lastClr="000000"/>
                            </a:solidFill>
                            <a:latin typeface="Avenir Next LT Pro Light" panose="020B03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l-GR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=21</a:t>
                          </a:r>
                          <a:endParaRPr lang="en-US" sz="2400" b="0" dirty="0">
                            <a:solidFill>
                              <a:sysClr val="windowText" lastClr="000000"/>
                            </a:solidFill>
                            <a:latin typeface="Avenir Next LT Pro Light" panose="020B03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pt-BR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=42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63962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F441856-E399-45C2-AD61-1E2A7BDE98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767847"/>
                  </p:ext>
                </p:extLst>
              </p:nvPr>
            </p:nvGraphicFramePr>
            <p:xfrm>
              <a:off x="641059" y="3098661"/>
              <a:ext cx="7861881" cy="1429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0627">
                      <a:extLst>
                        <a:ext uri="{9D8B030D-6E8A-4147-A177-3AD203B41FA5}">
                          <a16:colId xmlns:a16="http://schemas.microsoft.com/office/drawing/2014/main" val="4057752507"/>
                        </a:ext>
                      </a:extLst>
                    </a:gridCol>
                    <a:gridCol w="2620627">
                      <a:extLst>
                        <a:ext uri="{9D8B030D-6E8A-4147-A177-3AD203B41FA5}">
                          <a16:colId xmlns:a16="http://schemas.microsoft.com/office/drawing/2014/main" val="1562021959"/>
                        </a:ext>
                      </a:extLst>
                    </a:gridCol>
                    <a:gridCol w="2620627">
                      <a:extLst>
                        <a:ext uri="{9D8B030D-6E8A-4147-A177-3AD203B41FA5}">
                          <a16:colId xmlns:a16="http://schemas.microsoft.com/office/drawing/2014/main" val="122438385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u="sng" kern="1200" dirty="0">
                              <a:solidFill>
                                <a:schemeClr val="tx1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a:t>Mean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400" b="1" u="sng" kern="1200" dirty="0">
                              <a:solidFill>
                                <a:schemeClr val="tx1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  <a:cs typeface="+mn-cs"/>
                            </a:rPr>
                            <a:t>Variance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u="sng" kern="1200" dirty="0">
                              <a:solidFill>
                                <a:schemeClr val="tx1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  <a:cs typeface="+mn-cs"/>
                            </a:rPr>
                            <a:t>Sum of squares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0393147"/>
                      </a:ext>
                    </a:extLst>
                  </a:tr>
                  <a:tr h="4788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103797" r="-201163" b="-1291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3" t="-103797" r="-101163" b="-1291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33" t="-103797" r="-1163" b="-1291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86109"/>
                      </a:ext>
                    </a:extLst>
                  </a:tr>
                  <a:tr h="4934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198765" r="-201163" b="-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3" t="-198765" r="-101163" b="-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33" t="-198765" r="-1163" b="-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396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98775B1-9155-4917-9F19-197041156E29}"/>
              </a:ext>
            </a:extLst>
          </p:cNvPr>
          <p:cNvSpPr/>
          <p:nvPr/>
        </p:nvSpPr>
        <p:spPr>
          <a:xfrm>
            <a:off x="5816017" y="3563548"/>
            <a:ext cx="2877424" cy="463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ECAF70-D8F8-4C2E-9D3D-D0AD022AF7EE}"/>
                  </a:ext>
                </a:extLst>
              </p:cNvPr>
              <p:cNvSpPr/>
              <p:nvPr/>
            </p:nvSpPr>
            <p:spPr>
              <a:xfrm>
                <a:off x="5872292" y="5079946"/>
                <a:ext cx="19242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ECAF70-D8F8-4C2E-9D3D-D0AD022A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2" y="5079946"/>
                <a:ext cx="19242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B47960A-980D-4859-887E-2A2203502B72}"/>
              </a:ext>
            </a:extLst>
          </p:cNvPr>
          <p:cNvSpPr/>
          <p:nvPr/>
        </p:nvSpPr>
        <p:spPr>
          <a:xfrm>
            <a:off x="5872292" y="4091415"/>
            <a:ext cx="2877424" cy="463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Sum of squares (SS): 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BCA52E-E147-4F8D-A88B-C7EEA6932C0C}"/>
              </a:ext>
            </a:extLst>
          </p:cNvPr>
          <p:cNvSpPr txBox="1">
            <a:spLocks/>
          </p:cNvSpPr>
          <p:nvPr/>
        </p:nvSpPr>
        <p:spPr>
          <a:xfrm>
            <a:off x="327171" y="1155411"/>
            <a:ext cx="8489658" cy="454717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Bef>
                <a:spcPts val="0"/>
              </a:spcBef>
            </a:pPr>
            <a:r>
              <a:rPr lang="en-US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 main goal of experimental design, particularly blocking, is to partition the variance into components.</a:t>
            </a:r>
          </a:p>
          <a:p>
            <a:pPr algn="l">
              <a:spcBef>
                <a:spcPts val="0"/>
              </a:spcBef>
            </a:pPr>
            <a:endParaRPr lang="en-US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Key definition: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SS Total = SS Treatment + SS Error</a:t>
            </a:r>
          </a:p>
          <a:p>
            <a:pPr algn="l">
              <a:spcBef>
                <a:spcPts val="0"/>
              </a:spcBef>
            </a:pPr>
            <a:endParaRPr lang="en-US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So, we can attribute all the variation (total sum of squares, SST) in our variable of interest (response variable) to explanatory variables (sum of squares of treatments, SST) and unexplained/leftover variation (sum of squares of error, SSE).</a:t>
            </a:r>
          </a:p>
          <a:p>
            <a:pPr algn="l">
              <a:spcBef>
                <a:spcPts val="0"/>
              </a:spcBef>
            </a:pPr>
            <a:endParaRPr lang="en-US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Sometimes written: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Total (TSS) = Explained (</a:t>
            </a:r>
            <a:r>
              <a:rPr lang="en-US" b="0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ESS</a:t>
            </a:r>
            <a:r>
              <a:rPr lang="en-US" b="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) + Residual (RSS)</a:t>
            </a:r>
          </a:p>
          <a:p>
            <a:pPr algn="l">
              <a:spcBef>
                <a:spcPts val="0"/>
              </a:spcBef>
            </a:pPr>
            <a:endParaRPr lang="en-US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6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Total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EF8B4A-962C-4014-BDE8-52C71A08E256}"/>
                  </a:ext>
                </a:extLst>
              </p:cNvPr>
              <p:cNvSpPr/>
              <p:nvPr/>
            </p:nvSpPr>
            <p:spPr>
              <a:xfrm>
                <a:off x="241086" y="1113531"/>
                <a:ext cx="8072403" cy="3676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First, calculate mean: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4+12+8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+(17+8+11)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Avenir Next LT Pro Light" panose="020B0304020202020204" pitchFamily="34" charset="0"/>
                </a:endParaRPr>
              </a:p>
              <a:p>
                <a:endParaRPr lang="en-US" dirty="0">
                  <a:latin typeface="Avenir Next LT Pro Light" panose="020B0304020202020204" pitchFamily="34" charset="0"/>
                </a:endParaRPr>
              </a:p>
              <a:p>
                <a:endParaRPr lang="en-US" dirty="0">
                  <a:latin typeface="Avenir Next LT Pro Light" panose="020B0304020202020204" pitchFamily="34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And SS Total is: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(4−10)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(12−10)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(17−10)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(11−10) 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= 98</a:t>
                </a: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on total df = </a:t>
                </a:r>
                <a:r>
                  <a:rPr lang="en-US" i="1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-1 = 5</a:t>
                </a: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where n = total number of observations</a:t>
                </a:r>
              </a:p>
              <a:p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EF8B4A-962C-4014-BDE8-52C71A08E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6" y="1113531"/>
                <a:ext cx="8072403" cy="3676840"/>
              </a:xfrm>
              <a:prstGeom prst="rect">
                <a:avLst/>
              </a:prstGeom>
              <a:blipFill>
                <a:blip r:embed="rId2"/>
                <a:stretch>
                  <a:fillRect l="-680" t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Treatment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EF8B4A-962C-4014-BDE8-52C71A08E256}"/>
                  </a:ext>
                </a:extLst>
              </p:cNvPr>
              <p:cNvSpPr/>
              <p:nvPr/>
            </p:nvSpPr>
            <p:spPr>
              <a:xfrm>
                <a:off x="241086" y="1113531"/>
                <a:ext cx="8072403" cy="3676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Treatment SS: How much of the total SS can be attributed to the differences between the two treatment groups? Replace each observation by its group mean.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	X: 8, 8, 8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	Y: 12, 12, 12</a:t>
                </a: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The overall mean here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and the SS Treatment is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(8−10)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(12−10)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(12−10)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(12−10)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= 24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on treatment df = number of levels of treatment – 1 = 1.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EF8B4A-962C-4014-BDE8-52C71A08E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6" y="1113531"/>
                <a:ext cx="8072403" cy="3676840"/>
              </a:xfrm>
              <a:prstGeom prst="rect">
                <a:avLst/>
              </a:prstGeom>
              <a:blipFill>
                <a:blip r:embed="rId2"/>
                <a:stretch>
                  <a:fillRect l="-680" t="-829" b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07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Error Sum of Squares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F8B4A-962C-4014-BDE8-52C71A08E256}"/>
              </a:ext>
            </a:extLst>
          </p:cNvPr>
          <p:cNvSpPr/>
          <p:nvPr/>
        </p:nvSpPr>
        <p:spPr>
          <a:xfrm>
            <a:off x="241086" y="1113531"/>
            <a:ext cx="80724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Error SS: How much of the total SS can be attributed to the</a:t>
            </a:r>
          </a:p>
          <a:p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differences within each treatment group? The SS Error is</a:t>
            </a:r>
          </a:p>
          <a:p>
            <a:endParaRPr lang="en-US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(4−8)</a:t>
            </a:r>
            <a:r>
              <a:rPr lang="en-US" baseline="30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2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+ (12−8)</a:t>
            </a:r>
            <a:r>
              <a:rPr lang="en-US" baseline="30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2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+ (8−8)</a:t>
            </a:r>
            <a:r>
              <a:rPr lang="en-US" baseline="30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2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+ (17−12)</a:t>
            </a:r>
            <a:r>
              <a:rPr lang="en-US" baseline="30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2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+ (8−12)</a:t>
            </a:r>
            <a:r>
              <a:rPr lang="en-US" baseline="30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2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+ (11−12)</a:t>
            </a:r>
            <a:r>
              <a:rPr lang="en-US" baseline="30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2 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74</a:t>
            </a:r>
          </a:p>
          <a:p>
            <a:endParaRPr lang="en-US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on error df = df Total – df Treatment =  5 – 1 = 4</a:t>
            </a:r>
          </a:p>
          <a:p>
            <a:endParaRPr lang="en-US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0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err="1"/>
              <a:t>AN</a:t>
            </a:r>
            <a:r>
              <a:rPr lang="en-US" dirty="0" err="1"/>
              <a:t>alysis</a:t>
            </a:r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 err="1"/>
              <a:t>VA</a:t>
            </a:r>
            <a:r>
              <a:rPr lang="en-US" dirty="0" err="1"/>
              <a:t>riance</a:t>
            </a:r>
            <a:r>
              <a:rPr lang="en-US" dirty="0"/>
              <a:t> (ANOVA)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FD9232-5021-4D45-83CB-0E343486F6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738826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35306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5113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5149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Source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df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Treatment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74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18.5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98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62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224967E-4019-4D4C-A43C-3683EACBA8CB}"/>
              </a:ext>
            </a:extLst>
          </p:cNvPr>
          <p:cNvSpPr/>
          <p:nvPr/>
        </p:nvSpPr>
        <p:spPr>
          <a:xfrm>
            <a:off x="384968" y="3429000"/>
            <a:ext cx="86708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Note that:</a:t>
            </a:r>
          </a:p>
          <a:p>
            <a:r>
              <a:rPr lang="en-US" dirty="0">
                <a:latin typeface="Avenir Next LT Pro Light" panose="020B0304020202020204" pitchFamily="34" charset="0"/>
              </a:rPr>
              <a:t>MS = mean square = SS ÷ df for each component.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We get 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-statistics from this table (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-ratio)!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baseline="-25000" dirty="0">
                <a:latin typeface="Avenir Next LT Pro Light" panose="020B0304020202020204" pitchFamily="34" charset="0"/>
              </a:rPr>
              <a:t>1,4</a:t>
            </a:r>
            <a:r>
              <a:rPr lang="en-US" dirty="0">
                <a:latin typeface="Avenir Next LT Pro Light" panose="020B0304020202020204" pitchFamily="34" charset="0"/>
              </a:rPr>
              <a:t>=24/18.5 = 1.30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From the 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-statistic and degrees of freedom, we can calculate a </a:t>
            </a:r>
            <a:r>
              <a:rPr lang="en-US" i="1" dirty="0">
                <a:latin typeface="Avenir Next LT Pro Light" panose="020B0304020202020204" pitchFamily="34" charset="0"/>
              </a:rPr>
              <a:t>p</a:t>
            </a:r>
            <a:r>
              <a:rPr lang="en-US" dirty="0">
                <a:latin typeface="Avenir Next LT Pro Light" panose="020B0304020202020204" pitchFamily="34" charset="0"/>
              </a:rPr>
              <a:t>-value and evaluate our null hypothesis.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2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3" y="147381"/>
            <a:ext cx="8967618" cy="91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Treatment Sum of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EF8B4A-962C-4014-BDE8-52C71A08E256}"/>
                  </a:ext>
                </a:extLst>
              </p:cNvPr>
              <p:cNvSpPr/>
              <p:nvPr/>
            </p:nvSpPr>
            <p:spPr>
              <a:xfrm>
                <a:off x="241086" y="1061781"/>
                <a:ext cx="8659633" cy="561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Let’s revisit our example when thinking about treatment SS: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	X: 8, 8, 8 (from original values </a:t>
                </a:r>
                <a:r>
                  <a:rPr lang="es-E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4, 12, 8)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	Y: 12, 12, 12 (from original values </a:t>
                </a:r>
                <a:r>
                  <a:rPr lang="es-E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17,8,11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Change Y by </a:t>
                </a:r>
                <a:r>
                  <a:rPr lang="en-US" b="1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adding 6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	X: 8, 8, 8 (from original values </a:t>
                </a:r>
                <a:r>
                  <a:rPr lang="es-E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4, 12, 8)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	Y: 18, 18, 18 (from new values 23</a:t>
                </a:r>
                <a:r>
                  <a:rPr lang="es-E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,14,17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The overall mean becomes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18+18+18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the SS Total is now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(4−13)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(12−13)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(23−13)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(14 −13)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(17−13)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= 224 </a:t>
                </a: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the SS Treatment is now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(8−13)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(18−13)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(18 −13)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(18−13)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= 150</a:t>
                </a:r>
              </a:p>
              <a:p>
                <a:endParaRPr lang="en-US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the SS Error and degrees of freedom are unchanged</a:t>
                </a:r>
              </a:p>
              <a:p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(4−8)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(12−8)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(8−8)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(23−18)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(14−18)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(17−18)</a:t>
                </a:r>
                <a:r>
                  <a:rPr lang="en-US" baseline="30000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2  </a:t>
                </a:r>
                <a:r>
                  <a:rPr lang="en-US" dirty="0"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= 74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EF8B4A-962C-4014-BDE8-52C71A08E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6" y="1061781"/>
                <a:ext cx="8659633" cy="5615833"/>
              </a:xfrm>
              <a:prstGeom prst="rect">
                <a:avLst/>
              </a:prstGeom>
              <a:blipFill>
                <a:blip r:embed="rId2"/>
                <a:stretch>
                  <a:fillRect l="-634" t="-434" b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1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ANOVA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FD9232-5021-4D45-83CB-0E343486F6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738826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35306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5113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5149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Source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df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Treatment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venir Next LT Pro Light" panose="020B0304020202020204" pitchFamily="34" charset="0"/>
                        </a:rPr>
                        <a:t>24 to </a:t>
                      </a:r>
                      <a:r>
                        <a:rPr lang="en-US" b="1" dirty="0">
                          <a:latin typeface="Avenir Next LT Pro Light" panose="020B0304020202020204" pitchFamily="34" charset="0"/>
                        </a:rPr>
                        <a:t>150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venir Next LT Pro Light" panose="020B0304020202020204" pitchFamily="34" charset="0"/>
                        </a:rPr>
                        <a:t>24 to </a:t>
                      </a:r>
                      <a:r>
                        <a:rPr lang="en-US" b="1" dirty="0">
                          <a:latin typeface="Avenir Next LT Pro Light" panose="020B0304020202020204" pitchFamily="34" charset="0"/>
                        </a:rPr>
                        <a:t>150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venir Next LT Pro Light" panose="020B0304020202020204" pitchFamily="34" charset="0"/>
                        </a:rPr>
                        <a:t>74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venir Next LT Pro Light" panose="020B0304020202020204" pitchFamily="34" charset="0"/>
                        </a:rPr>
                        <a:t>18.5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venir Next LT Pro Light" panose="020B0304020202020204" pitchFamily="34" charset="0"/>
                        </a:rPr>
                        <a:t>98 to </a:t>
                      </a:r>
                      <a:r>
                        <a:rPr lang="en-US" b="1" dirty="0">
                          <a:latin typeface="Avenir Next LT Pro Light" panose="020B0304020202020204" pitchFamily="34" charset="0"/>
                        </a:rPr>
                        <a:t>224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62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0242D0D-1786-4900-BC30-8CEBF33EF841}"/>
              </a:ext>
            </a:extLst>
          </p:cNvPr>
          <p:cNvSpPr/>
          <p:nvPr/>
        </p:nvSpPr>
        <p:spPr>
          <a:xfrm>
            <a:off x="291976" y="3158968"/>
            <a:ext cx="8281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New 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-ratio:</a:t>
            </a:r>
          </a:p>
          <a:p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baseline="-25000" dirty="0">
                <a:latin typeface="Avenir Next LT Pro Light" panose="020B0304020202020204" pitchFamily="34" charset="0"/>
              </a:rPr>
              <a:t>1,4</a:t>
            </a:r>
            <a:r>
              <a:rPr lang="en-US" dirty="0">
                <a:latin typeface="Avenir Next LT Pro Light" panose="020B0304020202020204" pitchFamily="34" charset="0"/>
              </a:rPr>
              <a:t>=</a:t>
            </a:r>
            <a:r>
              <a:rPr lang="en-US" b="1" dirty="0">
                <a:latin typeface="Avenir Next LT Pro Light" panose="020B0304020202020204" pitchFamily="34" charset="0"/>
              </a:rPr>
              <a:t>150</a:t>
            </a:r>
            <a:r>
              <a:rPr lang="en-US" dirty="0">
                <a:latin typeface="Avenir Next LT Pro Light" panose="020B0304020202020204" pitchFamily="34" charset="0"/>
              </a:rPr>
              <a:t>/18.5 = </a:t>
            </a:r>
            <a:r>
              <a:rPr lang="en-US" b="1" dirty="0">
                <a:latin typeface="Avenir Next LT Pro Light" panose="020B0304020202020204" pitchFamily="34" charset="0"/>
              </a:rPr>
              <a:t>8.11</a:t>
            </a:r>
          </a:p>
          <a:p>
            <a:endParaRPr lang="en-US" b="1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The variance among our treatments went up (i.e., the treatment means are very different), so the numerator in our 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-ratio went up.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1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One-way ANOVA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FA67D-843D-41D3-A031-5A08C36E5B16}"/>
              </a:ext>
            </a:extLst>
          </p:cNvPr>
          <p:cNvGraphicFramePr>
            <a:graphicFrameLocks noGrp="1"/>
          </p:cNvGraphicFramePr>
          <p:nvPr/>
        </p:nvGraphicFramePr>
        <p:xfrm>
          <a:off x="420647" y="2687320"/>
          <a:ext cx="81718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62">
                  <a:extLst>
                    <a:ext uri="{9D8B030D-6E8A-4147-A177-3AD203B41FA5}">
                      <a16:colId xmlns:a16="http://schemas.microsoft.com/office/drawing/2014/main" val="1673882624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1135306311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111511330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3651492960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319218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Source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df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Treatment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SSTrt1÷dfTrt1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trt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SSErr÷dfErr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3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Two-way ANOVA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183EC1-8A15-4A38-B3B5-0542C03852A3}"/>
              </a:ext>
            </a:extLst>
          </p:cNvPr>
          <p:cNvGraphicFramePr>
            <a:graphicFrameLocks noGrp="1"/>
          </p:cNvGraphicFramePr>
          <p:nvPr/>
        </p:nvGraphicFramePr>
        <p:xfrm>
          <a:off x="1258086" y="4234830"/>
          <a:ext cx="75938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606">
                  <a:extLst>
                    <a:ext uri="{9D8B030D-6E8A-4147-A177-3AD203B41FA5}">
                      <a16:colId xmlns:a16="http://schemas.microsoft.com/office/drawing/2014/main" val="1673882624"/>
                    </a:ext>
                  </a:extLst>
                </a:gridCol>
                <a:gridCol w="1102502">
                  <a:extLst>
                    <a:ext uri="{9D8B030D-6E8A-4147-A177-3AD203B41FA5}">
                      <a16:colId xmlns:a16="http://schemas.microsoft.com/office/drawing/2014/main" val="1135306311"/>
                    </a:ext>
                  </a:extLst>
                </a:gridCol>
                <a:gridCol w="1391819">
                  <a:extLst>
                    <a:ext uri="{9D8B030D-6E8A-4147-A177-3AD203B41FA5}">
                      <a16:colId xmlns:a16="http://schemas.microsoft.com/office/drawing/2014/main" val="111511330"/>
                    </a:ext>
                  </a:extLst>
                </a:gridCol>
                <a:gridCol w="1719443">
                  <a:extLst>
                    <a:ext uri="{9D8B030D-6E8A-4147-A177-3AD203B41FA5}">
                      <a16:colId xmlns:a16="http://schemas.microsoft.com/office/drawing/2014/main" val="3651492960"/>
                    </a:ext>
                  </a:extLst>
                </a:gridCol>
                <a:gridCol w="1719443">
                  <a:extLst>
                    <a:ext uri="{9D8B030D-6E8A-4147-A177-3AD203B41FA5}">
                      <a16:colId xmlns:a16="http://schemas.microsoft.com/office/drawing/2014/main" val="284280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Treatment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SSTrt1÷dfTrt1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Treatment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SSTrt2÷dfTrt2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3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Avenir Next LT Pro Light" panose="020B0304020202020204" pitchFamily="34" charset="0"/>
                        </a:rPr>
                        <a:t>A×B</a:t>
                      </a:r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 Interaction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-1)(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SSInt÷dfInt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A×B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05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i="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SSErr÷dfErr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62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465321-CE37-49E8-98C8-497FED562BF2}"/>
              </a:ext>
            </a:extLst>
          </p:cNvPr>
          <p:cNvGraphicFramePr>
            <a:graphicFrameLocks noGrp="1"/>
          </p:cNvGraphicFramePr>
          <p:nvPr/>
        </p:nvGraphicFramePr>
        <p:xfrm>
          <a:off x="1258086" y="1183445"/>
          <a:ext cx="75938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465">
                  <a:extLst>
                    <a:ext uri="{9D8B030D-6E8A-4147-A177-3AD203B41FA5}">
                      <a16:colId xmlns:a16="http://schemas.microsoft.com/office/drawing/2014/main" val="1673882624"/>
                    </a:ext>
                  </a:extLst>
                </a:gridCol>
                <a:gridCol w="1862598">
                  <a:extLst>
                    <a:ext uri="{9D8B030D-6E8A-4147-A177-3AD203B41FA5}">
                      <a16:colId xmlns:a16="http://schemas.microsoft.com/office/drawing/2014/main" val="1135306311"/>
                    </a:ext>
                  </a:extLst>
                </a:gridCol>
                <a:gridCol w="937731">
                  <a:extLst>
                    <a:ext uri="{9D8B030D-6E8A-4147-A177-3AD203B41FA5}">
                      <a16:colId xmlns:a16="http://schemas.microsoft.com/office/drawing/2014/main" val="111511330"/>
                    </a:ext>
                  </a:extLst>
                </a:gridCol>
                <a:gridCol w="1570510">
                  <a:extLst>
                    <a:ext uri="{9D8B030D-6E8A-4147-A177-3AD203B41FA5}">
                      <a16:colId xmlns:a16="http://schemas.microsoft.com/office/drawing/2014/main" val="3651492960"/>
                    </a:ext>
                  </a:extLst>
                </a:gridCol>
                <a:gridCol w="1570510">
                  <a:extLst>
                    <a:ext uri="{9D8B030D-6E8A-4147-A177-3AD203B41FA5}">
                      <a16:colId xmlns:a16="http://schemas.microsoft.com/office/drawing/2014/main" val="2812646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Treatment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SSTrt1/dfTrt1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Treatment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SSTrt2/dfTrt2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3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i="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dfTrt1</a:t>
                      </a:r>
                      <a:r>
                        <a:rPr lang="en-US" sz="1600" i="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dfTrt2</a:t>
                      </a:r>
                      <a:r>
                        <a:rPr lang="en-US" sz="1600" i="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SSErr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dfErr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venir Next LT Pro Light" panose="020B030402020202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62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FEE6F19-6076-4E9F-B31B-97EBFA815EA1}"/>
              </a:ext>
            </a:extLst>
          </p:cNvPr>
          <p:cNvSpPr/>
          <p:nvPr/>
        </p:nvSpPr>
        <p:spPr>
          <a:xfrm>
            <a:off x="88191" y="4227246"/>
            <a:ext cx="93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venir Next LT Pro Light" panose="020B0304020202020204" pitchFamily="34" charset="0"/>
              </a:rPr>
              <a:t>Table 2</a:t>
            </a:r>
            <a:endParaRPr lang="en-US" b="1" dirty="0">
              <a:latin typeface="Avenir Next LT Pro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4EEC5-D18F-46F5-A680-32A0B7520B16}"/>
              </a:ext>
            </a:extLst>
          </p:cNvPr>
          <p:cNvSpPr/>
          <p:nvPr/>
        </p:nvSpPr>
        <p:spPr>
          <a:xfrm>
            <a:off x="88191" y="1183445"/>
            <a:ext cx="93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venir Next LT Pro Light" panose="020B0304020202020204" pitchFamily="34" charset="0"/>
              </a:rPr>
              <a:t>Table 1</a:t>
            </a:r>
            <a:endParaRPr lang="en-US" b="1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6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CCD0-D4DB-490D-A30B-9E932EAE2E69}"/>
              </a:ext>
            </a:extLst>
          </p:cNvPr>
          <p:cNvSpPr txBox="1">
            <a:spLocks/>
          </p:cNvSpPr>
          <p:nvPr/>
        </p:nvSpPr>
        <p:spPr>
          <a:xfrm>
            <a:off x="433722" y="1256608"/>
            <a:ext cx="8508941" cy="35439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b="0" dirty="0">
                <a:latin typeface="Avenir Next LT Pro Light" panose="020B0304020202020204" pitchFamily="34" charset="0"/>
              </a:rPr>
              <a:t>Understand why, when, and how to conduct an ANOVA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b="0" dirty="0">
                <a:latin typeface="Avenir Next LT Pro Light" panose="020B0304020202020204" pitchFamily="34" charset="0"/>
              </a:rPr>
              <a:t>Summarize experimental components using linear models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endParaRPr lang="en-US" sz="1800" b="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9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ANOVA in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A3CBB-8B09-53EB-66F8-9283333E0E7D}"/>
              </a:ext>
            </a:extLst>
          </p:cNvPr>
          <p:cNvSpPr/>
          <p:nvPr/>
        </p:nvSpPr>
        <p:spPr>
          <a:xfrm>
            <a:off x="473055" y="3085068"/>
            <a:ext cx="8670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Well…maybe a bit of background on how R conducts an ANOVA first….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E5E78003-811F-4471-A3EE-D92AD40C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5" y="1186134"/>
            <a:ext cx="6538244" cy="201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Completely randomized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909F2-D3F4-4013-89D5-2FCDB97EBA16}"/>
              </a:ext>
            </a:extLst>
          </p:cNvPr>
          <p:cNvSpPr/>
          <p:nvPr/>
        </p:nvSpPr>
        <p:spPr>
          <a:xfrm>
            <a:off x="214545" y="3724711"/>
            <a:ext cx="7159378" cy="2606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B7D529-F355-448A-9F9F-2585E5600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97906" y="4119238"/>
            <a:ext cx="547231" cy="450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6A80F-3545-4307-8D64-5F5CE1F1A6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709516" y="4800552"/>
            <a:ext cx="547231" cy="450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35270-4D11-417F-BC80-FA771631A4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97905" y="5449620"/>
            <a:ext cx="547231" cy="450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77634D-C6EB-49A8-9990-F52275A6A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1630482" y="4119238"/>
            <a:ext cx="547231" cy="450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8241EA-D2FF-4276-BEFD-7383CB426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1642092" y="4800552"/>
            <a:ext cx="547231" cy="450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4C0B75-D62A-402C-A0E0-ADF178FF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1630481" y="5449620"/>
            <a:ext cx="547231" cy="450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A9036B-9065-49C4-BE4B-591F19F5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63056" y="4108997"/>
            <a:ext cx="547231" cy="4508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3C3390-6BE6-4C60-9D8B-402A2346C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74666" y="4790311"/>
            <a:ext cx="547231" cy="4508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84D7DD-51EC-4E87-8AE9-683043D3F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63055" y="5439379"/>
            <a:ext cx="547231" cy="4508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DC37D-D0BF-4702-AA06-473A4F2AF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3495628" y="4108997"/>
            <a:ext cx="547231" cy="450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1FAF8-F6D9-47B9-AC70-D88EE28E3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3507238" y="4790311"/>
            <a:ext cx="547231" cy="4508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9EB22A-91D8-4010-94F1-C1751D37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3495627" y="5439379"/>
            <a:ext cx="547231" cy="4508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090F85-951A-42DC-A664-1DF6E79947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439809" y="4108997"/>
            <a:ext cx="547231" cy="450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97D391A-C9BD-4EAB-A9A9-DCBF7CED8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451419" y="4790311"/>
            <a:ext cx="547231" cy="4508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238CD5-A862-41B9-B669-3E8D398DC3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439808" y="5439379"/>
            <a:ext cx="547231" cy="4508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63A558-5823-450A-95F9-B28DF313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5261377" y="4108997"/>
            <a:ext cx="547231" cy="4508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A21116-7D71-40D6-9113-47DC6A968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5272987" y="4790311"/>
            <a:ext cx="547231" cy="4508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59D3066-3FA6-4F3B-9FDF-4FF6B161AD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5261376" y="5439379"/>
            <a:ext cx="547231" cy="4508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FAD1AA6-1DD2-419E-895F-0D71D1535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193948" y="4098756"/>
            <a:ext cx="547231" cy="4508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F93956-4A8A-4448-8020-BD37AC2EE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205558" y="4780070"/>
            <a:ext cx="547231" cy="45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E602C0-7132-40AD-AEC5-611697165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193947" y="5429138"/>
            <a:ext cx="547231" cy="450873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E392E6D5-8FF3-4459-80E1-355AC46E55CE}"/>
              </a:ext>
            </a:extLst>
          </p:cNvPr>
          <p:cNvGrpSpPr/>
          <p:nvPr/>
        </p:nvGrpSpPr>
        <p:grpSpPr>
          <a:xfrm>
            <a:off x="214545" y="3229488"/>
            <a:ext cx="7159378" cy="3101234"/>
            <a:chOff x="214545" y="3229488"/>
            <a:chExt cx="7159378" cy="310123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AAB8D39-6E65-4B87-9A3F-DFC609B9C703}"/>
                </a:ext>
              </a:extLst>
            </p:cNvPr>
            <p:cNvSpPr/>
            <p:nvPr/>
          </p:nvSpPr>
          <p:spPr>
            <a:xfrm>
              <a:off x="214545" y="3724711"/>
              <a:ext cx="7159378" cy="26060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5B23332-E617-4E3C-98AC-18A474F85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697906" y="4119238"/>
              <a:ext cx="547231" cy="45087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A4E65CB-9E86-416A-92F5-BC1CDFD0F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709516" y="4800552"/>
              <a:ext cx="547231" cy="45087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37B335D-BEC8-4C82-82D1-CBF150E18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697905" y="5449620"/>
              <a:ext cx="547231" cy="450873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27EF8CCC-3090-4474-BF86-BEEC3E453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1630482" y="4119238"/>
              <a:ext cx="547231" cy="450873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B76EB03-B095-4221-81A8-9490CA193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1642092" y="4800552"/>
              <a:ext cx="547231" cy="450873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7C3D4B4-154D-497D-96E0-3BBBF2396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1630481" y="5449620"/>
              <a:ext cx="547231" cy="450873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0006657-4C44-4749-9A99-8F2A153B8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2563056" y="4108997"/>
              <a:ext cx="547231" cy="450873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310E74DA-A4C5-4EEE-B680-1DE6453E6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2574666" y="4790311"/>
              <a:ext cx="547231" cy="450873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EC7F37A-0C19-458B-B824-E31DA37B5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2563055" y="5439379"/>
              <a:ext cx="547231" cy="45087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65709D-89E2-4588-9B1D-AB00DAA3A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3495628" y="4108997"/>
              <a:ext cx="547231" cy="450873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6B01EB8-35E5-4BC5-B75A-0F0FE5FE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3507238" y="4790311"/>
              <a:ext cx="547231" cy="45087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B8F0EEB-27FF-42D6-A6EB-93413272C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3495627" y="5439379"/>
              <a:ext cx="547231" cy="450873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29011FC-330F-4542-964B-7EDD6CEA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4439809" y="4108997"/>
              <a:ext cx="547231" cy="450873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2A27976B-3A29-4398-8383-B8937EF2E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4451419" y="4790311"/>
              <a:ext cx="547231" cy="450873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389B489-AF4A-41BA-85DE-C44252B25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4439808" y="5439379"/>
              <a:ext cx="547231" cy="450873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FFEDD6B-F167-411D-A27F-944B12F43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5261377" y="4108997"/>
              <a:ext cx="547231" cy="45087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045E1BE-37CA-4688-B27D-10D259808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5272987" y="4790311"/>
              <a:ext cx="547231" cy="450873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E4EC75C-DF6C-4858-92B8-AE9D89E15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5261376" y="5439379"/>
              <a:ext cx="547231" cy="450873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2BB877A-942D-4833-9D42-7794E1D23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6193948" y="4098756"/>
              <a:ext cx="547231" cy="450873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71EE338-74D4-4A93-A9FD-E82CE436F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6205558" y="4780070"/>
              <a:ext cx="547231" cy="450873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5251DD1-E52D-40FC-90A8-CA4F11543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6193947" y="5429138"/>
              <a:ext cx="547231" cy="450873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1D8581F-719C-4FFC-8C75-493BB28C2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5188222" y="3229488"/>
              <a:ext cx="547231" cy="450873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77C103B-EA4E-48A0-84C7-1BBF362D2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4298383" y="3229488"/>
              <a:ext cx="547231" cy="450873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F20C2DD-F529-4B0F-8E72-002CF2C94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8"/>
            <a:stretch/>
          </p:blipFill>
          <p:spPr>
            <a:xfrm>
              <a:off x="5962524" y="3229488"/>
              <a:ext cx="547231" cy="450873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06D0D3-B634-4A8B-851B-F081B2FD3900}"/>
                </a:ext>
              </a:extLst>
            </p:cNvPr>
            <p:cNvSpPr/>
            <p:nvPr/>
          </p:nvSpPr>
          <p:spPr>
            <a:xfrm>
              <a:off x="4626398" y="3291468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Next LT Pro" panose="020B0504020202020204" pitchFamily="34" charset="0"/>
                </a:rPr>
                <a:t>A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DD5DAE6-854C-4F9D-BD95-426851DFBDCE}"/>
                </a:ext>
              </a:extLst>
            </p:cNvPr>
            <p:cNvSpPr/>
            <p:nvPr/>
          </p:nvSpPr>
          <p:spPr>
            <a:xfrm>
              <a:off x="5546110" y="3290156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Next LT Pro" panose="020B0504020202020204" pitchFamily="34" charset="0"/>
                </a:rPr>
                <a:t>B</a:t>
              </a:r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7419A49-9BD1-4556-9C11-D4C8FB113802}"/>
                </a:ext>
              </a:extLst>
            </p:cNvPr>
            <p:cNvSpPr/>
            <p:nvPr/>
          </p:nvSpPr>
          <p:spPr>
            <a:xfrm>
              <a:off x="6294802" y="3284168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6C0DD9-6D2B-4354-9FAB-90D6C829B50D}"/>
              </a:ext>
            </a:extLst>
          </p:cNvPr>
          <p:cNvSpPr/>
          <p:nvPr/>
        </p:nvSpPr>
        <p:spPr>
          <a:xfrm>
            <a:off x="4287188" y="2693708"/>
            <a:ext cx="752358" cy="4274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113068-FF58-4A26-8E84-42DA53DF861C}"/>
              </a:ext>
            </a:extLst>
          </p:cNvPr>
          <p:cNvSpPr/>
          <p:nvPr/>
        </p:nvSpPr>
        <p:spPr>
          <a:xfrm>
            <a:off x="5039546" y="2743695"/>
            <a:ext cx="337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Sampling universe (e.g., farm)</a:t>
            </a:r>
            <a:endParaRPr lang="en-US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1651CA78-7FC4-40AA-8330-40DCDE550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9" r="37855"/>
          <a:stretch/>
        </p:blipFill>
        <p:spPr>
          <a:xfrm>
            <a:off x="7373923" y="5458720"/>
            <a:ext cx="1640031" cy="37134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661D842-356E-44F7-BF15-D4CC432BC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7868894" y="4349679"/>
            <a:ext cx="547231" cy="450873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AB660C7-D824-46F2-AE25-5F33460B42D3}"/>
              </a:ext>
            </a:extLst>
          </p:cNvPr>
          <p:cNvSpPr/>
          <p:nvPr/>
        </p:nvSpPr>
        <p:spPr>
          <a:xfrm>
            <a:off x="7588399" y="4801708"/>
            <a:ext cx="1315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single plant</a:t>
            </a:r>
          </a:p>
        </p:txBody>
      </p:sp>
    </p:spTree>
    <p:extLst>
      <p:ext uri="{BB962C8B-B14F-4D97-AF65-F5344CB8AC3E}">
        <p14:creationId xmlns:p14="http://schemas.microsoft.com/office/powerpoint/2010/main" val="88728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EA9815-BCD2-444F-B64B-8EE0ABDA3B2E}"/>
              </a:ext>
            </a:extLst>
          </p:cNvPr>
          <p:cNvSpPr/>
          <p:nvPr/>
        </p:nvSpPr>
        <p:spPr>
          <a:xfrm>
            <a:off x="2508310" y="1873722"/>
            <a:ext cx="1358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Response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E97D05-68AB-48A5-A5BC-BA36C683A4FD}"/>
              </a:ext>
            </a:extLst>
          </p:cNvPr>
          <p:cNvSpPr/>
          <p:nvPr/>
        </p:nvSpPr>
        <p:spPr>
          <a:xfrm>
            <a:off x="4155604" y="1890821"/>
            <a:ext cx="124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Predictors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76124-77C7-4F05-962D-750C8FA4471E}"/>
              </a:ext>
            </a:extLst>
          </p:cNvPr>
          <p:cNvSpPr/>
          <p:nvPr/>
        </p:nvSpPr>
        <p:spPr>
          <a:xfrm>
            <a:off x="4368258" y="244968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D6ED7-5167-47FA-9055-10300CA9AE15}"/>
              </a:ext>
            </a:extLst>
          </p:cNvPr>
          <p:cNvSpPr/>
          <p:nvPr/>
        </p:nvSpPr>
        <p:spPr>
          <a:xfrm>
            <a:off x="1122922" y="3801040"/>
            <a:ext cx="61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sz="4000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endParaRPr lang="en-US" sz="4000" dirty="0">
              <a:latin typeface="Avenir Next LT Pro Light" panose="020B03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B934BF-9838-42C5-8494-5974BD4F3B20}"/>
              </a:ext>
            </a:extLst>
          </p:cNvPr>
          <p:cNvSpPr/>
          <p:nvPr/>
        </p:nvSpPr>
        <p:spPr>
          <a:xfrm>
            <a:off x="4252842" y="3801040"/>
            <a:ext cx="5982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sz="4000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endParaRPr lang="en-US" sz="4000" dirty="0">
              <a:latin typeface="Avenir Next LT Pro Light" panose="020B03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E3FD3-446E-438A-9254-194EB0EC45CB}"/>
              </a:ext>
            </a:extLst>
          </p:cNvPr>
          <p:cNvSpPr/>
          <p:nvPr/>
        </p:nvSpPr>
        <p:spPr>
          <a:xfrm>
            <a:off x="7316783" y="3801040"/>
            <a:ext cx="630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sz="4000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endParaRPr lang="en-US" sz="4000" dirty="0">
              <a:latin typeface="Avenir Next LT Pro Light" panose="020B03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AB0F46-2B68-4E0E-A7E9-975B8090DABC}"/>
              </a:ext>
            </a:extLst>
          </p:cNvPr>
          <p:cNvCxnSpPr>
            <a:cxnSpLocks/>
          </p:cNvCxnSpPr>
          <p:nvPr/>
        </p:nvCxnSpPr>
        <p:spPr>
          <a:xfrm>
            <a:off x="677779" y="4704305"/>
            <a:ext cx="1938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4E9726-F123-4FCD-8812-35FD3A421137}"/>
              </a:ext>
            </a:extLst>
          </p:cNvPr>
          <p:cNvCxnSpPr>
            <a:cxnSpLocks/>
          </p:cNvCxnSpPr>
          <p:nvPr/>
        </p:nvCxnSpPr>
        <p:spPr>
          <a:xfrm>
            <a:off x="685800" y="4704303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42D534-DD07-4B0E-9480-193888F3819F}"/>
              </a:ext>
            </a:extLst>
          </p:cNvPr>
          <p:cNvCxnSpPr>
            <a:cxnSpLocks/>
          </p:cNvCxnSpPr>
          <p:nvPr/>
        </p:nvCxnSpPr>
        <p:spPr>
          <a:xfrm>
            <a:off x="1005840" y="4704303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931800-4766-4B9A-AC0D-5B5265050CBC}"/>
              </a:ext>
            </a:extLst>
          </p:cNvPr>
          <p:cNvCxnSpPr>
            <a:cxnSpLocks/>
          </p:cNvCxnSpPr>
          <p:nvPr/>
        </p:nvCxnSpPr>
        <p:spPr>
          <a:xfrm>
            <a:off x="1645920" y="4712101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FEFDE-7284-4E47-A9D9-1E4278AC9887}"/>
              </a:ext>
            </a:extLst>
          </p:cNvPr>
          <p:cNvCxnSpPr>
            <a:cxnSpLocks/>
          </p:cNvCxnSpPr>
          <p:nvPr/>
        </p:nvCxnSpPr>
        <p:spPr>
          <a:xfrm>
            <a:off x="1325880" y="4704303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882323-2CFB-4961-A1BE-F5D0730DF372}"/>
              </a:ext>
            </a:extLst>
          </p:cNvPr>
          <p:cNvCxnSpPr>
            <a:cxnSpLocks/>
          </p:cNvCxnSpPr>
          <p:nvPr/>
        </p:nvCxnSpPr>
        <p:spPr>
          <a:xfrm>
            <a:off x="1965960" y="4712101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2454A3-56FE-4AB7-9858-D8D810D011B4}"/>
              </a:ext>
            </a:extLst>
          </p:cNvPr>
          <p:cNvCxnSpPr>
            <a:cxnSpLocks/>
          </p:cNvCxnSpPr>
          <p:nvPr/>
        </p:nvCxnSpPr>
        <p:spPr>
          <a:xfrm>
            <a:off x="2286000" y="4704303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F306C6-6477-4A47-B8A6-F9C3E48587D3}"/>
              </a:ext>
            </a:extLst>
          </p:cNvPr>
          <p:cNvCxnSpPr>
            <a:cxnSpLocks/>
          </p:cNvCxnSpPr>
          <p:nvPr/>
        </p:nvCxnSpPr>
        <p:spPr>
          <a:xfrm flipH="1">
            <a:off x="1450770" y="3056960"/>
            <a:ext cx="310896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D65D81-8B00-4BC6-951A-271A4703D04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23100" y="3034456"/>
            <a:ext cx="51304" cy="829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8CE851-F311-4BD3-9BE2-2FE3629DC7DC}"/>
              </a:ext>
            </a:extLst>
          </p:cNvPr>
          <p:cNvCxnSpPr>
            <a:cxnSpLocks/>
          </p:cNvCxnSpPr>
          <p:nvPr/>
        </p:nvCxnSpPr>
        <p:spPr>
          <a:xfrm flipH="1" flipV="1">
            <a:off x="4559730" y="3056960"/>
            <a:ext cx="310896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C2FF26-9EAA-4F4F-98B8-65C4BB5C2D5A}"/>
              </a:ext>
            </a:extLst>
          </p:cNvPr>
          <p:cNvCxnSpPr>
            <a:cxnSpLocks/>
          </p:cNvCxnSpPr>
          <p:nvPr/>
        </p:nvCxnSpPr>
        <p:spPr>
          <a:xfrm>
            <a:off x="2606040" y="4712101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CB6927-7725-44C4-8189-0D65D69EBC30}"/>
              </a:ext>
            </a:extLst>
          </p:cNvPr>
          <p:cNvCxnSpPr>
            <a:cxnSpLocks/>
          </p:cNvCxnSpPr>
          <p:nvPr/>
        </p:nvCxnSpPr>
        <p:spPr>
          <a:xfrm>
            <a:off x="3624179" y="4704305"/>
            <a:ext cx="1938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97C3974-C756-4390-8941-DAA320A91C49}"/>
              </a:ext>
            </a:extLst>
          </p:cNvPr>
          <p:cNvCxnSpPr>
            <a:cxnSpLocks/>
          </p:cNvCxnSpPr>
          <p:nvPr/>
        </p:nvCxnSpPr>
        <p:spPr>
          <a:xfrm>
            <a:off x="3632200" y="4704303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061E1FA-4077-4518-B1FF-C1D7483C1D6B}"/>
              </a:ext>
            </a:extLst>
          </p:cNvPr>
          <p:cNvCxnSpPr>
            <a:cxnSpLocks/>
          </p:cNvCxnSpPr>
          <p:nvPr/>
        </p:nvCxnSpPr>
        <p:spPr>
          <a:xfrm>
            <a:off x="3952240" y="4704303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0F1DD2-5EB5-489A-A5F1-945F147FA605}"/>
              </a:ext>
            </a:extLst>
          </p:cNvPr>
          <p:cNvCxnSpPr>
            <a:cxnSpLocks/>
          </p:cNvCxnSpPr>
          <p:nvPr/>
        </p:nvCxnSpPr>
        <p:spPr>
          <a:xfrm>
            <a:off x="4592320" y="4712101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B8BCF8-AB0D-4FDA-9BB1-F39AFF28945B}"/>
              </a:ext>
            </a:extLst>
          </p:cNvPr>
          <p:cNvCxnSpPr>
            <a:cxnSpLocks/>
          </p:cNvCxnSpPr>
          <p:nvPr/>
        </p:nvCxnSpPr>
        <p:spPr>
          <a:xfrm>
            <a:off x="4272280" y="4704303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4BC6E9E-4797-452B-BC55-B92E3477C1CE}"/>
              </a:ext>
            </a:extLst>
          </p:cNvPr>
          <p:cNvCxnSpPr>
            <a:cxnSpLocks/>
          </p:cNvCxnSpPr>
          <p:nvPr/>
        </p:nvCxnSpPr>
        <p:spPr>
          <a:xfrm>
            <a:off x="4912360" y="4712101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932D62D-2942-4189-9A3D-32C2714B5EE0}"/>
              </a:ext>
            </a:extLst>
          </p:cNvPr>
          <p:cNvCxnSpPr>
            <a:cxnSpLocks/>
          </p:cNvCxnSpPr>
          <p:nvPr/>
        </p:nvCxnSpPr>
        <p:spPr>
          <a:xfrm>
            <a:off x="5232400" y="4704303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BCDE1B-0056-420F-94E2-3FE1A4932584}"/>
              </a:ext>
            </a:extLst>
          </p:cNvPr>
          <p:cNvCxnSpPr>
            <a:cxnSpLocks/>
          </p:cNvCxnSpPr>
          <p:nvPr/>
        </p:nvCxnSpPr>
        <p:spPr>
          <a:xfrm>
            <a:off x="5552440" y="4712101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A92662B-E6A0-4FD0-B742-CF818EA7ABF5}"/>
              </a:ext>
            </a:extLst>
          </p:cNvPr>
          <p:cNvCxnSpPr>
            <a:cxnSpLocks/>
          </p:cNvCxnSpPr>
          <p:nvPr/>
        </p:nvCxnSpPr>
        <p:spPr>
          <a:xfrm>
            <a:off x="6658662" y="4704303"/>
            <a:ext cx="1938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772443-59AD-4A70-81CE-778D279994B9}"/>
              </a:ext>
            </a:extLst>
          </p:cNvPr>
          <p:cNvCxnSpPr>
            <a:cxnSpLocks/>
          </p:cNvCxnSpPr>
          <p:nvPr/>
        </p:nvCxnSpPr>
        <p:spPr>
          <a:xfrm>
            <a:off x="6666683" y="4704301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B368EA4-A6D6-457F-9C29-559297AA6AA6}"/>
              </a:ext>
            </a:extLst>
          </p:cNvPr>
          <p:cNvCxnSpPr>
            <a:cxnSpLocks/>
          </p:cNvCxnSpPr>
          <p:nvPr/>
        </p:nvCxnSpPr>
        <p:spPr>
          <a:xfrm>
            <a:off x="6986723" y="4704301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7A5103-7B7D-4F20-ABF5-64B9532758D9}"/>
              </a:ext>
            </a:extLst>
          </p:cNvPr>
          <p:cNvCxnSpPr>
            <a:cxnSpLocks/>
          </p:cNvCxnSpPr>
          <p:nvPr/>
        </p:nvCxnSpPr>
        <p:spPr>
          <a:xfrm>
            <a:off x="7626803" y="4712099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2A72308-6B8D-47A6-A391-A12F59D08627}"/>
              </a:ext>
            </a:extLst>
          </p:cNvPr>
          <p:cNvCxnSpPr>
            <a:cxnSpLocks/>
          </p:cNvCxnSpPr>
          <p:nvPr/>
        </p:nvCxnSpPr>
        <p:spPr>
          <a:xfrm>
            <a:off x="7306763" y="4704301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12D8A07-AF0A-43A9-B4AB-7814182BC34D}"/>
              </a:ext>
            </a:extLst>
          </p:cNvPr>
          <p:cNvCxnSpPr>
            <a:cxnSpLocks/>
          </p:cNvCxnSpPr>
          <p:nvPr/>
        </p:nvCxnSpPr>
        <p:spPr>
          <a:xfrm>
            <a:off x="7946843" y="4712099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9AF3854-F792-4E7D-8A46-813A2645E69E}"/>
              </a:ext>
            </a:extLst>
          </p:cNvPr>
          <p:cNvCxnSpPr>
            <a:cxnSpLocks/>
          </p:cNvCxnSpPr>
          <p:nvPr/>
        </p:nvCxnSpPr>
        <p:spPr>
          <a:xfrm>
            <a:off x="8266883" y="4704301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93C230-BD50-4D6C-A467-4E26F63CB4AA}"/>
              </a:ext>
            </a:extLst>
          </p:cNvPr>
          <p:cNvCxnSpPr>
            <a:cxnSpLocks/>
          </p:cNvCxnSpPr>
          <p:nvPr/>
        </p:nvCxnSpPr>
        <p:spPr>
          <a:xfrm>
            <a:off x="8586923" y="4712099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2B0450D-6F89-4A51-B5C3-73F10F53C380}"/>
              </a:ext>
            </a:extLst>
          </p:cNvPr>
          <p:cNvSpPr/>
          <p:nvPr/>
        </p:nvSpPr>
        <p:spPr>
          <a:xfrm>
            <a:off x="458815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25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7246E1-DE22-44AB-93DD-1A4F533E5BB4}"/>
              </a:ext>
            </a:extLst>
          </p:cNvPr>
          <p:cNvSpPr/>
          <p:nvPr/>
        </p:nvSpPr>
        <p:spPr>
          <a:xfrm>
            <a:off x="771926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28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510A7D-F0B1-4955-802C-1A6927863DA9}"/>
              </a:ext>
            </a:extLst>
          </p:cNvPr>
          <p:cNvSpPr/>
          <p:nvPr/>
        </p:nvSpPr>
        <p:spPr>
          <a:xfrm>
            <a:off x="1095558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890602-58FC-432C-A819-01708BA0B843}"/>
              </a:ext>
            </a:extLst>
          </p:cNvPr>
          <p:cNvSpPr/>
          <p:nvPr/>
        </p:nvSpPr>
        <p:spPr>
          <a:xfrm>
            <a:off x="1408669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3F8EC1-05C9-4460-97E9-3D6A47D905D8}"/>
              </a:ext>
            </a:extLst>
          </p:cNvPr>
          <p:cNvSpPr/>
          <p:nvPr/>
        </p:nvSpPr>
        <p:spPr>
          <a:xfrm>
            <a:off x="1741229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7941C27-9635-438B-8D2A-8E709B378B14}"/>
              </a:ext>
            </a:extLst>
          </p:cNvPr>
          <p:cNvSpPr/>
          <p:nvPr/>
        </p:nvSpPr>
        <p:spPr>
          <a:xfrm>
            <a:off x="2054340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36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EBDBCB-6283-4B0D-829B-A5FD8F1A5C5C}"/>
              </a:ext>
            </a:extLst>
          </p:cNvPr>
          <p:cNvSpPr/>
          <p:nvPr/>
        </p:nvSpPr>
        <p:spPr>
          <a:xfrm>
            <a:off x="2358016" y="490688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24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29E0EF-D2CA-40AD-AEE9-F637C0C7A560}"/>
              </a:ext>
            </a:extLst>
          </p:cNvPr>
          <p:cNvSpPr/>
          <p:nvPr/>
        </p:nvSpPr>
        <p:spPr>
          <a:xfrm>
            <a:off x="3383878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26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30B1C31-2163-4BE7-A76F-80D0BC65E564}"/>
              </a:ext>
            </a:extLst>
          </p:cNvPr>
          <p:cNvSpPr/>
          <p:nvPr/>
        </p:nvSpPr>
        <p:spPr>
          <a:xfrm>
            <a:off x="3696989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29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660D57-562F-48B9-A17E-8E6B85ED38B2}"/>
              </a:ext>
            </a:extLst>
          </p:cNvPr>
          <p:cNvSpPr/>
          <p:nvPr/>
        </p:nvSpPr>
        <p:spPr>
          <a:xfrm>
            <a:off x="4020621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4F602A-E4A6-41FD-8391-1A8C63640698}"/>
              </a:ext>
            </a:extLst>
          </p:cNvPr>
          <p:cNvSpPr/>
          <p:nvPr/>
        </p:nvSpPr>
        <p:spPr>
          <a:xfrm>
            <a:off x="4333732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91A5684-582D-4404-8D97-21CA929161A6}"/>
              </a:ext>
            </a:extLst>
          </p:cNvPr>
          <p:cNvSpPr/>
          <p:nvPr/>
        </p:nvSpPr>
        <p:spPr>
          <a:xfrm>
            <a:off x="4666292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E8C03D-2F51-4AAC-BE3C-2C105A510D37}"/>
              </a:ext>
            </a:extLst>
          </p:cNvPr>
          <p:cNvSpPr/>
          <p:nvPr/>
        </p:nvSpPr>
        <p:spPr>
          <a:xfrm>
            <a:off x="4979403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AD27E1F-3FA8-46C2-B634-90C8C6CB9404}"/>
              </a:ext>
            </a:extLst>
          </p:cNvPr>
          <p:cNvSpPr/>
          <p:nvPr/>
        </p:nvSpPr>
        <p:spPr>
          <a:xfrm>
            <a:off x="5283079" y="490688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995783E-C0FC-4DAC-898B-9239440FD908}"/>
              </a:ext>
            </a:extLst>
          </p:cNvPr>
          <p:cNvSpPr/>
          <p:nvPr/>
        </p:nvSpPr>
        <p:spPr>
          <a:xfrm>
            <a:off x="6444373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70D342A-6B4E-4E9E-B5F0-EA854E27FD72}"/>
              </a:ext>
            </a:extLst>
          </p:cNvPr>
          <p:cNvSpPr/>
          <p:nvPr/>
        </p:nvSpPr>
        <p:spPr>
          <a:xfrm>
            <a:off x="6757484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CA6D8B0-9004-4CF7-9465-D3EF264F0228}"/>
              </a:ext>
            </a:extLst>
          </p:cNvPr>
          <p:cNvSpPr/>
          <p:nvPr/>
        </p:nvSpPr>
        <p:spPr>
          <a:xfrm>
            <a:off x="7081116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38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219244-E3A1-4BBF-A098-BC550578F86C}"/>
              </a:ext>
            </a:extLst>
          </p:cNvPr>
          <p:cNvSpPr/>
          <p:nvPr/>
        </p:nvSpPr>
        <p:spPr>
          <a:xfrm>
            <a:off x="7394227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44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FB30C94-AA62-4AEC-A078-A55193495EA1}"/>
              </a:ext>
            </a:extLst>
          </p:cNvPr>
          <p:cNvSpPr/>
          <p:nvPr/>
        </p:nvSpPr>
        <p:spPr>
          <a:xfrm>
            <a:off x="7726787" y="4906883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B55126-36D3-4273-A117-9548F33CBC64}"/>
              </a:ext>
            </a:extLst>
          </p:cNvPr>
          <p:cNvSpPr/>
          <p:nvPr/>
        </p:nvSpPr>
        <p:spPr>
          <a:xfrm>
            <a:off x="8039898" y="5161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A56A9D-DC9D-470A-97E7-E143CA393DDB}"/>
              </a:ext>
            </a:extLst>
          </p:cNvPr>
          <p:cNvSpPr/>
          <p:nvPr/>
        </p:nvSpPr>
        <p:spPr>
          <a:xfrm>
            <a:off x="8343574" y="490688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B5814BC-2E24-4D3B-93F1-3EB229A1B3D4}"/>
                  </a:ext>
                </a:extLst>
              </p:cNvPr>
              <p:cNvSpPr/>
              <p:nvPr/>
            </p:nvSpPr>
            <p:spPr>
              <a:xfrm>
                <a:off x="1002166" y="5618696"/>
                <a:ext cx="1077474" cy="646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i="1" dirty="0"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B5814BC-2E24-4D3B-93F1-3EB229A1B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66" y="5618696"/>
                <a:ext cx="1077474" cy="646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8C69C8D-76AB-4858-BD89-085CA2892507}"/>
                  </a:ext>
                </a:extLst>
              </p:cNvPr>
              <p:cNvSpPr/>
              <p:nvPr/>
            </p:nvSpPr>
            <p:spPr>
              <a:xfrm>
                <a:off x="4042167" y="5618696"/>
                <a:ext cx="10598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i="1" dirty="0"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8C69C8D-76AB-4858-BD89-085CA2892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7" y="5618696"/>
                <a:ext cx="105984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B85F6BF-0BF6-4466-944D-F04E3E4FF042}"/>
                  </a:ext>
                </a:extLst>
              </p:cNvPr>
              <p:cNvSpPr/>
              <p:nvPr/>
            </p:nvSpPr>
            <p:spPr>
              <a:xfrm>
                <a:off x="7181927" y="5618696"/>
                <a:ext cx="943399" cy="646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i="1" dirty="0"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B85F6BF-0BF6-4466-944D-F04E3E4FF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27" y="5618696"/>
                <a:ext cx="943399" cy="646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58DA5F2-DEF9-4967-A62D-16CBF7DD8989}"/>
                  </a:ext>
                </a:extLst>
              </p:cNvPr>
              <p:cNvSpPr/>
              <p:nvPr/>
            </p:nvSpPr>
            <p:spPr>
              <a:xfrm>
                <a:off x="5283079" y="2585141"/>
                <a:ext cx="10020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i="1" dirty="0" smtClean="0">
                          <a:latin typeface="Avenir Next LT Pro Light" panose="020B0304020202020204" pitchFamily="34" charset="0"/>
                          <a:ea typeface="Cambria Math" panose="02040503050406030204" pitchFamily="18" charset="0"/>
                        </a:rPr>
                        <m:t>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20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58DA5F2-DEF9-4967-A62D-16CBF7DD8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79" y="2585141"/>
                <a:ext cx="1002006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C9FA7C2A-BF83-4433-9707-8DE463A61016}"/>
              </a:ext>
            </a:extLst>
          </p:cNvPr>
          <p:cNvSpPr txBox="1">
            <a:spLocks/>
          </p:cNvSpPr>
          <p:nvPr/>
        </p:nvSpPr>
        <p:spPr>
          <a:xfrm>
            <a:off x="6261862" y="6039648"/>
            <a:ext cx="920065" cy="70783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Bef>
                <a:spcPts val="0"/>
              </a:spcBef>
            </a:pPr>
            <a:r>
              <a:rPr lang="en-US" sz="4000" b="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Y</a:t>
            </a:r>
            <a:r>
              <a:rPr lang="en-US" sz="4000" b="0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C1</a:t>
            </a:r>
            <a:endParaRPr lang="en-US" sz="4000" b="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3876513-F3F7-4C1B-90E0-7674F2E0FBA9}"/>
              </a:ext>
            </a:extLst>
          </p:cNvPr>
          <p:cNvCxnSpPr>
            <a:cxnSpLocks/>
          </p:cNvCxnSpPr>
          <p:nvPr/>
        </p:nvCxnSpPr>
        <p:spPr>
          <a:xfrm>
            <a:off x="6643841" y="5239972"/>
            <a:ext cx="0" cy="822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DF14C8B-1D54-4A18-806A-D2EA9620684F}"/>
              </a:ext>
            </a:extLst>
          </p:cNvPr>
          <p:cNvSpPr/>
          <p:nvPr/>
        </p:nvSpPr>
        <p:spPr>
          <a:xfrm>
            <a:off x="317956" y="6378153"/>
            <a:ext cx="37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Units = biomass of plants in 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286E5FAB-1916-48A9-BD5C-6D1FC66DE7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286E5FAB-1916-48A9-BD5C-6D1FC66D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8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76227-45AF-485F-85DB-4A937BAE4F7D}"/>
              </a:ext>
            </a:extLst>
          </p:cNvPr>
          <p:cNvSpPr/>
          <p:nvPr/>
        </p:nvSpPr>
        <p:spPr>
          <a:xfrm>
            <a:off x="382587" y="988672"/>
            <a:ext cx="8199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venir Next LT Pro Light" panose="020B0304020202020204" pitchFamily="34" charset="0"/>
              </a:rPr>
              <a:t>On your scratch paper, organize these data into a spreadsheet ready for analysis in R (the design/layout of a spreadsheet is fine - you don’t need to write out the whole thing). How many rows and columns in Excel would you have?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4D0DC-8FFE-4CFC-BB97-4C101DE8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38" y="2425610"/>
            <a:ext cx="6730924" cy="43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33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" y="74272"/>
            <a:ext cx="5417259" cy="914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Activity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7CCE776-3C52-4137-BD38-8B68F4FA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09"/>
          <a:stretch/>
        </p:blipFill>
        <p:spPr>
          <a:xfrm>
            <a:off x="5713686" y="240451"/>
            <a:ext cx="1995190" cy="63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5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286E5FAB-1916-48A9-BD5C-6D1FC66DE7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286E5FAB-1916-48A9-BD5C-6D1FC66D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57E403-81B9-4B5C-8F08-0E7205E9F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5"/>
          <a:stretch/>
        </p:blipFill>
        <p:spPr>
          <a:xfrm>
            <a:off x="456676" y="2583809"/>
            <a:ext cx="4115324" cy="2169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D3999-1842-4F51-A550-28275B8C2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3"/>
          <a:stretch/>
        </p:blipFill>
        <p:spPr>
          <a:xfrm>
            <a:off x="4806892" y="2390839"/>
            <a:ext cx="3967992" cy="2268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9D0954-31A3-4ABF-AC1D-44315FD05E3D}"/>
              </a:ext>
            </a:extLst>
          </p:cNvPr>
          <p:cNvSpPr/>
          <p:nvPr/>
        </p:nvSpPr>
        <p:spPr>
          <a:xfrm>
            <a:off x="1560352" y="4488110"/>
            <a:ext cx="1375795" cy="2651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  <a:latin typeface="Avenir Next LT Pro Light" panose="020B03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9D753-A6D6-471A-AD3E-AC22822F3594}"/>
              </a:ext>
            </a:extLst>
          </p:cNvPr>
          <p:cNvSpPr/>
          <p:nvPr/>
        </p:nvSpPr>
        <p:spPr>
          <a:xfrm>
            <a:off x="5924025" y="3163837"/>
            <a:ext cx="1375795" cy="2651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7E4783-B760-45B8-BFE9-649ACFD39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928" y="4944700"/>
            <a:ext cx="1230035" cy="1780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6" descr="Image result for biometry sokal and rohlf">
            <a:extLst>
              <a:ext uri="{FF2B5EF4-FFF2-40B4-BE49-F238E27FC236}">
                <a16:creationId xmlns:a16="http://schemas.microsoft.com/office/drawing/2014/main" id="{F55D03DC-7473-49D1-A71B-96B1ACD2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23" y="4941771"/>
            <a:ext cx="1182765" cy="1783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23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6E9D46-5C2D-4A20-8334-527D7A72E467}"/>
              </a:ext>
            </a:extLst>
          </p:cNvPr>
          <p:cNvCxnSpPr>
            <a:cxnSpLocks/>
          </p:cNvCxnSpPr>
          <p:nvPr/>
        </p:nvCxnSpPr>
        <p:spPr>
          <a:xfrm>
            <a:off x="7118328" y="2484000"/>
            <a:ext cx="27432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E6FB67-6BB8-4EBA-A8FE-9D7AE717D105}"/>
              </a:ext>
            </a:extLst>
          </p:cNvPr>
          <p:cNvCxnSpPr>
            <a:cxnSpLocks/>
          </p:cNvCxnSpPr>
          <p:nvPr/>
        </p:nvCxnSpPr>
        <p:spPr>
          <a:xfrm>
            <a:off x="7207696" y="2103834"/>
            <a:ext cx="18288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D9AAA-C2C2-4B0D-89E0-FF9245322D85}"/>
              </a:ext>
            </a:extLst>
          </p:cNvPr>
          <p:cNvGrpSpPr/>
          <p:nvPr/>
        </p:nvGrpSpPr>
        <p:grpSpPr>
          <a:xfrm>
            <a:off x="1719637" y="1069598"/>
            <a:ext cx="7113864" cy="4569204"/>
            <a:chOff x="998290" y="1187044"/>
            <a:chExt cx="7113864" cy="45692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8C834D-CA92-45F4-BC55-EE06EE1295A0}"/>
                </a:ext>
              </a:extLst>
            </p:cNvPr>
            <p:cNvSpPr/>
            <p:nvPr/>
          </p:nvSpPr>
          <p:spPr>
            <a:xfrm>
              <a:off x="1228987" y="1493239"/>
              <a:ext cx="6686025" cy="41777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6B45A3-1554-4575-AA8C-8CEB052BE1C0}"/>
                </a:ext>
              </a:extLst>
            </p:cNvPr>
            <p:cNvSpPr/>
            <p:nvPr/>
          </p:nvSpPr>
          <p:spPr>
            <a:xfrm>
              <a:off x="998290" y="1291905"/>
              <a:ext cx="7113864" cy="44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BB78D-2F43-4DAF-95AF-F0A3D8E35A86}"/>
                </a:ext>
              </a:extLst>
            </p:cNvPr>
            <p:cNvSpPr/>
            <p:nvPr/>
          </p:nvSpPr>
          <p:spPr>
            <a:xfrm rot="5400000">
              <a:off x="5628104" y="3448786"/>
              <a:ext cx="45692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C1354-E337-4AF0-B98B-2F3EABA9D78B}"/>
              </a:ext>
            </a:extLst>
          </p:cNvPr>
          <p:cNvSpPr/>
          <p:nvPr/>
        </p:nvSpPr>
        <p:spPr>
          <a:xfrm>
            <a:off x="2472464" y="5638802"/>
            <a:ext cx="6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3204A-C2F4-4509-B20F-91C9CAC10B4E}"/>
              </a:ext>
            </a:extLst>
          </p:cNvPr>
          <p:cNvSpPr/>
          <p:nvPr/>
        </p:nvSpPr>
        <p:spPr>
          <a:xfrm>
            <a:off x="4633358" y="5638802"/>
            <a:ext cx="6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B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1C8189-8216-469E-ACAA-8E13C7C38233}"/>
              </a:ext>
            </a:extLst>
          </p:cNvPr>
          <p:cNvSpPr/>
          <p:nvPr/>
        </p:nvSpPr>
        <p:spPr>
          <a:xfrm>
            <a:off x="6779505" y="5638801"/>
            <a:ext cx="6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C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81649A-3D1D-4458-BEA6-8CF59B7013DF}"/>
              </a:ext>
            </a:extLst>
          </p:cNvPr>
          <p:cNvSpPr/>
          <p:nvPr/>
        </p:nvSpPr>
        <p:spPr>
          <a:xfrm>
            <a:off x="1371408" y="350229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34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2141F9-E0BF-4FF9-8FC7-8178F3F6E137}"/>
              </a:ext>
            </a:extLst>
          </p:cNvPr>
          <p:cNvSpPr/>
          <p:nvPr/>
        </p:nvSpPr>
        <p:spPr>
          <a:xfrm>
            <a:off x="42208" y="2430869"/>
            <a:ext cx="157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Above ground biomass (g)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7EE90-9C36-4EF1-AA87-0B0FB8A731B3}"/>
              </a:ext>
            </a:extLst>
          </p:cNvPr>
          <p:cNvCxnSpPr>
            <a:cxnSpLocks/>
          </p:cNvCxnSpPr>
          <p:nvPr/>
        </p:nvCxnSpPr>
        <p:spPr>
          <a:xfrm>
            <a:off x="1950334" y="3702348"/>
            <a:ext cx="62289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41EED-23B0-4064-A678-81B82FE92B9D}"/>
              </a:ext>
            </a:extLst>
          </p:cNvPr>
          <p:cNvSpPr/>
          <p:nvPr/>
        </p:nvSpPr>
        <p:spPr>
          <a:xfrm>
            <a:off x="8170139" y="3429000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sz="28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2800" dirty="0">
              <a:latin typeface="Avenir Next LT Pro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9CD0-D2D8-4C64-96FC-313456E33ECC}"/>
              </a:ext>
            </a:extLst>
          </p:cNvPr>
          <p:cNvSpPr/>
          <p:nvPr/>
        </p:nvSpPr>
        <p:spPr>
          <a:xfrm>
            <a:off x="2733178" y="3884078"/>
            <a:ext cx="88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-4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D48E19-21E8-4D78-88CC-23C343765136}"/>
              </a:ext>
            </a:extLst>
          </p:cNvPr>
          <p:cNvSpPr/>
          <p:nvPr/>
        </p:nvSpPr>
        <p:spPr>
          <a:xfrm>
            <a:off x="2691771" y="4401976"/>
            <a:ext cx="226502" cy="229392"/>
          </a:xfrm>
          <a:prstGeom prst="ellipse">
            <a:avLst/>
          </a:prstGeom>
          <a:solidFill>
            <a:srgbClr val="4A85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D1DCB77-9EEA-4966-946F-1025C4C6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813907" y="6004213"/>
            <a:ext cx="547231" cy="45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AAFDBB-557D-427D-893F-A18EFDFE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663272" y="6004213"/>
            <a:ext cx="547231" cy="450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BB6D3-56B4-4D2F-A0FE-AB073C183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31406" y="6004213"/>
            <a:ext cx="547231" cy="4508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3EE60CD-A957-4553-920F-8EF19C69A4C2}"/>
              </a:ext>
            </a:extLst>
          </p:cNvPr>
          <p:cNvSpPr/>
          <p:nvPr/>
        </p:nvSpPr>
        <p:spPr>
          <a:xfrm>
            <a:off x="4847536" y="3913647"/>
            <a:ext cx="226502" cy="229392"/>
          </a:xfrm>
          <a:prstGeom prst="ellipse">
            <a:avLst/>
          </a:prstGeom>
          <a:solidFill>
            <a:srgbClr val="BE51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F18BD5-C40D-47A3-A923-3FE00559E811}"/>
              </a:ext>
            </a:extLst>
          </p:cNvPr>
          <p:cNvSpPr/>
          <p:nvPr/>
        </p:nvSpPr>
        <p:spPr>
          <a:xfrm>
            <a:off x="7003301" y="2369846"/>
            <a:ext cx="226502" cy="229392"/>
          </a:xfrm>
          <a:prstGeom prst="ellipse">
            <a:avLst/>
          </a:prstGeom>
          <a:solidFill>
            <a:srgbClr val="1D4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6713D9-551F-4BF5-B3B3-8841418893BD}"/>
              </a:ext>
            </a:extLst>
          </p:cNvPr>
          <p:cNvSpPr/>
          <p:nvPr/>
        </p:nvSpPr>
        <p:spPr>
          <a:xfrm>
            <a:off x="5288216" y="421077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-2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250A7-7BE9-4EA4-AC4E-F3808FD86BC3}"/>
              </a:ext>
            </a:extLst>
          </p:cNvPr>
          <p:cNvCxnSpPr>
            <a:cxnSpLocks/>
          </p:cNvCxnSpPr>
          <p:nvPr/>
        </p:nvCxnSpPr>
        <p:spPr>
          <a:xfrm>
            <a:off x="2805021" y="3791824"/>
            <a:ext cx="1" cy="601763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0934D0-7472-47D2-BCAD-986296734E0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956544" y="3725285"/>
            <a:ext cx="4243" cy="188362"/>
          </a:xfrm>
          <a:prstGeom prst="line">
            <a:avLst/>
          </a:prstGeom>
          <a:ln w="9525">
            <a:solidFill>
              <a:srgbClr val="BE51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C749E1-8453-4FAA-84D0-57FBCF691783}"/>
              </a:ext>
            </a:extLst>
          </p:cNvPr>
          <p:cNvCxnSpPr>
            <a:cxnSpLocks/>
          </p:cNvCxnSpPr>
          <p:nvPr/>
        </p:nvCxnSpPr>
        <p:spPr>
          <a:xfrm>
            <a:off x="7111941" y="2599238"/>
            <a:ext cx="9223" cy="1053775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5064F73-445C-4D88-BFEB-265A577E3F22}"/>
              </a:ext>
            </a:extLst>
          </p:cNvPr>
          <p:cNvSpPr/>
          <p:nvPr/>
        </p:nvSpPr>
        <p:spPr>
          <a:xfrm>
            <a:off x="6035941" y="30406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=6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16516B2-6715-4A4B-9E17-95B013E48506}"/>
              </a:ext>
            </a:extLst>
          </p:cNvPr>
          <p:cNvSpPr/>
          <p:nvPr/>
        </p:nvSpPr>
        <p:spPr>
          <a:xfrm>
            <a:off x="7105757" y="2552422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E34C2C-F24D-4445-8682-D153E3D2357A}"/>
              </a:ext>
            </a:extLst>
          </p:cNvPr>
          <p:cNvSpPr/>
          <p:nvPr/>
        </p:nvSpPr>
        <p:spPr>
          <a:xfrm>
            <a:off x="7070832" y="3819053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0F0DCE-8DD0-4261-8869-D193EE49D820}"/>
              </a:ext>
            </a:extLst>
          </p:cNvPr>
          <p:cNvSpPr/>
          <p:nvPr/>
        </p:nvSpPr>
        <p:spPr>
          <a:xfrm>
            <a:off x="7039082" y="2251355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475774-4A6D-4A95-AF42-732811DB8378}"/>
              </a:ext>
            </a:extLst>
          </p:cNvPr>
          <p:cNvSpPr/>
          <p:nvPr/>
        </p:nvSpPr>
        <p:spPr>
          <a:xfrm>
            <a:off x="7023207" y="2653089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290F4F-5B43-4B7A-8A45-26B37BC35E60}"/>
              </a:ext>
            </a:extLst>
          </p:cNvPr>
          <p:cNvSpPr/>
          <p:nvPr/>
        </p:nvSpPr>
        <p:spPr>
          <a:xfrm>
            <a:off x="6991457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E58345-4905-49E2-B615-50F5C654AA45}"/>
              </a:ext>
            </a:extLst>
          </p:cNvPr>
          <p:cNvSpPr/>
          <p:nvPr/>
        </p:nvSpPr>
        <p:spPr>
          <a:xfrm>
            <a:off x="7140682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901BCA-3262-4F80-AAD0-18CCA738F0CC}"/>
              </a:ext>
            </a:extLst>
          </p:cNvPr>
          <p:cNvSpPr/>
          <p:nvPr/>
        </p:nvSpPr>
        <p:spPr>
          <a:xfrm>
            <a:off x="7070832" y="2436806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B93477-7282-480B-BAA2-6BB18B472338}"/>
              </a:ext>
            </a:extLst>
          </p:cNvPr>
          <p:cNvSpPr/>
          <p:nvPr/>
        </p:nvSpPr>
        <p:spPr>
          <a:xfrm>
            <a:off x="7391798" y="2101612"/>
            <a:ext cx="12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ε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C4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=4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endParaRPr lang="en-US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80E52D-E489-460F-8A8F-A68E0E7C1F32}"/>
              </a:ext>
            </a:extLst>
          </p:cNvPr>
          <p:cNvCxnSpPr>
            <a:cxnSpLocks/>
          </p:cNvCxnSpPr>
          <p:nvPr/>
        </p:nvCxnSpPr>
        <p:spPr>
          <a:xfrm>
            <a:off x="7405751" y="2112547"/>
            <a:ext cx="0" cy="36576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FBB341-681D-46FF-9B48-893B9B8AB7B2}"/>
              </a:ext>
            </a:extLst>
          </p:cNvPr>
          <p:cNvSpPr/>
          <p:nvPr/>
        </p:nvSpPr>
        <p:spPr>
          <a:xfrm>
            <a:off x="6611114" y="231340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619C6C-95CC-40A6-AD19-BEC79010EC38}"/>
              </a:ext>
            </a:extLst>
          </p:cNvPr>
          <p:cNvSpPr/>
          <p:nvPr/>
        </p:nvSpPr>
        <p:spPr>
          <a:xfrm>
            <a:off x="4454523" y="3877529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1FC3A6-716A-4FD2-BA74-84493550497A}"/>
              </a:ext>
            </a:extLst>
          </p:cNvPr>
          <p:cNvSpPr/>
          <p:nvPr/>
        </p:nvSpPr>
        <p:spPr>
          <a:xfrm>
            <a:off x="2865844" y="431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CA02B2-681B-4A5D-B842-C1B141D0F913}"/>
              </a:ext>
            </a:extLst>
          </p:cNvPr>
          <p:cNvCxnSpPr>
            <a:cxnSpLocks/>
          </p:cNvCxnSpPr>
          <p:nvPr/>
        </p:nvCxnSpPr>
        <p:spPr>
          <a:xfrm flipH="1" flipV="1">
            <a:off x="5028120" y="3819053"/>
            <a:ext cx="543377" cy="3917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3D9EA6-4069-4BF5-98A6-459628F362AF}"/>
              </a:ext>
            </a:extLst>
          </p:cNvPr>
          <p:cNvCxnSpPr>
            <a:cxnSpLocks/>
          </p:cNvCxnSpPr>
          <p:nvPr/>
        </p:nvCxnSpPr>
        <p:spPr>
          <a:xfrm flipV="1">
            <a:off x="6738654" y="3095519"/>
            <a:ext cx="332178" cy="95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60AAAF15-A43C-4766-A15D-53711020D3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9644" y="989557"/>
                <a:ext cx="4219662" cy="62860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60AAAF15-A43C-4766-A15D-53711020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4" y="989557"/>
                <a:ext cx="4219662" cy="62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25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6E9D46-5C2D-4A20-8334-527D7A72E467}"/>
              </a:ext>
            </a:extLst>
          </p:cNvPr>
          <p:cNvCxnSpPr>
            <a:cxnSpLocks/>
          </p:cNvCxnSpPr>
          <p:nvPr/>
        </p:nvCxnSpPr>
        <p:spPr>
          <a:xfrm>
            <a:off x="7118328" y="2484000"/>
            <a:ext cx="27432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E6FB67-6BB8-4EBA-A8FE-9D7AE717D105}"/>
              </a:ext>
            </a:extLst>
          </p:cNvPr>
          <p:cNvCxnSpPr>
            <a:cxnSpLocks/>
          </p:cNvCxnSpPr>
          <p:nvPr/>
        </p:nvCxnSpPr>
        <p:spPr>
          <a:xfrm>
            <a:off x="7207696" y="2103834"/>
            <a:ext cx="18288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D9AAA-C2C2-4B0D-89E0-FF9245322D85}"/>
              </a:ext>
            </a:extLst>
          </p:cNvPr>
          <p:cNvGrpSpPr/>
          <p:nvPr/>
        </p:nvGrpSpPr>
        <p:grpSpPr>
          <a:xfrm>
            <a:off x="1719637" y="1069598"/>
            <a:ext cx="7113864" cy="4569204"/>
            <a:chOff x="998290" y="1187044"/>
            <a:chExt cx="7113864" cy="45692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8C834D-CA92-45F4-BC55-EE06EE1295A0}"/>
                </a:ext>
              </a:extLst>
            </p:cNvPr>
            <p:cNvSpPr/>
            <p:nvPr/>
          </p:nvSpPr>
          <p:spPr>
            <a:xfrm>
              <a:off x="1228987" y="1493239"/>
              <a:ext cx="6686025" cy="41777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6B45A3-1554-4575-AA8C-8CEB052BE1C0}"/>
                </a:ext>
              </a:extLst>
            </p:cNvPr>
            <p:cNvSpPr/>
            <p:nvPr/>
          </p:nvSpPr>
          <p:spPr>
            <a:xfrm>
              <a:off x="998290" y="1291905"/>
              <a:ext cx="7113864" cy="44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BB78D-2F43-4DAF-95AF-F0A3D8E35A86}"/>
                </a:ext>
              </a:extLst>
            </p:cNvPr>
            <p:cNvSpPr/>
            <p:nvPr/>
          </p:nvSpPr>
          <p:spPr>
            <a:xfrm rot="5400000">
              <a:off x="5628104" y="3448786"/>
              <a:ext cx="45692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C1354-E337-4AF0-B98B-2F3EABA9D78B}"/>
              </a:ext>
            </a:extLst>
          </p:cNvPr>
          <p:cNvSpPr/>
          <p:nvPr/>
        </p:nvSpPr>
        <p:spPr>
          <a:xfrm>
            <a:off x="2472464" y="5638802"/>
            <a:ext cx="6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3204A-C2F4-4509-B20F-91C9CAC10B4E}"/>
              </a:ext>
            </a:extLst>
          </p:cNvPr>
          <p:cNvSpPr/>
          <p:nvPr/>
        </p:nvSpPr>
        <p:spPr>
          <a:xfrm>
            <a:off x="4633358" y="5638802"/>
            <a:ext cx="6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B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1C8189-8216-469E-ACAA-8E13C7C38233}"/>
              </a:ext>
            </a:extLst>
          </p:cNvPr>
          <p:cNvSpPr/>
          <p:nvPr/>
        </p:nvSpPr>
        <p:spPr>
          <a:xfrm>
            <a:off x="6779505" y="5638801"/>
            <a:ext cx="6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C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81649A-3D1D-4458-BEA6-8CF59B7013DF}"/>
              </a:ext>
            </a:extLst>
          </p:cNvPr>
          <p:cNvSpPr/>
          <p:nvPr/>
        </p:nvSpPr>
        <p:spPr>
          <a:xfrm>
            <a:off x="1371408" y="350229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34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2141F9-E0BF-4FF9-8FC7-8178F3F6E137}"/>
              </a:ext>
            </a:extLst>
          </p:cNvPr>
          <p:cNvSpPr/>
          <p:nvPr/>
        </p:nvSpPr>
        <p:spPr>
          <a:xfrm>
            <a:off x="42208" y="2430869"/>
            <a:ext cx="157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Above ground biomass (g)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7EE90-9C36-4EF1-AA87-0B0FB8A731B3}"/>
              </a:ext>
            </a:extLst>
          </p:cNvPr>
          <p:cNvCxnSpPr>
            <a:cxnSpLocks/>
          </p:cNvCxnSpPr>
          <p:nvPr/>
        </p:nvCxnSpPr>
        <p:spPr>
          <a:xfrm>
            <a:off x="1950334" y="3702348"/>
            <a:ext cx="62289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41EED-23B0-4064-A678-81B82FE92B9D}"/>
              </a:ext>
            </a:extLst>
          </p:cNvPr>
          <p:cNvSpPr/>
          <p:nvPr/>
        </p:nvSpPr>
        <p:spPr>
          <a:xfrm>
            <a:off x="8170139" y="3429000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sz="28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2800" dirty="0">
              <a:latin typeface="Avenir Next LT Pro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9CD0-D2D8-4C64-96FC-313456E33ECC}"/>
              </a:ext>
            </a:extLst>
          </p:cNvPr>
          <p:cNvSpPr/>
          <p:nvPr/>
        </p:nvSpPr>
        <p:spPr>
          <a:xfrm>
            <a:off x="2733178" y="3884078"/>
            <a:ext cx="88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-4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D48E19-21E8-4D78-88CC-23C343765136}"/>
              </a:ext>
            </a:extLst>
          </p:cNvPr>
          <p:cNvSpPr/>
          <p:nvPr/>
        </p:nvSpPr>
        <p:spPr>
          <a:xfrm>
            <a:off x="2691771" y="4401976"/>
            <a:ext cx="226502" cy="229392"/>
          </a:xfrm>
          <a:prstGeom prst="ellipse">
            <a:avLst/>
          </a:prstGeom>
          <a:solidFill>
            <a:srgbClr val="4A85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D1DCB77-9EEA-4966-946F-1025C4C6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813907" y="6004213"/>
            <a:ext cx="547231" cy="45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AAFDBB-557D-427D-893F-A18EFDFE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663272" y="6004213"/>
            <a:ext cx="547231" cy="450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BB6D3-56B4-4D2F-A0FE-AB073C183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31406" y="6004213"/>
            <a:ext cx="547231" cy="4508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3EE60CD-A957-4553-920F-8EF19C69A4C2}"/>
              </a:ext>
            </a:extLst>
          </p:cNvPr>
          <p:cNvSpPr/>
          <p:nvPr/>
        </p:nvSpPr>
        <p:spPr>
          <a:xfrm>
            <a:off x="4847536" y="3913647"/>
            <a:ext cx="226502" cy="229392"/>
          </a:xfrm>
          <a:prstGeom prst="ellipse">
            <a:avLst/>
          </a:prstGeom>
          <a:solidFill>
            <a:srgbClr val="BE51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F18BD5-C40D-47A3-A923-3FE00559E811}"/>
              </a:ext>
            </a:extLst>
          </p:cNvPr>
          <p:cNvSpPr/>
          <p:nvPr/>
        </p:nvSpPr>
        <p:spPr>
          <a:xfrm>
            <a:off x="7003301" y="2369846"/>
            <a:ext cx="226502" cy="229392"/>
          </a:xfrm>
          <a:prstGeom prst="ellipse">
            <a:avLst/>
          </a:prstGeom>
          <a:solidFill>
            <a:srgbClr val="1D4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6713D9-551F-4BF5-B3B3-8841418893BD}"/>
              </a:ext>
            </a:extLst>
          </p:cNvPr>
          <p:cNvSpPr/>
          <p:nvPr/>
        </p:nvSpPr>
        <p:spPr>
          <a:xfrm>
            <a:off x="5288216" y="421077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-2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250A7-7BE9-4EA4-AC4E-F3808FD86BC3}"/>
              </a:ext>
            </a:extLst>
          </p:cNvPr>
          <p:cNvCxnSpPr>
            <a:cxnSpLocks/>
          </p:cNvCxnSpPr>
          <p:nvPr/>
        </p:nvCxnSpPr>
        <p:spPr>
          <a:xfrm>
            <a:off x="2805021" y="3791824"/>
            <a:ext cx="1" cy="601763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0934D0-7472-47D2-BCAD-986296734E0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956544" y="3725285"/>
            <a:ext cx="4243" cy="188362"/>
          </a:xfrm>
          <a:prstGeom prst="line">
            <a:avLst/>
          </a:prstGeom>
          <a:ln w="9525">
            <a:solidFill>
              <a:srgbClr val="BE51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C749E1-8453-4FAA-84D0-57FBCF691783}"/>
              </a:ext>
            </a:extLst>
          </p:cNvPr>
          <p:cNvCxnSpPr>
            <a:cxnSpLocks/>
          </p:cNvCxnSpPr>
          <p:nvPr/>
        </p:nvCxnSpPr>
        <p:spPr>
          <a:xfrm>
            <a:off x="7111941" y="2599238"/>
            <a:ext cx="9223" cy="1053775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5064F73-445C-4D88-BFEB-265A577E3F22}"/>
              </a:ext>
            </a:extLst>
          </p:cNvPr>
          <p:cNvSpPr/>
          <p:nvPr/>
        </p:nvSpPr>
        <p:spPr>
          <a:xfrm>
            <a:off x="6035941" y="30406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=6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16516B2-6715-4A4B-9E17-95B013E48506}"/>
              </a:ext>
            </a:extLst>
          </p:cNvPr>
          <p:cNvSpPr/>
          <p:nvPr/>
        </p:nvSpPr>
        <p:spPr>
          <a:xfrm>
            <a:off x="7105757" y="2552422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E34C2C-F24D-4445-8682-D153E3D2357A}"/>
              </a:ext>
            </a:extLst>
          </p:cNvPr>
          <p:cNvSpPr/>
          <p:nvPr/>
        </p:nvSpPr>
        <p:spPr>
          <a:xfrm>
            <a:off x="7070832" y="3819053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0F0DCE-8DD0-4261-8869-D193EE49D820}"/>
              </a:ext>
            </a:extLst>
          </p:cNvPr>
          <p:cNvSpPr/>
          <p:nvPr/>
        </p:nvSpPr>
        <p:spPr>
          <a:xfrm>
            <a:off x="7039082" y="2251355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475774-4A6D-4A95-AF42-732811DB8378}"/>
              </a:ext>
            </a:extLst>
          </p:cNvPr>
          <p:cNvSpPr/>
          <p:nvPr/>
        </p:nvSpPr>
        <p:spPr>
          <a:xfrm>
            <a:off x="7023207" y="2653089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290F4F-5B43-4B7A-8A45-26B37BC35E60}"/>
              </a:ext>
            </a:extLst>
          </p:cNvPr>
          <p:cNvSpPr/>
          <p:nvPr/>
        </p:nvSpPr>
        <p:spPr>
          <a:xfrm>
            <a:off x="6991457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E58345-4905-49E2-B615-50F5C654AA45}"/>
              </a:ext>
            </a:extLst>
          </p:cNvPr>
          <p:cNvSpPr/>
          <p:nvPr/>
        </p:nvSpPr>
        <p:spPr>
          <a:xfrm>
            <a:off x="7140682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901BCA-3262-4F80-AAD0-18CCA738F0CC}"/>
              </a:ext>
            </a:extLst>
          </p:cNvPr>
          <p:cNvSpPr/>
          <p:nvPr/>
        </p:nvSpPr>
        <p:spPr>
          <a:xfrm>
            <a:off x="7070832" y="2436806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B93477-7282-480B-BAA2-6BB18B472338}"/>
              </a:ext>
            </a:extLst>
          </p:cNvPr>
          <p:cNvSpPr/>
          <p:nvPr/>
        </p:nvSpPr>
        <p:spPr>
          <a:xfrm>
            <a:off x="7391798" y="2101612"/>
            <a:ext cx="12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ε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C4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=4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endParaRPr lang="en-US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80E52D-E489-460F-8A8F-A68E0E7C1F32}"/>
              </a:ext>
            </a:extLst>
          </p:cNvPr>
          <p:cNvCxnSpPr>
            <a:cxnSpLocks/>
          </p:cNvCxnSpPr>
          <p:nvPr/>
        </p:nvCxnSpPr>
        <p:spPr>
          <a:xfrm>
            <a:off x="7405751" y="2112547"/>
            <a:ext cx="0" cy="36576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FBB341-681D-46FF-9B48-893B9B8AB7B2}"/>
              </a:ext>
            </a:extLst>
          </p:cNvPr>
          <p:cNvSpPr/>
          <p:nvPr/>
        </p:nvSpPr>
        <p:spPr>
          <a:xfrm>
            <a:off x="6611114" y="231340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619C6C-95CC-40A6-AD19-BEC79010EC38}"/>
              </a:ext>
            </a:extLst>
          </p:cNvPr>
          <p:cNvSpPr/>
          <p:nvPr/>
        </p:nvSpPr>
        <p:spPr>
          <a:xfrm>
            <a:off x="4454523" y="3877529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1FC3A6-716A-4FD2-BA74-84493550497A}"/>
              </a:ext>
            </a:extLst>
          </p:cNvPr>
          <p:cNvSpPr/>
          <p:nvPr/>
        </p:nvSpPr>
        <p:spPr>
          <a:xfrm>
            <a:off x="2865844" y="431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CA02B2-681B-4A5D-B842-C1B141D0F913}"/>
              </a:ext>
            </a:extLst>
          </p:cNvPr>
          <p:cNvCxnSpPr>
            <a:cxnSpLocks/>
          </p:cNvCxnSpPr>
          <p:nvPr/>
        </p:nvCxnSpPr>
        <p:spPr>
          <a:xfrm flipH="1" flipV="1">
            <a:off x="5028120" y="3819053"/>
            <a:ext cx="543377" cy="3917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3D9EA6-4069-4BF5-98A6-459628F362AF}"/>
              </a:ext>
            </a:extLst>
          </p:cNvPr>
          <p:cNvCxnSpPr>
            <a:cxnSpLocks/>
          </p:cNvCxnSpPr>
          <p:nvPr/>
        </p:nvCxnSpPr>
        <p:spPr>
          <a:xfrm flipV="1">
            <a:off x="6738654" y="3095519"/>
            <a:ext cx="332178" cy="95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60AAAF15-A43C-4766-A15D-53711020D3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9644" y="989557"/>
                <a:ext cx="4219662" cy="62860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60AAAF15-A43C-4766-A15D-53711020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4" y="989557"/>
                <a:ext cx="4219662" cy="62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29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6E9D46-5C2D-4A20-8334-527D7A72E467}"/>
              </a:ext>
            </a:extLst>
          </p:cNvPr>
          <p:cNvCxnSpPr>
            <a:cxnSpLocks/>
          </p:cNvCxnSpPr>
          <p:nvPr/>
        </p:nvCxnSpPr>
        <p:spPr>
          <a:xfrm>
            <a:off x="7118328" y="2484000"/>
            <a:ext cx="27432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E6FB67-6BB8-4EBA-A8FE-9D7AE717D105}"/>
              </a:ext>
            </a:extLst>
          </p:cNvPr>
          <p:cNvCxnSpPr>
            <a:cxnSpLocks/>
          </p:cNvCxnSpPr>
          <p:nvPr/>
        </p:nvCxnSpPr>
        <p:spPr>
          <a:xfrm>
            <a:off x="7207696" y="2103834"/>
            <a:ext cx="18288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D9AAA-C2C2-4B0D-89E0-FF9245322D85}"/>
              </a:ext>
            </a:extLst>
          </p:cNvPr>
          <p:cNvGrpSpPr/>
          <p:nvPr/>
        </p:nvGrpSpPr>
        <p:grpSpPr>
          <a:xfrm>
            <a:off x="1719637" y="1069598"/>
            <a:ext cx="7113864" cy="4569204"/>
            <a:chOff x="998290" y="1187044"/>
            <a:chExt cx="7113864" cy="45692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8C834D-CA92-45F4-BC55-EE06EE1295A0}"/>
                </a:ext>
              </a:extLst>
            </p:cNvPr>
            <p:cNvSpPr/>
            <p:nvPr/>
          </p:nvSpPr>
          <p:spPr>
            <a:xfrm>
              <a:off x="1228987" y="1493239"/>
              <a:ext cx="6686025" cy="41777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6B45A3-1554-4575-AA8C-8CEB052BE1C0}"/>
                </a:ext>
              </a:extLst>
            </p:cNvPr>
            <p:cNvSpPr/>
            <p:nvPr/>
          </p:nvSpPr>
          <p:spPr>
            <a:xfrm>
              <a:off x="998290" y="1291905"/>
              <a:ext cx="7113864" cy="44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BB78D-2F43-4DAF-95AF-F0A3D8E35A86}"/>
                </a:ext>
              </a:extLst>
            </p:cNvPr>
            <p:cNvSpPr/>
            <p:nvPr/>
          </p:nvSpPr>
          <p:spPr>
            <a:xfrm rot="5400000">
              <a:off x="5628104" y="3448786"/>
              <a:ext cx="45692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C1354-E337-4AF0-B98B-2F3EABA9D78B}"/>
              </a:ext>
            </a:extLst>
          </p:cNvPr>
          <p:cNvSpPr/>
          <p:nvPr/>
        </p:nvSpPr>
        <p:spPr>
          <a:xfrm>
            <a:off x="2472464" y="5638802"/>
            <a:ext cx="6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3204A-C2F4-4509-B20F-91C9CAC10B4E}"/>
              </a:ext>
            </a:extLst>
          </p:cNvPr>
          <p:cNvSpPr/>
          <p:nvPr/>
        </p:nvSpPr>
        <p:spPr>
          <a:xfrm>
            <a:off x="4633358" y="5638802"/>
            <a:ext cx="6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B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1C8189-8216-469E-ACAA-8E13C7C38233}"/>
              </a:ext>
            </a:extLst>
          </p:cNvPr>
          <p:cNvSpPr/>
          <p:nvPr/>
        </p:nvSpPr>
        <p:spPr>
          <a:xfrm>
            <a:off x="6779505" y="5638801"/>
            <a:ext cx="6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C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81649A-3D1D-4458-BEA6-8CF59B7013DF}"/>
              </a:ext>
            </a:extLst>
          </p:cNvPr>
          <p:cNvSpPr/>
          <p:nvPr/>
        </p:nvSpPr>
        <p:spPr>
          <a:xfrm>
            <a:off x="1371408" y="350229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34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2141F9-E0BF-4FF9-8FC7-8178F3F6E137}"/>
              </a:ext>
            </a:extLst>
          </p:cNvPr>
          <p:cNvSpPr/>
          <p:nvPr/>
        </p:nvSpPr>
        <p:spPr>
          <a:xfrm>
            <a:off x="42208" y="2430869"/>
            <a:ext cx="157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Above ground biomass (g)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7EE90-9C36-4EF1-AA87-0B0FB8A731B3}"/>
              </a:ext>
            </a:extLst>
          </p:cNvPr>
          <p:cNvCxnSpPr>
            <a:cxnSpLocks/>
          </p:cNvCxnSpPr>
          <p:nvPr/>
        </p:nvCxnSpPr>
        <p:spPr>
          <a:xfrm>
            <a:off x="1950334" y="3702348"/>
            <a:ext cx="62289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41EED-23B0-4064-A678-81B82FE92B9D}"/>
              </a:ext>
            </a:extLst>
          </p:cNvPr>
          <p:cNvSpPr/>
          <p:nvPr/>
        </p:nvSpPr>
        <p:spPr>
          <a:xfrm>
            <a:off x="8170139" y="3429000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sz="28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2800" dirty="0">
              <a:latin typeface="Avenir Next LT Pro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9CD0-D2D8-4C64-96FC-313456E33ECC}"/>
              </a:ext>
            </a:extLst>
          </p:cNvPr>
          <p:cNvSpPr/>
          <p:nvPr/>
        </p:nvSpPr>
        <p:spPr>
          <a:xfrm>
            <a:off x="2733178" y="3884078"/>
            <a:ext cx="88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-4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D48E19-21E8-4D78-88CC-23C343765136}"/>
              </a:ext>
            </a:extLst>
          </p:cNvPr>
          <p:cNvSpPr/>
          <p:nvPr/>
        </p:nvSpPr>
        <p:spPr>
          <a:xfrm>
            <a:off x="2691771" y="4401976"/>
            <a:ext cx="226502" cy="229392"/>
          </a:xfrm>
          <a:prstGeom prst="ellipse">
            <a:avLst/>
          </a:prstGeom>
          <a:solidFill>
            <a:srgbClr val="4A85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D1DCB77-9EEA-4966-946F-1025C4C6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813907" y="6004213"/>
            <a:ext cx="547231" cy="45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AAFDBB-557D-427D-893F-A18EFDFE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663272" y="6004213"/>
            <a:ext cx="547231" cy="450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BB6D3-56B4-4D2F-A0FE-AB073C183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31406" y="6004213"/>
            <a:ext cx="547231" cy="4508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3EE60CD-A957-4553-920F-8EF19C69A4C2}"/>
              </a:ext>
            </a:extLst>
          </p:cNvPr>
          <p:cNvSpPr/>
          <p:nvPr/>
        </p:nvSpPr>
        <p:spPr>
          <a:xfrm>
            <a:off x="4847536" y="3913647"/>
            <a:ext cx="226502" cy="229392"/>
          </a:xfrm>
          <a:prstGeom prst="ellipse">
            <a:avLst/>
          </a:prstGeom>
          <a:solidFill>
            <a:srgbClr val="BE51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F18BD5-C40D-47A3-A923-3FE00559E811}"/>
              </a:ext>
            </a:extLst>
          </p:cNvPr>
          <p:cNvSpPr/>
          <p:nvPr/>
        </p:nvSpPr>
        <p:spPr>
          <a:xfrm>
            <a:off x="7003301" y="2369846"/>
            <a:ext cx="226502" cy="229392"/>
          </a:xfrm>
          <a:prstGeom prst="ellipse">
            <a:avLst/>
          </a:prstGeom>
          <a:solidFill>
            <a:srgbClr val="1D4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6713D9-551F-4BF5-B3B3-8841418893BD}"/>
              </a:ext>
            </a:extLst>
          </p:cNvPr>
          <p:cNvSpPr/>
          <p:nvPr/>
        </p:nvSpPr>
        <p:spPr>
          <a:xfrm>
            <a:off x="5288216" y="421077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-2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250A7-7BE9-4EA4-AC4E-F3808FD86BC3}"/>
              </a:ext>
            </a:extLst>
          </p:cNvPr>
          <p:cNvCxnSpPr>
            <a:cxnSpLocks/>
          </p:cNvCxnSpPr>
          <p:nvPr/>
        </p:nvCxnSpPr>
        <p:spPr>
          <a:xfrm>
            <a:off x="2805021" y="3791824"/>
            <a:ext cx="1" cy="601763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0934D0-7472-47D2-BCAD-986296734E0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956544" y="3725285"/>
            <a:ext cx="4243" cy="188362"/>
          </a:xfrm>
          <a:prstGeom prst="line">
            <a:avLst/>
          </a:prstGeom>
          <a:ln w="9525">
            <a:solidFill>
              <a:srgbClr val="BE51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C749E1-8453-4FAA-84D0-57FBCF691783}"/>
              </a:ext>
            </a:extLst>
          </p:cNvPr>
          <p:cNvCxnSpPr>
            <a:cxnSpLocks/>
          </p:cNvCxnSpPr>
          <p:nvPr/>
        </p:nvCxnSpPr>
        <p:spPr>
          <a:xfrm>
            <a:off x="7111941" y="2599238"/>
            <a:ext cx="9223" cy="1053775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5064F73-445C-4D88-BFEB-265A577E3F22}"/>
              </a:ext>
            </a:extLst>
          </p:cNvPr>
          <p:cNvSpPr/>
          <p:nvPr/>
        </p:nvSpPr>
        <p:spPr>
          <a:xfrm>
            <a:off x="6035941" y="30406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=6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16516B2-6715-4A4B-9E17-95B013E48506}"/>
              </a:ext>
            </a:extLst>
          </p:cNvPr>
          <p:cNvSpPr/>
          <p:nvPr/>
        </p:nvSpPr>
        <p:spPr>
          <a:xfrm>
            <a:off x="7105757" y="2552422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E34C2C-F24D-4445-8682-D153E3D2357A}"/>
              </a:ext>
            </a:extLst>
          </p:cNvPr>
          <p:cNvSpPr/>
          <p:nvPr/>
        </p:nvSpPr>
        <p:spPr>
          <a:xfrm>
            <a:off x="7070832" y="3819053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0F0DCE-8DD0-4261-8869-D193EE49D820}"/>
              </a:ext>
            </a:extLst>
          </p:cNvPr>
          <p:cNvSpPr/>
          <p:nvPr/>
        </p:nvSpPr>
        <p:spPr>
          <a:xfrm>
            <a:off x="7039082" y="2251355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475774-4A6D-4A95-AF42-732811DB8378}"/>
              </a:ext>
            </a:extLst>
          </p:cNvPr>
          <p:cNvSpPr/>
          <p:nvPr/>
        </p:nvSpPr>
        <p:spPr>
          <a:xfrm>
            <a:off x="7023207" y="2653089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290F4F-5B43-4B7A-8A45-26B37BC35E60}"/>
              </a:ext>
            </a:extLst>
          </p:cNvPr>
          <p:cNvSpPr/>
          <p:nvPr/>
        </p:nvSpPr>
        <p:spPr>
          <a:xfrm>
            <a:off x="6991457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E58345-4905-49E2-B615-50F5C654AA45}"/>
              </a:ext>
            </a:extLst>
          </p:cNvPr>
          <p:cNvSpPr/>
          <p:nvPr/>
        </p:nvSpPr>
        <p:spPr>
          <a:xfrm>
            <a:off x="7140682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901BCA-3262-4F80-AAD0-18CCA738F0CC}"/>
              </a:ext>
            </a:extLst>
          </p:cNvPr>
          <p:cNvSpPr/>
          <p:nvPr/>
        </p:nvSpPr>
        <p:spPr>
          <a:xfrm>
            <a:off x="7070832" y="2436806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B93477-7282-480B-BAA2-6BB18B472338}"/>
              </a:ext>
            </a:extLst>
          </p:cNvPr>
          <p:cNvSpPr/>
          <p:nvPr/>
        </p:nvSpPr>
        <p:spPr>
          <a:xfrm>
            <a:off x="7391798" y="2101612"/>
            <a:ext cx="12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ε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C4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=4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endParaRPr lang="en-US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80E52D-E489-460F-8A8F-A68E0E7C1F32}"/>
              </a:ext>
            </a:extLst>
          </p:cNvPr>
          <p:cNvCxnSpPr>
            <a:cxnSpLocks/>
          </p:cNvCxnSpPr>
          <p:nvPr/>
        </p:nvCxnSpPr>
        <p:spPr>
          <a:xfrm>
            <a:off x="7405751" y="2112547"/>
            <a:ext cx="0" cy="36576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FBB341-681D-46FF-9B48-893B9B8AB7B2}"/>
              </a:ext>
            </a:extLst>
          </p:cNvPr>
          <p:cNvSpPr/>
          <p:nvPr/>
        </p:nvSpPr>
        <p:spPr>
          <a:xfrm>
            <a:off x="6611114" y="231340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619C6C-95CC-40A6-AD19-BEC79010EC38}"/>
              </a:ext>
            </a:extLst>
          </p:cNvPr>
          <p:cNvSpPr/>
          <p:nvPr/>
        </p:nvSpPr>
        <p:spPr>
          <a:xfrm>
            <a:off x="4454523" y="3877529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1FC3A6-716A-4FD2-BA74-84493550497A}"/>
              </a:ext>
            </a:extLst>
          </p:cNvPr>
          <p:cNvSpPr/>
          <p:nvPr/>
        </p:nvSpPr>
        <p:spPr>
          <a:xfrm>
            <a:off x="2865844" y="431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CA02B2-681B-4A5D-B842-C1B141D0F913}"/>
              </a:ext>
            </a:extLst>
          </p:cNvPr>
          <p:cNvCxnSpPr>
            <a:cxnSpLocks/>
          </p:cNvCxnSpPr>
          <p:nvPr/>
        </p:nvCxnSpPr>
        <p:spPr>
          <a:xfrm flipH="1" flipV="1">
            <a:off x="5028120" y="3819053"/>
            <a:ext cx="543377" cy="3917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3D9EA6-4069-4BF5-98A6-459628F362AF}"/>
              </a:ext>
            </a:extLst>
          </p:cNvPr>
          <p:cNvCxnSpPr>
            <a:cxnSpLocks/>
          </p:cNvCxnSpPr>
          <p:nvPr/>
        </p:nvCxnSpPr>
        <p:spPr>
          <a:xfrm flipV="1">
            <a:off x="6738654" y="3095519"/>
            <a:ext cx="332178" cy="95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C559F751-9CB7-47EC-947A-F91A4B2668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690" y="1460099"/>
                <a:ext cx="5974634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C559F751-9CB7-47EC-947A-F91A4B266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90" y="1460099"/>
                <a:ext cx="5974634" cy="47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BB60659-58C3-4792-9687-4D6DCB9C5E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BB60659-58C3-4792-9687-4D6DCB9C5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984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6E9D46-5C2D-4A20-8334-527D7A72E467}"/>
              </a:ext>
            </a:extLst>
          </p:cNvPr>
          <p:cNvCxnSpPr>
            <a:cxnSpLocks/>
          </p:cNvCxnSpPr>
          <p:nvPr/>
        </p:nvCxnSpPr>
        <p:spPr>
          <a:xfrm>
            <a:off x="7118328" y="2484000"/>
            <a:ext cx="27432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E6FB67-6BB8-4EBA-A8FE-9D7AE717D105}"/>
              </a:ext>
            </a:extLst>
          </p:cNvPr>
          <p:cNvCxnSpPr>
            <a:cxnSpLocks/>
          </p:cNvCxnSpPr>
          <p:nvPr/>
        </p:nvCxnSpPr>
        <p:spPr>
          <a:xfrm>
            <a:off x="7207696" y="2103834"/>
            <a:ext cx="182880" cy="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D9AAA-C2C2-4B0D-89E0-FF9245322D85}"/>
              </a:ext>
            </a:extLst>
          </p:cNvPr>
          <p:cNvGrpSpPr/>
          <p:nvPr/>
        </p:nvGrpSpPr>
        <p:grpSpPr>
          <a:xfrm>
            <a:off x="1719637" y="1069598"/>
            <a:ext cx="7113864" cy="4569204"/>
            <a:chOff x="998290" y="1187044"/>
            <a:chExt cx="7113864" cy="45692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8C834D-CA92-45F4-BC55-EE06EE1295A0}"/>
                </a:ext>
              </a:extLst>
            </p:cNvPr>
            <p:cNvSpPr/>
            <p:nvPr/>
          </p:nvSpPr>
          <p:spPr>
            <a:xfrm>
              <a:off x="1228987" y="1493239"/>
              <a:ext cx="6686025" cy="41777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6B45A3-1554-4575-AA8C-8CEB052BE1C0}"/>
                </a:ext>
              </a:extLst>
            </p:cNvPr>
            <p:cNvSpPr/>
            <p:nvPr/>
          </p:nvSpPr>
          <p:spPr>
            <a:xfrm>
              <a:off x="998290" y="1291905"/>
              <a:ext cx="7113864" cy="44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BB78D-2F43-4DAF-95AF-F0A3D8E35A86}"/>
                </a:ext>
              </a:extLst>
            </p:cNvPr>
            <p:cNvSpPr/>
            <p:nvPr/>
          </p:nvSpPr>
          <p:spPr>
            <a:xfrm rot="5400000">
              <a:off x="5628104" y="3448786"/>
              <a:ext cx="45692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C1354-E337-4AF0-B98B-2F3EABA9D78B}"/>
              </a:ext>
            </a:extLst>
          </p:cNvPr>
          <p:cNvSpPr/>
          <p:nvPr/>
        </p:nvSpPr>
        <p:spPr>
          <a:xfrm>
            <a:off x="2472464" y="5638802"/>
            <a:ext cx="6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3204A-C2F4-4509-B20F-91C9CAC10B4E}"/>
              </a:ext>
            </a:extLst>
          </p:cNvPr>
          <p:cNvSpPr/>
          <p:nvPr/>
        </p:nvSpPr>
        <p:spPr>
          <a:xfrm>
            <a:off x="4633358" y="5638802"/>
            <a:ext cx="6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B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1C8189-8216-469E-ACAA-8E13C7C38233}"/>
              </a:ext>
            </a:extLst>
          </p:cNvPr>
          <p:cNvSpPr/>
          <p:nvPr/>
        </p:nvSpPr>
        <p:spPr>
          <a:xfrm>
            <a:off x="6779505" y="5638801"/>
            <a:ext cx="6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C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81649A-3D1D-4458-BEA6-8CF59B7013DF}"/>
              </a:ext>
            </a:extLst>
          </p:cNvPr>
          <p:cNvSpPr/>
          <p:nvPr/>
        </p:nvSpPr>
        <p:spPr>
          <a:xfrm>
            <a:off x="1371408" y="350229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34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2141F9-E0BF-4FF9-8FC7-8178F3F6E137}"/>
              </a:ext>
            </a:extLst>
          </p:cNvPr>
          <p:cNvSpPr/>
          <p:nvPr/>
        </p:nvSpPr>
        <p:spPr>
          <a:xfrm>
            <a:off x="42208" y="2430869"/>
            <a:ext cx="157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Above ground biomass (g)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7EE90-9C36-4EF1-AA87-0B0FB8A731B3}"/>
              </a:ext>
            </a:extLst>
          </p:cNvPr>
          <p:cNvCxnSpPr>
            <a:cxnSpLocks/>
          </p:cNvCxnSpPr>
          <p:nvPr/>
        </p:nvCxnSpPr>
        <p:spPr>
          <a:xfrm>
            <a:off x="1950334" y="3702348"/>
            <a:ext cx="62289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41EED-23B0-4064-A678-81B82FE92B9D}"/>
              </a:ext>
            </a:extLst>
          </p:cNvPr>
          <p:cNvSpPr/>
          <p:nvPr/>
        </p:nvSpPr>
        <p:spPr>
          <a:xfrm>
            <a:off x="8170139" y="3429000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sz="28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2800" dirty="0">
              <a:latin typeface="Avenir Next LT Pro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9CD0-D2D8-4C64-96FC-313456E33ECC}"/>
              </a:ext>
            </a:extLst>
          </p:cNvPr>
          <p:cNvSpPr/>
          <p:nvPr/>
        </p:nvSpPr>
        <p:spPr>
          <a:xfrm>
            <a:off x="2733178" y="3884078"/>
            <a:ext cx="88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-4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D48E19-21E8-4D78-88CC-23C343765136}"/>
              </a:ext>
            </a:extLst>
          </p:cNvPr>
          <p:cNvSpPr/>
          <p:nvPr/>
        </p:nvSpPr>
        <p:spPr>
          <a:xfrm>
            <a:off x="2691771" y="4401976"/>
            <a:ext cx="226502" cy="229392"/>
          </a:xfrm>
          <a:prstGeom prst="ellipse">
            <a:avLst/>
          </a:prstGeom>
          <a:solidFill>
            <a:srgbClr val="4A85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D1DCB77-9EEA-4966-946F-1025C4C6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813907" y="6004213"/>
            <a:ext cx="547231" cy="45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AAFDBB-557D-427D-893F-A18EFDFE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663272" y="6004213"/>
            <a:ext cx="547231" cy="450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BB6D3-56B4-4D2F-A0FE-AB073C183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31406" y="6004213"/>
            <a:ext cx="547231" cy="4508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3EE60CD-A957-4553-920F-8EF19C69A4C2}"/>
              </a:ext>
            </a:extLst>
          </p:cNvPr>
          <p:cNvSpPr/>
          <p:nvPr/>
        </p:nvSpPr>
        <p:spPr>
          <a:xfrm>
            <a:off x="4847536" y="3913647"/>
            <a:ext cx="226502" cy="229392"/>
          </a:xfrm>
          <a:prstGeom prst="ellipse">
            <a:avLst/>
          </a:prstGeom>
          <a:solidFill>
            <a:srgbClr val="BE51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F18BD5-C40D-47A3-A923-3FE00559E811}"/>
              </a:ext>
            </a:extLst>
          </p:cNvPr>
          <p:cNvSpPr/>
          <p:nvPr/>
        </p:nvSpPr>
        <p:spPr>
          <a:xfrm>
            <a:off x="7003301" y="2369846"/>
            <a:ext cx="226502" cy="229392"/>
          </a:xfrm>
          <a:prstGeom prst="ellipse">
            <a:avLst/>
          </a:prstGeom>
          <a:solidFill>
            <a:srgbClr val="1D4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6713D9-551F-4BF5-B3B3-8841418893BD}"/>
              </a:ext>
            </a:extLst>
          </p:cNvPr>
          <p:cNvSpPr/>
          <p:nvPr/>
        </p:nvSpPr>
        <p:spPr>
          <a:xfrm>
            <a:off x="5288216" y="421077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-2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250A7-7BE9-4EA4-AC4E-F3808FD86BC3}"/>
              </a:ext>
            </a:extLst>
          </p:cNvPr>
          <p:cNvCxnSpPr>
            <a:cxnSpLocks/>
          </p:cNvCxnSpPr>
          <p:nvPr/>
        </p:nvCxnSpPr>
        <p:spPr>
          <a:xfrm>
            <a:off x="2805021" y="3791824"/>
            <a:ext cx="1" cy="601763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0934D0-7472-47D2-BCAD-986296734E0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956544" y="3725285"/>
            <a:ext cx="4243" cy="188362"/>
          </a:xfrm>
          <a:prstGeom prst="line">
            <a:avLst/>
          </a:prstGeom>
          <a:ln w="9525">
            <a:solidFill>
              <a:srgbClr val="BE51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C749E1-8453-4FAA-84D0-57FBCF691783}"/>
              </a:ext>
            </a:extLst>
          </p:cNvPr>
          <p:cNvCxnSpPr>
            <a:cxnSpLocks/>
          </p:cNvCxnSpPr>
          <p:nvPr/>
        </p:nvCxnSpPr>
        <p:spPr>
          <a:xfrm>
            <a:off x="7111941" y="2599238"/>
            <a:ext cx="9223" cy="1053775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5064F73-445C-4D88-BFEB-265A577E3F22}"/>
              </a:ext>
            </a:extLst>
          </p:cNvPr>
          <p:cNvSpPr/>
          <p:nvPr/>
        </p:nvSpPr>
        <p:spPr>
          <a:xfrm>
            <a:off x="6035941" y="30406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=6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16516B2-6715-4A4B-9E17-95B013E48506}"/>
              </a:ext>
            </a:extLst>
          </p:cNvPr>
          <p:cNvSpPr/>
          <p:nvPr/>
        </p:nvSpPr>
        <p:spPr>
          <a:xfrm>
            <a:off x="7105757" y="2552422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E34C2C-F24D-4445-8682-D153E3D2357A}"/>
              </a:ext>
            </a:extLst>
          </p:cNvPr>
          <p:cNvSpPr/>
          <p:nvPr/>
        </p:nvSpPr>
        <p:spPr>
          <a:xfrm>
            <a:off x="7070832" y="3819053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0F0DCE-8DD0-4261-8869-D193EE49D820}"/>
              </a:ext>
            </a:extLst>
          </p:cNvPr>
          <p:cNvSpPr/>
          <p:nvPr/>
        </p:nvSpPr>
        <p:spPr>
          <a:xfrm>
            <a:off x="7039082" y="2251355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475774-4A6D-4A95-AF42-732811DB8378}"/>
              </a:ext>
            </a:extLst>
          </p:cNvPr>
          <p:cNvSpPr/>
          <p:nvPr/>
        </p:nvSpPr>
        <p:spPr>
          <a:xfrm>
            <a:off x="7023207" y="2653089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290F4F-5B43-4B7A-8A45-26B37BC35E60}"/>
              </a:ext>
            </a:extLst>
          </p:cNvPr>
          <p:cNvSpPr/>
          <p:nvPr/>
        </p:nvSpPr>
        <p:spPr>
          <a:xfrm>
            <a:off x="6991457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E58345-4905-49E2-B615-50F5C654AA45}"/>
              </a:ext>
            </a:extLst>
          </p:cNvPr>
          <p:cNvSpPr/>
          <p:nvPr/>
        </p:nvSpPr>
        <p:spPr>
          <a:xfrm>
            <a:off x="7140682" y="2058067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901BCA-3262-4F80-AAD0-18CCA738F0CC}"/>
              </a:ext>
            </a:extLst>
          </p:cNvPr>
          <p:cNvSpPr/>
          <p:nvPr/>
        </p:nvSpPr>
        <p:spPr>
          <a:xfrm>
            <a:off x="7070832" y="2436806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B93477-7282-480B-BAA2-6BB18B472338}"/>
              </a:ext>
            </a:extLst>
          </p:cNvPr>
          <p:cNvSpPr/>
          <p:nvPr/>
        </p:nvSpPr>
        <p:spPr>
          <a:xfrm>
            <a:off x="7391798" y="2101612"/>
            <a:ext cx="12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ε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C4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=4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endParaRPr lang="en-US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80E52D-E489-460F-8A8F-A68E0E7C1F32}"/>
              </a:ext>
            </a:extLst>
          </p:cNvPr>
          <p:cNvCxnSpPr>
            <a:cxnSpLocks/>
          </p:cNvCxnSpPr>
          <p:nvPr/>
        </p:nvCxnSpPr>
        <p:spPr>
          <a:xfrm>
            <a:off x="7405751" y="2112547"/>
            <a:ext cx="0" cy="365760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FBB341-681D-46FF-9B48-893B9B8AB7B2}"/>
              </a:ext>
            </a:extLst>
          </p:cNvPr>
          <p:cNvSpPr/>
          <p:nvPr/>
        </p:nvSpPr>
        <p:spPr>
          <a:xfrm>
            <a:off x="6611114" y="231340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619C6C-95CC-40A6-AD19-BEC79010EC38}"/>
              </a:ext>
            </a:extLst>
          </p:cNvPr>
          <p:cNvSpPr/>
          <p:nvPr/>
        </p:nvSpPr>
        <p:spPr>
          <a:xfrm>
            <a:off x="4454523" y="3877529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1FC3A6-716A-4FD2-BA74-84493550497A}"/>
              </a:ext>
            </a:extLst>
          </p:cNvPr>
          <p:cNvSpPr/>
          <p:nvPr/>
        </p:nvSpPr>
        <p:spPr>
          <a:xfrm>
            <a:off x="2865844" y="431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CA02B2-681B-4A5D-B842-C1B141D0F913}"/>
              </a:ext>
            </a:extLst>
          </p:cNvPr>
          <p:cNvCxnSpPr>
            <a:cxnSpLocks/>
          </p:cNvCxnSpPr>
          <p:nvPr/>
        </p:nvCxnSpPr>
        <p:spPr>
          <a:xfrm flipH="1" flipV="1">
            <a:off x="5028120" y="3819053"/>
            <a:ext cx="543377" cy="3917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3D9EA6-4069-4BF5-98A6-459628F362AF}"/>
              </a:ext>
            </a:extLst>
          </p:cNvPr>
          <p:cNvCxnSpPr>
            <a:cxnSpLocks/>
          </p:cNvCxnSpPr>
          <p:nvPr/>
        </p:nvCxnSpPr>
        <p:spPr>
          <a:xfrm flipV="1">
            <a:off x="6738654" y="3095519"/>
            <a:ext cx="332178" cy="95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8F4F3E3C-6427-4665-A650-7C92099CF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690" y="1460099"/>
                <a:ext cx="5974634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8F4F3E3C-6427-4665-A650-7C92099C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90" y="1460099"/>
                <a:ext cx="5974634" cy="47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AB085BDD-2E46-4B6F-8CEA-EBAC78BECC1F}"/>
              </a:ext>
            </a:extLst>
          </p:cNvPr>
          <p:cNvSpPr/>
          <p:nvPr/>
        </p:nvSpPr>
        <p:spPr>
          <a:xfrm>
            <a:off x="1837086" y="3589661"/>
            <a:ext cx="226502" cy="2293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A2BA60-4AFD-4B6E-BA14-BF314DEDFA4E}"/>
                  </a:ext>
                </a:extLst>
              </p:cNvPr>
              <p:cNvSpPr/>
              <p:nvPr/>
            </p:nvSpPr>
            <p:spPr>
              <a:xfrm>
                <a:off x="4041831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4A85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 i="1" dirty="0">
                              <a:solidFill>
                                <a:srgbClr val="4A8522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rgbClr val="4A8522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A2BA60-4AFD-4B6E-BA14-BF314DED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31" y="1778621"/>
                <a:ext cx="983630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4FC3CB-0A66-4F92-BD7A-A69B4B82E411}"/>
                  </a:ext>
                </a:extLst>
              </p:cNvPr>
              <p:cNvSpPr/>
              <p:nvPr/>
            </p:nvSpPr>
            <p:spPr>
              <a:xfrm>
                <a:off x="4968344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BE51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 i="1" dirty="0">
                              <a:solidFill>
                                <a:srgbClr val="BE5108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rgbClr val="4A8522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4FC3CB-0A66-4F92-BD7A-A69B4B82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344" y="1778621"/>
                <a:ext cx="98363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4F72BB-9DA2-429E-9E1F-6A3415034824}"/>
                  </a:ext>
                </a:extLst>
              </p:cNvPr>
              <p:cNvSpPr/>
              <p:nvPr/>
            </p:nvSpPr>
            <p:spPr>
              <a:xfrm>
                <a:off x="5915742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D49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 i="1" dirty="0">
                              <a:solidFill>
                                <a:srgbClr val="1D4999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rgbClr val="1D4999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4F72BB-9DA2-429E-9E1F-6A3415034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42" y="1778621"/>
                <a:ext cx="983630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2B696CE1-305B-411B-A1BF-7F6D1AB2D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2B696CE1-305B-411B-A1BF-7F6D1AB2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39FB24-AFD2-4E9D-9C2C-A5BCEAD6D617}"/>
                  </a:ext>
                </a:extLst>
              </p:cNvPr>
              <p:cNvSpPr/>
              <p:nvPr/>
            </p:nvSpPr>
            <p:spPr>
              <a:xfrm>
                <a:off x="3101233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𝜇</a:t>
                </a:r>
                <a:endParaRPr lang="en-US" sz="1600" i="1" dirty="0">
                  <a:solidFill>
                    <a:srgbClr val="4A8522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39FB24-AFD2-4E9D-9C2C-A5BCEAD6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3" y="1778621"/>
                <a:ext cx="983630" cy="338554"/>
              </a:xfrm>
              <a:prstGeom prst="rect">
                <a:avLst/>
              </a:prstGeom>
              <a:blipFill>
                <a:blip r:embed="rId8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52" grpId="0"/>
      <p:bldP spid="5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Which analytical framework should I use?</a:t>
            </a:r>
          </a:p>
        </p:txBody>
      </p:sp>
      <p:pic>
        <p:nvPicPr>
          <p:cNvPr id="4" name="Picture 4" descr="Image result for regression vs anova">
            <a:extLst>
              <a:ext uri="{FF2B5EF4-FFF2-40B4-BE49-F238E27FC236}">
                <a16:creationId xmlns:a16="http://schemas.microsoft.com/office/drawing/2014/main" id="{E7E11FB8-FF47-4CD0-A433-5AD846826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24" y="2110704"/>
            <a:ext cx="6375632" cy="337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19340-56AB-4947-BD4D-3C75BAD89812}"/>
              </a:ext>
            </a:extLst>
          </p:cNvPr>
          <p:cNvSpPr/>
          <p:nvPr/>
        </p:nvSpPr>
        <p:spPr>
          <a:xfrm>
            <a:off x="515921" y="5652755"/>
            <a:ext cx="8422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Avenir Next LT Pro Light" panose="020B0304020202020204" pitchFamily="34" charset="0"/>
              </a:rPr>
              <a:t>Chapter 4: Simple Linear Models With Continuous Dependent Variables: Simple ANOVA Analyses </a:t>
            </a:r>
          </a:p>
          <a:p>
            <a:r>
              <a:rPr lang="en-US" sz="1400" dirty="0">
                <a:solidFill>
                  <a:srgbClr val="333333"/>
                </a:solidFill>
                <a:latin typeface="Avenir Next LT Pro Light" panose="020B0304020202020204" pitchFamily="34" charset="0"/>
              </a:rPr>
              <a:t>In: </a:t>
            </a:r>
            <a:r>
              <a:rPr lang="en-US" sz="1400" dirty="0">
                <a:solidFill>
                  <a:srgbClr val="006ACC"/>
                </a:solidFill>
                <a:latin typeface="Avenir Next LT Pro Light" panose="020B0304020202020204" pitchFamily="34" charset="0"/>
                <a:hlinkClick r:id="rId4"/>
              </a:rPr>
              <a:t>Regression &amp; Linear Modeling: Best Practices and Modern Methods</a:t>
            </a:r>
            <a:endParaRPr lang="en-US" sz="14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C015-4270-43A2-A6B5-EF060B1A7052}"/>
              </a:ext>
            </a:extLst>
          </p:cNvPr>
          <p:cNvSpPr txBox="1"/>
          <p:nvPr/>
        </p:nvSpPr>
        <p:spPr>
          <a:xfrm>
            <a:off x="3216536" y="2338151"/>
            <a:ext cx="509192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C47F5-8719-415D-B53B-BFE59643E1C0}"/>
              </a:ext>
            </a:extLst>
          </p:cNvPr>
          <p:cNvSpPr txBox="1"/>
          <p:nvPr/>
        </p:nvSpPr>
        <p:spPr>
          <a:xfrm rot="16200000">
            <a:off x="560037" y="3732454"/>
            <a:ext cx="241927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Predictors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DC06F7-58E4-4768-BA8B-077A1284867B}"/>
              </a:ext>
            </a:extLst>
          </p:cNvPr>
          <p:cNvSpPr/>
          <p:nvPr/>
        </p:nvSpPr>
        <p:spPr>
          <a:xfrm>
            <a:off x="7268533" y="3407483"/>
            <a:ext cx="1039923" cy="98354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 Light" panose="020B03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76B8-848C-4062-BF32-78C74C13F94F}"/>
              </a:ext>
            </a:extLst>
          </p:cNvPr>
          <p:cNvSpPr/>
          <p:nvPr/>
        </p:nvSpPr>
        <p:spPr>
          <a:xfrm>
            <a:off x="4238513" y="3402682"/>
            <a:ext cx="882127" cy="98516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A3322-56AA-40AA-A342-FBE45B700C32}"/>
              </a:ext>
            </a:extLst>
          </p:cNvPr>
          <p:cNvSpPr/>
          <p:nvPr/>
        </p:nvSpPr>
        <p:spPr>
          <a:xfrm>
            <a:off x="3216536" y="3400554"/>
            <a:ext cx="1021977" cy="16889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" y="74272"/>
            <a:ext cx="8967618" cy="91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D782BA-CB4D-4E07-A85D-C4D55502B6B8}"/>
                  </a:ext>
                </a:extLst>
              </p:cNvPr>
              <p:cNvSpPr txBox="1"/>
              <p:nvPr/>
            </p:nvSpPr>
            <p:spPr>
              <a:xfrm>
                <a:off x="1743052" y="2770172"/>
                <a:ext cx="5927969" cy="305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A85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4A852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4A85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4A85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BE51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BE5108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BE51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BE510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BE51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BE510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1D4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1D49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1D49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1D4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1D4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1D49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BE5108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BE5108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BE5108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1D49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1D49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1D49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D782BA-CB4D-4E07-A85D-C4D55502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52" y="2770172"/>
                <a:ext cx="5927969" cy="3054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AD13704-D8D1-47DC-900B-E6C99CF2F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690" y="1460099"/>
                <a:ext cx="5974634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AD13704-D8D1-47DC-900B-E6C99CF2F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90" y="1460099"/>
                <a:ext cx="5974634" cy="47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B81316-9832-4E9B-B2B5-BB3B8A65F85F}"/>
                  </a:ext>
                </a:extLst>
              </p:cNvPr>
              <p:cNvSpPr/>
              <p:nvPr/>
            </p:nvSpPr>
            <p:spPr>
              <a:xfrm>
                <a:off x="4041831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85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 i="1" dirty="0">
                              <a:solidFill>
                                <a:srgbClr val="4A8522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rgbClr val="4A8522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B81316-9832-4E9B-B2B5-BB3B8A65F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31" y="1778621"/>
                <a:ext cx="983630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A27A50-E502-4890-94C0-C58F12A43C55}"/>
                  </a:ext>
                </a:extLst>
              </p:cNvPr>
              <p:cNvSpPr/>
              <p:nvPr/>
            </p:nvSpPr>
            <p:spPr>
              <a:xfrm>
                <a:off x="4968344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BE51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 i="1" dirty="0">
                              <a:solidFill>
                                <a:srgbClr val="BE5108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rgbClr val="4A8522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A27A50-E502-4890-94C0-C58F12A43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344" y="1778621"/>
                <a:ext cx="98363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834205-44B4-472F-B04F-DCA8AF15EE13}"/>
                  </a:ext>
                </a:extLst>
              </p:cNvPr>
              <p:cNvSpPr/>
              <p:nvPr/>
            </p:nvSpPr>
            <p:spPr>
              <a:xfrm>
                <a:off x="5915742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D49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 i="1" dirty="0">
                              <a:solidFill>
                                <a:srgbClr val="1D4999"/>
                              </a:solidFill>
                              <a:latin typeface="Avenir Next LT Pro Light" panose="020B0304020202020204" pitchFamily="34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rgbClr val="1D4999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834205-44B4-472F-B04F-DCA8AF15E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42" y="1778621"/>
                <a:ext cx="983630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5D64F12-9817-4B52-81E3-4D868F33C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5D64F12-9817-4B52-81E3-4D868F33C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179CF4C-CF67-4C9C-B2DF-6C336787E16D}"/>
                  </a:ext>
                </a:extLst>
              </p:cNvPr>
              <p:cNvSpPr/>
              <p:nvPr/>
            </p:nvSpPr>
            <p:spPr>
              <a:xfrm>
                <a:off x="4146676" y="2433842"/>
                <a:ext cx="5006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179CF4C-CF67-4C9C-B2DF-6C336787E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76" y="2433842"/>
                <a:ext cx="5006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FAAD35-5D87-4964-8212-209F80C3A6A1}"/>
                  </a:ext>
                </a:extLst>
              </p:cNvPr>
              <p:cNvSpPr/>
              <p:nvPr/>
            </p:nvSpPr>
            <p:spPr>
              <a:xfrm>
                <a:off x="3823753" y="2442494"/>
                <a:ext cx="49532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FAAD35-5D87-4964-8212-209F80C3A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753" y="2442494"/>
                <a:ext cx="495328" cy="391646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29530FE-23B9-48D7-AC2A-7B055611589A}"/>
                  </a:ext>
                </a:extLst>
              </p:cNvPr>
              <p:cNvSpPr/>
              <p:nvPr/>
            </p:nvSpPr>
            <p:spPr>
              <a:xfrm>
                <a:off x="3101233" y="1778621"/>
                <a:ext cx="9836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𝜇</a:t>
                </a:r>
                <a:endParaRPr lang="en-US" sz="1600" i="1" dirty="0">
                  <a:solidFill>
                    <a:srgbClr val="4A8522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29530FE-23B9-48D7-AC2A-7B0556115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3" y="1778621"/>
                <a:ext cx="983630" cy="338554"/>
              </a:xfrm>
              <a:prstGeom prst="rect">
                <a:avLst/>
              </a:prstGeom>
              <a:blipFill>
                <a:blip r:embed="rId10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6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D782BA-CB4D-4E07-A85D-C4D55502B6B8}"/>
                  </a:ext>
                </a:extLst>
              </p:cNvPr>
              <p:cNvSpPr txBox="1"/>
              <p:nvPr/>
            </p:nvSpPr>
            <p:spPr>
              <a:xfrm>
                <a:off x="1693132" y="2688491"/>
                <a:ext cx="5639172" cy="305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A85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4A852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4A85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4A85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BE51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BE5108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BE510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BE510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BE510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BE510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BE5108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1D4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1D49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1D49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1D4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1D4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1D49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1D499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BE510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BE510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BE510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D49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D49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D49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A85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rgbClr val="4A85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4A85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4A85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BE5108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solidFill>
                                                          <a:srgbClr val="1D4999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D782BA-CB4D-4E07-A85D-C4D55502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32" y="2688491"/>
                <a:ext cx="5639172" cy="3054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7D5675D-40D6-44D4-966A-7309C8A66D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839" y="1460099"/>
                <a:ext cx="5974634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7D5675D-40D6-44D4-966A-7309C8A66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39" y="1460099"/>
                <a:ext cx="5974634" cy="47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B9C4AC0-B673-4829-BD19-C0415BE88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B9C4AC0-B673-4829-BD19-C0415BE8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0" y="1033641"/>
                <a:ext cx="2380919" cy="45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2B75BA-9F5A-415E-87B1-23FEA56D497F}"/>
                  </a:ext>
                </a:extLst>
              </p:cNvPr>
              <p:cNvSpPr/>
              <p:nvPr/>
            </p:nvSpPr>
            <p:spPr>
              <a:xfrm>
                <a:off x="4876173" y="3429000"/>
                <a:ext cx="15375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−(−4)</m:t>
                      </m:r>
                    </m:oMath>
                  </m:oMathPara>
                </a14:m>
                <a:endParaRPr lang="en-US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2B75BA-9F5A-415E-87B1-23FEA56D4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173" y="3429000"/>
                <a:ext cx="1537536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C968C21C-C5A0-4D85-897B-15F6DC794995}"/>
              </a:ext>
            </a:extLst>
          </p:cNvPr>
          <p:cNvSpPr/>
          <p:nvPr/>
        </p:nvSpPr>
        <p:spPr>
          <a:xfrm rot="16200000">
            <a:off x="5556322" y="3523127"/>
            <a:ext cx="161367" cy="731522"/>
          </a:xfrm>
          <a:prstGeom prst="righ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BD0B7B-ADB8-4694-BCD9-305B8DB61E00}"/>
                  </a:ext>
                </a:extLst>
              </p:cNvPr>
              <p:cNvSpPr/>
              <p:nvPr/>
            </p:nvSpPr>
            <p:spPr>
              <a:xfrm>
                <a:off x="4876173" y="4726344"/>
                <a:ext cx="15183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−(−4)</m:t>
                      </m:r>
                    </m:oMath>
                  </m:oMathPara>
                </a14:m>
                <a:endParaRPr lang="en-US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BD0B7B-ADB8-4694-BCD9-305B8DB61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173" y="4726344"/>
                <a:ext cx="1518301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4C305936-A70F-4891-B12A-FA27D6236464}"/>
              </a:ext>
            </a:extLst>
          </p:cNvPr>
          <p:cNvSpPr/>
          <p:nvPr/>
        </p:nvSpPr>
        <p:spPr>
          <a:xfrm rot="5400000">
            <a:off x="5556322" y="4185768"/>
            <a:ext cx="161367" cy="731522"/>
          </a:xfrm>
          <a:prstGeom prst="righ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34BD516-2AE6-4F55-8D70-DE93F8ABF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7670" y="1877214"/>
                <a:ext cx="5974634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34BD516-2AE6-4F55-8D70-DE93F8AB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670" y="1877214"/>
                <a:ext cx="5974634" cy="4716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659856-36EC-4623-BC27-6DA5A2C8BA87}"/>
                  </a:ext>
                </a:extLst>
              </p:cNvPr>
              <p:cNvSpPr/>
              <p:nvPr/>
            </p:nvSpPr>
            <p:spPr>
              <a:xfrm>
                <a:off x="5317234" y="5034121"/>
                <a:ext cx="474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659856-36EC-4623-BC27-6DA5A2C8B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34" y="5034121"/>
                <a:ext cx="474489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8E0035-6C6A-4B54-95CF-E79907AA3394}"/>
                  </a:ext>
                </a:extLst>
              </p:cNvPr>
              <p:cNvSpPr/>
              <p:nvPr/>
            </p:nvSpPr>
            <p:spPr>
              <a:xfrm>
                <a:off x="5412762" y="3106826"/>
                <a:ext cx="469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8E0035-6C6A-4B54-95CF-E79907AA3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62" y="3106826"/>
                <a:ext cx="469167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4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/>
      <p:bldP spid="15" grpId="0" animBg="1"/>
      <p:bldP spid="16" grpId="0"/>
      <p:bldP spid="5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models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D728D-ED60-456E-8B65-F5DB9309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57" y="1109153"/>
            <a:ext cx="4384049" cy="55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3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D9AAA-C2C2-4B0D-89E0-FF9245322D85}"/>
              </a:ext>
            </a:extLst>
          </p:cNvPr>
          <p:cNvGrpSpPr/>
          <p:nvPr/>
        </p:nvGrpSpPr>
        <p:grpSpPr>
          <a:xfrm>
            <a:off x="1719637" y="1069598"/>
            <a:ext cx="7113864" cy="4569204"/>
            <a:chOff x="998290" y="1187044"/>
            <a:chExt cx="7113864" cy="45692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8C834D-CA92-45F4-BC55-EE06EE1295A0}"/>
                </a:ext>
              </a:extLst>
            </p:cNvPr>
            <p:cNvSpPr/>
            <p:nvPr/>
          </p:nvSpPr>
          <p:spPr>
            <a:xfrm>
              <a:off x="1228987" y="1493239"/>
              <a:ext cx="6686025" cy="41777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6B45A3-1554-4575-AA8C-8CEB052BE1C0}"/>
                </a:ext>
              </a:extLst>
            </p:cNvPr>
            <p:cNvSpPr/>
            <p:nvPr/>
          </p:nvSpPr>
          <p:spPr>
            <a:xfrm>
              <a:off x="998290" y="1291905"/>
              <a:ext cx="7113864" cy="44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BB78D-2F43-4DAF-95AF-F0A3D8E35A86}"/>
                </a:ext>
              </a:extLst>
            </p:cNvPr>
            <p:cNvSpPr/>
            <p:nvPr/>
          </p:nvSpPr>
          <p:spPr>
            <a:xfrm rot="5400000">
              <a:off x="5628104" y="3448786"/>
              <a:ext cx="45692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C1354-E337-4AF0-B98B-2F3EABA9D78B}"/>
              </a:ext>
            </a:extLst>
          </p:cNvPr>
          <p:cNvSpPr/>
          <p:nvPr/>
        </p:nvSpPr>
        <p:spPr>
          <a:xfrm>
            <a:off x="2472464" y="5638802"/>
            <a:ext cx="6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3204A-C2F4-4509-B20F-91C9CAC10B4E}"/>
              </a:ext>
            </a:extLst>
          </p:cNvPr>
          <p:cNvSpPr/>
          <p:nvPr/>
        </p:nvSpPr>
        <p:spPr>
          <a:xfrm>
            <a:off x="4633358" y="5638802"/>
            <a:ext cx="6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B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1C8189-8216-469E-ACAA-8E13C7C38233}"/>
              </a:ext>
            </a:extLst>
          </p:cNvPr>
          <p:cNvSpPr/>
          <p:nvPr/>
        </p:nvSpPr>
        <p:spPr>
          <a:xfrm>
            <a:off x="6779505" y="5638801"/>
            <a:ext cx="6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C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81649A-3D1D-4458-BEA6-8CF59B7013DF}"/>
              </a:ext>
            </a:extLst>
          </p:cNvPr>
          <p:cNvSpPr/>
          <p:nvPr/>
        </p:nvSpPr>
        <p:spPr>
          <a:xfrm>
            <a:off x="1371408" y="350229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34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2141F9-E0BF-4FF9-8FC7-8178F3F6E137}"/>
              </a:ext>
            </a:extLst>
          </p:cNvPr>
          <p:cNvSpPr/>
          <p:nvPr/>
        </p:nvSpPr>
        <p:spPr>
          <a:xfrm>
            <a:off x="42208" y="2430869"/>
            <a:ext cx="157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Above ground biomass (g)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7EE90-9C36-4EF1-AA87-0B0FB8A731B3}"/>
              </a:ext>
            </a:extLst>
          </p:cNvPr>
          <p:cNvCxnSpPr>
            <a:cxnSpLocks/>
          </p:cNvCxnSpPr>
          <p:nvPr/>
        </p:nvCxnSpPr>
        <p:spPr>
          <a:xfrm>
            <a:off x="1950334" y="3702348"/>
            <a:ext cx="62289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41EED-23B0-4064-A678-81B82FE92B9D}"/>
              </a:ext>
            </a:extLst>
          </p:cNvPr>
          <p:cNvSpPr/>
          <p:nvPr/>
        </p:nvSpPr>
        <p:spPr>
          <a:xfrm>
            <a:off x="8170139" y="3429000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sz="28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2800" dirty="0">
              <a:latin typeface="Avenir Next LT Pro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9CD0-D2D8-4C64-96FC-313456E33ECC}"/>
              </a:ext>
            </a:extLst>
          </p:cNvPr>
          <p:cNvSpPr/>
          <p:nvPr/>
        </p:nvSpPr>
        <p:spPr>
          <a:xfrm>
            <a:off x="2733178" y="3884078"/>
            <a:ext cx="88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-4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D48E19-21E8-4D78-88CC-23C343765136}"/>
              </a:ext>
            </a:extLst>
          </p:cNvPr>
          <p:cNvSpPr/>
          <p:nvPr/>
        </p:nvSpPr>
        <p:spPr>
          <a:xfrm>
            <a:off x="2691771" y="4401976"/>
            <a:ext cx="226502" cy="229392"/>
          </a:xfrm>
          <a:prstGeom prst="ellipse">
            <a:avLst/>
          </a:prstGeom>
          <a:solidFill>
            <a:srgbClr val="4A85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D1DCB77-9EEA-4966-946F-1025C4C6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6813907" y="6004213"/>
            <a:ext cx="547231" cy="45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AAFDBB-557D-427D-893F-A18EFDFE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4663272" y="6004213"/>
            <a:ext cx="547231" cy="450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BB6D3-56B4-4D2F-A0FE-AB073C183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2531406" y="6004213"/>
            <a:ext cx="547231" cy="4508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3EE60CD-A957-4553-920F-8EF19C69A4C2}"/>
              </a:ext>
            </a:extLst>
          </p:cNvPr>
          <p:cNvSpPr/>
          <p:nvPr/>
        </p:nvSpPr>
        <p:spPr>
          <a:xfrm>
            <a:off x="4847536" y="3913647"/>
            <a:ext cx="226502" cy="229392"/>
          </a:xfrm>
          <a:prstGeom prst="ellipse">
            <a:avLst/>
          </a:prstGeom>
          <a:solidFill>
            <a:srgbClr val="BE51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F18BD5-C40D-47A3-A923-3FE00559E811}"/>
              </a:ext>
            </a:extLst>
          </p:cNvPr>
          <p:cNvSpPr/>
          <p:nvPr/>
        </p:nvSpPr>
        <p:spPr>
          <a:xfrm>
            <a:off x="7003301" y="2369846"/>
            <a:ext cx="226502" cy="229392"/>
          </a:xfrm>
          <a:prstGeom prst="ellipse">
            <a:avLst/>
          </a:prstGeom>
          <a:solidFill>
            <a:srgbClr val="1D4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6713D9-551F-4BF5-B3B3-8841418893BD}"/>
              </a:ext>
            </a:extLst>
          </p:cNvPr>
          <p:cNvSpPr/>
          <p:nvPr/>
        </p:nvSpPr>
        <p:spPr>
          <a:xfrm>
            <a:off x="5288216" y="421077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-2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250A7-7BE9-4EA4-AC4E-F3808FD86BC3}"/>
              </a:ext>
            </a:extLst>
          </p:cNvPr>
          <p:cNvCxnSpPr>
            <a:cxnSpLocks/>
          </p:cNvCxnSpPr>
          <p:nvPr/>
        </p:nvCxnSpPr>
        <p:spPr>
          <a:xfrm>
            <a:off x="2805021" y="3791824"/>
            <a:ext cx="1" cy="601763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0934D0-7472-47D2-BCAD-986296734E0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956544" y="3725285"/>
            <a:ext cx="4243" cy="188362"/>
          </a:xfrm>
          <a:prstGeom prst="line">
            <a:avLst/>
          </a:prstGeom>
          <a:ln w="9525">
            <a:solidFill>
              <a:srgbClr val="BE51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C749E1-8453-4FAA-84D0-57FBCF691783}"/>
              </a:ext>
            </a:extLst>
          </p:cNvPr>
          <p:cNvCxnSpPr>
            <a:cxnSpLocks/>
          </p:cNvCxnSpPr>
          <p:nvPr/>
        </p:nvCxnSpPr>
        <p:spPr>
          <a:xfrm>
            <a:off x="7111941" y="2599238"/>
            <a:ext cx="9223" cy="1053775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5064F73-445C-4D88-BFEB-265A577E3F22}"/>
              </a:ext>
            </a:extLst>
          </p:cNvPr>
          <p:cNvSpPr/>
          <p:nvPr/>
        </p:nvSpPr>
        <p:spPr>
          <a:xfrm>
            <a:off x="6035941" y="30406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=6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FBB341-681D-46FF-9B48-893B9B8AB7B2}"/>
              </a:ext>
            </a:extLst>
          </p:cNvPr>
          <p:cNvSpPr/>
          <p:nvPr/>
        </p:nvSpPr>
        <p:spPr>
          <a:xfrm>
            <a:off x="6611114" y="231340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40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619C6C-95CC-40A6-AD19-BEC79010EC38}"/>
              </a:ext>
            </a:extLst>
          </p:cNvPr>
          <p:cNvSpPr/>
          <p:nvPr/>
        </p:nvSpPr>
        <p:spPr>
          <a:xfrm>
            <a:off x="4454523" y="3877529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1FC3A6-716A-4FD2-BA74-84493550497A}"/>
              </a:ext>
            </a:extLst>
          </p:cNvPr>
          <p:cNvSpPr/>
          <p:nvPr/>
        </p:nvSpPr>
        <p:spPr>
          <a:xfrm>
            <a:off x="2865844" y="431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CA02B2-681B-4A5D-B842-C1B141D0F913}"/>
              </a:ext>
            </a:extLst>
          </p:cNvPr>
          <p:cNvCxnSpPr>
            <a:cxnSpLocks/>
          </p:cNvCxnSpPr>
          <p:nvPr/>
        </p:nvCxnSpPr>
        <p:spPr>
          <a:xfrm flipH="1" flipV="1">
            <a:off x="5028120" y="3819053"/>
            <a:ext cx="543377" cy="3917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3D9EA6-4069-4BF5-98A6-459628F362AF}"/>
              </a:ext>
            </a:extLst>
          </p:cNvPr>
          <p:cNvCxnSpPr>
            <a:cxnSpLocks/>
          </p:cNvCxnSpPr>
          <p:nvPr/>
        </p:nvCxnSpPr>
        <p:spPr>
          <a:xfrm flipV="1">
            <a:off x="6738654" y="3095519"/>
            <a:ext cx="332178" cy="95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B085BDD-2E46-4B6F-8CEA-EBAC78BECC1F}"/>
              </a:ext>
            </a:extLst>
          </p:cNvPr>
          <p:cNvSpPr/>
          <p:nvPr/>
        </p:nvSpPr>
        <p:spPr>
          <a:xfrm>
            <a:off x="1837086" y="3589661"/>
            <a:ext cx="226502" cy="2293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18447683-DAD6-454B-BAC0-24773BA0B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690" y="1083578"/>
                <a:ext cx="5974634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18447683-DAD6-454B-BAC0-24773BA0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90" y="1083578"/>
                <a:ext cx="5974634" cy="47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85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" y="74272"/>
            <a:ext cx="8967618" cy="91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models in 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D9AAA-C2C2-4B0D-89E0-FF9245322D85}"/>
              </a:ext>
            </a:extLst>
          </p:cNvPr>
          <p:cNvGrpSpPr/>
          <p:nvPr/>
        </p:nvGrpSpPr>
        <p:grpSpPr>
          <a:xfrm>
            <a:off x="1719637" y="1069598"/>
            <a:ext cx="7113864" cy="4569204"/>
            <a:chOff x="998290" y="1187044"/>
            <a:chExt cx="7113864" cy="45692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8C834D-CA92-45F4-BC55-EE06EE1295A0}"/>
                </a:ext>
              </a:extLst>
            </p:cNvPr>
            <p:cNvSpPr/>
            <p:nvPr/>
          </p:nvSpPr>
          <p:spPr>
            <a:xfrm>
              <a:off x="1228987" y="1493239"/>
              <a:ext cx="6686025" cy="41777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6B45A3-1554-4575-AA8C-8CEB052BE1C0}"/>
                </a:ext>
              </a:extLst>
            </p:cNvPr>
            <p:cNvSpPr/>
            <p:nvPr/>
          </p:nvSpPr>
          <p:spPr>
            <a:xfrm>
              <a:off x="998290" y="1291905"/>
              <a:ext cx="7113864" cy="44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BB78D-2F43-4DAF-95AF-F0A3D8E35A86}"/>
                </a:ext>
              </a:extLst>
            </p:cNvPr>
            <p:cNvSpPr/>
            <p:nvPr/>
          </p:nvSpPr>
          <p:spPr>
            <a:xfrm rot="5400000">
              <a:off x="5628104" y="3448786"/>
              <a:ext cx="45692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C1354-E337-4AF0-B98B-2F3EABA9D78B}"/>
              </a:ext>
            </a:extLst>
          </p:cNvPr>
          <p:cNvSpPr/>
          <p:nvPr/>
        </p:nvSpPr>
        <p:spPr>
          <a:xfrm>
            <a:off x="1616786" y="5638802"/>
            <a:ext cx="6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3204A-C2F4-4509-B20F-91C9CAC10B4E}"/>
              </a:ext>
            </a:extLst>
          </p:cNvPr>
          <p:cNvSpPr/>
          <p:nvPr/>
        </p:nvSpPr>
        <p:spPr>
          <a:xfrm>
            <a:off x="3777680" y="5638802"/>
            <a:ext cx="6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B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1C8189-8216-469E-ACAA-8E13C7C38233}"/>
              </a:ext>
            </a:extLst>
          </p:cNvPr>
          <p:cNvSpPr/>
          <p:nvPr/>
        </p:nvSpPr>
        <p:spPr>
          <a:xfrm>
            <a:off x="5923827" y="5638801"/>
            <a:ext cx="6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C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81649A-3D1D-4458-BEA6-8CF59B7013DF}"/>
              </a:ext>
            </a:extLst>
          </p:cNvPr>
          <p:cNvSpPr/>
          <p:nvPr/>
        </p:nvSpPr>
        <p:spPr>
          <a:xfrm>
            <a:off x="1371408" y="350229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34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2141F9-E0BF-4FF9-8FC7-8178F3F6E137}"/>
              </a:ext>
            </a:extLst>
          </p:cNvPr>
          <p:cNvSpPr/>
          <p:nvPr/>
        </p:nvSpPr>
        <p:spPr>
          <a:xfrm>
            <a:off x="42208" y="2430869"/>
            <a:ext cx="157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Above ground biomass (g)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9CD0-D2D8-4C64-96FC-313456E33ECC}"/>
              </a:ext>
            </a:extLst>
          </p:cNvPr>
          <p:cNvSpPr/>
          <p:nvPr/>
        </p:nvSpPr>
        <p:spPr>
          <a:xfrm>
            <a:off x="1877500" y="3884078"/>
            <a:ext cx="88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-4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D48E19-21E8-4D78-88CC-23C343765136}"/>
              </a:ext>
            </a:extLst>
          </p:cNvPr>
          <p:cNvSpPr/>
          <p:nvPr/>
        </p:nvSpPr>
        <p:spPr>
          <a:xfrm>
            <a:off x="1836093" y="4401976"/>
            <a:ext cx="226502" cy="229392"/>
          </a:xfrm>
          <a:prstGeom prst="ellipse">
            <a:avLst/>
          </a:prstGeom>
          <a:solidFill>
            <a:srgbClr val="4A85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D1DCB77-9EEA-4966-946F-1025C4C6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5958229" y="6004213"/>
            <a:ext cx="547231" cy="45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AAFDBB-557D-427D-893F-A18EFDFE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3807594" y="6004213"/>
            <a:ext cx="547231" cy="450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BB6D3-56B4-4D2F-A0FE-AB073C183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1675728" y="6004213"/>
            <a:ext cx="547231" cy="4508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3EE60CD-A957-4553-920F-8EF19C69A4C2}"/>
              </a:ext>
            </a:extLst>
          </p:cNvPr>
          <p:cNvSpPr/>
          <p:nvPr/>
        </p:nvSpPr>
        <p:spPr>
          <a:xfrm>
            <a:off x="3991858" y="3913647"/>
            <a:ext cx="226502" cy="229392"/>
          </a:xfrm>
          <a:prstGeom prst="ellipse">
            <a:avLst/>
          </a:prstGeom>
          <a:solidFill>
            <a:srgbClr val="BE51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6713D9-551F-4BF5-B3B3-8841418893BD}"/>
              </a:ext>
            </a:extLst>
          </p:cNvPr>
          <p:cNvSpPr/>
          <p:nvPr/>
        </p:nvSpPr>
        <p:spPr>
          <a:xfrm>
            <a:off x="4432538" y="421077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-2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250A7-7BE9-4EA4-AC4E-F3808FD86BC3}"/>
              </a:ext>
            </a:extLst>
          </p:cNvPr>
          <p:cNvCxnSpPr>
            <a:cxnSpLocks/>
          </p:cNvCxnSpPr>
          <p:nvPr/>
        </p:nvCxnSpPr>
        <p:spPr>
          <a:xfrm>
            <a:off x="1949343" y="3791824"/>
            <a:ext cx="1" cy="601763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0934D0-7472-47D2-BCAD-986296734E0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100866" y="3725285"/>
            <a:ext cx="4243" cy="188362"/>
          </a:xfrm>
          <a:prstGeom prst="line">
            <a:avLst/>
          </a:prstGeom>
          <a:ln w="9525">
            <a:solidFill>
              <a:srgbClr val="BE51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5064F73-445C-4D88-BFEB-265A577E3F22}"/>
              </a:ext>
            </a:extLst>
          </p:cNvPr>
          <p:cNvSpPr/>
          <p:nvPr/>
        </p:nvSpPr>
        <p:spPr>
          <a:xfrm>
            <a:off x="5180263" y="30406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=6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619C6C-95CC-40A6-AD19-BEC79010EC38}"/>
              </a:ext>
            </a:extLst>
          </p:cNvPr>
          <p:cNvSpPr/>
          <p:nvPr/>
        </p:nvSpPr>
        <p:spPr>
          <a:xfrm>
            <a:off x="3598845" y="3877529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1FC3A6-716A-4FD2-BA74-84493550497A}"/>
              </a:ext>
            </a:extLst>
          </p:cNvPr>
          <p:cNvSpPr/>
          <p:nvPr/>
        </p:nvSpPr>
        <p:spPr>
          <a:xfrm>
            <a:off x="2010166" y="431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CA02B2-681B-4A5D-B842-C1B141D0F913}"/>
              </a:ext>
            </a:extLst>
          </p:cNvPr>
          <p:cNvCxnSpPr>
            <a:cxnSpLocks/>
          </p:cNvCxnSpPr>
          <p:nvPr/>
        </p:nvCxnSpPr>
        <p:spPr>
          <a:xfrm flipH="1" flipV="1">
            <a:off x="4172442" y="3819053"/>
            <a:ext cx="543377" cy="3917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76AACA1D-C248-4CDF-8286-F025CE69D06A}"/>
              </a:ext>
            </a:extLst>
          </p:cNvPr>
          <p:cNvSpPr/>
          <p:nvPr/>
        </p:nvSpPr>
        <p:spPr>
          <a:xfrm>
            <a:off x="6147623" y="2369846"/>
            <a:ext cx="226502" cy="229392"/>
          </a:xfrm>
          <a:prstGeom prst="ellipse">
            <a:avLst/>
          </a:prstGeom>
          <a:solidFill>
            <a:srgbClr val="1D4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B1DC30-E51D-4E7B-9C73-78573F1924B5}"/>
              </a:ext>
            </a:extLst>
          </p:cNvPr>
          <p:cNvCxnSpPr>
            <a:cxnSpLocks/>
          </p:cNvCxnSpPr>
          <p:nvPr/>
        </p:nvCxnSpPr>
        <p:spPr>
          <a:xfrm>
            <a:off x="6256263" y="2599238"/>
            <a:ext cx="9223" cy="1053775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97D830-74AF-40F1-8EC9-38BBE5A3CCCC}"/>
              </a:ext>
            </a:extLst>
          </p:cNvPr>
          <p:cNvCxnSpPr>
            <a:cxnSpLocks/>
          </p:cNvCxnSpPr>
          <p:nvPr/>
        </p:nvCxnSpPr>
        <p:spPr>
          <a:xfrm>
            <a:off x="1950334" y="3702348"/>
            <a:ext cx="62289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DDAC980-C862-4C86-A7F5-8D42E5C8EDEA}"/>
              </a:ext>
            </a:extLst>
          </p:cNvPr>
          <p:cNvSpPr/>
          <p:nvPr/>
        </p:nvSpPr>
        <p:spPr>
          <a:xfrm>
            <a:off x="8170139" y="3429000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sz="28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2800" dirty="0"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32FF8B20-ADB8-439B-8A20-1B66F4D8A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7515" y="1155456"/>
                <a:ext cx="5685976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32FF8B20-ADB8-439B-8A20-1B66F4D8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15" y="1155456"/>
                <a:ext cx="5685976" cy="471620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EADC09-7110-B2C4-CE92-C0D4158E9BB8}"/>
              </a:ext>
            </a:extLst>
          </p:cNvPr>
          <p:cNvCxnSpPr>
            <a:cxnSpLocks/>
          </p:cNvCxnSpPr>
          <p:nvPr/>
        </p:nvCxnSpPr>
        <p:spPr>
          <a:xfrm flipV="1">
            <a:off x="5855513" y="3093063"/>
            <a:ext cx="332178" cy="95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8119E73-EA01-4534-8B09-67F444AC9DF6}"/>
              </a:ext>
            </a:extLst>
          </p:cNvPr>
          <p:cNvGrpSpPr/>
          <p:nvPr/>
        </p:nvGrpSpPr>
        <p:grpSpPr>
          <a:xfrm>
            <a:off x="1719637" y="1069598"/>
            <a:ext cx="7113864" cy="4569204"/>
            <a:chOff x="998290" y="1187044"/>
            <a:chExt cx="7113864" cy="456920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765A78E-8BCE-465A-BEF2-57954E2391AC}"/>
                </a:ext>
              </a:extLst>
            </p:cNvPr>
            <p:cNvSpPr/>
            <p:nvPr/>
          </p:nvSpPr>
          <p:spPr>
            <a:xfrm>
              <a:off x="1228987" y="1493239"/>
              <a:ext cx="6686025" cy="41777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C98F4DA-ABB3-444A-B2CD-5E61687E703C}"/>
                </a:ext>
              </a:extLst>
            </p:cNvPr>
            <p:cNvSpPr/>
            <p:nvPr/>
          </p:nvSpPr>
          <p:spPr>
            <a:xfrm>
              <a:off x="998290" y="1291905"/>
              <a:ext cx="7113864" cy="44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28CA52B-DA19-400B-9096-518F9CC307FF}"/>
                </a:ext>
              </a:extLst>
            </p:cNvPr>
            <p:cNvSpPr/>
            <p:nvPr/>
          </p:nvSpPr>
          <p:spPr>
            <a:xfrm rot="5400000">
              <a:off x="5628104" y="3448786"/>
              <a:ext cx="45692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D7B31B-669C-4F11-A624-F280F424A3CF}"/>
              </a:ext>
            </a:extLst>
          </p:cNvPr>
          <p:cNvSpPr/>
          <p:nvPr/>
        </p:nvSpPr>
        <p:spPr>
          <a:xfrm>
            <a:off x="1616786" y="5638802"/>
            <a:ext cx="6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E295850-92E9-4956-AA72-D4DC9C5D1A3D}"/>
              </a:ext>
            </a:extLst>
          </p:cNvPr>
          <p:cNvSpPr/>
          <p:nvPr/>
        </p:nvSpPr>
        <p:spPr>
          <a:xfrm>
            <a:off x="3777680" y="5638802"/>
            <a:ext cx="6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B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A6FC9A1-3432-4A01-AEE6-7D96C4FB70A2}"/>
              </a:ext>
            </a:extLst>
          </p:cNvPr>
          <p:cNvSpPr/>
          <p:nvPr/>
        </p:nvSpPr>
        <p:spPr>
          <a:xfrm>
            <a:off x="5923827" y="5638801"/>
            <a:ext cx="6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ea typeface="Cambria Math" panose="02040503050406030204" pitchFamily="18" charset="0"/>
              </a:rPr>
              <a:t>Trt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C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662F00-8809-42B5-B68E-8B36E8E2AE3D}"/>
              </a:ext>
            </a:extLst>
          </p:cNvPr>
          <p:cNvSpPr/>
          <p:nvPr/>
        </p:nvSpPr>
        <p:spPr>
          <a:xfrm>
            <a:off x="1371408" y="350229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34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B4B1784-9511-40D3-AFEB-AF7FDEB74BF9}"/>
              </a:ext>
            </a:extLst>
          </p:cNvPr>
          <p:cNvSpPr/>
          <p:nvPr/>
        </p:nvSpPr>
        <p:spPr>
          <a:xfrm>
            <a:off x="42208" y="2430869"/>
            <a:ext cx="157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Above ground biomass (g)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F0185AB-37A9-4A3F-8AD6-D05EF12B548F}"/>
              </a:ext>
            </a:extLst>
          </p:cNvPr>
          <p:cNvSpPr/>
          <p:nvPr/>
        </p:nvSpPr>
        <p:spPr>
          <a:xfrm>
            <a:off x="1877500" y="3884078"/>
            <a:ext cx="88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-4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59E192D-B9BE-4027-9379-0DCC6DA51417}"/>
              </a:ext>
            </a:extLst>
          </p:cNvPr>
          <p:cNvSpPr/>
          <p:nvPr/>
        </p:nvSpPr>
        <p:spPr>
          <a:xfrm>
            <a:off x="1836093" y="4401976"/>
            <a:ext cx="226502" cy="229392"/>
          </a:xfrm>
          <a:prstGeom prst="ellipse">
            <a:avLst/>
          </a:prstGeom>
          <a:solidFill>
            <a:srgbClr val="4A85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4795E386-87EC-491E-97D9-2C5E78DC34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5958229" y="6004213"/>
            <a:ext cx="547231" cy="450873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2D28747E-8742-49AB-9E97-56F9C0B90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3807594" y="6004213"/>
            <a:ext cx="547231" cy="450873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E0E6157-ABAD-4DFF-809B-1AE41E6CF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8"/>
          <a:stretch/>
        </p:blipFill>
        <p:spPr>
          <a:xfrm>
            <a:off x="1675728" y="6004213"/>
            <a:ext cx="547231" cy="45087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150EC934-0E03-433E-9BFA-879AE980D7A5}"/>
              </a:ext>
            </a:extLst>
          </p:cNvPr>
          <p:cNvSpPr/>
          <p:nvPr/>
        </p:nvSpPr>
        <p:spPr>
          <a:xfrm>
            <a:off x="3991858" y="3913647"/>
            <a:ext cx="226502" cy="229392"/>
          </a:xfrm>
          <a:prstGeom prst="ellipse">
            <a:avLst/>
          </a:prstGeom>
          <a:solidFill>
            <a:srgbClr val="BE51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43ACB7-6185-4ED5-9EC4-06FA380E7FA4}"/>
              </a:ext>
            </a:extLst>
          </p:cNvPr>
          <p:cNvSpPr/>
          <p:nvPr/>
        </p:nvSpPr>
        <p:spPr>
          <a:xfrm>
            <a:off x="4432538" y="421077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B</a:t>
            </a:r>
            <a:r>
              <a:rPr lang="en-US" i="1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= -2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6270D7B-02BD-46CF-883A-3224A29AB63C}"/>
              </a:ext>
            </a:extLst>
          </p:cNvPr>
          <p:cNvCxnSpPr>
            <a:cxnSpLocks/>
          </p:cNvCxnSpPr>
          <p:nvPr/>
        </p:nvCxnSpPr>
        <p:spPr>
          <a:xfrm>
            <a:off x="1949343" y="3791824"/>
            <a:ext cx="1" cy="601763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6598109-1618-45D7-A326-0B20953A213C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4100866" y="3725285"/>
            <a:ext cx="4243" cy="188362"/>
          </a:xfrm>
          <a:prstGeom prst="line">
            <a:avLst/>
          </a:prstGeom>
          <a:ln w="9525">
            <a:solidFill>
              <a:srgbClr val="BE51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6338102-861F-46DB-8C67-81A204C3B7F4}"/>
              </a:ext>
            </a:extLst>
          </p:cNvPr>
          <p:cNvSpPr/>
          <p:nvPr/>
        </p:nvSpPr>
        <p:spPr>
          <a:xfrm>
            <a:off x="5180263" y="30406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τ</a:t>
            </a:r>
            <a:r>
              <a:rPr lang="en-US" baseline="-25000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C</a:t>
            </a:r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 =6</a:t>
            </a:r>
            <a:endParaRPr lang="en-US" i="1" baseline="-25000" dirty="0">
              <a:latin typeface="Avenir Next LT Pro Light" panose="020B03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881F20D-2D3C-42E5-9C59-40FF14FBF56B}"/>
              </a:ext>
            </a:extLst>
          </p:cNvPr>
          <p:cNvSpPr/>
          <p:nvPr/>
        </p:nvSpPr>
        <p:spPr>
          <a:xfrm>
            <a:off x="3598845" y="3877529"/>
            <a:ext cx="45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32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5308986-856B-4AA2-B803-AC22BB910B2F}"/>
              </a:ext>
            </a:extLst>
          </p:cNvPr>
          <p:cNvSpPr/>
          <p:nvPr/>
        </p:nvSpPr>
        <p:spPr>
          <a:xfrm>
            <a:off x="2010166" y="431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30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1A83604-10D1-43AE-B7ED-743D14CB98C7}"/>
              </a:ext>
            </a:extLst>
          </p:cNvPr>
          <p:cNvCxnSpPr>
            <a:cxnSpLocks/>
          </p:cNvCxnSpPr>
          <p:nvPr/>
        </p:nvCxnSpPr>
        <p:spPr>
          <a:xfrm flipH="1" flipV="1">
            <a:off x="4172442" y="3819053"/>
            <a:ext cx="543377" cy="3917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ACE25BA-6210-45C2-91FD-1C4E2E7846BB}"/>
              </a:ext>
            </a:extLst>
          </p:cNvPr>
          <p:cNvSpPr/>
          <p:nvPr/>
        </p:nvSpPr>
        <p:spPr>
          <a:xfrm>
            <a:off x="6147623" y="2369846"/>
            <a:ext cx="226502" cy="229392"/>
          </a:xfrm>
          <a:prstGeom prst="ellipse">
            <a:avLst/>
          </a:prstGeom>
          <a:solidFill>
            <a:srgbClr val="1D4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B7CE414-3326-4FB2-85EA-AEDE383899C1}"/>
              </a:ext>
            </a:extLst>
          </p:cNvPr>
          <p:cNvCxnSpPr>
            <a:cxnSpLocks/>
          </p:cNvCxnSpPr>
          <p:nvPr/>
        </p:nvCxnSpPr>
        <p:spPr>
          <a:xfrm>
            <a:off x="6256263" y="2599238"/>
            <a:ext cx="9223" cy="1053775"/>
          </a:xfrm>
          <a:prstGeom prst="line">
            <a:avLst/>
          </a:prstGeom>
          <a:ln w="9525">
            <a:solidFill>
              <a:srgbClr val="1D4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98C0E48-ACF8-4219-B21D-1F93D99D8E5A}"/>
              </a:ext>
            </a:extLst>
          </p:cNvPr>
          <p:cNvCxnSpPr>
            <a:cxnSpLocks/>
          </p:cNvCxnSpPr>
          <p:nvPr/>
        </p:nvCxnSpPr>
        <p:spPr>
          <a:xfrm>
            <a:off x="1950334" y="3702348"/>
            <a:ext cx="62289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14C9C23-BE64-471B-B01F-537B68BA88EA}"/>
              </a:ext>
            </a:extLst>
          </p:cNvPr>
          <p:cNvSpPr/>
          <p:nvPr/>
        </p:nvSpPr>
        <p:spPr>
          <a:xfrm>
            <a:off x="8170139" y="3429000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sz="2800" i="1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µ</a:t>
            </a:r>
            <a:endParaRPr lang="en-US" sz="2800" dirty="0">
              <a:latin typeface="Avenir Next LT Pro Light" panose="020B03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55D302E0-5E0D-4008-A0B0-134FC641B9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4796" y="1359720"/>
                <a:ext cx="4147627" cy="34934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30+2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8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55D302E0-5E0D-4008-A0B0-134FC641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96" y="1359720"/>
                <a:ext cx="4147627" cy="349344"/>
              </a:xfrm>
              <a:prstGeom prst="rect">
                <a:avLst/>
              </a:prstGeom>
              <a:blipFill>
                <a:blip r:embed="rId3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F8F20D1-79A1-4276-8AD5-628990E51D14}"/>
              </a:ext>
            </a:extLst>
          </p:cNvPr>
          <p:cNvCxnSpPr>
            <a:cxnSpLocks/>
          </p:cNvCxnSpPr>
          <p:nvPr/>
        </p:nvCxnSpPr>
        <p:spPr>
          <a:xfrm flipV="1">
            <a:off x="5855513" y="3093063"/>
            <a:ext cx="332178" cy="95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66585E2-E956-446C-A4FC-2A1D5DFB67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232" y="1725131"/>
                <a:ext cx="4147627" cy="34934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30+2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8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66585E2-E956-446C-A4FC-2A1D5DFB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32" y="1725131"/>
                <a:ext cx="4147627" cy="349344"/>
              </a:xfrm>
              <a:prstGeom prst="rect">
                <a:avLst/>
              </a:prstGeom>
              <a:blipFill>
                <a:blip r:embed="rId4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39EA9D9-216E-4FE9-9E63-0FDC1979B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4606" y="993034"/>
                <a:ext cx="5685976" cy="4716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A85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>
                              <a:solidFill>
                                <a:srgbClr val="BE51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8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>
                              <a:solidFill>
                                <a:srgbClr val="1D4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8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39EA9D9-216E-4FE9-9E63-0FDC1979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06" y="993034"/>
                <a:ext cx="5685976" cy="471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49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models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3A48E-40A2-441E-89F1-A4DAC245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2" y="1242396"/>
            <a:ext cx="1295400" cy="5276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C9C5B9-1779-48C1-896F-101C228A98A3}"/>
              </a:ext>
            </a:extLst>
          </p:cNvPr>
          <p:cNvSpPr/>
          <p:nvPr/>
        </p:nvSpPr>
        <p:spPr>
          <a:xfrm>
            <a:off x="2728347" y="1057730"/>
            <a:ext cx="348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323FF"/>
                </a:solidFill>
                <a:latin typeface="Avenir Next LT Pro Light" panose="020B0304020202020204" pitchFamily="34" charset="0"/>
                <a:cs typeface="Courier New" panose="02070309020205020404" pitchFamily="49" charset="0"/>
              </a:rPr>
              <a:t>fit1 &lt;- </a:t>
            </a:r>
            <a:r>
              <a:rPr lang="en-US" dirty="0" err="1">
                <a:solidFill>
                  <a:srgbClr val="2323FF"/>
                </a:solidFill>
                <a:latin typeface="Avenir Next LT Pro Light" panose="020B0304020202020204" pitchFamily="34" charset="0"/>
                <a:cs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2323FF"/>
                </a:solidFill>
                <a:latin typeface="Avenir Next LT Pro Light" panose="020B030402020202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2323FF"/>
                </a:solidFill>
                <a:latin typeface="Avenir Next LT Pro Light" panose="020B0304020202020204" pitchFamily="34" charset="0"/>
                <a:cs typeface="Courier New" panose="02070309020205020404" pitchFamily="49" charset="0"/>
              </a:rPr>
              <a:t>AGB~Trt</a:t>
            </a:r>
            <a:r>
              <a:rPr lang="en-US" dirty="0">
                <a:solidFill>
                  <a:srgbClr val="2323FF"/>
                </a:solidFill>
                <a:latin typeface="Avenir Next LT Pro Light" panose="020B0304020202020204" pitchFamily="34" charset="0"/>
                <a:cs typeface="Courier New" panose="02070309020205020404" pitchFamily="49" charset="0"/>
              </a:rPr>
              <a:t>, data=</a:t>
            </a:r>
            <a:r>
              <a:rPr lang="en-US" dirty="0" err="1">
                <a:solidFill>
                  <a:srgbClr val="2323FF"/>
                </a:solidFill>
                <a:latin typeface="Avenir Next LT Pro Light" panose="020B0304020202020204" pitchFamily="34" charset="0"/>
                <a:cs typeface="Courier New" panose="02070309020205020404" pitchFamily="49" charset="0"/>
              </a:rPr>
              <a:t>SB_df</a:t>
            </a:r>
            <a:r>
              <a:rPr lang="en-US" dirty="0">
                <a:solidFill>
                  <a:srgbClr val="2323FF"/>
                </a:solidFill>
                <a:latin typeface="Avenir Next LT Pro Light" panose="020B0304020202020204" pitchFamily="34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F8D30-3466-46A6-8BB0-9302C4A1B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600" y="1496120"/>
            <a:ext cx="5210797" cy="1705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0BC97-BC84-44FA-93C2-FA616364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347" y="3304701"/>
            <a:ext cx="4870522" cy="3214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88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OVA in R: The Ultimate Guide - Datanovia">
            <a:extLst>
              <a:ext uri="{FF2B5EF4-FFF2-40B4-BE49-F238E27FC236}">
                <a16:creationId xmlns:a16="http://schemas.microsoft.com/office/drawing/2014/main" id="{BFDDE6DA-E206-4BB6-AB50-CFCC08DB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0" y="1152539"/>
            <a:ext cx="8226401" cy="31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C6517B-1DFA-8B4F-1D6F-DC40B1AE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</a:t>
            </a:r>
            <a:r>
              <a:rPr lang="en-US" dirty="0" err="1"/>
              <a:t>alysis</a:t>
            </a:r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 err="1"/>
              <a:t>VA</a:t>
            </a:r>
            <a:r>
              <a:rPr lang="en-US" dirty="0" err="1"/>
              <a:t>riance</a:t>
            </a:r>
            <a:r>
              <a:rPr lang="en-US" dirty="0"/>
              <a:t> (ANOVA)</a:t>
            </a:r>
          </a:p>
        </p:txBody>
      </p:sp>
    </p:spTree>
    <p:extLst>
      <p:ext uri="{BB962C8B-B14F-4D97-AF65-F5344CB8AC3E}">
        <p14:creationId xmlns:p14="http://schemas.microsoft.com/office/powerpoint/2010/main" val="227424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err="1"/>
              <a:t>AN</a:t>
            </a:r>
            <a:r>
              <a:rPr lang="en-US" dirty="0" err="1"/>
              <a:t>alysis</a:t>
            </a:r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 err="1"/>
              <a:t>VA</a:t>
            </a:r>
            <a:r>
              <a:rPr lang="en-US" dirty="0" err="1"/>
              <a:t>riance</a:t>
            </a:r>
            <a:r>
              <a:rPr lang="en-US" dirty="0"/>
              <a:t> (ANOVA)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4967E-4019-4D4C-A43C-3683EACBA8CB}"/>
              </a:ext>
            </a:extLst>
          </p:cNvPr>
          <p:cNvSpPr/>
          <p:nvPr/>
        </p:nvSpPr>
        <p:spPr>
          <a:xfrm>
            <a:off x="384968" y="3429000"/>
            <a:ext cx="86708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Note that:</a:t>
            </a:r>
          </a:p>
          <a:p>
            <a:r>
              <a:rPr lang="en-US" dirty="0">
                <a:latin typeface="Avenir Next LT Pro Light" panose="020B0304020202020204" pitchFamily="34" charset="0"/>
              </a:rPr>
              <a:t>MS = mean square = SS ÷ df for each component.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We get 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-statistics from this table (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-ratio)!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i="1" dirty="0" err="1">
                <a:latin typeface="Avenir Next LT Pro Light" panose="020B0304020202020204" pitchFamily="34" charset="0"/>
              </a:rPr>
              <a:t>F</a:t>
            </a:r>
            <a:r>
              <a:rPr lang="en-US" baseline="-25000" dirty="0" err="1">
                <a:latin typeface="Avenir Next LT Pro Light" panose="020B0304020202020204" pitchFamily="34" charset="0"/>
              </a:rPr>
              <a:t>trt</a:t>
            </a:r>
            <a:r>
              <a:rPr lang="en-US" baseline="-25000" dirty="0">
                <a:latin typeface="Avenir Next LT Pro Light" panose="020B0304020202020204" pitchFamily="34" charset="0"/>
              </a:rPr>
              <a:t> </a:t>
            </a:r>
            <a:r>
              <a:rPr lang="en-US" baseline="-25000" dirty="0" err="1">
                <a:latin typeface="Avenir Next LT Pro Light" panose="020B0304020202020204" pitchFamily="34" charset="0"/>
              </a:rPr>
              <a:t>df</a:t>
            </a:r>
            <a:r>
              <a:rPr lang="en-US" baseline="-25000" dirty="0">
                <a:latin typeface="Avenir Next LT Pro Light" panose="020B0304020202020204" pitchFamily="34" charset="0"/>
              </a:rPr>
              <a:t>, err </a:t>
            </a:r>
            <a:r>
              <a:rPr lang="en-US" baseline="-25000" dirty="0" err="1">
                <a:latin typeface="Avenir Next LT Pro Light" panose="020B0304020202020204" pitchFamily="34" charset="0"/>
              </a:rPr>
              <a:t>df</a:t>
            </a:r>
            <a:r>
              <a:rPr lang="en-US" baseline="-25000" dirty="0">
                <a:latin typeface="Avenir Next LT Pro Light" panose="020B0304020202020204" pitchFamily="34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</a:rPr>
              <a:t>=</a:t>
            </a:r>
            <a:r>
              <a:rPr lang="en-US" i="1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MS</a:t>
            </a:r>
            <a:r>
              <a:rPr lang="en-US" baseline="-25000" dirty="0" err="1">
                <a:latin typeface="Avenir Next LT Pro Light" panose="020B0304020202020204" pitchFamily="34" charset="0"/>
              </a:rPr>
              <a:t>trt</a:t>
            </a:r>
            <a:r>
              <a:rPr lang="en-US" baseline="-25000" dirty="0">
                <a:latin typeface="Avenir Next LT Pro Light" panose="020B0304020202020204" pitchFamily="34" charset="0"/>
              </a:rPr>
              <a:t> </a:t>
            </a:r>
            <a:r>
              <a:rPr lang="en-US" dirty="0">
                <a:latin typeface="Avenir Next LT Pro Light" panose="020B0304020202020204" pitchFamily="34" charset="0"/>
              </a:rPr>
              <a:t>/ </a:t>
            </a:r>
            <a:r>
              <a:rPr lang="en-US" dirty="0" err="1">
                <a:latin typeface="Avenir Next LT Pro Light" panose="020B0304020202020204" pitchFamily="34" charset="0"/>
              </a:rPr>
              <a:t>MS</a:t>
            </a:r>
            <a:r>
              <a:rPr lang="en-US" baseline="-25000" dirty="0" err="1">
                <a:latin typeface="Avenir Next LT Pro Light" panose="020B0304020202020204" pitchFamily="34" charset="0"/>
              </a:rPr>
              <a:t>err</a:t>
            </a:r>
            <a:endParaRPr lang="en-US" baseline="-25000" dirty="0">
              <a:latin typeface="Avenir Next LT Pro Light" panose="020B0304020202020204" pitchFamily="34" charset="0"/>
            </a:endParaRP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From the </a:t>
            </a:r>
            <a:r>
              <a:rPr lang="en-US" i="1" dirty="0">
                <a:latin typeface="Avenir Next LT Pro Light" panose="020B0304020202020204" pitchFamily="34" charset="0"/>
              </a:rPr>
              <a:t>F</a:t>
            </a:r>
            <a:r>
              <a:rPr lang="en-US" dirty="0">
                <a:latin typeface="Avenir Next LT Pro Light" panose="020B0304020202020204" pitchFamily="34" charset="0"/>
              </a:rPr>
              <a:t>-statistic and degrees of freedom, we can calculate a </a:t>
            </a:r>
            <a:r>
              <a:rPr lang="en-US" i="1" dirty="0">
                <a:latin typeface="Avenir Next LT Pro Light" panose="020B0304020202020204" pitchFamily="34" charset="0"/>
              </a:rPr>
              <a:t>p</a:t>
            </a:r>
            <a:r>
              <a:rPr lang="en-US" dirty="0">
                <a:latin typeface="Avenir Next LT Pro Light" panose="020B0304020202020204" pitchFamily="34" charset="0"/>
              </a:rPr>
              <a:t>-value and evaluate our null hypothesis.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1BA2C5C-AEAD-8EE5-7AD2-1EDBE60E5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18991"/>
              </p:ext>
            </p:extLst>
          </p:nvPr>
        </p:nvGraphicFramePr>
        <p:xfrm>
          <a:off x="486095" y="1244414"/>
          <a:ext cx="81718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62">
                  <a:extLst>
                    <a:ext uri="{9D8B030D-6E8A-4147-A177-3AD203B41FA5}">
                      <a16:colId xmlns:a16="http://schemas.microsoft.com/office/drawing/2014/main" val="1673882624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1135306311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111511330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3651492960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val="319218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Source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df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  <a:latin typeface="Avenir Next LT Pro Light" panose="020B0304020202020204" pitchFamily="34" charset="0"/>
                        </a:rPr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Treatment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SSTrt1÷dfTrt1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trt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baseline="-250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SSErr÷dfErr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venir Next LT Pro Light" panose="020B0304020202020204" pitchFamily="34" charset="0"/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107ED-1B1A-4781-867C-B6AB1107D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" t="24825"/>
          <a:stretch/>
        </p:blipFill>
        <p:spPr>
          <a:xfrm>
            <a:off x="5089276" y="545017"/>
            <a:ext cx="3601717" cy="1611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i="1" dirty="0"/>
              <a:t>F </a:t>
            </a:r>
            <a:r>
              <a:rPr lang="en-US" b="1" dirty="0"/>
              <a:t>distribution</a:t>
            </a:r>
            <a:endParaRPr lang="en-US" dirty="0"/>
          </a:p>
        </p:txBody>
      </p:sp>
      <p:pic>
        <p:nvPicPr>
          <p:cNvPr id="1026" name="Picture 2" descr="F-distribution - Wikipedia">
            <a:extLst>
              <a:ext uri="{FF2B5EF4-FFF2-40B4-BE49-F238E27FC236}">
                <a16:creationId xmlns:a16="http://schemas.microsoft.com/office/drawing/2014/main" id="{7DC64597-E981-43C1-8992-C5BA5A0F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0" y="1834991"/>
            <a:ext cx="6371332" cy="4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9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561159-4DFD-4CB0-9D37-4AFB86ECBEBF}"/>
                  </a:ext>
                </a:extLst>
              </p:cNvPr>
              <p:cNvSpPr/>
              <p:nvPr/>
            </p:nvSpPr>
            <p:spPr>
              <a:xfrm>
                <a:off x="459544" y="1269203"/>
                <a:ext cx="8499898" cy="4101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>
                    <a:latin typeface="Avenir Next LT Pro Light" panose="020B0304020202020204" pitchFamily="34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venir Next LT Pro Light" panose="020B0304020202020204" pitchFamily="34" charset="0"/>
                  </a:rPr>
                  <a:t>pronounced “Y-hat” or “X-hat” indicates an estimate. That is,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>
                    <a:latin typeface="Avenir Next LT Pro Light" panose="020B0304020202020204" pitchFamily="34" charset="0"/>
                  </a:rPr>
                  <a:t> is our “best guess” for the true value of Y.</a:t>
                </a:r>
              </a:p>
              <a:p>
                <a:endParaRPr lang="en-US" sz="2000" dirty="0">
                  <a:latin typeface="Avenir Next LT Pro Light" panose="020B0304020202020204" pitchFamily="34" charset="0"/>
                </a:endParaRPr>
              </a:p>
              <a:p>
                <a:r>
                  <a:rPr lang="en-US" sz="2000" dirty="0">
                    <a:latin typeface="Avenir Next LT Pro Light" panose="020B0304020202020204" pitchFamily="34" charset="0"/>
                  </a:rPr>
                  <a:t>Let’s say we sample from a population of ponderosa pine trees and get the following diameters (cm) measured at breast height (</a:t>
                </a:r>
                <a:r>
                  <a:rPr lang="en-US" sz="2000" dirty="0" err="1">
                    <a:latin typeface="Avenir Next LT Pro Light" panose="020B0304020202020204" pitchFamily="34" charset="0"/>
                  </a:rPr>
                  <a:t>DBH</a:t>
                </a:r>
                <a:r>
                  <a:rPr lang="en-US" sz="2000" dirty="0">
                    <a:latin typeface="Avenir Next LT Pro Light" panose="020B0304020202020204" pitchFamily="34" charset="0"/>
                  </a:rPr>
                  <a:t>; measured 1.5m above ground): </a:t>
                </a:r>
              </a:p>
              <a:p>
                <a:endParaRPr lang="en-US" sz="2000" dirty="0">
                  <a:latin typeface="Avenir Next LT Pro Light" panose="020B0304020202020204" pitchFamily="34" charset="0"/>
                </a:endParaRPr>
              </a:p>
              <a:p>
                <a:r>
                  <a:rPr lang="en-US" sz="2000" dirty="0">
                    <a:latin typeface="Avenir Next LT Pro Light" panose="020B0304020202020204" pitchFamily="34" charset="0"/>
                  </a:rPr>
                  <a:t>9, 17, 11, 18, 19</a:t>
                </a:r>
              </a:p>
              <a:p>
                <a:endParaRPr lang="en-US" sz="2000" dirty="0">
                  <a:latin typeface="Avenir Next LT Pro Light" panose="020B0304020202020204" pitchFamily="34" charset="0"/>
                </a:endParaRPr>
              </a:p>
              <a:p>
                <a:r>
                  <a:rPr lang="en-US" sz="2000" dirty="0">
                    <a:latin typeface="Avenir Next LT Pro Light" panose="020B0304020202020204" pitchFamily="34" charset="0"/>
                  </a:rPr>
                  <a:t>Our expected value, E(X), of a random draw from that string of numbers = the average = 12.4 cm</a:t>
                </a:r>
              </a:p>
              <a:p>
                <a:endParaRPr lang="en-US" sz="2000" dirty="0">
                  <a:latin typeface="Avenir Next LT Pro Light" panose="020B0304020202020204" pitchFamily="34" charset="0"/>
                </a:endParaRPr>
              </a:p>
              <a:p>
                <a:r>
                  <a:rPr lang="en-US" sz="2000" dirty="0">
                    <a:latin typeface="Avenir Next LT Pro Light" panose="020B0304020202020204" pitchFamily="34" charset="0"/>
                  </a:rPr>
                  <a:t>So,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population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=12.4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20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561159-4DFD-4CB0-9D37-4AFB86ECB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4" y="1269203"/>
                <a:ext cx="8499898" cy="4101764"/>
              </a:xfrm>
              <a:prstGeom prst="rect">
                <a:avLst/>
              </a:prstGeom>
              <a:blipFill>
                <a:blip r:embed="rId2"/>
                <a:stretch>
                  <a:fillRect l="-717" t="-892" r="-1362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42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BCA52E-E147-4F8D-A88B-C7EEA6932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BCA52E-E147-4F8D-A88B-C7EEA693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4A80E5-0CE9-4C27-B323-79505A4B0AD3}"/>
                  </a:ext>
                </a:extLst>
              </p:cNvPr>
              <p:cNvSpPr/>
              <p:nvPr/>
            </p:nvSpPr>
            <p:spPr>
              <a:xfrm>
                <a:off x="572681" y="4691432"/>
                <a:ext cx="1980479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4A80E5-0CE9-4C27-B323-79505A4B0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81" y="4691432"/>
                <a:ext cx="1980479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016B54-02E0-41F4-894F-3DDD745295A1}"/>
              </a:ext>
            </a:extLst>
          </p:cNvPr>
          <p:cNvCxnSpPr>
            <a:cxnSpLocks/>
          </p:cNvCxnSpPr>
          <p:nvPr/>
        </p:nvCxnSpPr>
        <p:spPr>
          <a:xfrm>
            <a:off x="3285642" y="2014019"/>
            <a:ext cx="4011518" cy="2868374"/>
          </a:xfrm>
          <a:prstGeom prst="lin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EB6133-BC83-4C8B-B944-301F803A2CD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1537" y="3631611"/>
            <a:ext cx="1609996" cy="1250782"/>
          </a:xfrm>
          <a:prstGeom prst="lin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846B60-A76A-4D92-B920-8411C4B39215}"/>
                  </a:ext>
                </a:extLst>
              </p:cNvPr>
              <p:cNvSpPr/>
              <p:nvPr/>
            </p:nvSpPr>
            <p:spPr>
              <a:xfrm>
                <a:off x="3613886" y="4691432"/>
                <a:ext cx="1874680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846B60-A76A-4D92-B920-8411C4B39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886" y="4691432"/>
                <a:ext cx="1874680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69A81F-85C5-4AF5-BD11-D0CF22DF42EA}"/>
                  </a:ext>
                </a:extLst>
              </p:cNvPr>
              <p:cNvSpPr/>
              <p:nvPr/>
            </p:nvSpPr>
            <p:spPr>
              <a:xfrm>
                <a:off x="6590147" y="4691432"/>
                <a:ext cx="2019912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0070C0"/>
                  </a:solidFill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69A81F-85C5-4AF5-BD11-D0CF22DF4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47" y="4691432"/>
                <a:ext cx="2019912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25DD5-6C47-40C7-9AE2-5AA529855CB1}"/>
              </a:ext>
            </a:extLst>
          </p:cNvPr>
          <p:cNvCxnSpPr>
            <a:cxnSpLocks/>
          </p:cNvCxnSpPr>
          <p:nvPr/>
        </p:nvCxnSpPr>
        <p:spPr>
          <a:xfrm flipH="1">
            <a:off x="1412017" y="2004060"/>
            <a:ext cx="1896285" cy="2945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6D0445-1348-4504-953D-A65696E8DE80}"/>
              </a:ext>
            </a:extLst>
          </p:cNvPr>
          <p:cNvCxnSpPr>
            <a:cxnSpLocks/>
          </p:cNvCxnSpPr>
          <p:nvPr/>
        </p:nvCxnSpPr>
        <p:spPr>
          <a:xfrm flipH="1">
            <a:off x="1943048" y="1901945"/>
            <a:ext cx="2381478" cy="304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13EABE-CB32-4DB0-B7E5-30368AB6D48B}"/>
              </a:ext>
            </a:extLst>
          </p:cNvPr>
          <p:cNvCxnSpPr>
            <a:cxnSpLocks/>
          </p:cNvCxnSpPr>
          <p:nvPr/>
        </p:nvCxnSpPr>
        <p:spPr>
          <a:xfrm>
            <a:off x="4316372" y="1911904"/>
            <a:ext cx="657155" cy="29704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AA602E-110B-4593-A3CD-1C581E3ECC3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87421" y="2004060"/>
            <a:ext cx="1432054" cy="16275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F3FDDC-435B-45C5-8000-57DEAC98CDB4}"/>
                  </a:ext>
                </a:extLst>
              </p:cNvPr>
              <p:cNvSpPr/>
              <p:nvPr/>
            </p:nvSpPr>
            <p:spPr>
              <a:xfrm>
                <a:off x="3095077" y="3707328"/>
                <a:ext cx="1234505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i="1" dirty="0">
                    <a:solidFill>
                      <a:srgbClr val="00B05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µ</a:t>
                </a:r>
                <a:r>
                  <a:rPr lang="en-US" i="1" baseline="-25000" dirty="0">
                    <a:solidFill>
                      <a:srgbClr val="00B05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solidFill>
                      <a:srgbClr val="00B05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</a:t>
                </a:r>
                <a:r>
                  <a:rPr lang="el-GR" i="1" dirty="0">
                    <a:solidFill>
                      <a:srgbClr val="00B05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τ</a:t>
                </a:r>
                <a:r>
                  <a:rPr lang="en-US" i="1" baseline="-25000" dirty="0" err="1">
                    <a:solidFill>
                      <a:srgbClr val="00B05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i</a:t>
                </a:r>
                <a:r>
                  <a:rPr lang="en-US" i="1" baseline="-25000" dirty="0">
                    <a:solidFill>
                      <a:srgbClr val="00B05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solidFill>
                    <a:srgbClr val="00B050"/>
                  </a:solidFill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F3FDDC-435B-45C5-8000-57DEAC98C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77" y="3707328"/>
                <a:ext cx="1234505" cy="376770"/>
              </a:xfrm>
              <a:prstGeom prst="rect">
                <a:avLst/>
              </a:prstGeom>
              <a:blipFill>
                <a:blip r:embed="rId6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2046BD-04B4-42F7-8817-983688E9C99E}"/>
              </a:ext>
            </a:extLst>
          </p:cNvPr>
          <p:cNvCxnSpPr>
            <a:cxnSpLocks/>
          </p:cNvCxnSpPr>
          <p:nvPr/>
        </p:nvCxnSpPr>
        <p:spPr>
          <a:xfrm>
            <a:off x="3389152" y="4084098"/>
            <a:ext cx="953531" cy="798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41F388DC-54A8-4206-9FE9-0F4523521C33}"/>
              </a:ext>
            </a:extLst>
          </p:cNvPr>
          <p:cNvSpPr/>
          <p:nvPr/>
        </p:nvSpPr>
        <p:spPr>
          <a:xfrm rot="5400000">
            <a:off x="4751810" y="1312637"/>
            <a:ext cx="129431" cy="125341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09A47-3585-4932-99C0-1D8C6047444C}"/>
              </a:ext>
            </a:extLst>
          </p:cNvPr>
          <p:cNvSpPr/>
          <p:nvPr/>
        </p:nvSpPr>
        <p:spPr>
          <a:xfrm>
            <a:off x="886257" y="5688071"/>
            <a:ext cx="105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  <a:ea typeface="Cambria Math" panose="02040503050406030204" pitchFamily="18" charset="0"/>
              </a:rPr>
              <a:t>SS Total 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D9392-29B5-4C42-A266-60E7D051DE53}"/>
              </a:ext>
            </a:extLst>
          </p:cNvPr>
          <p:cNvSpPr/>
          <p:nvPr/>
        </p:nvSpPr>
        <p:spPr>
          <a:xfrm>
            <a:off x="3744915" y="5688071"/>
            <a:ext cx="161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venir Next LT Pro Light" panose="020B0304020202020204" pitchFamily="34" charset="0"/>
                <a:ea typeface="Cambria Math" panose="02040503050406030204" pitchFamily="18" charset="0"/>
              </a:rPr>
              <a:t>SS Treatment </a:t>
            </a:r>
            <a:endParaRPr lang="en-US" dirty="0">
              <a:solidFill>
                <a:srgbClr val="00B05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E7A33-58E5-43D8-A332-5CC226CEAECB}"/>
              </a:ext>
            </a:extLst>
          </p:cNvPr>
          <p:cNvSpPr/>
          <p:nvPr/>
        </p:nvSpPr>
        <p:spPr>
          <a:xfrm>
            <a:off x="6926252" y="5688071"/>
            <a:ext cx="1025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venir Next LT Pro Light" panose="020B0304020202020204" pitchFamily="34" charset="0"/>
                <a:ea typeface="Cambria Math" panose="02040503050406030204" pitchFamily="18" charset="0"/>
              </a:rPr>
              <a:t>SS Error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Avenir Next LT Pro Light" panose="020B0304020202020204" pitchFamily="34" charset="0"/>
                <a:ea typeface="Cambria Math" panose="02040503050406030204" pitchFamily="18" charset="0"/>
              </a:rPr>
              <a:t>(</a:t>
            </a:r>
            <a:r>
              <a:rPr lang="en-US" i="1" dirty="0" err="1">
                <a:solidFill>
                  <a:srgbClr val="0070C0"/>
                </a:solidFill>
                <a:latin typeface="Avenir Next LT Pro Light" panose="020B0304020202020204" pitchFamily="34" charset="0"/>
                <a:ea typeface="Cambria Math" panose="02040503050406030204" pitchFamily="18" charset="0"/>
              </a:rPr>
              <a:t>ε</a:t>
            </a:r>
            <a:r>
              <a:rPr lang="en-US" i="1" baseline="-25000" dirty="0" err="1">
                <a:solidFill>
                  <a:srgbClr val="0070C0"/>
                </a:solidFill>
                <a:latin typeface="Avenir Next LT Pro Light" panose="020B0304020202020204" pitchFamily="34" charset="0"/>
                <a:ea typeface="Cambria Math" panose="02040503050406030204" pitchFamily="18" charset="0"/>
              </a:rPr>
              <a:t>ij</a:t>
            </a:r>
            <a:r>
              <a:rPr lang="en-US" dirty="0">
                <a:solidFill>
                  <a:srgbClr val="0070C0"/>
                </a:solidFill>
                <a:latin typeface="Avenir Next LT Pro Light" panose="020B0304020202020204" pitchFamily="34" charset="0"/>
                <a:ea typeface="Cambria Math" panose="02040503050406030204" pitchFamily="18" charset="0"/>
              </a:rPr>
              <a:t>)</a:t>
            </a:r>
            <a:r>
              <a:rPr lang="en-US" baseline="30000" dirty="0">
                <a:solidFill>
                  <a:srgbClr val="0070C0"/>
                </a:solidFill>
                <a:latin typeface="Avenir Next LT Pro Light" panose="020B0304020202020204" pitchFamily="34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rgbClr val="0070C0"/>
              </a:solidFill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DB38366-3710-4883-B6EA-A25D0836CED6}"/>
                  </a:ext>
                </a:extLst>
              </p:cNvPr>
              <p:cNvSpPr/>
              <p:nvPr/>
            </p:nvSpPr>
            <p:spPr>
              <a:xfrm>
                <a:off x="5724284" y="3254841"/>
                <a:ext cx="1234505" cy="376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i="1" dirty="0">
                    <a:solidFill>
                      <a:srgbClr val="0070C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µ</a:t>
                </a:r>
                <a:r>
                  <a:rPr lang="en-US" i="1" baseline="-25000" dirty="0">
                    <a:solidFill>
                      <a:srgbClr val="0070C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solidFill>
                      <a:srgbClr val="0070C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+ </a:t>
                </a:r>
                <a:r>
                  <a:rPr lang="el-GR" i="1" dirty="0">
                    <a:solidFill>
                      <a:srgbClr val="0070C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τ</a:t>
                </a:r>
                <a:r>
                  <a:rPr lang="en-US" i="1" baseline="-25000" dirty="0" err="1">
                    <a:solidFill>
                      <a:srgbClr val="0070C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i</a:t>
                </a:r>
                <a:r>
                  <a:rPr lang="en-US" i="1" baseline="-25000" dirty="0">
                    <a:solidFill>
                      <a:srgbClr val="0070C0"/>
                    </a:solidFill>
                    <a:latin typeface="Avenir Next LT Pro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solidFill>
                    <a:srgbClr val="0070C0"/>
                  </a:solidFill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DB38366-3710-4883-B6EA-A25D0836C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284" y="3254841"/>
                <a:ext cx="1234505" cy="376770"/>
              </a:xfrm>
              <a:prstGeom prst="rect">
                <a:avLst/>
              </a:prstGeom>
              <a:blipFill>
                <a:blip r:embed="rId7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59B3E-0574-4FDB-9AE5-4DCEF5A40FD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19475" y="2004060"/>
            <a:ext cx="1022525" cy="1183669"/>
          </a:xfrm>
          <a:prstGeom prst="lin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5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3ADF09-B97B-47E8-99F9-E21ADCE91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2"/>
          <a:stretch/>
        </p:blipFill>
        <p:spPr>
          <a:xfrm>
            <a:off x="201337" y="2997541"/>
            <a:ext cx="8705850" cy="3786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07B0F1-81F8-4BC6-95D0-5E4145485A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defPPr>
                  <a:defRPr lang="en-US"/>
                </a:defPPr>
                <a:lvl1pPr indent="0" algn="ctr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3600" b="0" i="1" baseline="-25000" dirty="0">
                  <a:latin typeface="Avenir Next LT Pro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07B0F1-81F8-4BC6-95D0-5E4145485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4" y="1375451"/>
                <a:ext cx="4219662" cy="62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1F104BB8-53D8-4135-9866-F3D6567D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" y="74272"/>
            <a:ext cx="8967618" cy="91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982549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1903</Words>
  <Application>Microsoft Office PowerPoint</Application>
  <PresentationFormat>On-screen Show (4:3)</PresentationFormat>
  <Paragraphs>443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Avenir Next LT Pro Light</vt:lpstr>
      <vt:lpstr>Calibri</vt:lpstr>
      <vt:lpstr>Cambria Math</vt:lpstr>
      <vt:lpstr>1_Office Theme</vt:lpstr>
      <vt:lpstr>Comparing Three or More Groups</vt:lpstr>
      <vt:lpstr>Learning objectives</vt:lpstr>
      <vt:lpstr>Which analytical framework should I use?</vt:lpstr>
      <vt:lpstr>ANalysis Of VAriance (ANOVA)</vt:lpstr>
      <vt:lpstr>ANalysis Of VAriance (ANOVA)</vt:lpstr>
      <vt:lpstr>F distribution</vt:lpstr>
      <vt:lpstr>Definitions</vt:lpstr>
      <vt:lpstr>Linear model</vt:lpstr>
      <vt:lpstr>Linear model</vt:lpstr>
      <vt:lpstr>Sum of squares (SS) activity (don’t submit)</vt:lpstr>
      <vt:lpstr>Sum of squares (SS): Definition</vt:lpstr>
      <vt:lpstr>Total Sum of Squares</vt:lpstr>
      <vt:lpstr>Treatment Sum of Squares</vt:lpstr>
      <vt:lpstr>Error Sum of Squares</vt:lpstr>
      <vt:lpstr>ANalysis Of VAriance (ANOVA)</vt:lpstr>
      <vt:lpstr>Treatment Sum of Squares</vt:lpstr>
      <vt:lpstr>ANOVA</vt:lpstr>
      <vt:lpstr>One-way ANOVA table</vt:lpstr>
      <vt:lpstr>Two-way ANOVA tables</vt:lpstr>
      <vt:lpstr>ANOVA in R</vt:lpstr>
      <vt:lpstr>Completely randomized design</vt:lpstr>
      <vt:lpstr>Linear model</vt:lpstr>
      <vt:lpstr>Activity</vt:lpstr>
      <vt:lpstr>Activity</vt:lpstr>
      <vt:lpstr>Linear model</vt:lpstr>
      <vt:lpstr>Linear model</vt:lpstr>
      <vt:lpstr>Linear model</vt:lpstr>
      <vt:lpstr>Linear model</vt:lpstr>
      <vt:lpstr>Linear model</vt:lpstr>
      <vt:lpstr>Linear model</vt:lpstr>
      <vt:lpstr>Linear models in R</vt:lpstr>
      <vt:lpstr>Linear models in R</vt:lpstr>
      <vt:lpstr>Linear model</vt:lpstr>
      <vt:lpstr>Linear models in R</vt:lpstr>
      <vt:lpstr>Linear models in R</vt:lpstr>
      <vt:lpstr>Linear models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Ward, Sam</dc:creator>
  <cp:lastModifiedBy>Ward, Samuel</cp:lastModifiedBy>
  <cp:revision>178</cp:revision>
  <dcterms:created xsi:type="dcterms:W3CDTF">2021-01-05T17:23:35Z</dcterms:created>
  <dcterms:modified xsi:type="dcterms:W3CDTF">2023-09-25T17:33:53Z</dcterms:modified>
</cp:coreProperties>
</file>