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27"/>
  </p:handoutMasterIdLst>
  <p:sldIdLst>
    <p:sldId id="1542" r:id="rId2"/>
    <p:sldId id="1513" r:id="rId3"/>
    <p:sldId id="1614" r:id="rId4"/>
    <p:sldId id="1616" r:id="rId5"/>
    <p:sldId id="1636" r:id="rId6"/>
    <p:sldId id="1678" r:id="rId7"/>
    <p:sldId id="1645" r:id="rId8"/>
    <p:sldId id="1639" r:id="rId9"/>
    <p:sldId id="1641" r:id="rId10"/>
    <p:sldId id="1620" r:id="rId11"/>
    <p:sldId id="1637" r:id="rId12"/>
    <p:sldId id="1572" r:id="rId13"/>
    <p:sldId id="1631" r:id="rId14"/>
    <p:sldId id="1638" r:id="rId15"/>
    <p:sldId id="1676" r:id="rId16"/>
    <p:sldId id="1660" r:id="rId17"/>
    <p:sldId id="1672" r:id="rId18"/>
    <p:sldId id="1661" r:id="rId19"/>
    <p:sldId id="1663" r:id="rId20"/>
    <p:sldId id="1662" r:id="rId21"/>
    <p:sldId id="1671" r:id="rId22"/>
    <p:sldId id="1669" r:id="rId23"/>
    <p:sldId id="1665" r:id="rId24"/>
    <p:sldId id="1666" r:id="rId25"/>
    <p:sldId id="166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999"/>
    <a:srgbClr val="BE5108"/>
    <a:srgbClr val="4A852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B30BC-E7C7-4F94-A1B2-3540771BB8BB}" v="1" dt="2023-09-25T15:10:43.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p:cViewPr varScale="1">
        <p:scale>
          <a:sx n="111" d="100"/>
          <a:sy n="111" d="100"/>
        </p:scale>
        <p:origin x="1362" y="96"/>
      </p:cViewPr>
      <p:guideLst/>
    </p:cSldViewPr>
  </p:slideViewPr>
  <p:notesTextViewPr>
    <p:cViewPr>
      <p:scale>
        <a:sx n="1" d="1"/>
        <a:sy n="1" d="1"/>
      </p:scale>
      <p:origin x="0" y="0"/>
    </p:cViewPr>
  </p:notesTextViewPr>
  <p:notesViewPr>
    <p:cSldViewPr snapToGrid="0">
      <p:cViewPr varScale="1">
        <p:scale>
          <a:sx n="58" d="100"/>
          <a:sy n="58" d="100"/>
        </p:scale>
        <p:origin x="302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rd, Samuel" userId="41f6df5d-454a-4c8e-8ed5-05189e8895da" providerId="ADAL" clId="{F34B30BC-E7C7-4F94-A1B2-3540771BB8BB}"/>
    <pc:docChg chg="custSel modSld">
      <pc:chgData name="Ward, Samuel" userId="41f6df5d-454a-4c8e-8ed5-05189e8895da" providerId="ADAL" clId="{F34B30BC-E7C7-4F94-A1B2-3540771BB8BB}" dt="2023-09-25T15:10:43.682" v="1"/>
      <pc:docMkLst>
        <pc:docMk/>
      </pc:docMkLst>
      <pc:sldChg chg="addSp delSp modSp mod">
        <pc:chgData name="Ward, Samuel" userId="41f6df5d-454a-4c8e-8ed5-05189e8895da" providerId="ADAL" clId="{F34B30BC-E7C7-4F94-A1B2-3540771BB8BB}" dt="2023-09-25T15:10:43.682" v="1"/>
        <pc:sldMkLst>
          <pc:docMk/>
          <pc:sldMk cId="560354532" sldId="1542"/>
        </pc:sldMkLst>
        <pc:spChg chg="add mod">
          <ac:chgData name="Ward, Samuel" userId="41f6df5d-454a-4c8e-8ed5-05189e8895da" providerId="ADAL" clId="{F34B30BC-E7C7-4F94-A1B2-3540771BB8BB}" dt="2023-09-25T15:10:43.682" v="1"/>
          <ac:spMkLst>
            <pc:docMk/>
            <pc:sldMk cId="560354532" sldId="1542"/>
            <ac:spMk id="3" creationId="{8FACB025-9241-F003-E2B8-256B01C7CE1E}"/>
          </ac:spMkLst>
        </pc:spChg>
        <pc:spChg chg="del">
          <ac:chgData name="Ward, Samuel" userId="41f6df5d-454a-4c8e-8ed5-05189e8895da" providerId="ADAL" clId="{F34B30BC-E7C7-4F94-A1B2-3540771BB8BB}" dt="2023-09-25T15:10:43.255" v="0" actId="478"/>
          <ac:spMkLst>
            <pc:docMk/>
            <pc:sldMk cId="560354532" sldId="1542"/>
            <ac:spMk id="4" creationId="{EA075253-207F-458E-8C6D-3E09F37E2CE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05F7B0-B943-4157-BE96-9403193732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16F23-C661-4410-8869-1E1410C294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9FD01A-831E-4AB7-A23F-D1229F5A6562}" type="datetimeFigureOut">
              <a:rPr lang="en-US" smtClean="0"/>
              <a:t>9/25/2023</a:t>
            </a:fld>
            <a:endParaRPr lang="en-US" dirty="0"/>
          </a:p>
        </p:txBody>
      </p:sp>
      <p:sp>
        <p:nvSpPr>
          <p:cNvPr id="4" name="Footer Placeholder 3">
            <a:extLst>
              <a:ext uri="{FF2B5EF4-FFF2-40B4-BE49-F238E27FC236}">
                <a16:creationId xmlns:a16="http://schemas.microsoft.com/office/drawing/2014/main" id="{BA1B12ED-37C2-4DB6-AA9E-6496057476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B1D8751-E2E4-46E5-87F0-15EF6C3660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8D956C-0AB3-428A-95F8-861D7959E877}" type="slidenum">
              <a:rPr lang="en-US" smtClean="0"/>
              <a:t>‹#›</a:t>
            </a:fld>
            <a:endParaRPr lang="en-US" dirty="0"/>
          </a:p>
        </p:txBody>
      </p:sp>
    </p:spTree>
    <p:extLst>
      <p:ext uri="{BB962C8B-B14F-4D97-AF65-F5344CB8AC3E}">
        <p14:creationId xmlns:p14="http://schemas.microsoft.com/office/powerpoint/2010/main" val="34361515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defRPr>
            </a:lvl1p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7250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defRPr>
            </a:lvl1p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205989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defRPr>
            </a:lvl1p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326693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defRPr>
            </a:lvl1p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10799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defRPr>
            </a:lvl1p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38400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Next LT Pro Light" panose="020B0304020202020204" pitchFamily="34" charset="0"/>
                <a:ea typeface="Verdana" panose="020B0604030504040204" pitchFamily="34" charset="0"/>
                <a:cs typeface="Avenir Next LT Pro Light" panose="020B03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Next LT Pro Light" panose="020B0304020202020204" pitchFamily="34" charset="0"/>
                <a:ea typeface="Verdana" panose="020B0604030504040204" pitchFamily="34" charset="0"/>
                <a:cs typeface="Avenir Next LT Pro Light" panose="020B0304020202020204" pitchFamily="34" charset="0"/>
              </a:defRPr>
            </a:lvl1pPr>
            <a:lvl2pPr>
              <a:defRPr>
                <a:latin typeface="Avenir Next LT Pro Light" panose="020B0304020202020204" pitchFamily="34" charset="0"/>
                <a:ea typeface="Verdana" panose="020B0604030504040204" pitchFamily="34" charset="0"/>
                <a:cs typeface="Avenir Next LT Pro Light" panose="020B0304020202020204" pitchFamily="34" charset="0"/>
              </a:defRPr>
            </a:lvl2pPr>
            <a:lvl3pPr>
              <a:defRPr>
                <a:latin typeface="Avenir Next LT Pro Light" panose="020B0304020202020204" pitchFamily="34" charset="0"/>
                <a:ea typeface="Verdana" panose="020B0604030504040204" pitchFamily="34" charset="0"/>
                <a:cs typeface="Avenir Next LT Pro Light" panose="020B0304020202020204" pitchFamily="34" charset="0"/>
              </a:defRPr>
            </a:lvl3pPr>
            <a:lvl4pPr>
              <a:defRPr>
                <a:latin typeface="Avenir Next LT Pro Light" panose="020B0304020202020204" pitchFamily="34" charset="0"/>
                <a:ea typeface="Verdana" panose="020B0604030504040204" pitchFamily="34" charset="0"/>
                <a:cs typeface="Avenir Next LT Pro Light" panose="020B0304020202020204" pitchFamily="34" charset="0"/>
              </a:defRPr>
            </a:lvl4pPr>
            <a:lvl5pPr>
              <a:defRPr>
                <a:latin typeface="Avenir Next LT Pro Light" panose="020B0304020202020204" pitchFamily="34" charset="0"/>
                <a:ea typeface="Verdana" panose="020B0604030504040204" pitchFamily="34" charset="0"/>
                <a:cs typeface="Avenir Next LT Pro Light" panose="020B03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Next LT Pro Light" panose="020B0304020202020204" pitchFamily="34" charset="0"/>
                <a:ea typeface="Verdana" panose="020B0604030504040204" pitchFamily="34" charset="0"/>
                <a:cs typeface="Avenir Next LT Pro Light" panose="020B0304020202020204" pitchFamily="34" charset="0"/>
              </a:defRPr>
            </a:lvl1pPr>
            <a:lvl2pPr>
              <a:defRPr>
                <a:latin typeface="Avenir Next LT Pro Light" panose="020B0304020202020204" pitchFamily="34" charset="0"/>
                <a:ea typeface="Verdana" panose="020B0604030504040204" pitchFamily="34" charset="0"/>
                <a:cs typeface="Avenir Next LT Pro Light" panose="020B0304020202020204" pitchFamily="34" charset="0"/>
              </a:defRPr>
            </a:lvl2pPr>
            <a:lvl3pPr>
              <a:defRPr>
                <a:latin typeface="Avenir Next LT Pro Light" panose="020B0304020202020204" pitchFamily="34" charset="0"/>
                <a:ea typeface="Verdana" panose="020B0604030504040204" pitchFamily="34" charset="0"/>
                <a:cs typeface="Avenir Next LT Pro Light" panose="020B0304020202020204" pitchFamily="34" charset="0"/>
              </a:defRPr>
            </a:lvl3pPr>
            <a:lvl4pPr>
              <a:defRPr>
                <a:latin typeface="Avenir Next LT Pro Light" panose="020B0304020202020204" pitchFamily="34" charset="0"/>
                <a:ea typeface="Verdana" panose="020B0604030504040204" pitchFamily="34" charset="0"/>
                <a:cs typeface="Avenir Next LT Pro Light" panose="020B0304020202020204" pitchFamily="34" charset="0"/>
              </a:defRPr>
            </a:lvl4pPr>
            <a:lvl5pPr>
              <a:defRPr>
                <a:latin typeface="Avenir Next LT Pro Light" panose="020B0304020202020204" pitchFamily="34" charset="0"/>
                <a:ea typeface="Verdana" panose="020B0604030504040204" pitchFamily="34" charset="0"/>
                <a:cs typeface="Avenir Next LT Pro Light" panose="020B03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ea typeface="Verdana" panose="020B0604030504040204" pitchFamily="34" charset="0"/>
                <a:cs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ea typeface="Verdana" panose="020B0604030504040204" pitchFamily="34" charset="0"/>
                <a:cs typeface="Avenir Next LT Pro Light" panose="020B0304020202020204" pitchFamily="34" charset="0"/>
              </a:defRPr>
            </a:lvl1p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ea typeface="Verdana" panose="020B0604030504040204" pitchFamily="34" charset="0"/>
                <a:cs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330654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defRPr>
            </a:lvl1pPr>
          </a:lstStyle>
          <a:p>
            <a:endParaRPr lang="en-US" dirty="0"/>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242442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8191" y="74272"/>
            <a:ext cx="8967618" cy="914400"/>
          </a:xfrm>
          <a:noFill/>
          <a:ln w="57150">
            <a:solidFill>
              <a:schemeClr val="bg1"/>
            </a:solidFill>
          </a:ln>
        </p:spPr>
        <p:txBody>
          <a:bodyPr>
            <a:normAutofit/>
          </a:bodyPr>
          <a:lstStyle>
            <a:lvl1pPr algn="ctr">
              <a:defRPr sz="3200" b="0">
                <a:solidFill>
                  <a:srgbClr val="C00000"/>
                </a:solidFill>
                <a:latin typeface="Avenir Next LT Pro Light" panose="020B0304020202020204" pitchFamily="34" charset="0"/>
                <a:ea typeface="Verdana" panose="020B0604030504040204" pitchFamily="34" charset="0"/>
                <a:cs typeface="Avenir Next LT Pro Light" panose="020B0304020202020204" pitchFamily="34" charset="0"/>
              </a:defRPr>
            </a:lvl1pPr>
          </a:lstStyle>
          <a:p>
            <a:r>
              <a:rPr lang="en-US" dirty="0"/>
              <a:t>Click to edit Master title style</a:t>
            </a:r>
          </a:p>
        </p:txBody>
      </p:sp>
    </p:spTree>
    <p:extLst>
      <p:ext uri="{BB962C8B-B14F-4D97-AF65-F5344CB8AC3E}">
        <p14:creationId xmlns:p14="http://schemas.microsoft.com/office/powerpoint/2010/main" val="270668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defRPr>
            </a:lvl1pPr>
          </a:lstStyle>
          <a:p>
            <a:endParaRPr lang="en-US"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326403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atin typeface="Avenir Next LT Pro Light" panose="020B0304020202020204" pitchFamily="34" charset="0"/>
                <a:ea typeface="Verdana" panose="020B0604030504040204" pitchFamily="34" charset="0"/>
                <a:cs typeface="Avenir Next LT Pro Light" panose="020B0304020202020204" pitchFamily="34" charset="0"/>
              </a:defRPr>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atin typeface="Avenir Next LT Pro Light" panose="020B0304020202020204" pitchFamily="34" charset="0"/>
                <a:ea typeface="Verdana" panose="020B0604030504040204" pitchFamily="34" charset="0"/>
                <a:cs typeface="Avenir Next LT Pro Light" panose="020B0304020202020204" pitchFamily="34" charset="0"/>
              </a:defRPr>
            </a:lvl1pPr>
            <a:lvl2pPr>
              <a:defRPr sz="2800">
                <a:latin typeface="Avenir Next LT Pro Light" panose="020B0304020202020204" pitchFamily="34" charset="0"/>
                <a:ea typeface="Verdana" panose="020B0604030504040204" pitchFamily="34" charset="0"/>
                <a:cs typeface="Avenir Next LT Pro Light" panose="020B0304020202020204" pitchFamily="34" charset="0"/>
              </a:defRPr>
            </a:lvl2pPr>
            <a:lvl3pPr>
              <a:defRPr sz="2400">
                <a:latin typeface="Avenir Next LT Pro Light" panose="020B0304020202020204" pitchFamily="34" charset="0"/>
                <a:ea typeface="Verdana" panose="020B0604030504040204" pitchFamily="34" charset="0"/>
                <a:cs typeface="Avenir Next LT Pro Light" panose="020B0304020202020204" pitchFamily="34" charset="0"/>
              </a:defRPr>
            </a:lvl3pPr>
            <a:lvl4pPr>
              <a:defRPr sz="2000">
                <a:latin typeface="Avenir Next LT Pro Light" panose="020B0304020202020204" pitchFamily="34" charset="0"/>
                <a:ea typeface="Verdana" panose="020B0604030504040204" pitchFamily="34" charset="0"/>
                <a:cs typeface="Avenir Next LT Pro Light" panose="020B0304020202020204" pitchFamily="34" charset="0"/>
              </a:defRPr>
            </a:lvl4pPr>
            <a:lvl5pPr>
              <a:defRPr sz="2000">
                <a:latin typeface="Avenir Next LT Pro Light" panose="020B0304020202020204" pitchFamily="34" charset="0"/>
                <a:ea typeface="Verdana" panose="020B0604030504040204" pitchFamily="34" charset="0"/>
                <a:cs typeface="Avenir Next LT Pro Light" panose="020B03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Avenir Next LT Pro Light" panose="020B0304020202020204" pitchFamily="34" charset="0"/>
                <a:ea typeface="Verdana" panose="020B0604030504040204" pitchFamily="34" charset="0"/>
                <a:cs typeface="Avenir Next LT Pro Light" panose="020B03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ea typeface="Verdana" panose="020B0604030504040204" pitchFamily="34" charset="0"/>
                <a:cs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ea typeface="Verdana" panose="020B0604030504040204" pitchFamily="34" charset="0"/>
                <a:cs typeface="Avenir Next LT Pro Light" panose="020B0304020202020204" pitchFamily="34" charset="0"/>
              </a:defRPr>
            </a:lvl1p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ea typeface="Verdana" panose="020B0604030504040204" pitchFamily="34" charset="0"/>
                <a:cs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212224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latin typeface="Avenir Next LT Pro Light" panose="020B0304020202020204" pitchFamily="34" charset="0"/>
              </a:defRPr>
            </a:lvl1pPr>
          </a:lstStyle>
          <a:p>
            <a:fld id="{EECC345E-8E4C-4608-893F-5FC9EE4E852E}" type="datetimeFigureOut">
              <a:rPr lang="en-US" smtClean="0"/>
              <a:pPr/>
              <a:t>9/25/2023</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latin typeface="Avenir Next LT Pro Light" panose="020B0304020202020204" pitchFamily="34" charset="0"/>
              </a:defRPr>
            </a:lvl1p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latin typeface="Avenir Next LT Pro Light" panose="020B0304020202020204" pitchFamily="34" charset="0"/>
              </a:defRPr>
            </a:lvl1pPr>
          </a:lstStyle>
          <a:p>
            <a:fld id="{3D027CE4-3FD3-40F8-9353-5A0D6B3FBE48}" type="slidenum">
              <a:rPr lang="en-US" smtClean="0"/>
              <a:pPr/>
              <a:t>‹#›</a:t>
            </a:fld>
            <a:endParaRPr lang="en-US" dirty="0"/>
          </a:p>
        </p:txBody>
      </p:sp>
    </p:spTree>
    <p:extLst>
      <p:ext uri="{BB962C8B-B14F-4D97-AF65-F5344CB8AC3E}">
        <p14:creationId xmlns:p14="http://schemas.microsoft.com/office/powerpoint/2010/main" val="345458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52425" y="1530350"/>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02586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Avenir Next LT Pro Light" panose="020B03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Light" panose="020B03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Light" panose="020B03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Light" panose="020B03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Light" panose="020B03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Light" panose="020B03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6.xml"/><Relationship Id="rId5" Type="http://schemas.openxmlformats.org/officeDocument/2006/relationships/image" Target="../media/image211.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a:xfrm>
            <a:off x="88191" y="604362"/>
            <a:ext cx="8967618" cy="1555745"/>
          </a:xfrm>
        </p:spPr>
        <p:txBody>
          <a:bodyPr>
            <a:noAutofit/>
          </a:bodyPr>
          <a:lstStyle/>
          <a:p>
            <a:r>
              <a:rPr lang="en-US" sz="4000" dirty="0"/>
              <a:t>Experimental Design: Stratification</a:t>
            </a:r>
          </a:p>
        </p:txBody>
      </p:sp>
      <p:pic>
        <p:nvPicPr>
          <p:cNvPr id="5" name="Picture 4" descr="Image result for funny math answers">
            <a:extLst>
              <a:ext uri="{FF2B5EF4-FFF2-40B4-BE49-F238E27FC236}">
                <a16:creationId xmlns:a16="http://schemas.microsoft.com/office/drawing/2014/main" id="{E673E2DE-67E3-4486-BD15-028A2A99B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825" y="2989331"/>
            <a:ext cx="5600350" cy="3512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FACB025-9241-F003-E2B8-256B01C7CE1E}"/>
              </a:ext>
            </a:extLst>
          </p:cNvPr>
          <p:cNvSpPr txBox="1">
            <a:spLocks/>
          </p:cNvSpPr>
          <p:nvPr/>
        </p:nvSpPr>
        <p:spPr>
          <a:xfrm>
            <a:off x="317530" y="1795890"/>
            <a:ext cx="8508941" cy="783411"/>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r>
              <a:rPr lang="en-US" b="0" dirty="0">
                <a:latin typeface="Avenir Next LT Pro" panose="020B0504020202020204" pitchFamily="34" charset="0"/>
              </a:rPr>
              <a:t>ENTMLGY 6702 Entomological Techniques and Data Analysis </a:t>
            </a:r>
          </a:p>
        </p:txBody>
      </p:sp>
    </p:spTree>
    <p:extLst>
      <p:ext uri="{BB962C8B-B14F-4D97-AF65-F5344CB8AC3E}">
        <p14:creationId xmlns:p14="http://schemas.microsoft.com/office/powerpoint/2010/main" val="56035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Stratification in experimental design</a:t>
            </a:r>
          </a:p>
        </p:txBody>
      </p:sp>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433722" y="1256608"/>
            <a:ext cx="8508941" cy="5158706"/>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dirty="0">
                <a:latin typeface="Avenir Next LT Pro Light" panose="020B0304020202020204" pitchFamily="34" charset="0"/>
              </a:rPr>
              <a:t>The bottom line: </a:t>
            </a:r>
            <a:r>
              <a:rPr lang="en-US" sz="1800" b="0" dirty="0">
                <a:latin typeface="Avenir Next LT Pro Light" panose="020B0304020202020204" pitchFamily="34" charset="0"/>
              </a:rPr>
              <a:t>You are trying to increase precision by experimentally and statistically partitioning out variance that is not attributable to your treatments.</a:t>
            </a:r>
            <a:endParaRPr lang="en-US" sz="1800" dirty="0">
              <a:latin typeface="Avenir Next LT Pro Light" panose="020B0304020202020204" pitchFamily="34" charset="0"/>
            </a:endParaRPr>
          </a:p>
        </p:txBody>
      </p:sp>
    </p:spTree>
    <p:extLst>
      <p:ext uri="{BB962C8B-B14F-4D97-AF65-F5344CB8AC3E}">
        <p14:creationId xmlns:p14="http://schemas.microsoft.com/office/powerpoint/2010/main" val="55314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Activity (discussion)</a:t>
            </a:r>
          </a:p>
        </p:txBody>
      </p:sp>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433722" y="1256608"/>
            <a:ext cx="8508941" cy="5158706"/>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endParaRPr lang="en-US" sz="1800" dirty="0">
              <a:latin typeface="Avenir Next LT Pro Light" panose="020B0304020202020204" pitchFamily="34" charset="0"/>
            </a:endParaRPr>
          </a:p>
        </p:txBody>
      </p:sp>
      <p:sp>
        <p:nvSpPr>
          <p:cNvPr id="4" name="Rectangle 3">
            <a:extLst>
              <a:ext uri="{FF2B5EF4-FFF2-40B4-BE49-F238E27FC236}">
                <a16:creationId xmlns:a16="http://schemas.microsoft.com/office/drawing/2014/main" id="{E0D8B5F6-FFAD-4AC9-9BBE-9B1B4B6559CC}"/>
              </a:ext>
            </a:extLst>
          </p:cNvPr>
          <p:cNvSpPr/>
          <p:nvPr/>
        </p:nvSpPr>
        <p:spPr>
          <a:xfrm>
            <a:off x="1201723" y="1452879"/>
            <a:ext cx="6740554" cy="2585323"/>
          </a:xfrm>
          <a:prstGeom prst="rect">
            <a:avLst/>
          </a:prstGeom>
        </p:spPr>
        <p:txBody>
          <a:bodyPr wrap="square">
            <a:spAutoFit/>
          </a:bodyPr>
          <a:lstStyle/>
          <a:p>
            <a:r>
              <a:rPr lang="en-US" dirty="0">
                <a:latin typeface="Avenir Next LT Pro Light" panose="020B0304020202020204" pitchFamily="34" charset="0"/>
                <a:ea typeface="Cambria Math" panose="02040503050406030204" pitchFamily="18" charset="0"/>
              </a:rPr>
              <a:t>Take a moment to think about your (potential) project.</a:t>
            </a:r>
          </a:p>
          <a:p>
            <a:endParaRPr lang="en-US" dirty="0">
              <a:latin typeface="Avenir Next LT Pro Light" panose="020B0304020202020204" pitchFamily="34" charset="0"/>
              <a:ea typeface="Cambria Math" panose="02040503050406030204" pitchFamily="18" charset="0"/>
            </a:endParaRPr>
          </a:p>
          <a:p>
            <a:r>
              <a:rPr lang="en-US" dirty="0">
                <a:latin typeface="Avenir Next LT Pro Light" panose="020B0304020202020204" pitchFamily="34" charset="0"/>
                <a:ea typeface="Cambria Math" panose="02040503050406030204" pitchFamily="18" charset="0"/>
              </a:rPr>
              <a:t>What is the response variable?</a:t>
            </a:r>
          </a:p>
          <a:p>
            <a:r>
              <a:rPr lang="en-US" dirty="0">
                <a:latin typeface="Avenir Next LT Pro Light" panose="020B0304020202020204" pitchFamily="34" charset="0"/>
                <a:ea typeface="Cambria Math" panose="02040503050406030204" pitchFamily="18" charset="0"/>
              </a:rPr>
              <a:t>What is at least one predictor (treatment)?</a:t>
            </a:r>
          </a:p>
          <a:p>
            <a:r>
              <a:rPr lang="en-US" dirty="0">
                <a:latin typeface="Avenir Next LT Pro Light" panose="020B0304020202020204" pitchFamily="34" charset="0"/>
                <a:ea typeface="Cambria Math" panose="02040503050406030204" pitchFamily="18" charset="0"/>
              </a:rPr>
              <a:t>Are there any nuisance variables? How will or how did you account for them?</a:t>
            </a:r>
          </a:p>
          <a:p>
            <a:endParaRPr lang="en-US" dirty="0">
              <a:latin typeface="Avenir Next LT Pro Light" panose="020B0304020202020204" pitchFamily="34" charset="0"/>
              <a:ea typeface="Cambria Math" panose="02040503050406030204" pitchFamily="18" charset="0"/>
            </a:endParaRPr>
          </a:p>
          <a:p>
            <a:r>
              <a:rPr lang="en-US" dirty="0">
                <a:latin typeface="Avenir Next LT Pro Light" panose="020B0304020202020204" pitchFamily="34" charset="0"/>
                <a:ea typeface="Cambria Math" panose="02040503050406030204" pitchFamily="18" charset="0"/>
              </a:rPr>
              <a:t>If you don’t have a study with response and predictors, try to think of and report a similar study that might fit these criteria.</a:t>
            </a:r>
            <a:endParaRPr lang="en-US" dirty="0">
              <a:latin typeface="Avenir Next LT Pro Light" panose="020B0304020202020204" pitchFamily="34" charset="0"/>
            </a:endParaRPr>
          </a:p>
        </p:txBody>
      </p:sp>
    </p:spTree>
    <p:extLst>
      <p:ext uri="{BB962C8B-B14F-4D97-AF65-F5344CB8AC3E}">
        <p14:creationId xmlns:p14="http://schemas.microsoft.com/office/powerpoint/2010/main" val="184184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Randomized complete block</a:t>
            </a:r>
          </a:p>
        </p:txBody>
      </p:sp>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433722" y="1256608"/>
            <a:ext cx="8508941" cy="5158706"/>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600" b="0" dirty="0">
                <a:latin typeface="Avenir Next LT Pro Light" panose="020B0304020202020204" pitchFamily="34" charset="0"/>
              </a:rPr>
              <a:t>Blocks can be locations in space, points or intervals of time, groups of individuals, etc.</a:t>
            </a:r>
          </a:p>
          <a:p>
            <a:pPr algn="l">
              <a:spcBef>
                <a:spcPts val="0"/>
              </a:spcBef>
            </a:pPr>
            <a:endParaRPr lang="en-US" sz="1600" b="0" dirty="0">
              <a:latin typeface="Avenir Next LT Pro Light" panose="020B0304020202020204" pitchFamily="34" charset="0"/>
            </a:endParaRPr>
          </a:p>
          <a:p>
            <a:pPr algn="l">
              <a:spcBef>
                <a:spcPts val="0"/>
              </a:spcBef>
            </a:pPr>
            <a:r>
              <a:rPr lang="en-US" sz="1600" dirty="0">
                <a:latin typeface="Avenir Next LT Pro Light" panose="020B0304020202020204" pitchFamily="34" charset="0"/>
              </a:rPr>
              <a:t>Advantages</a:t>
            </a:r>
          </a:p>
          <a:p>
            <a:pPr marL="971550" lvl="1" indent="-285750">
              <a:spcBef>
                <a:spcPts val="0"/>
              </a:spcBef>
            </a:pPr>
            <a:r>
              <a:rPr lang="en-US" sz="1600" dirty="0">
                <a:latin typeface="Avenir Next LT Pro Light" panose="020B0304020202020204" pitchFamily="34" charset="0"/>
                <a:ea typeface="Verdana" panose="020B0604030504040204" pitchFamily="34" charset="0"/>
              </a:rPr>
              <a:t>Can increase precision compared with completely randomized design</a:t>
            </a:r>
          </a:p>
          <a:p>
            <a:pPr marL="971550" lvl="1" indent="-285750">
              <a:spcBef>
                <a:spcPts val="0"/>
              </a:spcBef>
            </a:pPr>
            <a:r>
              <a:rPr lang="en-US" sz="1600" dirty="0">
                <a:latin typeface="Avenir Next LT Pro Light" panose="020B0304020202020204" pitchFamily="34" charset="0"/>
                <a:ea typeface="Verdana" panose="020B0604030504040204" pitchFamily="34" charset="0"/>
              </a:rPr>
              <a:t>No limit to the number of treatments and blocks</a:t>
            </a:r>
          </a:p>
          <a:p>
            <a:pPr marL="971550" lvl="1" indent="-285750">
              <a:spcBef>
                <a:spcPts val="0"/>
              </a:spcBef>
            </a:pPr>
            <a:r>
              <a:rPr lang="en-US" sz="1600" dirty="0">
                <a:latin typeface="Avenir Next LT Pro Light" panose="020B0304020202020204" pitchFamily="34" charset="0"/>
                <a:ea typeface="Verdana" panose="020B0604030504040204" pitchFamily="34" charset="0"/>
              </a:rPr>
              <a:t>Analysis is straightforward</a:t>
            </a:r>
          </a:p>
          <a:p>
            <a:pPr algn="l">
              <a:spcBef>
                <a:spcPts val="0"/>
              </a:spcBef>
            </a:pPr>
            <a:endParaRPr lang="en-US" sz="1600" b="0" dirty="0">
              <a:latin typeface="Avenir Next LT Pro Light" panose="020B0304020202020204" pitchFamily="34" charset="0"/>
            </a:endParaRPr>
          </a:p>
          <a:p>
            <a:pPr algn="l">
              <a:spcBef>
                <a:spcPts val="0"/>
              </a:spcBef>
            </a:pPr>
            <a:r>
              <a:rPr lang="en-US" sz="1600" dirty="0">
                <a:latin typeface="Avenir Next LT Pro Light" panose="020B0304020202020204" pitchFamily="34" charset="0"/>
              </a:rPr>
              <a:t>Disadvantages</a:t>
            </a:r>
          </a:p>
          <a:p>
            <a:pPr marL="971550" lvl="1" indent="-285750">
              <a:spcBef>
                <a:spcPts val="0"/>
              </a:spcBef>
            </a:pPr>
            <a:r>
              <a:rPr lang="en-US" sz="1600" dirty="0">
                <a:latin typeface="Avenir Next LT Pro Light" panose="020B0304020202020204" pitchFamily="34" charset="0"/>
                <a:ea typeface="Verdana" panose="020B0604030504040204" pitchFamily="34" charset="0"/>
              </a:rPr>
              <a:t>If blocking is not effective, you lose precision AND degrees of freedom</a:t>
            </a:r>
          </a:p>
          <a:p>
            <a:pPr marL="971550" lvl="1" indent="-285750">
              <a:spcBef>
                <a:spcPts val="0"/>
              </a:spcBef>
            </a:pPr>
            <a:r>
              <a:rPr lang="en-US" sz="1600" dirty="0">
                <a:latin typeface="Avenir Next LT Pro Light" panose="020B0304020202020204" pitchFamily="34" charset="0"/>
                <a:ea typeface="Verdana" panose="020B0604030504040204" pitchFamily="34" charset="0"/>
              </a:rPr>
              <a:t>More treatments </a:t>
            </a:r>
            <a:r>
              <a:rPr lang="en-US" sz="1600" dirty="0">
                <a:latin typeface="Avenir Next LT Pro Light" panose="020B0304020202020204" pitchFamily="34" charset="0"/>
                <a:ea typeface="Verdana" panose="020B0604030504040204" pitchFamily="34" charset="0"/>
                <a:sym typeface="Wingdings" panose="05000000000000000000" pitchFamily="2" charset="2"/>
              </a:rPr>
              <a:t> harder to include them all in a block (e.g., more physical space incorporated could lead to more heterogeneity)</a:t>
            </a:r>
          </a:p>
          <a:p>
            <a:pPr marL="971550" lvl="1" indent="-285750">
              <a:spcBef>
                <a:spcPts val="0"/>
              </a:spcBef>
            </a:pPr>
            <a:r>
              <a:rPr lang="en-US" sz="1600" dirty="0">
                <a:latin typeface="Avenir Next LT Pro Light" panose="020B0304020202020204" pitchFamily="34" charset="0"/>
                <a:ea typeface="Verdana" panose="020B0604030504040204" pitchFamily="34" charset="0"/>
              </a:rPr>
              <a:t>We assume no interaction between blocks and treatments (i.e., treatments are not having different effects on the response variable based on the block in which they occur). If that’s happening, inference may be biased.</a:t>
            </a:r>
          </a:p>
        </p:txBody>
      </p:sp>
    </p:spTree>
    <p:extLst>
      <p:ext uri="{BB962C8B-B14F-4D97-AF65-F5344CB8AC3E}">
        <p14:creationId xmlns:p14="http://schemas.microsoft.com/office/powerpoint/2010/main" val="403835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Activity</a:t>
            </a:r>
          </a:p>
        </p:txBody>
      </p:sp>
      <p:graphicFrame>
        <p:nvGraphicFramePr>
          <p:cNvPr id="4" name="Table 4">
            <a:extLst>
              <a:ext uri="{FF2B5EF4-FFF2-40B4-BE49-F238E27FC236}">
                <a16:creationId xmlns:a16="http://schemas.microsoft.com/office/drawing/2014/main" id="{F9FD9232-5021-4D45-83CB-0E343486F690}"/>
              </a:ext>
            </a:extLst>
          </p:cNvPr>
          <p:cNvGraphicFramePr>
            <a:graphicFrameLocks noGrp="1"/>
          </p:cNvGraphicFramePr>
          <p:nvPr/>
        </p:nvGraphicFramePr>
        <p:xfrm>
          <a:off x="1438275" y="4444244"/>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73882624"/>
                    </a:ext>
                  </a:extLst>
                </a:gridCol>
                <a:gridCol w="1524000">
                  <a:extLst>
                    <a:ext uri="{9D8B030D-6E8A-4147-A177-3AD203B41FA5}">
                      <a16:colId xmlns:a16="http://schemas.microsoft.com/office/drawing/2014/main" val="1135306311"/>
                    </a:ext>
                  </a:extLst>
                </a:gridCol>
                <a:gridCol w="1524000">
                  <a:extLst>
                    <a:ext uri="{9D8B030D-6E8A-4147-A177-3AD203B41FA5}">
                      <a16:colId xmlns:a16="http://schemas.microsoft.com/office/drawing/2014/main" val="111511330"/>
                    </a:ext>
                  </a:extLst>
                </a:gridCol>
                <a:gridCol w="1524000">
                  <a:extLst>
                    <a:ext uri="{9D8B030D-6E8A-4147-A177-3AD203B41FA5}">
                      <a16:colId xmlns:a16="http://schemas.microsoft.com/office/drawing/2014/main" val="3651492960"/>
                    </a:ext>
                  </a:extLst>
                </a:gridCol>
              </a:tblGrid>
              <a:tr h="370840">
                <a:tc>
                  <a:txBody>
                    <a:bodyPr/>
                    <a:lstStyle/>
                    <a:p>
                      <a:pPr algn="l"/>
                      <a:r>
                        <a:rPr lang="en-US" dirty="0">
                          <a:solidFill>
                            <a:sysClr val="windowText" lastClr="000000"/>
                          </a:solidFill>
                          <a:latin typeface="Avenir Next LT Pro Light" panose="020B0304020202020204" pitchFamily="34" charset="0"/>
                        </a:rPr>
                        <a:t>Source</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latin typeface="Avenir Next LT Pro Light" panose="020B0304020202020204" pitchFamily="34" charset="0"/>
                        </a:rPr>
                        <a:t>df</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latin typeface="Avenir Next LT Pro Light" panose="020B0304020202020204" pitchFamily="34" charset="0"/>
                        </a:rPr>
                        <a:t>SS</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latin typeface="Avenir Next LT Pro Light" panose="020B0304020202020204" pitchFamily="34" charset="0"/>
                        </a:rPr>
                        <a:t>MS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730142"/>
                  </a:ext>
                </a:extLst>
              </a:tr>
              <a:tr h="370840">
                <a:tc>
                  <a:txBody>
                    <a:bodyPr/>
                    <a:lstStyle/>
                    <a:p>
                      <a:pPr algn="l"/>
                      <a:r>
                        <a:rPr lang="en-US" dirty="0">
                          <a:latin typeface="Avenir Next LT Pro Light" panose="020B0304020202020204" pitchFamily="34" charset="0"/>
                        </a:rPr>
                        <a:t>Treatment</a:t>
                      </a:r>
                    </a:p>
                  </a:txBody>
                  <a:tcPr>
                    <a:lnT w="12700" cap="flat" cmpd="sng" algn="ctr">
                      <a:solidFill>
                        <a:schemeClr val="tx1"/>
                      </a:solidFill>
                      <a:prstDash val="solid"/>
                      <a:round/>
                      <a:headEnd type="none" w="med" len="med"/>
                      <a:tailEnd type="none" w="med" len="med"/>
                    </a:lnT>
                    <a:noFill/>
                  </a:tcPr>
                </a:tc>
                <a:tc>
                  <a:txBody>
                    <a:bodyPr/>
                    <a:lstStyle/>
                    <a:p>
                      <a:pPr algn="ctr"/>
                      <a:r>
                        <a:rPr lang="en-US" dirty="0">
                          <a:latin typeface="Avenir Next LT Pro Light" panose="020B0304020202020204" pitchFamily="34" charset="0"/>
                        </a:rPr>
                        <a:t>1</a:t>
                      </a:r>
                    </a:p>
                  </a:txBody>
                  <a:tcPr>
                    <a:lnT w="12700" cap="flat" cmpd="sng" algn="ctr">
                      <a:solidFill>
                        <a:schemeClr val="tx1"/>
                      </a:solidFill>
                      <a:prstDash val="solid"/>
                      <a:round/>
                      <a:headEnd type="none" w="med" len="med"/>
                      <a:tailEnd type="none" w="med" len="med"/>
                    </a:lnT>
                    <a:noFill/>
                  </a:tcPr>
                </a:tc>
                <a:tc>
                  <a:txBody>
                    <a:bodyPr/>
                    <a:lstStyle/>
                    <a:p>
                      <a:pPr algn="ctr"/>
                      <a:r>
                        <a:rPr lang="en-US" b="0" dirty="0">
                          <a:latin typeface="Avenir Next LT Pro Light" panose="020B0304020202020204" pitchFamily="34" charset="0"/>
                        </a:rPr>
                        <a:t>78</a:t>
                      </a:r>
                    </a:p>
                  </a:txBody>
                  <a:tcPr>
                    <a:lnT w="12700" cap="flat" cmpd="sng" algn="ctr">
                      <a:solidFill>
                        <a:schemeClr val="tx1"/>
                      </a:solidFill>
                      <a:prstDash val="solid"/>
                      <a:round/>
                      <a:headEnd type="none" w="med" len="med"/>
                      <a:tailEnd type="none" w="med" len="med"/>
                    </a:lnT>
                    <a:noFill/>
                  </a:tcPr>
                </a:tc>
                <a:tc>
                  <a:txBody>
                    <a:bodyPr/>
                    <a:lstStyle/>
                    <a:p>
                      <a:pPr algn="ctr"/>
                      <a:r>
                        <a:rPr lang="en-US" b="0" dirty="0">
                          <a:latin typeface="Avenir Next LT Pro Light" panose="020B0304020202020204" pitchFamily="34" charset="0"/>
                        </a:rPr>
                        <a:t>78</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44190661"/>
                  </a:ext>
                </a:extLst>
              </a:tr>
              <a:tr h="370840">
                <a:tc>
                  <a:txBody>
                    <a:bodyPr/>
                    <a:lstStyle/>
                    <a:p>
                      <a:pPr algn="l"/>
                      <a:r>
                        <a:rPr lang="en-US" b="1" dirty="0">
                          <a:latin typeface="Avenir Next LT Pro Light" panose="020B0304020202020204" pitchFamily="34" charset="0"/>
                        </a:rPr>
                        <a:t>Block</a:t>
                      </a:r>
                    </a:p>
                  </a:txBody>
                  <a:tcPr>
                    <a:noFill/>
                  </a:tcPr>
                </a:tc>
                <a:tc>
                  <a:txBody>
                    <a:bodyPr/>
                    <a:lstStyle/>
                    <a:p>
                      <a:pPr algn="ctr"/>
                      <a:r>
                        <a:rPr lang="en-US" b="1" dirty="0">
                          <a:latin typeface="Avenir Next LT Pro Light" panose="020B0304020202020204" pitchFamily="34" charset="0"/>
                        </a:rPr>
                        <a:t>1</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latin typeface="Avenir Next LT Pro Light" panose="020B0304020202020204" pitchFamily="34" charset="0"/>
                      </a:endParaRPr>
                    </a:p>
                  </a:txBody>
                  <a:tcPr>
                    <a:noFill/>
                  </a:tcPr>
                </a:tc>
                <a:tc>
                  <a:txBody>
                    <a:bodyPr/>
                    <a:lstStyle/>
                    <a:p>
                      <a:pPr algn="ctr"/>
                      <a:r>
                        <a:rPr lang="en-US" b="1" dirty="0">
                          <a:latin typeface="Avenir Next LT Pro Light" panose="020B0304020202020204" pitchFamily="34" charset="0"/>
                        </a:rPr>
                        <a:t>59</a:t>
                      </a:r>
                    </a:p>
                  </a:txBody>
                  <a:tcPr>
                    <a:noFill/>
                  </a:tcPr>
                </a:tc>
                <a:extLst>
                  <a:ext uri="{0D108BD9-81ED-4DB2-BD59-A6C34878D82A}">
                    <a16:rowId xmlns:a16="http://schemas.microsoft.com/office/drawing/2014/main" val="3098739539"/>
                  </a:ext>
                </a:extLst>
              </a:tr>
              <a:tr h="370840">
                <a:tc>
                  <a:txBody>
                    <a:bodyPr/>
                    <a:lstStyle/>
                    <a:p>
                      <a:pPr algn="l"/>
                      <a:r>
                        <a:rPr lang="en-US" dirty="0">
                          <a:latin typeface="Avenir Next LT Pro Light" panose="020B0304020202020204" pitchFamily="34" charset="0"/>
                        </a:rPr>
                        <a:t>Error</a:t>
                      </a:r>
                    </a:p>
                  </a:txBody>
                  <a:tcPr>
                    <a:lnB w="12700" cap="flat" cmpd="sng" algn="ctr">
                      <a:solidFill>
                        <a:schemeClr val="tx1"/>
                      </a:solidFill>
                      <a:prstDash val="solid"/>
                      <a:round/>
                      <a:headEnd type="none" w="med" len="med"/>
                      <a:tailEnd type="none" w="med" len="med"/>
                    </a:lnB>
                    <a:noFill/>
                  </a:tcPr>
                </a:tc>
                <a:tc>
                  <a:txBody>
                    <a:bodyPr/>
                    <a:lstStyle/>
                    <a:p>
                      <a:pPr algn="ctr"/>
                      <a:endParaRPr lang="en-US" b="1" dirty="0">
                        <a:latin typeface="Avenir Next LT Pro Light" panose="020B0304020202020204" pitchFamily="34"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en-US" b="1" dirty="0">
                        <a:latin typeface="Avenir Next LT Pro Light" panose="020B0304020202020204" pitchFamily="34"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en-US" b="1" dirty="0">
                        <a:latin typeface="Avenir Next LT Pro Light" panose="020B0304020202020204" pitchFamily="34" charset="0"/>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656188"/>
                  </a:ext>
                </a:extLst>
              </a:tr>
              <a:tr h="370840">
                <a:tc>
                  <a:txBody>
                    <a:bodyPr/>
                    <a:lstStyle/>
                    <a:p>
                      <a:pPr algn="l"/>
                      <a:r>
                        <a:rPr lang="en-US" dirty="0">
                          <a:latin typeface="Avenir Next LT Pro Light" panose="020B0304020202020204" pitchFamily="34" charset="0"/>
                        </a:rPr>
                        <a:t>Total</a:t>
                      </a:r>
                    </a:p>
                  </a:txBody>
                  <a:tcPr>
                    <a:lnT w="12700" cap="flat" cmpd="sng" algn="ctr">
                      <a:solidFill>
                        <a:schemeClr val="tx1"/>
                      </a:solidFill>
                      <a:prstDash val="solid"/>
                      <a:round/>
                      <a:headEnd type="none" w="med" len="med"/>
                      <a:tailEnd type="none" w="med" len="med"/>
                    </a:lnT>
                    <a:noFill/>
                  </a:tcPr>
                </a:tc>
                <a:tc>
                  <a:txBody>
                    <a:bodyPr/>
                    <a:lstStyle/>
                    <a:p>
                      <a:pPr algn="ctr"/>
                      <a:r>
                        <a:rPr lang="en-US" dirty="0">
                          <a:latin typeface="Avenir Next LT Pro Light" panose="020B0304020202020204" pitchFamily="34" charset="0"/>
                        </a:rPr>
                        <a:t>5</a:t>
                      </a: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Avenir Next LT Pro Light" panose="020B0304020202020204" pitchFamily="34" charset="0"/>
                        </a:rPr>
                        <a:t>152</a:t>
                      </a:r>
                    </a:p>
                  </a:txBody>
                  <a:tcPr>
                    <a:lnT w="12700" cap="flat" cmpd="sng" algn="ctr">
                      <a:solidFill>
                        <a:schemeClr val="tx1"/>
                      </a:solidFill>
                      <a:prstDash val="solid"/>
                      <a:round/>
                      <a:headEnd type="none" w="med" len="med"/>
                      <a:tailEnd type="none" w="med" len="med"/>
                    </a:lnT>
                    <a:noFill/>
                  </a:tcPr>
                </a:tc>
                <a:tc>
                  <a:txBody>
                    <a:bodyPr/>
                    <a:lstStyle/>
                    <a:p>
                      <a:pPr algn="ctr"/>
                      <a:r>
                        <a:rPr lang="en-US" dirty="0">
                          <a:latin typeface="Avenir Next LT Pro Light" panose="020B0304020202020204" pitchFamily="34" charset="0"/>
                        </a:rPr>
                        <a:t>-</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8946253"/>
                  </a:ext>
                </a:extLst>
              </a:tr>
            </a:tbl>
          </a:graphicData>
        </a:graphic>
      </p:graphicFrame>
      <p:sp>
        <p:nvSpPr>
          <p:cNvPr id="7" name="Rectangle 6">
            <a:extLst>
              <a:ext uri="{FF2B5EF4-FFF2-40B4-BE49-F238E27FC236}">
                <a16:creationId xmlns:a16="http://schemas.microsoft.com/office/drawing/2014/main" id="{C0242D0D-1786-4900-BC30-8CEBF33EF841}"/>
              </a:ext>
            </a:extLst>
          </p:cNvPr>
          <p:cNvSpPr/>
          <p:nvPr/>
        </p:nvSpPr>
        <p:spPr>
          <a:xfrm>
            <a:off x="193089" y="3330414"/>
            <a:ext cx="8281573" cy="1200329"/>
          </a:xfrm>
          <a:prstGeom prst="rect">
            <a:avLst/>
          </a:prstGeom>
        </p:spPr>
        <p:txBody>
          <a:bodyPr wrap="square">
            <a:spAutoFit/>
          </a:bodyPr>
          <a:lstStyle/>
          <a:p>
            <a:r>
              <a:rPr lang="en-US" dirty="0">
                <a:latin typeface="Avenir Next LT Pro Light" panose="020B0304020202020204" pitchFamily="34" charset="0"/>
              </a:rPr>
              <a:t>Pretend we added </a:t>
            </a:r>
            <a:r>
              <a:rPr lang="en-US" i="1" dirty="0">
                <a:latin typeface="Avenir Next LT Pro Light" panose="020B0304020202020204" pitchFamily="34" charset="0"/>
              </a:rPr>
              <a:t>x </a:t>
            </a:r>
            <a:r>
              <a:rPr lang="en-US" dirty="0">
                <a:latin typeface="Avenir Next LT Pro Light" panose="020B0304020202020204" pitchFamily="34" charset="0"/>
              </a:rPr>
              <a:t>blocks to the design and got the below ANOVA table.</a:t>
            </a:r>
          </a:p>
          <a:p>
            <a:r>
              <a:rPr lang="en-US" dirty="0">
                <a:latin typeface="Avenir Next LT Pro Light" panose="020B0304020202020204" pitchFamily="34" charset="0"/>
              </a:rPr>
              <a:t>How many blocks did we add?</a:t>
            </a:r>
          </a:p>
          <a:p>
            <a:r>
              <a:rPr lang="en-US" dirty="0">
                <a:latin typeface="Avenir Next LT Pro Light" panose="020B0304020202020204" pitchFamily="34" charset="0"/>
              </a:rPr>
              <a:t>Calculate a new </a:t>
            </a:r>
            <a:r>
              <a:rPr lang="en-US" i="1" dirty="0">
                <a:latin typeface="Avenir Next LT Pro Light" panose="020B0304020202020204" pitchFamily="34" charset="0"/>
              </a:rPr>
              <a:t>F</a:t>
            </a:r>
            <a:r>
              <a:rPr lang="en-US" dirty="0">
                <a:latin typeface="Avenir Next LT Pro Light" panose="020B0304020202020204" pitchFamily="34" charset="0"/>
              </a:rPr>
              <a:t>-ratio for our treatment by filling in the table.</a:t>
            </a:r>
          </a:p>
          <a:p>
            <a:endParaRPr lang="en-US" dirty="0">
              <a:latin typeface="Avenir Next LT Pro Light" panose="020B0304020202020204" pitchFamily="34" charset="0"/>
            </a:endParaRPr>
          </a:p>
        </p:txBody>
      </p:sp>
      <p:graphicFrame>
        <p:nvGraphicFramePr>
          <p:cNvPr id="6" name="Table 4">
            <a:extLst>
              <a:ext uri="{FF2B5EF4-FFF2-40B4-BE49-F238E27FC236}">
                <a16:creationId xmlns:a16="http://schemas.microsoft.com/office/drawing/2014/main" id="{EFB47DCF-CF2B-4A03-A252-F4CA12290AA6}"/>
              </a:ext>
            </a:extLst>
          </p:cNvPr>
          <p:cNvGraphicFramePr>
            <a:graphicFrameLocks noGrp="1"/>
          </p:cNvGraphicFramePr>
          <p:nvPr/>
        </p:nvGraphicFramePr>
        <p:xfrm>
          <a:off x="1524000" y="1174092"/>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73882624"/>
                    </a:ext>
                  </a:extLst>
                </a:gridCol>
                <a:gridCol w="1524000">
                  <a:extLst>
                    <a:ext uri="{9D8B030D-6E8A-4147-A177-3AD203B41FA5}">
                      <a16:colId xmlns:a16="http://schemas.microsoft.com/office/drawing/2014/main" val="1135306311"/>
                    </a:ext>
                  </a:extLst>
                </a:gridCol>
                <a:gridCol w="1524000">
                  <a:extLst>
                    <a:ext uri="{9D8B030D-6E8A-4147-A177-3AD203B41FA5}">
                      <a16:colId xmlns:a16="http://schemas.microsoft.com/office/drawing/2014/main" val="111511330"/>
                    </a:ext>
                  </a:extLst>
                </a:gridCol>
                <a:gridCol w="1524000">
                  <a:extLst>
                    <a:ext uri="{9D8B030D-6E8A-4147-A177-3AD203B41FA5}">
                      <a16:colId xmlns:a16="http://schemas.microsoft.com/office/drawing/2014/main" val="3651492960"/>
                    </a:ext>
                  </a:extLst>
                </a:gridCol>
              </a:tblGrid>
              <a:tr h="370840">
                <a:tc>
                  <a:txBody>
                    <a:bodyPr/>
                    <a:lstStyle/>
                    <a:p>
                      <a:pPr algn="l"/>
                      <a:r>
                        <a:rPr lang="en-US" dirty="0">
                          <a:solidFill>
                            <a:sysClr val="windowText" lastClr="000000"/>
                          </a:solidFill>
                          <a:latin typeface="Avenir Next LT Pro Light" panose="020B0304020202020204" pitchFamily="34" charset="0"/>
                        </a:rPr>
                        <a:t>Source</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latin typeface="Avenir Next LT Pro Light" panose="020B0304020202020204" pitchFamily="34" charset="0"/>
                        </a:rPr>
                        <a:t>df</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latin typeface="Avenir Next LT Pro Light" panose="020B0304020202020204" pitchFamily="34" charset="0"/>
                        </a:rPr>
                        <a:t>SS</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latin typeface="Avenir Next LT Pro Light" panose="020B0304020202020204" pitchFamily="34" charset="0"/>
                        </a:rPr>
                        <a:t>MS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730142"/>
                  </a:ext>
                </a:extLst>
              </a:tr>
              <a:tr h="370840">
                <a:tc>
                  <a:txBody>
                    <a:bodyPr/>
                    <a:lstStyle/>
                    <a:p>
                      <a:pPr algn="l"/>
                      <a:r>
                        <a:rPr lang="en-US" dirty="0">
                          <a:latin typeface="Avenir Next LT Pro Light" panose="020B0304020202020204" pitchFamily="34" charset="0"/>
                        </a:rPr>
                        <a:t>Treatment</a:t>
                      </a:r>
                    </a:p>
                  </a:txBody>
                  <a:tcPr>
                    <a:lnT w="12700" cap="flat" cmpd="sng" algn="ctr">
                      <a:solidFill>
                        <a:schemeClr val="tx1"/>
                      </a:solidFill>
                      <a:prstDash val="solid"/>
                      <a:round/>
                      <a:headEnd type="none" w="med" len="med"/>
                      <a:tailEnd type="none" w="med" len="med"/>
                    </a:lnT>
                    <a:noFill/>
                  </a:tcPr>
                </a:tc>
                <a:tc>
                  <a:txBody>
                    <a:bodyPr/>
                    <a:lstStyle/>
                    <a:p>
                      <a:pPr algn="ctr"/>
                      <a:r>
                        <a:rPr lang="en-US" dirty="0">
                          <a:latin typeface="Avenir Next LT Pro Light" panose="020B0304020202020204" pitchFamily="34" charset="0"/>
                        </a:rPr>
                        <a:t>1</a:t>
                      </a:r>
                    </a:p>
                  </a:txBody>
                  <a:tcPr>
                    <a:lnT w="12700" cap="flat" cmpd="sng" algn="ctr">
                      <a:solidFill>
                        <a:schemeClr val="tx1"/>
                      </a:solidFill>
                      <a:prstDash val="solid"/>
                      <a:round/>
                      <a:headEnd type="none" w="med" len="med"/>
                      <a:tailEnd type="none" w="med" len="med"/>
                    </a:lnT>
                    <a:noFill/>
                  </a:tcPr>
                </a:tc>
                <a:tc>
                  <a:txBody>
                    <a:bodyPr/>
                    <a:lstStyle/>
                    <a:p>
                      <a:pPr algn="ctr"/>
                      <a:r>
                        <a:rPr lang="en-US" b="0" dirty="0">
                          <a:latin typeface="Avenir Next LT Pro Light" panose="020B0304020202020204" pitchFamily="34" charset="0"/>
                        </a:rPr>
                        <a:t>78</a:t>
                      </a:r>
                    </a:p>
                  </a:txBody>
                  <a:tcPr>
                    <a:lnT w="12700" cap="flat" cmpd="sng" algn="ctr">
                      <a:solidFill>
                        <a:schemeClr val="tx1"/>
                      </a:solidFill>
                      <a:prstDash val="solid"/>
                      <a:round/>
                      <a:headEnd type="none" w="med" len="med"/>
                      <a:tailEnd type="none" w="med" len="med"/>
                    </a:lnT>
                    <a:noFill/>
                  </a:tcPr>
                </a:tc>
                <a:tc>
                  <a:txBody>
                    <a:bodyPr/>
                    <a:lstStyle/>
                    <a:p>
                      <a:pPr algn="ctr"/>
                      <a:r>
                        <a:rPr lang="en-US" b="0" dirty="0">
                          <a:latin typeface="Avenir Next LT Pro Light" panose="020B0304020202020204" pitchFamily="34" charset="0"/>
                        </a:rPr>
                        <a:t>78</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44190661"/>
                  </a:ext>
                </a:extLst>
              </a:tr>
              <a:tr h="370840">
                <a:tc>
                  <a:txBody>
                    <a:bodyPr/>
                    <a:lstStyle/>
                    <a:p>
                      <a:pPr algn="l"/>
                      <a:r>
                        <a:rPr lang="en-US" dirty="0">
                          <a:latin typeface="Avenir Next LT Pro Light" panose="020B0304020202020204" pitchFamily="34" charset="0"/>
                        </a:rPr>
                        <a:t>Error</a:t>
                      </a:r>
                    </a:p>
                  </a:txBody>
                  <a:tcPr>
                    <a:lnB w="12700" cap="flat" cmpd="sng" algn="ctr">
                      <a:solidFill>
                        <a:schemeClr val="tx1"/>
                      </a:solidFill>
                      <a:prstDash val="solid"/>
                      <a:round/>
                      <a:headEnd type="none" w="med" len="med"/>
                      <a:tailEnd type="none" w="med" len="med"/>
                    </a:lnB>
                    <a:noFill/>
                  </a:tcPr>
                </a:tc>
                <a:tc>
                  <a:txBody>
                    <a:bodyPr/>
                    <a:lstStyle/>
                    <a:p>
                      <a:pPr algn="ctr"/>
                      <a:r>
                        <a:rPr lang="en-US" dirty="0">
                          <a:latin typeface="Avenir Next LT Pro Light" panose="020B0304020202020204" pitchFamily="34" charset="0"/>
                        </a:rPr>
                        <a:t>4</a:t>
                      </a:r>
                    </a:p>
                  </a:txBody>
                  <a:tcPr>
                    <a:lnB w="12700" cap="flat" cmpd="sng" algn="ctr">
                      <a:solidFill>
                        <a:schemeClr val="tx1"/>
                      </a:solidFill>
                      <a:prstDash val="solid"/>
                      <a:round/>
                      <a:headEnd type="none" w="med" len="med"/>
                      <a:tailEnd type="none" w="med" len="med"/>
                    </a:lnB>
                    <a:noFill/>
                  </a:tcPr>
                </a:tc>
                <a:tc>
                  <a:txBody>
                    <a:bodyPr/>
                    <a:lstStyle/>
                    <a:p>
                      <a:pPr algn="ctr"/>
                      <a:r>
                        <a:rPr lang="en-US" dirty="0">
                          <a:latin typeface="Avenir Next LT Pro Light" panose="020B0304020202020204" pitchFamily="34" charset="0"/>
                        </a:rPr>
                        <a:t>74</a:t>
                      </a:r>
                    </a:p>
                  </a:txBody>
                  <a:tcPr>
                    <a:lnB w="12700" cap="flat" cmpd="sng" algn="ctr">
                      <a:solidFill>
                        <a:schemeClr val="tx1"/>
                      </a:solidFill>
                      <a:prstDash val="solid"/>
                      <a:round/>
                      <a:headEnd type="none" w="med" len="med"/>
                      <a:tailEnd type="none" w="med" len="med"/>
                    </a:lnB>
                    <a:noFill/>
                  </a:tcPr>
                </a:tc>
                <a:tc>
                  <a:txBody>
                    <a:bodyPr/>
                    <a:lstStyle/>
                    <a:p>
                      <a:pPr algn="ctr"/>
                      <a:r>
                        <a:rPr lang="en-US" dirty="0">
                          <a:latin typeface="Avenir Next LT Pro Light" panose="020B0304020202020204" pitchFamily="34" charset="0"/>
                        </a:rPr>
                        <a:t>18.5</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656188"/>
                  </a:ext>
                </a:extLst>
              </a:tr>
              <a:tr h="370840">
                <a:tc>
                  <a:txBody>
                    <a:bodyPr/>
                    <a:lstStyle/>
                    <a:p>
                      <a:pPr algn="l"/>
                      <a:r>
                        <a:rPr lang="en-US" dirty="0">
                          <a:latin typeface="Avenir Next LT Pro Light" panose="020B0304020202020204" pitchFamily="34" charset="0"/>
                        </a:rPr>
                        <a:t>Total</a:t>
                      </a:r>
                    </a:p>
                  </a:txBody>
                  <a:tcPr>
                    <a:lnT w="12700" cap="flat" cmpd="sng" algn="ctr">
                      <a:solidFill>
                        <a:schemeClr val="tx1"/>
                      </a:solidFill>
                      <a:prstDash val="solid"/>
                      <a:round/>
                      <a:headEnd type="none" w="med" len="med"/>
                      <a:tailEnd type="none" w="med" len="med"/>
                    </a:lnT>
                    <a:noFill/>
                  </a:tcPr>
                </a:tc>
                <a:tc>
                  <a:txBody>
                    <a:bodyPr/>
                    <a:lstStyle/>
                    <a:p>
                      <a:pPr algn="ctr"/>
                      <a:r>
                        <a:rPr lang="en-US" dirty="0">
                          <a:latin typeface="Avenir Next LT Pro Light" panose="020B0304020202020204" pitchFamily="34" charset="0"/>
                        </a:rPr>
                        <a:t>5</a:t>
                      </a:r>
                    </a:p>
                  </a:txBody>
                  <a:tcPr>
                    <a:lnT w="12700" cap="flat" cmpd="sng" algn="ctr">
                      <a:solidFill>
                        <a:schemeClr val="tx1"/>
                      </a:solidFill>
                      <a:prstDash val="solid"/>
                      <a:round/>
                      <a:headEnd type="none" w="med" len="med"/>
                      <a:tailEnd type="none" w="med" len="med"/>
                    </a:lnT>
                    <a:noFill/>
                  </a:tcPr>
                </a:tc>
                <a:tc>
                  <a:txBody>
                    <a:bodyPr/>
                    <a:lstStyle/>
                    <a:p>
                      <a:pPr algn="ctr"/>
                      <a:r>
                        <a:rPr lang="en-US" b="1" dirty="0">
                          <a:latin typeface="Avenir Next LT Pro Light" panose="020B0304020202020204" pitchFamily="34" charset="0"/>
                        </a:rPr>
                        <a:t>152</a:t>
                      </a:r>
                    </a:p>
                  </a:txBody>
                  <a:tcPr>
                    <a:lnT w="12700" cap="flat" cmpd="sng" algn="ctr">
                      <a:solidFill>
                        <a:schemeClr val="tx1"/>
                      </a:solidFill>
                      <a:prstDash val="solid"/>
                      <a:round/>
                      <a:headEnd type="none" w="med" len="med"/>
                      <a:tailEnd type="none" w="med" len="med"/>
                    </a:lnT>
                    <a:noFill/>
                  </a:tcPr>
                </a:tc>
                <a:tc>
                  <a:txBody>
                    <a:bodyPr/>
                    <a:lstStyle/>
                    <a:p>
                      <a:pPr algn="ctr"/>
                      <a:r>
                        <a:rPr lang="en-US" dirty="0">
                          <a:latin typeface="Avenir Next LT Pro Light" panose="020B0304020202020204" pitchFamily="34" charset="0"/>
                        </a:rPr>
                        <a:t>-</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8946253"/>
                  </a:ext>
                </a:extLst>
              </a:tr>
            </a:tbl>
          </a:graphicData>
        </a:graphic>
      </p:graphicFrame>
    </p:spTree>
    <p:extLst>
      <p:ext uri="{BB962C8B-B14F-4D97-AF65-F5344CB8AC3E}">
        <p14:creationId xmlns:p14="http://schemas.microsoft.com/office/powerpoint/2010/main" val="117435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normAutofit/>
          </a:bodyPr>
          <a:lstStyle/>
          <a:p>
            <a:pPr>
              <a:spcBef>
                <a:spcPts val="0"/>
              </a:spcBef>
            </a:pPr>
            <a:r>
              <a:rPr lang="en-US" dirty="0"/>
              <a:t>ANOVA</a:t>
            </a:r>
          </a:p>
        </p:txBody>
      </p:sp>
      <p:graphicFrame>
        <p:nvGraphicFramePr>
          <p:cNvPr id="4" name="Table 4">
            <a:extLst>
              <a:ext uri="{FF2B5EF4-FFF2-40B4-BE49-F238E27FC236}">
                <a16:creationId xmlns:a16="http://schemas.microsoft.com/office/drawing/2014/main" id="{F9FD9232-5021-4D45-83CB-0E343486F690}"/>
              </a:ext>
            </a:extLst>
          </p:cNvPr>
          <p:cNvGraphicFramePr>
            <a:graphicFrameLocks noGrp="1"/>
          </p:cNvGraphicFramePr>
          <p:nvPr/>
        </p:nvGraphicFramePr>
        <p:xfrm>
          <a:off x="1524000" y="1397000"/>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73882624"/>
                    </a:ext>
                  </a:extLst>
                </a:gridCol>
                <a:gridCol w="1524000">
                  <a:extLst>
                    <a:ext uri="{9D8B030D-6E8A-4147-A177-3AD203B41FA5}">
                      <a16:colId xmlns:a16="http://schemas.microsoft.com/office/drawing/2014/main" val="1135306311"/>
                    </a:ext>
                  </a:extLst>
                </a:gridCol>
                <a:gridCol w="1524000">
                  <a:extLst>
                    <a:ext uri="{9D8B030D-6E8A-4147-A177-3AD203B41FA5}">
                      <a16:colId xmlns:a16="http://schemas.microsoft.com/office/drawing/2014/main" val="111511330"/>
                    </a:ext>
                  </a:extLst>
                </a:gridCol>
                <a:gridCol w="1524000">
                  <a:extLst>
                    <a:ext uri="{9D8B030D-6E8A-4147-A177-3AD203B41FA5}">
                      <a16:colId xmlns:a16="http://schemas.microsoft.com/office/drawing/2014/main" val="3651492960"/>
                    </a:ext>
                  </a:extLst>
                </a:gridCol>
              </a:tblGrid>
              <a:tr h="370840">
                <a:tc>
                  <a:txBody>
                    <a:bodyPr/>
                    <a:lstStyle/>
                    <a:p>
                      <a:pPr algn="l"/>
                      <a:r>
                        <a:rPr lang="en-US" dirty="0">
                          <a:solidFill>
                            <a:sysClr val="windowText" lastClr="000000"/>
                          </a:solidFill>
                          <a:latin typeface="Avenir Next LT Pro Light" panose="020B0304020202020204" pitchFamily="34" charset="0"/>
                        </a:rPr>
                        <a:t>Source</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latin typeface="Avenir Next LT Pro Light" panose="020B0304020202020204" pitchFamily="34" charset="0"/>
                        </a:rPr>
                        <a:t>df</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latin typeface="Avenir Next LT Pro Light" panose="020B0304020202020204" pitchFamily="34" charset="0"/>
                        </a:rPr>
                        <a:t>SS</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latin typeface="Avenir Next LT Pro Light" panose="020B0304020202020204" pitchFamily="34" charset="0"/>
                        </a:rPr>
                        <a:t>MS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730142"/>
                  </a:ext>
                </a:extLst>
              </a:tr>
              <a:tr h="370840">
                <a:tc>
                  <a:txBody>
                    <a:bodyPr/>
                    <a:lstStyle/>
                    <a:p>
                      <a:pPr algn="l"/>
                      <a:r>
                        <a:rPr lang="en-US" dirty="0">
                          <a:latin typeface="Avenir Next LT Pro Light" panose="020B0304020202020204" pitchFamily="34" charset="0"/>
                        </a:rPr>
                        <a:t>Treatment</a:t>
                      </a:r>
                    </a:p>
                  </a:txBody>
                  <a:tcPr>
                    <a:lnT w="12700" cap="flat" cmpd="sng" algn="ctr">
                      <a:solidFill>
                        <a:schemeClr val="tx1"/>
                      </a:solidFill>
                      <a:prstDash val="solid"/>
                      <a:round/>
                      <a:headEnd type="none" w="med" len="med"/>
                      <a:tailEnd type="none" w="med" len="med"/>
                    </a:lnT>
                    <a:noFill/>
                  </a:tcPr>
                </a:tc>
                <a:tc>
                  <a:txBody>
                    <a:bodyPr/>
                    <a:lstStyle/>
                    <a:p>
                      <a:pPr algn="ctr"/>
                      <a:r>
                        <a:rPr lang="en-US" dirty="0">
                          <a:latin typeface="Avenir Next LT Pro Light" panose="020B0304020202020204" pitchFamily="34" charset="0"/>
                        </a:rPr>
                        <a:t>1</a:t>
                      </a:r>
                    </a:p>
                  </a:txBody>
                  <a:tcPr>
                    <a:lnT w="12700" cap="flat" cmpd="sng" algn="ctr">
                      <a:solidFill>
                        <a:schemeClr val="tx1"/>
                      </a:solidFill>
                      <a:prstDash val="solid"/>
                      <a:round/>
                      <a:headEnd type="none" w="med" len="med"/>
                      <a:tailEnd type="none" w="med" len="med"/>
                    </a:lnT>
                    <a:noFill/>
                  </a:tcPr>
                </a:tc>
                <a:tc>
                  <a:txBody>
                    <a:bodyPr/>
                    <a:lstStyle/>
                    <a:p>
                      <a:pPr algn="ctr"/>
                      <a:r>
                        <a:rPr lang="en-US" b="0" dirty="0">
                          <a:latin typeface="Avenir Next LT Pro Light" panose="020B0304020202020204" pitchFamily="34" charset="0"/>
                        </a:rPr>
                        <a:t>78</a:t>
                      </a:r>
                    </a:p>
                  </a:txBody>
                  <a:tcPr>
                    <a:lnT w="12700" cap="flat" cmpd="sng" algn="ctr">
                      <a:solidFill>
                        <a:schemeClr val="tx1"/>
                      </a:solidFill>
                      <a:prstDash val="solid"/>
                      <a:round/>
                      <a:headEnd type="none" w="med" len="med"/>
                      <a:tailEnd type="none" w="med" len="med"/>
                    </a:lnT>
                    <a:noFill/>
                  </a:tcPr>
                </a:tc>
                <a:tc>
                  <a:txBody>
                    <a:bodyPr/>
                    <a:lstStyle/>
                    <a:p>
                      <a:pPr algn="ctr"/>
                      <a:r>
                        <a:rPr lang="en-US" b="0" dirty="0">
                          <a:latin typeface="Avenir Next LT Pro Light" panose="020B0304020202020204" pitchFamily="34" charset="0"/>
                        </a:rPr>
                        <a:t>78</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44190661"/>
                  </a:ext>
                </a:extLst>
              </a:tr>
              <a:tr h="370840">
                <a:tc>
                  <a:txBody>
                    <a:bodyPr/>
                    <a:lstStyle/>
                    <a:p>
                      <a:pPr algn="l"/>
                      <a:r>
                        <a:rPr lang="en-US" b="1" dirty="0">
                          <a:latin typeface="Avenir Next LT Pro Light" panose="020B0304020202020204" pitchFamily="34" charset="0"/>
                        </a:rPr>
                        <a:t>Block</a:t>
                      </a:r>
                    </a:p>
                  </a:txBody>
                  <a:tcPr>
                    <a:noFill/>
                  </a:tcPr>
                </a:tc>
                <a:tc>
                  <a:txBody>
                    <a:bodyPr/>
                    <a:lstStyle/>
                    <a:p>
                      <a:pPr algn="ctr"/>
                      <a:r>
                        <a:rPr lang="en-US" b="1" dirty="0">
                          <a:latin typeface="Avenir Next LT Pro Light" panose="020B0304020202020204" pitchFamily="34" charset="0"/>
                        </a:rPr>
                        <a:t>1</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Avenir Next LT Pro Light" panose="020B0304020202020204" pitchFamily="34" charset="0"/>
                        </a:rPr>
                        <a:t>59/1</a:t>
                      </a:r>
                    </a:p>
                  </a:txBody>
                  <a:tcPr>
                    <a:noFill/>
                  </a:tcPr>
                </a:tc>
                <a:tc>
                  <a:txBody>
                    <a:bodyPr/>
                    <a:lstStyle/>
                    <a:p>
                      <a:pPr algn="ctr"/>
                      <a:r>
                        <a:rPr lang="en-US" b="1" dirty="0">
                          <a:latin typeface="Avenir Next LT Pro Light" panose="020B0304020202020204" pitchFamily="34" charset="0"/>
                        </a:rPr>
                        <a:t>59</a:t>
                      </a:r>
                    </a:p>
                  </a:txBody>
                  <a:tcPr>
                    <a:noFill/>
                  </a:tcPr>
                </a:tc>
                <a:extLst>
                  <a:ext uri="{0D108BD9-81ED-4DB2-BD59-A6C34878D82A}">
                    <a16:rowId xmlns:a16="http://schemas.microsoft.com/office/drawing/2014/main" val="3098739539"/>
                  </a:ext>
                </a:extLst>
              </a:tr>
              <a:tr h="370840">
                <a:tc>
                  <a:txBody>
                    <a:bodyPr/>
                    <a:lstStyle/>
                    <a:p>
                      <a:pPr algn="l"/>
                      <a:r>
                        <a:rPr lang="en-US" dirty="0">
                          <a:latin typeface="Avenir Next LT Pro Light" panose="020B0304020202020204" pitchFamily="34" charset="0"/>
                        </a:rPr>
                        <a:t>Error</a:t>
                      </a:r>
                    </a:p>
                  </a:txBody>
                  <a:tcPr>
                    <a:lnB w="12700" cap="flat" cmpd="sng" algn="ctr">
                      <a:solidFill>
                        <a:schemeClr val="tx1"/>
                      </a:solidFill>
                      <a:prstDash val="solid"/>
                      <a:round/>
                      <a:headEnd type="none" w="med" len="med"/>
                      <a:tailEnd type="none" w="med" len="med"/>
                    </a:lnB>
                    <a:noFill/>
                  </a:tcPr>
                </a:tc>
                <a:tc>
                  <a:txBody>
                    <a:bodyPr/>
                    <a:lstStyle/>
                    <a:p>
                      <a:pPr algn="ctr"/>
                      <a:r>
                        <a:rPr lang="en-US" b="1" dirty="0">
                          <a:latin typeface="Avenir Next LT Pro Light" panose="020B0304020202020204" pitchFamily="34" charset="0"/>
                        </a:rPr>
                        <a:t>3</a:t>
                      </a:r>
                    </a:p>
                  </a:txBody>
                  <a:tcPr>
                    <a:lnB w="12700" cap="flat" cmpd="sng" algn="ctr">
                      <a:solidFill>
                        <a:schemeClr val="tx1"/>
                      </a:solidFill>
                      <a:prstDash val="solid"/>
                      <a:round/>
                      <a:headEnd type="none" w="med" len="med"/>
                      <a:tailEnd type="none" w="med" len="med"/>
                    </a:lnB>
                    <a:noFill/>
                  </a:tcPr>
                </a:tc>
                <a:tc>
                  <a:txBody>
                    <a:bodyPr/>
                    <a:lstStyle/>
                    <a:p>
                      <a:pPr algn="ctr"/>
                      <a:r>
                        <a:rPr lang="en-US" b="1" dirty="0">
                          <a:latin typeface="Avenir Next LT Pro Light" panose="020B0304020202020204" pitchFamily="34" charset="0"/>
                        </a:rPr>
                        <a:t>74-59=15</a:t>
                      </a:r>
                    </a:p>
                  </a:txBody>
                  <a:tcPr>
                    <a:lnB w="12700" cap="flat" cmpd="sng" algn="ctr">
                      <a:solidFill>
                        <a:schemeClr val="tx1"/>
                      </a:solidFill>
                      <a:prstDash val="solid"/>
                      <a:round/>
                      <a:headEnd type="none" w="med" len="med"/>
                      <a:tailEnd type="none" w="med" len="med"/>
                    </a:lnB>
                    <a:noFill/>
                  </a:tcPr>
                </a:tc>
                <a:tc>
                  <a:txBody>
                    <a:bodyPr/>
                    <a:lstStyle/>
                    <a:p>
                      <a:pPr algn="ctr"/>
                      <a:r>
                        <a:rPr lang="en-US" b="1" dirty="0">
                          <a:latin typeface="Avenir Next LT Pro Light" panose="020B0304020202020204" pitchFamily="34" charset="0"/>
                        </a:rPr>
                        <a:t>5</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656188"/>
                  </a:ext>
                </a:extLst>
              </a:tr>
              <a:tr h="370840">
                <a:tc>
                  <a:txBody>
                    <a:bodyPr/>
                    <a:lstStyle/>
                    <a:p>
                      <a:pPr algn="l"/>
                      <a:r>
                        <a:rPr lang="en-US" dirty="0">
                          <a:latin typeface="Avenir Next LT Pro Light" panose="020B0304020202020204" pitchFamily="34" charset="0"/>
                        </a:rPr>
                        <a:t>Total</a:t>
                      </a:r>
                    </a:p>
                  </a:txBody>
                  <a:tcPr>
                    <a:lnT w="12700" cap="flat" cmpd="sng" algn="ctr">
                      <a:solidFill>
                        <a:schemeClr val="tx1"/>
                      </a:solidFill>
                      <a:prstDash val="solid"/>
                      <a:round/>
                      <a:headEnd type="none" w="med" len="med"/>
                      <a:tailEnd type="none" w="med" len="med"/>
                    </a:lnT>
                    <a:noFill/>
                  </a:tcPr>
                </a:tc>
                <a:tc>
                  <a:txBody>
                    <a:bodyPr/>
                    <a:lstStyle/>
                    <a:p>
                      <a:pPr algn="ctr"/>
                      <a:r>
                        <a:rPr lang="en-US" dirty="0">
                          <a:latin typeface="Avenir Next LT Pro Light" panose="020B0304020202020204" pitchFamily="34" charset="0"/>
                        </a:rPr>
                        <a:t>5</a:t>
                      </a: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Avenir Next LT Pro Light" panose="020B0304020202020204" pitchFamily="34" charset="0"/>
                        </a:rPr>
                        <a:t>152</a:t>
                      </a:r>
                    </a:p>
                  </a:txBody>
                  <a:tcPr>
                    <a:lnT w="12700" cap="flat" cmpd="sng" algn="ctr">
                      <a:solidFill>
                        <a:schemeClr val="tx1"/>
                      </a:solidFill>
                      <a:prstDash val="solid"/>
                      <a:round/>
                      <a:headEnd type="none" w="med" len="med"/>
                      <a:tailEnd type="none" w="med" len="med"/>
                    </a:lnT>
                    <a:noFill/>
                  </a:tcPr>
                </a:tc>
                <a:tc>
                  <a:txBody>
                    <a:bodyPr/>
                    <a:lstStyle/>
                    <a:p>
                      <a:pPr algn="ctr"/>
                      <a:r>
                        <a:rPr lang="en-US" dirty="0">
                          <a:latin typeface="Avenir Next LT Pro Light" panose="020B0304020202020204" pitchFamily="34" charset="0"/>
                        </a:rPr>
                        <a:t>-</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8946253"/>
                  </a:ext>
                </a:extLst>
              </a:tr>
            </a:tbl>
          </a:graphicData>
        </a:graphic>
      </p:graphicFrame>
      <p:sp>
        <p:nvSpPr>
          <p:cNvPr id="7" name="Rectangle 6">
            <a:extLst>
              <a:ext uri="{FF2B5EF4-FFF2-40B4-BE49-F238E27FC236}">
                <a16:creationId xmlns:a16="http://schemas.microsoft.com/office/drawing/2014/main" id="{C0242D0D-1786-4900-BC30-8CEBF33EF841}"/>
              </a:ext>
            </a:extLst>
          </p:cNvPr>
          <p:cNvSpPr/>
          <p:nvPr/>
        </p:nvSpPr>
        <p:spPr>
          <a:xfrm>
            <a:off x="300365" y="3611973"/>
            <a:ext cx="8281573" cy="2585323"/>
          </a:xfrm>
          <a:prstGeom prst="rect">
            <a:avLst/>
          </a:prstGeom>
        </p:spPr>
        <p:txBody>
          <a:bodyPr wrap="square">
            <a:spAutoFit/>
          </a:bodyPr>
          <a:lstStyle/>
          <a:p>
            <a:r>
              <a:rPr lang="en-US" dirty="0">
                <a:latin typeface="Avenir Next LT Pro Light" panose="020B0304020202020204" pitchFamily="34" charset="0"/>
              </a:rPr>
              <a:t>New </a:t>
            </a:r>
            <a:r>
              <a:rPr lang="en-US" i="1" dirty="0">
                <a:latin typeface="Avenir Next LT Pro Light" panose="020B0304020202020204" pitchFamily="34" charset="0"/>
              </a:rPr>
              <a:t>F</a:t>
            </a:r>
            <a:r>
              <a:rPr lang="en-US" dirty="0">
                <a:latin typeface="Avenir Next LT Pro Light" panose="020B0304020202020204" pitchFamily="34" charset="0"/>
              </a:rPr>
              <a:t>-ratio:</a:t>
            </a:r>
          </a:p>
          <a:p>
            <a:r>
              <a:rPr lang="en-US" i="1" dirty="0">
                <a:latin typeface="Avenir Next LT Pro Light" panose="020B0304020202020204" pitchFamily="34" charset="0"/>
              </a:rPr>
              <a:t>F</a:t>
            </a:r>
            <a:r>
              <a:rPr lang="en-US" baseline="-25000" dirty="0">
                <a:latin typeface="Avenir Next LT Pro Light" panose="020B0304020202020204" pitchFamily="34" charset="0"/>
              </a:rPr>
              <a:t>1,</a:t>
            </a:r>
            <a:r>
              <a:rPr lang="en-US" b="1" baseline="-25000" dirty="0">
                <a:latin typeface="Avenir Next LT Pro Light" panose="020B0304020202020204" pitchFamily="34" charset="0"/>
              </a:rPr>
              <a:t>3</a:t>
            </a:r>
            <a:r>
              <a:rPr lang="en-US" dirty="0">
                <a:latin typeface="Avenir Next LT Pro Light" panose="020B0304020202020204" pitchFamily="34" charset="0"/>
              </a:rPr>
              <a:t>=78/</a:t>
            </a:r>
            <a:r>
              <a:rPr lang="en-US" b="1" dirty="0">
                <a:latin typeface="Avenir Next LT Pro Light" panose="020B0304020202020204" pitchFamily="34" charset="0"/>
              </a:rPr>
              <a:t>5</a:t>
            </a:r>
            <a:r>
              <a:rPr lang="en-US" dirty="0">
                <a:latin typeface="Avenir Next LT Pro Light" panose="020B0304020202020204" pitchFamily="34" charset="0"/>
              </a:rPr>
              <a:t> = 15.60</a:t>
            </a:r>
          </a:p>
          <a:p>
            <a:endParaRPr lang="en-US" dirty="0">
              <a:latin typeface="Avenir Next LT Pro Light" panose="020B0304020202020204" pitchFamily="34" charset="0"/>
            </a:endParaRPr>
          </a:p>
          <a:p>
            <a:r>
              <a:rPr lang="en-US" dirty="0">
                <a:latin typeface="Avenir Next LT Pro Light" panose="020B0304020202020204" pitchFamily="34" charset="0"/>
              </a:rPr>
              <a:t>We added two blocks, which (in a perfect world), accounts for some of that residual variation. The unexplained variation went down, so the denominator in our </a:t>
            </a:r>
            <a:r>
              <a:rPr lang="en-US" i="1" dirty="0">
                <a:latin typeface="Avenir Next LT Pro Light" panose="020B0304020202020204" pitchFamily="34" charset="0"/>
              </a:rPr>
              <a:t>F</a:t>
            </a:r>
            <a:r>
              <a:rPr lang="en-US" dirty="0">
                <a:latin typeface="Avenir Next LT Pro Light" panose="020B0304020202020204" pitchFamily="34" charset="0"/>
              </a:rPr>
              <a:t>-ratio went up.</a:t>
            </a:r>
          </a:p>
          <a:p>
            <a:endParaRPr lang="en-US" dirty="0">
              <a:latin typeface="Avenir Next LT Pro Light" panose="020B0304020202020204" pitchFamily="34" charset="0"/>
            </a:endParaRPr>
          </a:p>
          <a:p>
            <a:r>
              <a:rPr lang="en-US" dirty="0">
                <a:latin typeface="Avenir Next LT Pro Light" panose="020B0304020202020204" pitchFamily="34" charset="0"/>
              </a:rPr>
              <a:t>If our blocks do a bad job of soaking up that variation, we are burning degrees of freedom!</a:t>
            </a:r>
          </a:p>
        </p:txBody>
      </p:sp>
    </p:spTree>
    <p:extLst>
      <p:ext uri="{BB962C8B-B14F-4D97-AF65-F5344CB8AC3E}">
        <p14:creationId xmlns:p14="http://schemas.microsoft.com/office/powerpoint/2010/main" val="380409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433722" y="1256607"/>
            <a:ext cx="8508941" cy="4322071"/>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endParaRPr lang="en-US" sz="1800" b="0" dirty="0">
              <a:latin typeface="Avenir Next LT Pro Light" panose="020B0304020202020204" pitchFamily="34" charset="0"/>
            </a:endParaRPr>
          </a:p>
          <a:p>
            <a:pPr algn="l">
              <a:spcBef>
                <a:spcPts val="0"/>
              </a:spcBef>
            </a:pPr>
            <a:endParaRPr lang="en-US" sz="1800" b="0" dirty="0">
              <a:latin typeface="Avenir Next LT Pro Light" panose="020B0304020202020204" pitchFamily="34" charset="0"/>
            </a:endParaRPr>
          </a:p>
        </p:txBody>
      </p:sp>
      <p:sp>
        <p:nvSpPr>
          <p:cNvPr id="9" name="Rectangle 8">
            <a:extLst>
              <a:ext uri="{FF2B5EF4-FFF2-40B4-BE49-F238E27FC236}">
                <a16:creationId xmlns:a16="http://schemas.microsoft.com/office/drawing/2014/main" id="{2DBF7BF2-2224-4A1F-9E0B-AFF9CCD94E70}"/>
              </a:ext>
            </a:extLst>
          </p:cNvPr>
          <p:cNvSpPr/>
          <p:nvPr/>
        </p:nvSpPr>
        <p:spPr>
          <a:xfrm>
            <a:off x="1046749" y="1783051"/>
            <a:ext cx="7282886" cy="3539430"/>
          </a:xfrm>
          <a:prstGeom prst="rect">
            <a:avLst/>
          </a:prstGeom>
        </p:spPr>
        <p:txBody>
          <a:bodyPr wrap="square">
            <a:spAutoFit/>
          </a:bodyPr>
          <a:lstStyle/>
          <a:p>
            <a:pPr algn="ctr"/>
            <a:r>
              <a:rPr lang="en-US" sz="3200" dirty="0">
                <a:latin typeface="Avenir Next LT Pro Light" panose="020B0304020202020204" pitchFamily="34" charset="0"/>
              </a:rPr>
              <a:t>Randomized complete block</a:t>
            </a:r>
          </a:p>
          <a:p>
            <a:pPr algn="ctr"/>
            <a:r>
              <a:rPr lang="en-US" sz="1600" dirty="0">
                <a:latin typeface="Avenir Next LT Pro Light" panose="020B0304020202020204" pitchFamily="34" charset="0"/>
              </a:rPr>
              <a:t>Account for a source of variation</a:t>
            </a:r>
          </a:p>
          <a:p>
            <a:pPr algn="ctr"/>
            <a:endParaRPr lang="en-US" sz="3200" dirty="0">
              <a:latin typeface="Avenir Next LT Pro Light" panose="020B0304020202020204" pitchFamily="34" charset="0"/>
            </a:endParaRPr>
          </a:p>
          <a:p>
            <a:pPr algn="ctr"/>
            <a:r>
              <a:rPr lang="en-US" sz="3200" dirty="0">
                <a:latin typeface="Avenir Next LT Pro Light" panose="020B0304020202020204" pitchFamily="34" charset="0"/>
              </a:rPr>
              <a:t>Latin squares</a:t>
            </a:r>
          </a:p>
          <a:p>
            <a:pPr algn="ctr"/>
            <a:r>
              <a:rPr lang="en-US" sz="1600" dirty="0">
                <a:latin typeface="Avenir Next LT Pro Light" panose="020B0304020202020204" pitchFamily="34" charset="0"/>
              </a:rPr>
              <a:t>Account for two sources of variation (= block in two directions)</a:t>
            </a:r>
          </a:p>
          <a:p>
            <a:pPr algn="ctr"/>
            <a:endParaRPr lang="en-US" sz="3200" dirty="0">
              <a:latin typeface="Avenir Next LT Pro Light" panose="020B0304020202020204" pitchFamily="34" charset="0"/>
            </a:endParaRPr>
          </a:p>
          <a:p>
            <a:pPr algn="ctr"/>
            <a:r>
              <a:rPr lang="en-US" sz="3200" dirty="0">
                <a:latin typeface="Avenir Next LT Pro Light" panose="020B0304020202020204" pitchFamily="34" charset="0"/>
              </a:rPr>
              <a:t>Split plots</a:t>
            </a:r>
          </a:p>
          <a:p>
            <a:pPr algn="ctr"/>
            <a:r>
              <a:rPr lang="en-US" sz="1600" dirty="0">
                <a:latin typeface="Avenir Next LT Pro Light" panose="020B0304020202020204" pitchFamily="34" charset="0"/>
              </a:rPr>
              <a:t>One of your treatments is difficult or expensive to vary. Establish a whole plot and subplot.</a:t>
            </a:r>
          </a:p>
        </p:txBody>
      </p:sp>
    </p:spTree>
    <p:extLst>
      <p:ext uri="{BB962C8B-B14F-4D97-AF65-F5344CB8AC3E}">
        <p14:creationId xmlns:p14="http://schemas.microsoft.com/office/powerpoint/2010/main" val="329795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4F8DE215-5B36-4F1B-890E-53153C630B21}"/>
              </a:ext>
            </a:extLst>
          </p:cNvPr>
          <p:cNvGraphicFramePr>
            <a:graphicFrameLocks noGrp="1"/>
          </p:cNvGraphicFramePr>
          <p:nvPr>
            <p:extLst>
              <p:ext uri="{D42A27DB-BD31-4B8C-83A1-F6EECF244321}">
                <p14:modId xmlns:p14="http://schemas.microsoft.com/office/powerpoint/2010/main" val="2351557804"/>
              </p:ext>
            </p:extLst>
          </p:nvPr>
        </p:nvGraphicFramePr>
        <p:xfrm>
          <a:off x="651266" y="1768089"/>
          <a:ext cx="3474720" cy="4343400"/>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125457368"/>
                    </a:ext>
                  </a:extLst>
                </a:gridCol>
                <a:gridCol w="868680">
                  <a:extLst>
                    <a:ext uri="{9D8B030D-6E8A-4147-A177-3AD203B41FA5}">
                      <a16:colId xmlns:a16="http://schemas.microsoft.com/office/drawing/2014/main" val="3767836490"/>
                    </a:ext>
                  </a:extLst>
                </a:gridCol>
                <a:gridCol w="868680">
                  <a:extLst>
                    <a:ext uri="{9D8B030D-6E8A-4147-A177-3AD203B41FA5}">
                      <a16:colId xmlns:a16="http://schemas.microsoft.com/office/drawing/2014/main" val="1705533880"/>
                    </a:ext>
                  </a:extLst>
                </a:gridCol>
                <a:gridCol w="868680">
                  <a:extLst>
                    <a:ext uri="{9D8B030D-6E8A-4147-A177-3AD203B41FA5}">
                      <a16:colId xmlns:a16="http://schemas.microsoft.com/office/drawing/2014/main" val="2036967779"/>
                    </a:ext>
                  </a:extLst>
                </a:gridCol>
              </a:tblGrid>
              <a:tr h="868680">
                <a:tc>
                  <a:txBody>
                    <a:bodyPr/>
                    <a:lstStyle/>
                    <a:p>
                      <a:pPr algn="ctr"/>
                      <a:r>
                        <a:rPr lang="en-US" dirty="0">
                          <a:solidFill>
                            <a:sysClr val="windowText" lastClr="000000"/>
                          </a:solidFill>
                          <a:latin typeface="Avenir Next LT Pro Light" panose="020B0304020202020204" pitchFamily="34" charset="0"/>
                        </a:rPr>
                        <a:t>Block 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Avenir Next LT Pro Light" panose="020B0304020202020204" pitchFamily="34" charset="0"/>
                        </a:rPr>
                        <a:t>Block 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Avenir Next LT Pro Light" panose="020B0304020202020204" pitchFamily="34" charset="0"/>
                        </a:rPr>
                        <a:t>Block 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Avenir Next LT Pro Light" panose="020B0304020202020204" pitchFamily="34" charset="0"/>
                        </a:rPr>
                        <a:t>Block 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288096"/>
                  </a:ext>
                </a:extLst>
              </a:tr>
              <a:tr h="868680">
                <a:tc>
                  <a:txBody>
                    <a:bodyPr/>
                    <a:lstStyle/>
                    <a:p>
                      <a:pPr algn="ctr"/>
                      <a:r>
                        <a:rPr lang="en-US" sz="4000" b="0" dirty="0">
                          <a:solidFill>
                            <a:sysClr val="windowText" lastClr="000000"/>
                          </a:solidFill>
                          <a:latin typeface="Avenir Next LT Pro Light" panose="020B0304020202020204" pitchFamily="34"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4000" b="0" dirty="0">
                          <a:solidFill>
                            <a:sysClr val="windowText" lastClr="000000"/>
                          </a:solidFill>
                          <a:latin typeface="Avenir Next LT Pro Light" panose="020B0304020202020204"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4000" b="0" dirty="0">
                          <a:solidFill>
                            <a:sysClr val="windowText" lastClr="000000"/>
                          </a:solidFill>
                          <a:latin typeface="Avenir Next LT Pro Light" panose="020B0304020202020204"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4000" b="0" dirty="0">
                          <a:solidFill>
                            <a:sysClr val="windowText" lastClr="000000"/>
                          </a:solidFill>
                          <a:latin typeface="Avenir Next LT Pro Light" panose="020B0304020202020204"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572709741"/>
                  </a:ext>
                </a:extLst>
              </a:tr>
              <a:tr h="868680">
                <a:tc>
                  <a:txBody>
                    <a:bodyPr/>
                    <a:lstStyle/>
                    <a:p>
                      <a:pPr algn="ctr"/>
                      <a:r>
                        <a:rPr lang="en-US" sz="4000" dirty="0">
                          <a:solidFill>
                            <a:sysClr val="windowText" lastClr="000000"/>
                          </a:solidFill>
                          <a:latin typeface="Avenir Next LT Pro Light" panose="020B0304020202020204"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4000" dirty="0">
                          <a:solidFill>
                            <a:sysClr val="windowText" lastClr="000000"/>
                          </a:solidFill>
                          <a:latin typeface="Avenir Next LT Pro Light" panose="020B0304020202020204"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4000" dirty="0">
                          <a:solidFill>
                            <a:sysClr val="windowText" lastClr="000000"/>
                          </a:solidFill>
                          <a:latin typeface="Avenir Next LT Pro Light" panose="020B0304020202020204"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4000" dirty="0">
                          <a:solidFill>
                            <a:sysClr val="windowText" lastClr="000000"/>
                          </a:solidFill>
                          <a:latin typeface="Avenir Next LT Pro Light" panose="020B0304020202020204" pitchFamily="34"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13840514"/>
                  </a:ext>
                </a:extLst>
              </a:tr>
              <a:tr h="868680">
                <a:tc>
                  <a:txBody>
                    <a:bodyPr/>
                    <a:lstStyle/>
                    <a:p>
                      <a:pPr algn="ctr"/>
                      <a:r>
                        <a:rPr lang="en-US" sz="4000" dirty="0">
                          <a:solidFill>
                            <a:sysClr val="windowText" lastClr="000000"/>
                          </a:solidFill>
                          <a:latin typeface="Avenir Next LT Pro Light" panose="020B0304020202020204" pitchFamily="34"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4000" dirty="0">
                          <a:solidFill>
                            <a:sysClr val="windowText" lastClr="000000"/>
                          </a:solidFill>
                          <a:latin typeface="Avenir Next LT Pro Light" panose="020B0304020202020204"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4000" dirty="0">
                          <a:solidFill>
                            <a:sysClr val="windowText" lastClr="000000"/>
                          </a:solidFill>
                          <a:latin typeface="Avenir Next LT Pro Light" panose="020B0304020202020204"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4000" dirty="0">
                          <a:solidFill>
                            <a:sysClr val="windowText" lastClr="000000"/>
                          </a:solidFill>
                          <a:latin typeface="Avenir Next LT Pro Light" panose="020B0304020202020204"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59861256"/>
                  </a:ext>
                </a:extLst>
              </a:tr>
              <a:tr h="868680">
                <a:tc>
                  <a:txBody>
                    <a:bodyPr/>
                    <a:lstStyle/>
                    <a:p>
                      <a:pPr algn="ctr"/>
                      <a:r>
                        <a:rPr lang="en-US" sz="4000" dirty="0">
                          <a:solidFill>
                            <a:sysClr val="windowText" lastClr="000000"/>
                          </a:solidFill>
                          <a:latin typeface="Avenir Next LT Pro Light" panose="020B0304020202020204"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4000" dirty="0">
                          <a:solidFill>
                            <a:sysClr val="windowText" lastClr="000000"/>
                          </a:solidFill>
                          <a:latin typeface="Avenir Next LT Pro Light" panose="020B0304020202020204" pitchFamily="34"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4000" dirty="0">
                          <a:solidFill>
                            <a:sysClr val="windowText" lastClr="000000"/>
                          </a:solidFill>
                          <a:latin typeface="Avenir Next LT Pro Light" panose="020B0304020202020204"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4000" dirty="0">
                          <a:solidFill>
                            <a:sysClr val="windowText" lastClr="000000"/>
                          </a:solidFill>
                          <a:latin typeface="Avenir Next LT Pro Light" panose="020B0304020202020204"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02850829"/>
                  </a:ext>
                </a:extLst>
              </a:tr>
            </a:tbl>
          </a:graphicData>
        </a:graphic>
      </p:graphicFrame>
      <p:sp>
        <p:nvSpPr>
          <p:cNvPr id="4" name="Rectangle 3">
            <a:extLst>
              <a:ext uri="{FF2B5EF4-FFF2-40B4-BE49-F238E27FC236}">
                <a16:creationId xmlns:a16="http://schemas.microsoft.com/office/drawing/2014/main" id="{1EE28FFB-7172-471F-8951-B0C6C2C6A632}"/>
              </a:ext>
            </a:extLst>
          </p:cNvPr>
          <p:cNvSpPr/>
          <p:nvPr/>
        </p:nvSpPr>
        <p:spPr>
          <a:xfrm>
            <a:off x="857060" y="1398757"/>
            <a:ext cx="3203506" cy="369332"/>
          </a:xfrm>
          <a:prstGeom prst="rect">
            <a:avLst/>
          </a:prstGeom>
        </p:spPr>
        <p:txBody>
          <a:bodyPr wrap="none">
            <a:spAutoFit/>
          </a:bodyPr>
          <a:lstStyle/>
          <a:p>
            <a:r>
              <a:rPr lang="en-US" dirty="0">
                <a:latin typeface="Avenir Next LT Pro Light" panose="020B0304020202020204" pitchFamily="34" charset="0"/>
              </a:rPr>
              <a:t>Randomized complete block</a:t>
            </a:r>
          </a:p>
        </p:txBody>
      </p:sp>
      <p:sp>
        <p:nvSpPr>
          <p:cNvPr id="6" name="Rectangle 5">
            <a:extLst>
              <a:ext uri="{FF2B5EF4-FFF2-40B4-BE49-F238E27FC236}">
                <a16:creationId xmlns:a16="http://schemas.microsoft.com/office/drawing/2014/main" id="{77B5C603-B28D-40F0-A80C-43A901CB4C39}"/>
              </a:ext>
            </a:extLst>
          </p:cNvPr>
          <p:cNvSpPr/>
          <p:nvPr/>
        </p:nvSpPr>
        <p:spPr>
          <a:xfrm>
            <a:off x="5526547" y="1398757"/>
            <a:ext cx="2694007" cy="646331"/>
          </a:xfrm>
          <a:prstGeom prst="rect">
            <a:avLst/>
          </a:prstGeom>
        </p:spPr>
        <p:txBody>
          <a:bodyPr wrap="none">
            <a:spAutoFit/>
          </a:bodyPr>
          <a:lstStyle/>
          <a:p>
            <a:pPr algn="ctr"/>
            <a:r>
              <a:rPr lang="en-US" dirty="0">
                <a:latin typeface="Avenir Next LT Pro Light" panose="020B0304020202020204" pitchFamily="34" charset="0"/>
              </a:rPr>
              <a:t>Latin square</a:t>
            </a:r>
          </a:p>
          <a:p>
            <a:pPr algn="ctr"/>
            <a:r>
              <a:rPr lang="en-US" dirty="0">
                <a:latin typeface="Avenir Next LT Pro Light" panose="020B0304020202020204" pitchFamily="34" charset="0"/>
              </a:rPr>
              <a:t>(block in two directions)</a:t>
            </a:r>
          </a:p>
        </p:txBody>
      </p:sp>
      <p:graphicFrame>
        <p:nvGraphicFramePr>
          <p:cNvPr id="7" name="Table 4">
            <a:extLst>
              <a:ext uri="{FF2B5EF4-FFF2-40B4-BE49-F238E27FC236}">
                <a16:creationId xmlns:a16="http://schemas.microsoft.com/office/drawing/2014/main" id="{B5719A96-DD65-41C8-B009-4731155BA038}"/>
              </a:ext>
            </a:extLst>
          </p:cNvPr>
          <p:cNvGraphicFramePr>
            <a:graphicFrameLocks noGrp="1"/>
          </p:cNvGraphicFramePr>
          <p:nvPr>
            <p:extLst>
              <p:ext uri="{D42A27DB-BD31-4B8C-83A1-F6EECF244321}">
                <p14:modId xmlns:p14="http://schemas.microsoft.com/office/powerpoint/2010/main" val="3996178404"/>
              </p:ext>
            </p:extLst>
          </p:nvPr>
        </p:nvGraphicFramePr>
        <p:xfrm>
          <a:off x="5136190" y="1777791"/>
          <a:ext cx="3474720" cy="4323996"/>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1125457368"/>
                    </a:ext>
                  </a:extLst>
                </a:gridCol>
                <a:gridCol w="868680">
                  <a:extLst>
                    <a:ext uri="{9D8B030D-6E8A-4147-A177-3AD203B41FA5}">
                      <a16:colId xmlns:a16="http://schemas.microsoft.com/office/drawing/2014/main" val="3767836490"/>
                    </a:ext>
                  </a:extLst>
                </a:gridCol>
                <a:gridCol w="868680">
                  <a:extLst>
                    <a:ext uri="{9D8B030D-6E8A-4147-A177-3AD203B41FA5}">
                      <a16:colId xmlns:a16="http://schemas.microsoft.com/office/drawing/2014/main" val="1705533880"/>
                    </a:ext>
                  </a:extLst>
                </a:gridCol>
                <a:gridCol w="868680">
                  <a:extLst>
                    <a:ext uri="{9D8B030D-6E8A-4147-A177-3AD203B41FA5}">
                      <a16:colId xmlns:a16="http://schemas.microsoft.com/office/drawing/2014/main" val="2036967779"/>
                    </a:ext>
                  </a:extLst>
                </a:gridCol>
              </a:tblGrid>
              <a:tr h="849276">
                <a:tc>
                  <a:txBody>
                    <a:bodyPr/>
                    <a:lstStyle/>
                    <a:p>
                      <a:pPr algn="ctr"/>
                      <a:endParaRPr lang="en-US" dirty="0">
                        <a:solidFill>
                          <a:sysClr val="windowText" lastClr="000000"/>
                        </a:solidFill>
                        <a:latin typeface="Avenir Next LT Pro Light" panose="020B03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ysClr val="windowText" lastClr="000000"/>
                        </a:solidFill>
                        <a:latin typeface="Avenir Next LT Pro Light" panose="020B03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Avenir Next LT Pro Light" panose="020B03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Avenir Next LT Pro Light" panose="020B03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288096"/>
                  </a:ext>
                </a:extLst>
              </a:tr>
              <a:tr h="868680">
                <a:tc>
                  <a:txBody>
                    <a:bodyPr/>
                    <a:lstStyle/>
                    <a:p>
                      <a:pPr algn="ctr"/>
                      <a:r>
                        <a:rPr lang="en-US" sz="4000" b="0" dirty="0">
                          <a:solidFill>
                            <a:sysClr val="windowText" lastClr="000000"/>
                          </a:solidFill>
                          <a:latin typeface="Avenir Next LT Pro Light" panose="020B0304020202020204" pitchFamily="34"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DnDiag">
                      <a:fgClr>
                        <a:schemeClr val="accent2">
                          <a:lumMod val="60000"/>
                          <a:lumOff val="40000"/>
                        </a:schemeClr>
                      </a:fgClr>
                      <a:bgClr>
                        <a:schemeClr val="bg1"/>
                      </a:bgClr>
                    </a:patt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DnDiag">
                      <a:fgClr>
                        <a:schemeClr val="accent4">
                          <a:lumMod val="60000"/>
                          <a:lumOff val="40000"/>
                        </a:schemeClr>
                      </a:fgClr>
                      <a:bgClr>
                        <a:schemeClr val="bg1"/>
                      </a:bgClr>
                    </a:pattFill>
                  </a:tcPr>
                </a:tc>
                <a:tc>
                  <a:txBody>
                    <a:bodyPr/>
                    <a:lstStyle/>
                    <a:p>
                      <a:pPr algn="ctr"/>
                      <a:r>
                        <a:rPr lang="en-US" sz="4000" b="0" dirty="0">
                          <a:solidFill>
                            <a:sysClr val="windowText" lastClr="000000"/>
                          </a:solidFill>
                          <a:latin typeface="Avenir Next LT Pro Light" panose="020B0304020202020204"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DnDiag">
                      <a:fgClr>
                        <a:schemeClr val="accent5">
                          <a:lumMod val="60000"/>
                          <a:lumOff val="40000"/>
                        </a:schemeClr>
                      </a:fgClr>
                      <a:bgClr>
                        <a:schemeClr val="bg1"/>
                      </a:bgClr>
                    </a:patt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wdDnDiag">
                      <a:fgClr>
                        <a:schemeClr val="accent6">
                          <a:lumMod val="60000"/>
                          <a:lumOff val="40000"/>
                        </a:schemeClr>
                      </a:fgClr>
                      <a:bgClr>
                        <a:schemeClr val="bg1"/>
                      </a:bgClr>
                    </a:pattFill>
                  </a:tcPr>
                </a:tc>
                <a:extLst>
                  <a:ext uri="{0D108BD9-81ED-4DB2-BD59-A6C34878D82A}">
                    <a16:rowId xmlns:a16="http://schemas.microsoft.com/office/drawing/2014/main" val="2572709741"/>
                  </a:ext>
                </a:extLst>
              </a:tr>
              <a:tr h="868680">
                <a:tc>
                  <a:txBody>
                    <a:bodyPr/>
                    <a:lstStyle/>
                    <a:p>
                      <a:pPr algn="ctr"/>
                      <a:r>
                        <a:rPr lang="en-US" sz="4000" dirty="0">
                          <a:solidFill>
                            <a:sysClr val="windowText" lastClr="000000"/>
                          </a:solidFill>
                          <a:latin typeface="Avenir Next LT Pro Light" panose="020B0304020202020204"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90">
                      <a:fgClr>
                        <a:schemeClr val="accent2">
                          <a:lumMod val="60000"/>
                          <a:lumOff val="40000"/>
                        </a:schemeClr>
                      </a:fgClr>
                      <a:bgClr>
                        <a:schemeClr val="bg1"/>
                      </a:bgClr>
                    </a:patt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90">
                      <a:fgClr>
                        <a:schemeClr val="accent4">
                          <a:lumMod val="60000"/>
                          <a:lumOff val="40000"/>
                        </a:schemeClr>
                      </a:fgClr>
                      <a:bgClr>
                        <a:schemeClr val="bg1"/>
                      </a:bgClr>
                    </a:pattFill>
                  </a:tcPr>
                </a:tc>
                <a:tc>
                  <a:txBody>
                    <a:bodyPr/>
                    <a:lstStyle/>
                    <a:p>
                      <a:pPr algn="ctr"/>
                      <a:r>
                        <a:rPr lang="en-US" sz="4000" dirty="0">
                          <a:solidFill>
                            <a:sysClr val="windowText" lastClr="000000"/>
                          </a:solidFill>
                          <a:latin typeface="Avenir Next LT Pro Light" panose="020B0304020202020204"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90">
                      <a:fgClr>
                        <a:schemeClr val="accent5">
                          <a:lumMod val="60000"/>
                          <a:lumOff val="40000"/>
                        </a:schemeClr>
                      </a:fgClr>
                      <a:bgClr>
                        <a:schemeClr val="bg1"/>
                      </a:bgClr>
                    </a:patt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90">
                      <a:fgClr>
                        <a:schemeClr val="accent6">
                          <a:lumMod val="60000"/>
                          <a:lumOff val="40000"/>
                        </a:schemeClr>
                      </a:fgClr>
                      <a:bgClr>
                        <a:schemeClr val="bg1"/>
                      </a:bgClr>
                    </a:pattFill>
                  </a:tcPr>
                </a:tc>
                <a:extLst>
                  <a:ext uri="{0D108BD9-81ED-4DB2-BD59-A6C34878D82A}">
                    <a16:rowId xmlns:a16="http://schemas.microsoft.com/office/drawing/2014/main" val="613840514"/>
                  </a:ext>
                </a:extLst>
              </a:tr>
              <a:tr h="868680">
                <a:tc>
                  <a:txBody>
                    <a:bodyPr/>
                    <a:lstStyle/>
                    <a:p>
                      <a:pPr algn="ctr"/>
                      <a:r>
                        <a:rPr lang="en-US" sz="4000" dirty="0">
                          <a:solidFill>
                            <a:sysClr val="windowText" lastClr="000000"/>
                          </a:solidFill>
                          <a:latin typeface="Avenir Next LT Pro Light" panose="020B0304020202020204"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solidDmnd">
                      <a:fgClr>
                        <a:schemeClr val="accent2">
                          <a:lumMod val="60000"/>
                          <a:lumOff val="40000"/>
                        </a:schemeClr>
                      </a:fgClr>
                      <a:bgClr>
                        <a:schemeClr val="bg1"/>
                      </a:bgClr>
                    </a:patt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solidDmnd">
                      <a:fgClr>
                        <a:schemeClr val="accent4">
                          <a:lumMod val="60000"/>
                          <a:lumOff val="40000"/>
                        </a:schemeClr>
                      </a:fgClr>
                      <a:bgClr>
                        <a:schemeClr val="bg1"/>
                      </a:bgClr>
                    </a:pattFill>
                  </a:tcPr>
                </a:tc>
                <a:tc>
                  <a:txBody>
                    <a:bodyPr/>
                    <a:lstStyle/>
                    <a:p>
                      <a:pPr algn="ctr"/>
                      <a:r>
                        <a:rPr lang="en-US" sz="4000" dirty="0">
                          <a:solidFill>
                            <a:sysClr val="windowText" lastClr="000000"/>
                          </a:solidFill>
                          <a:latin typeface="Avenir Next LT Pro Light" panose="020B0304020202020204" pitchFamily="34"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solidDmnd">
                      <a:fgClr>
                        <a:schemeClr val="accent5">
                          <a:lumMod val="60000"/>
                          <a:lumOff val="40000"/>
                        </a:schemeClr>
                      </a:fgClr>
                      <a:bgClr>
                        <a:schemeClr val="bg1"/>
                      </a:bgClr>
                    </a:patt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solidDmnd">
                      <a:fgClr>
                        <a:schemeClr val="accent6">
                          <a:lumMod val="60000"/>
                          <a:lumOff val="40000"/>
                        </a:schemeClr>
                      </a:fgClr>
                      <a:bgClr>
                        <a:schemeClr val="bg1"/>
                      </a:bgClr>
                    </a:pattFill>
                  </a:tcPr>
                </a:tc>
                <a:extLst>
                  <a:ext uri="{0D108BD9-81ED-4DB2-BD59-A6C34878D82A}">
                    <a16:rowId xmlns:a16="http://schemas.microsoft.com/office/drawing/2014/main" val="159861256"/>
                  </a:ext>
                </a:extLst>
              </a:tr>
              <a:tr h="868680">
                <a:tc>
                  <a:txBody>
                    <a:bodyPr/>
                    <a:lstStyle/>
                    <a:p>
                      <a:pPr algn="ctr"/>
                      <a:r>
                        <a:rPr lang="en-US" sz="4000" dirty="0">
                          <a:solidFill>
                            <a:sysClr val="windowText" lastClr="000000"/>
                          </a:solidFill>
                          <a:latin typeface="Avenir Next LT Pro Light" panose="020B0304020202020204"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diagBrick">
                      <a:fgClr>
                        <a:schemeClr val="accent2">
                          <a:lumMod val="60000"/>
                          <a:lumOff val="40000"/>
                        </a:schemeClr>
                      </a:fgClr>
                      <a:bgClr>
                        <a:schemeClr val="bg1"/>
                      </a:bgClr>
                    </a:patt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diagBrick">
                      <a:fgClr>
                        <a:schemeClr val="accent4">
                          <a:lumMod val="60000"/>
                          <a:lumOff val="40000"/>
                        </a:schemeClr>
                      </a:fgClr>
                      <a:bgClr>
                        <a:schemeClr val="bg1"/>
                      </a:bgClr>
                    </a:pattFill>
                  </a:tcPr>
                </a:tc>
                <a:tc>
                  <a:txBody>
                    <a:bodyPr/>
                    <a:lstStyle/>
                    <a:p>
                      <a:pPr algn="ctr"/>
                      <a:r>
                        <a:rPr lang="en-US" sz="4000" dirty="0">
                          <a:solidFill>
                            <a:sysClr val="windowText" lastClr="000000"/>
                          </a:solidFill>
                          <a:latin typeface="Avenir Next LT Pro Light" panose="020B0304020202020204"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diagBrick">
                      <a:fgClr>
                        <a:schemeClr val="accent5">
                          <a:lumMod val="60000"/>
                          <a:lumOff val="40000"/>
                        </a:schemeClr>
                      </a:fgClr>
                      <a:bgClr>
                        <a:schemeClr val="bg1"/>
                      </a:bgClr>
                    </a:patt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diagBrick">
                      <a:fgClr>
                        <a:schemeClr val="accent6">
                          <a:lumMod val="60000"/>
                          <a:lumOff val="40000"/>
                        </a:schemeClr>
                      </a:fgClr>
                      <a:bgClr>
                        <a:schemeClr val="bg1"/>
                      </a:bgClr>
                    </a:pattFill>
                  </a:tcPr>
                </a:tc>
                <a:extLst>
                  <a:ext uri="{0D108BD9-81ED-4DB2-BD59-A6C34878D82A}">
                    <a16:rowId xmlns:a16="http://schemas.microsoft.com/office/drawing/2014/main" val="602850829"/>
                  </a:ext>
                </a:extLst>
              </a:tr>
            </a:tbl>
          </a:graphicData>
        </a:graphic>
      </p:graphicFrame>
      <p:sp>
        <p:nvSpPr>
          <p:cNvPr id="9" name="Title 1">
            <a:extLst>
              <a:ext uri="{FF2B5EF4-FFF2-40B4-BE49-F238E27FC236}">
                <a16:creationId xmlns:a16="http://schemas.microsoft.com/office/drawing/2014/main" id="{5A776503-EB85-4961-9354-143AB969B770}"/>
              </a:ext>
            </a:extLst>
          </p:cNvPr>
          <p:cNvSpPr>
            <a:spLocks noGrp="1"/>
          </p:cNvSpPr>
          <p:nvPr>
            <p:ph type="title"/>
          </p:nvPr>
        </p:nvSpPr>
        <p:spPr>
          <a:xfrm>
            <a:off x="88191" y="74272"/>
            <a:ext cx="8967618" cy="914400"/>
          </a:xfrm>
        </p:spPr>
        <p:txBody>
          <a:bodyPr/>
          <a:lstStyle/>
          <a:p>
            <a:pPr>
              <a:spcBef>
                <a:spcPts val="0"/>
              </a:spcBef>
            </a:pPr>
            <a:r>
              <a:rPr lang="en-US" dirty="0"/>
              <a:t>Latin square</a:t>
            </a:r>
          </a:p>
        </p:txBody>
      </p:sp>
    </p:spTree>
    <p:extLst>
      <p:ext uri="{BB962C8B-B14F-4D97-AF65-F5344CB8AC3E}">
        <p14:creationId xmlns:p14="http://schemas.microsoft.com/office/powerpoint/2010/main" val="379952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C29A950-4FA3-428E-BF74-12C8C9F8D78E}"/>
              </a:ext>
            </a:extLst>
          </p:cNvPr>
          <p:cNvSpPr>
            <a:spLocks noGrp="1"/>
          </p:cNvSpPr>
          <p:nvPr>
            <p:ph type="title"/>
          </p:nvPr>
        </p:nvSpPr>
        <p:spPr/>
        <p:txBody>
          <a:bodyPr/>
          <a:lstStyle/>
          <a:p>
            <a:r>
              <a:rPr lang="en-US" dirty="0"/>
              <a:t>Latin square</a:t>
            </a:r>
          </a:p>
        </p:txBody>
      </p:sp>
      <p:sp>
        <p:nvSpPr>
          <p:cNvPr id="9" name="Rectangle 8">
            <a:extLst>
              <a:ext uri="{FF2B5EF4-FFF2-40B4-BE49-F238E27FC236}">
                <a16:creationId xmlns:a16="http://schemas.microsoft.com/office/drawing/2014/main" id="{812F566A-5365-4CAF-94BF-A70C22F3E812}"/>
              </a:ext>
            </a:extLst>
          </p:cNvPr>
          <p:cNvSpPr/>
          <p:nvPr/>
        </p:nvSpPr>
        <p:spPr>
          <a:xfrm>
            <a:off x="405553" y="1293544"/>
            <a:ext cx="8332893" cy="2585323"/>
          </a:xfrm>
          <a:prstGeom prst="rect">
            <a:avLst/>
          </a:prstGeom>
        </p:spPr>
        <p:txBody>
          <a:bodyPr wrap="square">
            <a:spAutoFit/>
          </a:bodyPr>
          <a:lstStyle/>
          <a:p>
            <a:r>
              <a:rPr lang="en-US" u="sng" dirty="0">
                <a:latin typeface="Avenir Next LT Pro Light" panose="020B0304020202020204" pitchFamily="34" charset="0"/>
              </a:rPr>
              <a:t>Advantages</a:t>
            </a:r>
            <a:r>
              <a:rPr lang="en-US" dirty="0">
                <a:latin typeface="Avenir Next LT Pro Light" panose="020B0304020202020204" pitchFamily="34" charset="0"/>
              </a:rPr>
              <a:t>:</a:t>
            </a:r>
          </a:p>
          <a:p>
            <a:pPr marL="285750" indent="-285750">
              <a:buFont typeface="Arial" panose="020B0604020202020204" pitchFamily="34" charset="0"/>
              <a:buChar char="•"/>
            </a:pPr>
            <a:r>
              <a:rPr lang="en-US" dirty="0">
                <a:latin typeface="Avenir Next LT Pro Light" panose="020B0304020202020204" pitchFamily="34" charset="0"/>
              </a:rPr>
              <a:t>Account for multiple (two) nuisance factors</a:t>
            </a:r>
          </a:p>
          <a:p>
            <a:endParaRPr lang="en-US" dirty="0">
              <a:latin typeface="Avenir Next LT Pro Light" panose="020B0304020202020204" pitchFamily="34" charset="0"/>
            </a:endParaRPr>
          </a:p>
          <a:p>
            <a:endParaRPr lang="en-US" dirty="0">
              <a:latin typeface="Avenir Next LT Pro Light" panose="020B0304020202020204" pitchFamily="34" charset="0"/>
            </a:endParaRPr>
          </a:p>
          <a:p>
            <a:endParaRPr lang="en-US" dirty="0">
              <a:latin typeface="Avenir Next LT Pro Light" panose="020B0304020202020204" pitchFamily="34" charset="0"/>
            </a:endParaRPr>
          </a:p>
          <a:p>
            <a:r>
              <a:rPr lang="en-US" u="sng" dirty="0">
                <a:latin typeface="Avenir Next LT Pro Light" panose="020B0304020202020204" pitchFamily="34" charset="0"/>
              </a:rPr>
              <a:t>Disadvantages</a:t>
            </a:r>
            <a:r>
              <a:rPr lang="en-US" dirty="0">
                <a:latin typeface="Avenir Next LT Pro Light" panose="020B0304020202020204" pitchFamily="34" charset="0"/>
              </a:rPr>
              <a:t>:</a:t>
            </a:r>
          </a:p>
          <a:p>
            <a:pPr marL="285750" indent="-285750">
              <a:buFont typeface="Arial" panose="020B0604020202020204" pitchFamily="34" charset="0"/>
              <a:buChar char="•"/>
            </a:pPr>
            <a:r>
              <a:rPr lang="en-US" dirty="0">
                <a:latin typeface="Avenir Next LT Pro Light" panose="020B0304020202020204" pitchFamily="34" charset="0"/>
              </a:rPr>
              <a:t>The number of treatments needs to equal the number of levels of blocks</a:t>
            </a:r>
          </a:p>
          <a:p>
            <a:pPr marL="285750" indent="-285750">
              <a:buFont typeface="Arial" panose="020B0604020202020204" pitchFamily="34" charset="0"/>
              <a:buChar char="•"/>
            </a:pPr>
            <a:r>
              <a:rPr lang="en-US" dirty="0">
                <a:latin typeface="Avenir Next LT Pro Light" panose="020B0304020202020204" pitchFamily="34" charset="0"/>
              </a:rPr>
              <a:t>Assumes no interactions between the rows and columns (=blocks) or between the treatment and rows/columns</a:t>
            </a:r>
          </a:p>
        </p:txBody>
      </p:sp>
    </p:spTree>
    <p:extLst>
      <p:ext uri="{BB962C8B-B14F-4D97-AF65-F5344CB8AC3E}">
        <p14:creationId xmlns:p14="http://schemas.microsoft.com/office/powerpoint/2010/main" val="410051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4">
            <a:extLst>
              <a:ext uri="{FF2B5EF4-FFF2-40B4-BE49-F238E27FC236}">
                <a16:creationId xmlns:a16="http://schemas.microsoft.com/office/drawing/2014/main" id="{B5719A96-DD65-41C8-B009-4731155BA038}"/>
              </a:ext>
            </a:extLst>
          </p:cNvPr>
          <p:cNvGraphicFramePr>
            <a:graphicFrameLocks noGrp="1"/>
          </p:cNvGraphicFramePr>
          <p:nvPr>
            <p:extLst>
              <p:ext uri="{D42A27DB-BD31-4B8C-83A1-F6EECF244321}">
                <p14:modId xmlns:p14="http://schemas.microsoft.com/office/powerpoint/2010/main" val="3108438114"/>
              </p:ext>
            </p:extLst>
          </p:nvPr>
        </p:nvGraphicFramePr>
        <p:xfrm>
          <a:off x="4842575" y="2482574"/>
          <a:ext cx="3657600" cy="36576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125457368"/>
                    </a:ext>
                  </a:extLst>
                </a:gridCol>
                <a:gridCol w="731520">
                  <a:extLst>
                    <a:ext uri="{9D8B030D-6E8A-4147-A177-3AD203B41FA5}">
                      <a16:colId xmlns:a16="http://schemas.microsoft.com/office/drawing/2014/main" val="3767836490"/>
                    </a:ext>
                  </a:extLst>
                </a:gridCol>
                <a:gridCol w="731520">
                  <a:extLst>
                    <a:ext uri="{9D8B030D-6E8A-4147-A177-3AD203B41FA5}">
                      <a16:colId xmlns:a16="http://schemas.microsoft.com/office/drawing/2014/main" val="1705533880"/>
                    </a:ext>
                  </a:extLst>
                </a:gridCol>
                <a:gridCol w="731520">
                  <a:extLst>
                    <a:ext uri="{9D8B030D-6E8A-4147-A177-3AD203B41FA5}">
                      <a16:colId xmlns:a16="http://schemas.microsoft.com/office/drawing/2014/main" val="2036967779"/>
                    </a:ext>
                  </a:extLst>
                </a:gridCol>
                <a:gridCol w="731520">
                  <a:extLst>
                    <a:ext uri="{9D8B030D-6E8A-4147-A177-3AD203B41FA5}">
                      <a16:colId xmlns:a16="http://schemas.microsoft.com/office/drawing/2014/main" val="2257567132"/>
                    </a:ext>
                  </a:extLst>
                </a:gridCol>
              </a:tblGrid>
              <a:tr h="731520">
                <a:tc>
                  <a:txBody>
                    <a:bodyPr/>
                    <a:lstStyle/>
                    <a:p>
                      <a:pPr algn="ctr"/>
                      <a:r>
                        <a:rPr lang="en-US" sz="4000" b="0" dirty="0">
                          <a:solidFill>
                            <a:sysClr val="windowText" lastClr="000000"/>
                          </a:solidFill>
                          <a:latin typeface="Avenir Next LT Pro Light" panose="020B03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Avenir Next LT Pro Light" panose="020B03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2709741"/>
                  </a:ext>
                </a:extLst>
              </a:tr>
              <a:tr h="731520">
                <a:tc>
                  <a:txBody>
                    <a:bodyPr/>
                    <a:lstStyle/>
                    <a:p>
                      <a:pPr algn="ctr"/>
                      <a:r>
                        <a:rPr lang="en-US" sz="4000" dirty="0">
                          <a:solidFill>
                            <a:sysClr val="windowText" lastClr="000000"/>
                          </a:solidFill>
                          <a:latin typeface="Avenir Next LT Pro Light" panose="020B0304020202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dirty="0">
                          <a:solidFill>
                            <a:sysClr val="windowText" lastClr="000000"/>
                          </a:solidFill>
                          <a:latin typeface="Avenir Next LT Pro Light" panose="020B03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3840514"/>
                  </a:ext>
                </a:extLst>
              </a:tr>
              <a:tr h="731520">
                <a:tc>
                  <a:txBody>
                    <a:bodyPr/>
                    <a:lstStyle/>
                    <a:p>
                      <a:pPr algn="ctr"/>
                      <a:r>
                        <a:rPr lang="en-US" sz="4000" dirty="0">
                          <a:solidFill>
                            <a:sysClr val="windowText" lastClr="000000"/>
                          </a:solidFill>
                          <a:latin typeface="Avenir Next LT Pro Light" panose="020B03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dirty="0">
                          <a:solidFill>
                            <a:sysClr val="windowText" lastClr="000000"/>
                          </a:solidFill>
                          <a:latin typeface="Avenir Next LT Pro Light" panose="020B0304020202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861256"/>
                  </a:ext>
                </a:extLst>
              </a:tr>
              <a:tr h="731520">
                <a:tc>
                  <a:txBody>
                    <a:bodyPr/>
                    <a:lstStyle/>
                    <a:p>
                      <a:pPr algn="ctr"/>
                      <a:r>
                        <a:rPr lang="en-US" sz="4000" b="0" dirty="0">
                          <a:solidFill>
                            <a:sysClr val="windowText" lastClr="000000"/>
                          </a:solidFill>
                          <a:latin typeface="Avenir Next LT Pro Light" panose="020B03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Avenir Next LT Pro Light" panose="020B03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2850829"/>
                  </a:ext>
                </a:extLst>
              </a:tr>
              <a:tr h="731520">
                <a:tc>
                  <a:txBody>
                    <a:bodyPr/>
                    <a:lstStyle/>
                    <a:p>
                      <a:pPr algn="ctr"/>
                      <a:r>
                        <a:rPr lang="en-US" sz="4000" b="0" dirty="0">
                          <a:solidFill>
                            <a:sysClr val="windowText" lastClr="000000"/>
                          </a:solidFill>
                          <a:latin typeface="Avenir Next LT Pro Light" panose="020B03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Avenir Next LT Pro Light" panose="020B03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2117984"/>
                  </a:ext>
                </a:extLst>
              </a:tr>
            </a:tbl>
          </a:graphicData>
        </a:graphic>
      </p:graphicFrame>
      <p:sp>
        <p:nvSpPr>
          <p:cNvPr id="8" name="Rectangle 7">
            <a:extLst>
              <a:ext uri="{FF2B5EF4-FFF2-40B4-BE49-F238E27FC236}">
                <a16:creationId xmlns:a16="http://schemas.microsoft.com/office/drawing/2014/main" id="{A5A95186-B885-4322-914E-511AFC60327E}"/>
              </a:ext>
            </a:extLst>
          </p:cNvPr>
          <p:cNvSpPr/>
          <p:nvPr/>
        </p:nvSpPr>
        <p:spPr>
          <a:xfrm>
            <a:off x="465695" y="1024950"/>
            <a:ext cx="8422547" cy="923330"/>
          </a:xfrm>
          <a:prstGeom prst="rect">
            <a:avLst/>
          </a:prstGeom>
        </p:spPr>
        <p:txBody>
          <a:bodyPr wrap="square">
            <a:spAutoFit/>
          </a:bodyPr>
          <a:lstStyle/>
          <a:p>
            <a:r>
              <a:rPr lang="en-US" dirty="0">
                <a:latin typeface="Avenir Next LT Pro Light" panose="020B0304020202020204" pitchFamily="34" charset="0"/>
              </a:rPr>
              <a:t>Example: a 5 ×5 forestry experiment in Beddgelert in Wales, to compare varieties of a tree species; designed by Fisher, laid out in 1929, and photographed in about 1945. </a:t>
            </a:r>
          </a:p>
        </p:txBody>
      </p:sp>
      <p:pic>
        <p:nvPicPr>
          <p:cNvPr id="5" name="Picture 4">
            <a:extLst>
              <a:ext uri="{FF2B5EF4-FFF2-40B4-BE49-F238E27FC236}">
                <a16:creationId xmlns:a16="http://schemas.microsoft.com/office/drawing/2014/main" id="{2B9BBC2F-2ECF-49BA-93F6-1F9F3DB96617}"/>
              </a:ext>
            </a:extLst>
          </p:cNvPr>
          <p:cNvPicPr>
            <a:picLocks noChangeAspect="1"/>
          </p:cNvPicPr>
          <p:nvPr/>
        </p:nvPicPr>
        <p:blipFill rotWithShape="1">
          <a:blip r:embed="rId2"/>
          <a:srcRect b="14669"/>
          <a:stretch/>
        </p:blipFill>
        <p:spPr>
          <a:xfrm>
            <a:off x="538517" y="2144173"/>
            <a:ext cx="3846799" cy="4334402"/>
          </a:xfrm>
          <a:prstGeom prst="rect">
            <a:avLst/>
          </a:prstGeom>
          <a:ln>
            <a:solidFill>
              <a:schemeClr val="tx1"/>
            </a:solidFill>
          </a:ln>
        </p:spPr>
      </p:pic>
      <p:sp>
        <p:nvSpPr>
          <p:cNvPr id="10" name="Title 9">
            <a:extLst>
              <a:ext uri="{FF2B5EF4-FFF2-40B4-BE49-F238E27FC236}">
                <a16:creationId xmlns:a16="http://schemas.microsoft.com/office/drawing/2014/main" id="{7550DB97-11C2-415E-B562-36B34B7CCE6B}"/>
              </a:ext>
            </a:extLst>
          </p:cNvPr>
          <p:cNvSpPr>
            <a:spLocks noGrp="1"/>
          </p:cNvSpPr>
          <p:nvPr>
            <p:ph type="title"/>
          </p:nvPr>
        </p:nvSpPr>
        <p:spPr/>
        <p:txBody>
          <a:bodyPr/>
          <a:lstStyle/>
          <a:p>
            <a:r>
              <a:rPr lang="en-US" dirty="0"/>
              <a:t>Latin square</a:t>
            </a:r>
          </a:p>
        </p:txBody>
      </p:sp>
    </p:spTree>
    <p:extLst>
      <p:ext uri="{BB962C8B-B14F-4D97-AF65-F5344CB8AC3E}">
        <p14:creationId xmlns:p14="http://schemas.microsoft.com/office/powerpoint/2010/main" val="218691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F808D5-4180-4780-9264-36B0A88B6010}"/>
              </a:ext>
            </a:extLst>
          </p:cNvPr>
          <p:cNvSpPr>
            <a:spLocks noGrp="1"/>
          </p:cNvSpPr>
          <p:nvPr>
            <p:ph type="title"/>
          </p:nvPr>
        </p:nvSpPr>
        <p:spPr/>
        <p:txBody>
          <a:bodyPr/>
          <a:lstStyle/>
          <a:p>
            <a:r>
              <a:rPr lang="en-US" dirty="0"/>
              <a:t>Linear models</a:t>
            </a:r>
          </a:p>
        </p:txBody>
      </p:sp>
      <p:sp>
        <p:nvSpPr>
          <p:cNvPr id="3" name="Rectangle 2">
            <a:extLst>
              <a:ext uri="{FF2B5EF4-FFF2-40B4-BE49-F238E27FC236}">
                <a16:creationId xmlns:a16="http://schemas.microsoft.com/office/drawing/2014/main" id="{87FBEC08-3923-4465-870B-DC518F0C6284}"/>
              </a:ext>
            </a:extLst>
          </p:cNvPr>
          <p:cNvSpPr/>
          <p:nvPr/>
        </p:nvSpPr>
        <p:spPr>
          <a:xfrm>
            <a:off x="272666" y="1036674"/>
            <a:ext cx="2902461" cy="338554"/>
          </a:xfrm>
          <a:prstGeom prst="rect">
            <a:avLst/>
          </a:prstGeom>
        </p:spPr>
        <p:txBody>
          <a:bodyPr wrap="none">
            <a:spAutoFit/>
          </a:bodyPr>
          <a:lstStyle/>
          <a:p>
            <a:r>
              <a:rPr lang="en-US" sz="1600" b="1" dirty="0">
                <a:latin typeface="Avenir Next LT Pro Light" panose="020B0304020202020204" pitchFamily="34" charset="0"/>
              </a:rPr>
              <a:t>Randomized complete block </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28C8B4E-900D-4BAD-9F2B-7619B512878E}"/>
                  </a:ext>
                </a:extLst>
              </p:cNvPr>
              <p:cNvSpPr txBox="1">
                <a:spLocks/>
              </p:cNvSpPr>
              <p:nvPr/>
            </p:nvSpPr>
            <p:spPr>
              <a:xfrm>
                <a:off x="2132900" y="1417108"/>
                <a:ext cx="5234730"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𝑌</m:t>
                          </m:r>
                        </m:e>
                        <m:sub>
                          <m:r>
                            <a:rPr lang="en-US" sz="2400" b="0" i="1" smtClean="0">
                              <a:latin typeface="Cambria Math" panose="02040503050406030204" pitchFamily="18" charset="0"/>
                              <a:ea typeface="Cambria Math" panose="02040503050406030204" pitchFamily="18" charset="0"/>
                            </a:rPr>
                            <m:t>𝑖𝑗</m:t>
                          </m:r>
                        </m:sub>
                      </m:sSub>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ea typeface="Cambria Math" panose="02040503050406030204" pitchFamily="18" charset="0"/>
                            </a:rPr>
                            <m:t>𝑗</m:t>
                          </m:r>
                        </m:sub>
                      </m:sSub>
                      <m:r>
                        <a:rPr lang="en-US" sz="2400" b="0" i="1">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𝑖𝑗</m:t>
                          </m:r>
                        </m:sub>
                      </m:sSub>
                    </m:oMath>
                  </m:oMathPara>
                </a14:m>
                <a:endParaRPr lang="en-US" sz="2400" b="0" i="1" baseline="-25000" dirty="0">
                  <a:latin typeface="Cambria Math" panose="02040503050406030204" pitchFamily="18" charset="0"/>
                  <a:ea typeface="Cambria Math" panose="02040503050406030204" pitchFamily="18" charset="0"/>
                </a:endParaRPr>
              </a:p>
              <a:p>
                <a:pPr>
                  <a:spcBef>
                    <a:spcPts val="0"/>
                  </a:spcBef>
                </a:pPr>
                <a:endParaRPr lang="en-US" sz="2400" b="0" i="1" baseline="-25000" dirty="0">
                  <a:latin typeface="Cambria Math" panose="02040503050406030204" pitchFamily="18" charset="0"/>
                  <a:ea typeface="Cambria Math" panose="02040503050406030204" pitchFamily="18" charset="0"/>
                </a:endParaRPr>
              </a:p>
            </p:txBody>
          </p:sp>
        </mc:Choice>
        <mc:Fallback xmlns="">
          <p:sp>
            <p:nvSpPr>
              <p:cNvPr id="7" name="Content Placeholder 2">
                <a:extLst>
                  <a:ext uri="{FF2B5EF4-FFF2-40B4-BE49-F238E27FC236}">
                    <a16:creationId xmlns:a16="http://schemas.microsoft.com/office/drawing/2014/main" id="{A28C8B4E-900D-4BAD-9F2B-7619B512878E}"/>
                  </a:ext>
                </a:extLst>
              </p:cNvPr>
              <p:cNvSpPr txBox="1">
                <a:spLocks noRot="1" noChangeAspect="1" noMove="1" noResize="1" noEditPoints="1" noAdjustHandles="1" noChangeArrowheads="1" noChangeShapeType="1" noTextEdit="1"/>
              </p:cNvSpPr>
              <p:nvPr/>
            </p:nvSpPr>
            <p:spPr>
              <a:xfrm>
                <a:off x="2132900" y="1417108"/>
                <a:ext cx="5234730" cy="62860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F75D68B-D54E-4A92-BDD5-B8C8DD8C26AD}"/>
                  </a:ext>
                </a:extLst>
              </p:cNvPr>
              <p:cNvSpPr/>
              <p:nvPr/>
            </p:nvSpPr>
            <p:spPr>
              <a:xfrm>
                <a:off x="717258" y="2007114"/>
                <a:ext cx="7470396" cy="1354217"/>
              </a:xfrm>
              <a:prstGeom prst="rect">
                <a:avLst/>
              </a:prstGeom>
            </p:spPr>
            <p:txBody>
              <a:bodyPr wrap="square">
                <a:spAutoFit/>
              </a:bodyPr>
              <a:lstStyle/>
              <a:p>
                <a:r>
                  <a:rPr lang="en-US" sz="1600" i="1" dirty="0" err="1">
                    <a:latin typeface="Avenir Next LT Pro Light" panose="020B0304020202020204" pitchFamily="34" charset="0"/>
                  </a:rPr>
                  <a:t>Y</a:t>
                </a:r>
                <a:r>
                  <a:rPr lang="en-US" sz="1600" i="1" baseline="-25000" dirty="0" err="1">
                    <a:latin typeface="Avenir Next LT Pro Light" panose="020B0304020202020204" pitchFamily="34" charset="0"/>
                  </a:rPr>
                  <a:t>ij</a:t>
                </a:r>
                <a:r>
                  <a:rPr lang="en-US" sz="1600" dirty="0">
                    <a:latin typeface="Avenir Next LT Pro Light" panose="020B0304020202020204" pitchFamily="34" charset="0"/>
                  </a:rPr>
                  <a:t> is the value for the </a:t>
                </a:r>
                <a:r>
                  <a:rPr lang="en-US" sz="1600" i="1" dirty="0" err="1">
                    <a:latin typeface="Avenir Next LT Pro Light" panose="020B0304020202020204" pitchFamily="34" charset="0"/>
                  </a:rPr>
                  <a:t>i</a:t>
                </a:r>
                <a:r>
                  <a:rPr lang="en-US" sz="1600" dirty="0" err="1">
                    <a:latin typeface="Avenir Next LT Pro Light" panose="020B0304020202020204" pitchFamily="34" charset="0"/>
                  </a:rPr>
                  <a:t>th</a:t>
                </a:r>
                <a:r>
                  <a:rPr lang="en-US" sz="1600" dirty="0">
                    <a:latin typeface="Avenir Next LT Pro Light" panose="020B0304020202020204" pitchFamily="34" charset="0"/>
                  </a:rPr>
                  <a:t> block and </a:t>
                </a:r>
                <a:r>
                  <a:rPr lang="en-US" sz="1600" i="1" dirty="0" err="1">
                    <a:latin typeface="Avenir Next LT Pro Light" panose="020B0304020202020204" pitchFamily="34" charset="0"/>
                  </a:rPr>
                  <a:t>j</a:t>
                </a:r>
                <a:r>
                  <a:rPr lang="en-US" sz="1600" dirty="0" err="1">
                    <a:latin typeface="Avenir Next LT Pro Light" panose="020B0304020202020204" pitchFamily="34" charset="0"/>
                  </a:rPr>
                  <a:t>th</a:t>
                </a:r>
                <a:r>
                  <a:rPr lang="en-US" sz="1600" dirty="0">
                    <a:latin typeface="Avenir Next LT Pro Light" panose="020B0304020202020204" pitchFamily="34" charset="0"/>
                  </a:rPr>
                  <a:t> level of the treatment</a:t>
                </a:r>
              </a:p>
              <a:p>
                <a:r>
                  <a:rPr lang="el-GR" sz="1600" i="1" dirty="0">
                    <a:latin typeface="Avenir Next LT Pro Light" panose="020B0304020202020204" pitchFamily="34" charset="0"/>
                  </a:rPr>
                  <a:t>µ</a:t>
                </a:r>
                <a:r>
                  <a:rPr lang="en-US" sz="1600" dirty="0">
                    <a:latin typeface="Avenir Next LT Pro Light" panose="020B0304020202020204" pitchFamily="34" charset="0"/>
                  </a:rPr>
                  <a:t> is the overall mean</a:t>
                </a:r>
              </a:p>
              <a:p>
                <a:r>
                  <a:rPr lang="en-US" sz="1600" i="1" dirty="0">
                    <a:latin typeface="Avenir Next LT Pro Light" panose="020B0304020202020204" pitchFamily="34" charset="0"/>
                  </a:rPr>
                  <a:t>b</a:t>
                </a:r>
                <a:r>
                  <a:rPr lang="en-US" sz="1600" baseline="-25000" dirty="0">
                    <a:latin typeface="Avenir Next LT Pro Light" panose="020B0304020202020204" pitchFamily="34" charset="0"/>
                  </a:rPr>
                  <a:t>i</a:t>
                </a:r>
                <a:r>
                  <a:rPr lang="en-US" sz="1600" dirty="0">
                    <a:latin typeface="Avenir Next LT Pro Light" panose="020B0304020202020204" pitchFamily="34" charset="0"/>
                  </a:rPr>
                  <a:t> is the effect of block </a:t>
                </a:r>
                <a:r>
                  <a:rPr lang="en-US" sz="1600" i="1" dirty="0">
                    <a:latin typeface="Avenir Next LT Pro Light" panose="020B0304020202020204" pitchFamily="34" charset="0"/>
                  </a:rPr>
                  <a:t>i</a:t>
                </a:r>
                <a:endParaRPr lang="en-US" sz="1600" dirty="0">
                  <a:latin typeface="Avenir Next LT Pro Light" panose="020B0304020202020204" pitchFamily="34" charset="0"/>
                </a:endParaRPr>
              </a:p>
              <a:p>
                <a:r>
                  <a:rPr lang="el-GR" sz="1600" dirty="0">
                    <a:latin typeface="Avenir Next LT Pro Light" panose="020B0304020202020204" pitchFamily="34" charset="0"/>
                  </a:rPr>
                  <a:t>τ</a:t>
                </a:r>
                <a:r>
                  <a:rPr lang="en-US" sz="1600" baseline="-25000" dirty="0">
                    <a:latin typeface="Avenir Next LT Pro Light" panose="020B0304020202020204" pitchFamily="34" charset="0"/>
                  </a:rPr>
                  <a:t>j</a:t>
                </a:r>
                <a:r>
                  <a:rPr lang="en-US" sz="1600" dirty="0">
                    <a:latin typeface="Avenir Next LT Pro Light" panose="020B0304020202020204" pitchFamily="34" charset="0"/>
                  </a:rPr>
                  <a:t> is the effect of the </a:t>
                </a:r>
                <a:r>
                  <a:rPr lang="en-US" sz="1600" i="1" dirty="0" err="1">
                    <a:latin typeface="Avenir Next LT Pro Light" panose="020B0304020202020204" pitchFamily="34" charset="0"/>
                  </a:rPr>
                  <a:t>j</a:t>
                </a:r>
                <a:r>
                  <a:rPr lang="en-US" sz="1600" dirty="0" err="1">
                    <a:latin typeface="Avenir Next LT Pro Light" panose="020B0304020202020204" pitchFamily="34" charset="0"/>
                  </a:rPr>
                  <a:t>th</a:t>
                </a:r>
                <a:r>
                  <a:rPr lang="en-US" sz="1600" dirty="0">
                    <a:latin typeface="Avenir Next LT Pro Light" panose="020B0304020202020204" pitchFamily="34" charset="0"/>
                  </a:rPr>
                  <a:t> level of treatment </a:t>
                </a:r>
                <a14:m>
                  <m:oMath xmlns:m="http://schemas.openxmlformats.org/officeDocument/2006/math">
                    <m:r>
                      <a:rPr lang="en-US" sz="1600" b="0" i="1" smtClean="0">
                        <a:latin typeface="Cambria Math" panose="02040503050406030204" pitchFamily="18" charset="0"/>
                        <a:ea typeface="Cambria Math" panose="02040503050406030204" pitchFamily="18" charset="0"/>
                      </a:rPr>
                      <m:t>𝜏</m:t>
                    </m:r>
                  </m:oMath>
                </a14:m>
                <a:endParaRPr lang="en-US" sz="1600" dirty="0">
                  <a:latin typeface="Avenir Next LT Pro Light" panose="020B0304020202020204" pitchFamily="34" charset="0"/>
                </a:endParaRPr>
              </a:p>
              <a:p>
                <a:r>
                  <a:rPr lang="en-US" sz="1600" i="1" dirty="0" err="1">
                    <a:latin typeface="Cambria Math" panose="02040503050406030204" pitchFamily="18" charset="0"/>
                    <a:ea typeface="Cambria Math" panose="02040503050406030204" pitchFamily="18" charset="0"/>
                  </a:rPr>
                  <a:t>ε</a:t>
                </a:r>
                <a:r>
                  <a:rPr lang="en-US" sz="1600" i="1" baseline="-25000" dirty="0" err="1">
                    <a:latin typeface="Cambria Math" panose="02040503050406030204" pitchFamily="18" charset="0"/>
                    <a:ea typeface="Cambria Math" panose="02040503050406030204" pitchFamily="18" charset="0"/>
                  </a:rPr>
                  <a:t>ij</a:t>
                </a:r>
                <a:r>
                  <a:rPr lang="en-US" sz="1600" i="1" baseline="-25000" dirty="0">
                    <a:latin typeface="Cambria Math" panose="02040503050406030204" pitchFamily="18" charset="0"/>
                    <a:ea typeface="Cambria Math" panose="02040503050406030204" pitchFamily="18" charset="0"/>
                  </a:rPr>
                  <a:t>  </a:t>
                </a:r>
                <a:r>
                  <a:rPr lang="en-US" sz="1600" dirty="0">
                    <a:latin typeface="Avenir Next LT Pro Light" panose="020B0304020202020204" pitchFamily="34" charset="0"/>
                  </a:rPr>
                  <a:t>is the remaining error</a:t>
                </a:r>
              </a:p>
            </p:txBody>
          </p:sp>
        </mc:Choice>
        <mc:Fallback xmlns="">
          <p:sp>
            <p:nvSpPr>
              <p:cNvPr id="2" name="Rectangle 1">
                <a:extLst>
                  <a:ext uri="{FF2B5EF4-FFF2-40B4-BE49-F238E27FC236}">
                    <a16:creationId xmlns:a16="http://schemas.microsoft.com/office/drawing/2014/main" id="{AF75D68B-D54E-4A92-BDD5-B8C8DD8C26AD}"/>
                  </a:ext>
                </a:extLst>
              </p:cNvPr>
              <p:cNvSpPr>
                <a:spLocks noRot="1" noChangeAspect="1" noMove="1" noResize="1" noEditPoints="1" noAdjustHandles="1" noChangeArrowheads="1" noChangeShapeType="1" noTextEdit="1"/>
              </p:cNvSpPr>
              <p:nvPr/>
            </p:nvSpPr>
            <p:spPr>
              <a:xfrm>
                <a:off x="717258" y="2007114"/>
                <a:ext cx="7470396" cy="1354217"/>
              </a:xfrm>
              <a:prstGeom prst="rect">
                <a:avLst/>
              </a:prstGeom>
              <a:blipFill>
                <a:blip r:embed="rId3"/>
                <a:stretch>
                  <a:fillRect l="-490" t="-1351"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B3FB1E6-62A1-42DE-A803-23E05823CBAA}"/>
                  </a:ext>
                </a:extLst>
              </p:cNvPr>
              <p:cNvSpPr/>
              <p:nvPr/>
            </p:nvSpPr>
            <p:spPr>
              <a:xfrm>
                <a:off x="922806" y="4451131"/>
                <a:ext cx="7941794" cy="1569660"/>
              </a:xfrm>
              <a:prstGeom prst="rect">
                <a:avLst/>
              </a:prstGeom>
            </p:spPr>
            <p:txBody>
              <a:bodyPr wrap="square">
                <a:spAutoFit/>
              </a:bodyPr>
              <a:lstStyle/>
              <a:p>
                <a:r>
                  <a:rPr lang="en-US" sz="1600" i="1" dirty="0" err="1">
                    <a:latin typeface="Avenir Next LT Pro Light" panose="020B0304020202020204" pitchFamily="34" charset="0"/>
                  </a:rPr>
                  <a:t>Y</a:t>
                </a:r>
                <a:r>
                  <a:rPr lang="en-US" sz="1600" i="1" baseline="-25000" dirty="0" err="1">
                    <a:latin typeface="Avenir Next LT Pro Light" panose="020B0304020202020204" pitchFamily="34" charset="0"/>
                  </a:rPr>
                  <a:t>ij</a:t>
                </a:r>
                <a:r>
                  <a:rPr lang="en-US" sz="1600" dirty="0">
                    <a:latin typeface="Avenir Next LT Pro Light" panose="020B0304020202020204" pitchFamily="34" charset="0"/>
                  </a:rPr>
                  <a:t> is the value for the </a:t>
                </a:r>
                <a:r>
                  <a:rPr lang="en-US" sz="1600" i="1" dirty="0" err="1">
                    <a:latin typeface="Avenir Next LT Pro Light" panose="020B0304020202020204" pitchFamily="34" charset="0"/>
                  </a:rPr>
                  <a:t>i</a:t>
                </a:r>
                <a:r>
                  <a:rPr lang="en-US" sz="1600" dirty="0" err="1">
                    <a:latin typeface="Avenir Next LT Pro Light" panose="020B0304020202020204" pitchFamily="34" charset="0"/>
                  </a:rPr>
                  <a:t>th</a:t>
                </a:r>
                <a:r>
                  <a:rPr lang="en-US" sz="1600" dirty="0">
                    <a:latin typeface="Avenir Next LT Pro Light" panose="020B0304020202020204" pitchFamily="34" charset="0"/>
                  </a:rPr>
                  <a:t> row, </a:t>
                </a:r>
                <a:r>
                  <a:rPr lang="en-US" sz="1600" dirty="0" err="1">
                    <a:latin typeface="Avenir Next LT Pro Light" panose="020B0304020202020204" pitchFamily="34" charset="0"/>
                  </a:rPr>
                  <a:t>jth</a:t>
                </a:r>
                <a:r>
                  <a:rPr lang="en-US" sz="1600" dirty="0">
                    <a:latin typeface="Avenir Next LT Pro Light" panose="020B0304020202020204" pitchFamily="34" charset="0"/>
                  </a:rPr>
                  <a:t> column, and </a:t>
                </a:r>
                <a:r>
                  <a:rPr lang="en-US" sz="1600" i="1" dirty="0">
                    <a:latin typeface="Avenir Next LT Pro Light" panose="020B0304020202020204" pitchFamily="34" charset="0"/>
                  </a:rPr>
                  <a:t>k</a:t>
                </a:r>
                <a:r>
                  <a:rPr lang="en-US" sz="1600" dirty="0">
                    <a:latin typeface="Avenir Next LT Pro Light" panose="020B0304020202020204" pitchFamily="34" charset="0"/>
                  </a:rPr>
                  <a:t>th level of the treatment</a:t>
                </a:r>
              </a:p>
              <a:p>
                <a:r>
                  <a:rPr lang="el-GR" sz="1600" i="1" dirty="0">
                    <a:latin typeface="Avenir Next LT Pro Light" panose="020B0304020202020204" pitchFamily="34" charset="0"/>
                  </a:rPr>
                  <a:t>µ</a:t>
                </a:r>
                <a:r>
                  <a:rPr lang="en-US" sz="1600" dirty="0">
                    <a:latin typeface="Avenir Next LT Pro Light" panose="020B0304020202020204" pitchFamily="34" charset="0"/>
                  </a:rPr>
                  <a:t> is the overall mean</a:t>
                </a:r>
              </a:p>
              <a:p>
                <a:r>
                  <a:rPr lang="en-US" sz="1600" i="1" dirty="0" err="1">
                    <a:latin typeface="Avenir Next LT Pro Light" panose="020B0304020202020204" pitchFamily="34" charset="0"/>
                  </a:rPr>
                  <a:t>r</a:t>
                </a:r>
                <a:r>
                  <a:rPr lang="en-US" sz="1600" baseline="-25000" dirty="0" err="1">
                    <a:latin typeface="Avenir Next LT Pro Light" panose="020B0304020202020204" pitchFamily="34" charset="0"/>
                  </a:rPr>
                  <a:t>i</a:t>
                </a:r>
                <a:r>
                  <a:rPr lang="en-US" sz="1600" dirty="0">
                    <a:latin typeface="Avenir Next LT Pro Light" panose="020B0304020202020204" pitchFamily="34" charset="0"/>
                  </a:rPr>
                  <a:t> is the blocking effect of row </a:t>
                </a:r>
                <a:r>
                  <a:rPr lang="en-US" sz="1600" i="1" dirty="0" err="1">
                    <a:latin typeface="Avenir Next LT Pro Light" panose="020B0304020202020204" pitchFamily="34" charset="0"/>
                  </a:rPr>
                  <a:t>i</a:t>
                </a:r>
                <a:endParaRPr lang="en-US" sz="1600" i="1" dirty="0">
                  <a:latin typeface="Avenir Next LT Pro Light" panose="020B0304020202020204" pitchFamily="34" charset="0"/>
                </a:endParaRPr>
              </a:p>
              <a:p>
                <a:r>
                  <a:rPr lang="en-US" sz="1600" i="1" dirty="0" err="1">
                    <a:latin typeface="Avenir Next LT Pro Light" panose="020B0304020202020204" pitchFamily="34" charset="0"/>
                  </a:rPr>
                  <a:t>c</a:t>
                </a:r>
                <a:r>
                  <a:rPr lang="en-US" sz="1600" baseline="-25000" dirty="0" err="1">
                    <a:latin typeface="Avenir Next LT Pro Light" panose="020B0304020202020204" pitchFamily="34" charset="0"/>
                  </a:rPr>
                  <a:t>j</a:t>
                </a:r>
                <a:r>
                  <a:rPr lang="en-US" sz="1600" dirty="0">
                    <a:latin typeface="Avenir Next LT Pro Light" panose="020B0304020202020204" pitchFamily="34" charset="0"/>
                  </a:rPr>
                  <a:t> is the blocking effect of column </a:t>
                </a:r>
                <a:r>
                  <a:rPr lang="en-US" sz="1600" i="1" dirty="0">
                    <a:latin typeface="Avenir Next LT Pro Light" panose="020B0304020202020204" pitchFamily="34" charset="0"/>
                  </a:rPr>
                  <a:t>j</a:t>
                </a:r>
                <a:endParaRPr lang="en-US" sz="1600" dirty="0">
                  <a:latin typeface="Avenir Next LT Pro Light" panose="020B0304020202020204" pitchFamily="34" charset="0"/>
                </a:endParaRPr>
              </a:p>
              <a:p>
                <a:r>
                  <a:rPr lang="el-GR" sz="1600" dirty="0">
                    <a:latin typeface="Avenir Next LT Pro Light" panose="020B0304020202020204" pitchFamily="34" charset="0"/>
                  </a:rPr>
                  <a:t>τ</a:t>
                </a:r>
                <a:r>
                  <a:rPr lang="en-US" sz="1600" baseline="-25000" dirty="0">
                    <a:latin typeface="Avenir Next LT Pro Light" panose="020B0304020202020204" pitchFamily="34" charset="0"/>
                  </a:rPr>
                  <a:t>k</a:t>
                </a:r>
                <a:r>
                  <a:rPr lang="en-US" sz="1600" dirty="0">
                    <a:latin typeface="Avenir Next LT Pro Light" panose="020B0304020202020204" pitchFamily="34" charset="0"/>
                  </a:rPr>
                  <a:t> is the effect of the </a:t>
                </a:r>
                <a:r>
                  <a:rPr lang="en-US" sz="1600" i="1" dirty="0">
                    <a:latin typeface="Avenir Next LT Pro Light" panose="020B0304020202020204" pitchFamily="34" charset="0"/>
                  </a:rPr>
                  <a:t>k</a:t>
                </a:r>
                <a:r>
                  <a:rPr lang="en-US" sz="1600" dirty="0">
                    <a:latin typeface="Avenir Next LT Pro Light" panose="020B0304020202020204" pitchFamily="34" charset="0"/>
                  </a:rPr>
                  <a:t>th level of treatment </a:t>
                </a:r>
                <a14:m>
                  <m:oMath xmlns:m="http://schemas.openxmlformats.org/officeDocument/2006/math">
                    <m:r>
                      <a:rPr lang="en-US" sz="1600" b="0" i="1" smtClean="0">
                        <a:latin typeface="Cambria Math" panose="02040503050406030204" pitchFamily="18" charset="0"/>
                        <a:ea typeface="Cambria Math" panose="02040503050406030204" pitchFamily="18" charset="0"/>
                      </a:rPr>
                      <m:t>𝜏</m:t>
                    </m:r>
                  </m:oMath>
                </a14:m>
                <a:endParaRPr lang="en-US" sz="1600" dirty="0">
                  <a:latin typeface="Avenir Next LT Pro Light" panose="020B0304020202020204" pitchFamily="34" charset="0"/>
                </a:endParaRPr>
              </a:p>
              <a:p>
                <a:r>
                  <a:rPr lang="en-US" sz="1600" i="1" dirty="0" err="1">
                    <a:latin typeface="Cambria Math" panose="02040503050406030204" pitchFamily="18" charset="0"/>
                    <a:ea typeface="Cambria Math" panose="02040503050406030204" pitchFamily="18" charset="0"/>
                  </a:rPr>
                  <a:t>ε</a:t>
                </a:r>
                <a:r>
                  <a:rPr lang="en-US" sz="1600" i="1" baseline="-25000" dirty="0" err="1">
                    <a:latin typeface="Cambria Math" panose="02040503050406030204" pitchFamily="18" charset="0"/>
                    <a:ea typeface="Cambria Math" panose="02040503050406030204" pitchFamily="18" charset="0"/>
                  </a:rPr>
                  <a:t>ij</a:t>
                </a:r>
                <a:r>
                  <a:rPr lang="en-US" sz="1600" i="1" baseline="-25000" dirty="0">
                    <a:latin typeface="Cambria Math" panose="02040503050406030204" pitchFamily="18" charset="0"/>
                    <a:ea typeface="Cambria Math" panose="02040503050406030204" pitchFamily="18" charset="0"/>
                  </a:rPr>
                  <a:t>  </a:t>
                </a:r>
                <a:r>
                  <a:rPr lang="en-US" sz="1600" dirty="0">
                    <a:latin typeface="Avenir Next LT Pro Light" panose="020B0304020202020204" pitchFamily="34" charset="0"/>
                  </a:rPr>
                  <a:t>is the remaining error</a:t>
                </a:r>
              </a:p>
            </p:txBody>
          </p:sp>
        </mc:Choice>
        <mc:Fallback xmlns="">
          <p:sp>
            <p:nvSpPr>
              <p:cNvPr id="8" name="Rectangle 7">
                <a:extLst>
                  <a:ext uri="{FF2B5EF4-FFF2-40B4-BE49-F238E27FC236}">
                    <a16:creationId xmlns:a16="http://schemas.microsoft.com/office/drawing/2014/main" id="{6B3FB1E6-62A1-42DE-A803-23E05823CBAA}"/>
                  </a:ext>
                </a:extLst>
              </p:cNvPr>
              <p:cNvSpPr>
                <a:spLocks noRot="1" noChangeAspect="1" noMove="1" noResize="1" noEditPoints="1" noAdjustHandles="1" noChangeArrowheads="1" noChangeShapeType="1" noTextEdit="1"/>
              </p:cNvSpPr>
              <p:nvPr/>
            </p:nvSpPr>
            <p:spPr>
              <a:xfrm>
                <a:off x="922806" y="4451131"/>
                <a:ext cx="7941794" cy="1569660"/>
              </a:xfrm>
              <a:prstGeom prst="rect">
                <a:avLst/>
              </a:prstGeom>
              <a:blipFill>
                <a:blip r:embed="rId4"/>
                <a:stretch>
                  <a:fillRect l="-384" t="-1163" b="-38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02C95C09-1BA0-44C1-8699-EBDC68C4A096}"/>
                  </a:ext>
                </a:extLst>
              </p:cNvPr>
              <p:cNvSpPr txBox="1">
                <a:spLocks/>
              </p:cNvSpPr>
              <p:nvPr/>
            </p:nvSpPr>
            <p:spPr>
              <a:xfrm>
                <a:off x="1415641" y="3825247"/>
                <a:ext cx="6669248"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𝑌</m:t>
                          </m:r>
                        </m:e>
                        <m:sub>
                          <m:r>
                            <a:rPr lang="en-US" sz="2400" b="0" i="1" smtClean="0">
                              <a:latin typeface="Cambria Math" panose="02040503050406030204" pitchFamily="18" charset="0"/>
                              <a:ea typeface="Cambria Math" panose="02040503050406030204" pitchFamily="18" charset="0"/>
                            </a:rPr>
                            <m:t>𝑖𝑗𝑘</m:t>
                          </m:r>
                        </m:sub>
                      </m:sSub>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𝜇</m:t>
                      </m:r>
                      <m:r>
                        <a:rPr lang="en-US" sz="2400" b="0" i="1">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𝑖</m:t>
                          </m:r>
                        </m:sub>
                      </m:sSub>
                      <m:r>
                        <a:rPr lang="en-US" sz="2400" b="0" i="1">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ea typeface="Cambria Math" panose="02040503050406030204" pitchFamily="18" charset="0"/>
                            </a:rPr>
                            <m:t>𝑘</m:t>
                          </m:r>
                        </m:sub>
                      </m:sSub>
                      <m:r>
                        <a:rPr lang="en-US" sz="2400" b="0" i="1">
                          <a:latin typeface="Cambria Math" panose="02040503050406030204" pitchFamily="18" charset="0"/>
                          <a:ea typeface="Cambria Math" panose="02040503050406030204" pitchFamily="18" charset="0"/>
                        </a:rPr>
                        <m:t>+</m:t>
                      </m:r>
                      <m:sSub>
                        <m:sSubPr>
                          <m:ctrlPr>
                            <a:rPr lang="en-US" sz="2400" b="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𝑖𝑗𝑘</m:t>
                          </m:r>
                        </m:sub>
                      </m:sSub>
                    </m:oMath>
                  </m:oMathPara>
                </a14:m>
                <a:endParaRPr lang="en-US" sz="2400" b="0" i="1" baseline="-25000" dirty="0">
                  <a:latin typeface="Cambria Math" panose="02040503050406030204" pitchFamily="18" charset="0"/>
                  <a:ea typeface="Cambria Math" panose="02040503050406030204" pitchFamily="18" charset="0"/>
                </a:endParaRPr>
              </a:p>
            </p:txBody>
          </p:sp>
        </mc:Choice>
        <mc:Fallback xmlns="">
          <p:sp>
            <p:nvSpPr>
              <p:cNvPr id="9" name="Content Placeholder 2">
                <a:extLst>
                  <a:ext uri="{FF2B5EF4-FFF2-40B4-BE49-F238E27FC236}">
                    <a16:creationId xmlns:a16="http://schemas.microsoft.com/office/drawing/2014/main" id="{02C95C09-1BA0-44C1-8699-EBDC68C4A096}"/>
                  </a:ext>
                </a:extLst>
              </p:cNvPr>
              <p:cNvSpPr txBox="1">
                <a:spLocks noRot="1" noChangeAspect="1" noMove="1" noResize="1" noEditPoints="1" noAdjustHandles="1" noChangeArrowheads="1" noChangeShapeType="1" noTextEdit="1"/>
              </p:cNvSpPr>
              <p:nvPr/>
            </p:nvSpPr>
            <p:spPr>
              <a:xfrm>
                <a:off x="1415641" y="3825247"/>
                <a:ext cx="6669248" cy="628609"/>
              </a:xfrm>
              <a:prstGeom prst="rect">
                <a:avLst/>
              </a:prstGeom>
              <a:blipFill>
                <a:blip r:embed="rId5"/>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9B526AB7-50F2-4F7E-B100-046336AF0DC3}"/>
              </a:ext>
            </a:extLst>
          </p:cNvPr>
          <p:cNvSpPr/>
          <p:nvPr/>
        </p:nvSpPr>
        <p:spPr>
          <a:xfrm>
            <a:off x="272666" y="3870834"/>
            <a:ext cx="1312282" cy="338554"/>
          </a:xfrm>
          <a:prstGeom prst="rect">
            <a:avLst/>
          </a:prstGeom>
        </p:spPr>
        <p:txBody>
          <a:bodyPr wrap="none">
            <a:spAutoFit/>
          </a:bodyPr>
          <a:lstStyle/>
          <a:p>
            <a:r>
              <a:rPr lang="en-US" sz="1600" b="1" dirty="0">
                <a:latin typeface="Avenir Next LT Pro Light" panose="020B0304020202020204" pitchFamily="34" charset="0"/>
              </a:rPr>
              <a:t>Latin square</a:t>
            </a:r>
          </a:p>
        </p:txBody>
      </p:sp>
      <p:sp>
        <p:nvSpPr>
          <p:cNvPr id="11" name="Rectangle 10">
            <a:extLst>
              <a:ext uri="{FF2B5EF4-FFF2-40B4-BE49-F238E27FC236}">
                <a16:creationId xmlns:a16="http://schemas.microsoft.com/office/drawing/2014/main" id="{328CF167-4212-4270-8CE1-DCEC9CE4BDB5}"/>
              </a:ext>
            </a:extLst>
          </p:cNvPr>
          <p:cNvSpPr/>
          <p:nvPr/>
        </p:nvSpPr>
        <p:spPr>
          <a:xfrm>
            <a:off x="752264" y="6270958"/>
            <a:ext cx="7639472" cy="338554"/>
          </a:xfrm>
          <a:prstGeom prst="rect">
            <a:avLst/>
          </a:prstGeom>
        </p:spPr>
        <p:txBody>
          <a:bodyPr wrap="square">
            <a:spAutoFit/>
          </a:bodyPr>
          <a:lstStyle/>
          <a:p>
            <a:r>
              <a:rPr lang="en-US" sz="1600" dirty="0">
                <a:latin typeface="Avenir Next LT Pro Light" panose="020B0304020202020204" pitchFamily="34" charset="0"/>
              </a:rPr>
              <a:t>Note: I’ve suppressed the subscript identifying individual observations</a:t>
            </a:r>
          </a:p>
        </p:txBody>
      </p:sp>
    </p:spTree>
    <p:extLst>
      <p:ext uri="{BB962C8B-B14F-4D97-AF65-F5344CB8AC3E}">
        <p14:creationId xmlns:p14="http://schemas.microsoft.com/office/powerpoint/2010/main" val="90517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Learning objectives</a:t>
            </a:r>
          </a:p>
        </p:txBody>
      </p:sp>
      <p:sp>
        <p:nvSpPr>
          <p:cNvPr id="3" name="Content Placeholder 2">
            <a:extLst>
              <a:ext uri="{FF2B5EF4-FFF2-40B4-BE49-F238E27FC236}">
                <a16:creationId xmlns:a16="http://schemas.microsoft.com/office/drawing/2014/main" id="{D5E8CCD0-D4DB-490D-A30B-9E932EAE2E69}"/>
              </a:ext>
            </a:extLst>
          </p:cNvPr>
          <p:cNvSpPr txBox="1">
            <a:spLocks/>
          </p:cNvSpPr>
          <p:nvPr/>
        </p:nvSpPr>
        <p:spPr>
          <a:xfrm>
            <a:off x="433722" y="1256608"/>
            <a:ext cx="8508941" cy="3543992"/>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342900" indent="-342900" algn="l">
              <a:spcBef>
                <a:spcPts val="0"/>
              </a:spcBef>
              <a:buFont typeface="+mj-lt"/>
              <a:buAutoNum type="arabicPeriod"/>
            </a:pPr>
            <a:r>
              <a:rPr lang="en-US" sz="1800" b="0" dirty="0">
                <a:latin typeface="Avenir Next LT Pro Light" panose="020B0304020202020204" pitchFamily="34" charset="0"/>
              </a:rPr>
              <a:t>Evaluate pros and cons of stratification in experimental design</a:t>
            </a:r>
          </a:p>
          <a:p>
            <a:pPr marL="342900" indent="-342900" algn="l">
              <a:spcBef>
                <a:spcPts val="0"/>
              </a:spcBef>
              <a:buFont typeface="+mj-lt"/>
              <a:buAutoNum type="arabicPeriod"/>
            </a:pPr>
            <a:r>
              <a:rPr lang="en-US" sz="1800" b="0" dirty="0">
                <a:latin typeface="Avenir Next LT Pro Light" panose="020B0304020202020204" pitchFamily="34" charset="0"/>
              </a:rPr>
              <a:t>Compare and contrast experimental designs</a:t>
            </a:r>
          </a:p>
          <a:p>
            <a:pPr marL="342900" indent="-342900" algn="l">
              <a:spcBef>
                <a:spcPts val="0"/>
              </a:spcBef>
              <a:buFont typeface="+mj-lt"/>
              <a:buAutoNum type="arabicPeriod"/>
            </a:pPr>
            <a:r>
              <a:rPr lang="en-US" sz="1800" b="0" dirty="0">
                <a:latin typeface="Avenir Next LT Pro Light" panose="020B0304020202020204" pitchFamily="34" charset="0"/>
              </a:rPr>
              <a:t>Understand how components of an ANOVA can be influenced by design choice</a:t>
            </a:r>
          </a:p>
        </p:txBody>
      </p:sp>
    </p:spTree>
    <p:extLst>
      <p:ext uri="{BB962C8B-B14F-4D97-AF65-F5344CB8AC3E}">
        <p14:creationId xmlns:p14="http://schemas.microsoft.com/office/powerpoint/2010/main" val="724190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C29A950-4FA3-428E-BF74-12C8C9F8D78E}"/>
              </a:ext>
            </a:extLst>
          </p:cNvPr>
          <p:cNvSpPr>
            <a:spLocks noGrp="1"/>
          </p:cNvSpPr>
          <p:nvPr>
            <p:ph type="title"/>
          </p:nvPr>
        </p:nvSpPr>
        <p:spPr/>
        <p:txBody>
          <a:bodyPr/>
          <a:lstStyle/>
          <a:p>
            <a:r>
              <a:rPr lang="en-US" dirty="0"/>
              <a:t>Split plot</a:t>
            </a:r>
          </a:p>
        </p:txBody>
      </p:sp>
      <p:sp>
        <p:nvSpPr>
          <p:cNvPr id="2" name="Rectangle 1">
            <a:extLst>
              <a:ext uri="{FF2B5EF4-FFF2-40B4-BE49-F238E27FC236}">
                <a16:creationId xmlns:a16="http://schemas.microsoft.com/office/drawing/2014/main" id="{AE4A4E10-FB9D-4781-B721-C8476DBEB992}"/>
              </a:ext>
            </a:extLst>
          </p:cNvPr>
          <p:cNvSpPr/>
          <p:nvPr/>
        </p:nvSpPr>
        <p:spPr>
          <a:xfrm>
            <a:off x="405554" y="1163865"/>
            <a:ext cx="8332893" cy="1754326"/>
          </a:xfrm>
          <a:prstGeom prst="rect">
            <a:avLst/>
          </a:prstGeom>
        </p:spPr>
        <p:txBody>
          <a:bodyPr wrap="square">
            <a:spAutoFit/>
          </a:bodyPr>
          <a:lstStyle/>
          <a:p>
            <a:r>
              <a:rPr lang="en-US" dirty="0">
                <a:latin typeface="Avenir Next LT Pro Light" panose="020B0304020202020204" pitchFamily="34" charset="0"/>
              </a:rPr>
              <a:t>Use when you are interested in two independent variables, but one of them is challenging to vary (e.g., you are limited by space, time, money, etc.).</a:t>
            </a:r>
          </a:p>
          <a:p>
            <a:endParaRPr lang="en-US" dirty="0">
              <a:latin typeface="Avenir Next LT Pro Light" panose="020B0304020202020204" pitchFamily="34" charset="0"/>
            </a:endParaRPr>
          </a:p>
          <a:p>
            <a:pPr marL="342900" indent="-342900">
              <a:buAutoNum type="arabicPeriod"/>
            </a:pPr>
            <a:r>
              <a:rPr lang="en-US" dirty="0">
                <a:latin typeface="Avenir Next LT Pro Light" panose="020B0304020202020204" pitchFamily="34" charset="0"/>
              </a:rPr>
              <a:t>Assign levels of the “hard-to-vary” factor to entire plots (= </a:t>
            </a:r>
            <a:r>
              <a:rPr lang="en-US" b="1" dirty="0">
                <a:latin typeface="Avenir Next LT Pro Light" panose="020B0304020202020204" pitchFamily="34" charset="0"/>
              </a:rPr>
              <a:t>whole plots</a:t>
            </a:r>
            <a:r>
              <a:rPr lang="en-US" dirty="0">
                <a:latin typeface="Avenir Next LT Pro Light" panose="020B0304020202020204" pitchFamily="34" charset="0"/>
              </a:rPr>
              <a:t>)</a:t>
            </a:r>
          </a:p>
          <a:p>
            <a:pPr marL="342900" indent="-342900">
              <a:buAutoNum type="arabicPeriod"/>
            </a:pPr>
            <a:r>
              <a:rPr lang="en-US" dirty="0">
                <a:latin typeface="Avenir Next LT Pro Light" panose="020B0304020202020204" pitchFamily="34" charset="0"/>
              </a:rPr>
              <a:t>Within each whole plot, randomly assign levels of the other factor to your experimental units (= </a:t>
            </a:r>
            <a:r>
              <a:rPr lang="en-US" b="1" dirty="0">
                <a:latin typeface="Avenir Next LT Pro Light" panose="020B0304020202020204" pitchFamily="34" charset="0"/>
              </a:rPr>
              <a:t>subplots</a:t>
            </a:r>
            <a:r>
              <a:rPr lang="en-US" dirty="0">
                <a:latin typeface="Avenir Next LT Pro Light" panose="020B0304020202020204" pitchFamily="34" charset="0"/>
              </a:rPr>
              <a:t>).</a:t>
            </a:r>
          </a:p>
        </p:txBody>
      </p:sp>
      <p:sp>
        <p:nvSpPr>
          <p:cNvPr id="9" name="Rectangle 8">
            <a:extLst>
              <a:ext uri="{FF2B5EF4-FFF2-40B4-BE49-F238E27FC236}">
                <a16:creationId xmlns:a16="http://schemas.microsoft.com/office/drawing/2014/main" id="{812F566A-5365-4CAF-94BF-A70C22F3E812}"/>
              </a:ext>
            </a:extLst>
          </p:cNvPr>
          <p:cNvSpPr/>
          <p:nvPr/>
        </p:nvSpPr>
        <p:spPr>
          <a:xfrm>
            <a:off x="405553" y="4059465"/>
            <a:ext cx="8332893" cy="1754326"/>
          </a:xfrm>
          <a:prstGeom prst="rect">
            <a:avLst/>
          </a:prstGeom>
        </p:spPr>
        <p:txBody>
          <a:bodyPr wrap="square">
            <a:spAutoFit/>
          </a:bodyPr>
          <a:lstStyle/>
          <a:p>
            <a:r>
              <a:rPr lang="en-US" u="sng" dirty="0">
                <a:latin typeface="Avenir Next LT Pro Light" panose="020B0304020202020204" pitchFamily="34" charset="0"/>
              </a:rPr>
              <a:t>Advantages</a:t>
            </a:r>
            <a:r>
              <a:rPr lang="en-US" dirty="0">
                <a:latin typeface="Avenir Next LT Pro Light" panose="020B0304020202020204" pitchFamily="34" charset="0"/>
              </a:rPr>
              <a:t>: Increase in precision on subplot factors when the experiment “works “ (= the variation is decreased among subplots grouped into whole plots); cheaper</a:t>
            </a:r>
          </a:p>
          <a:p>
            <a:endParaRPr lang="en-US" dirty="0">
              <a:latin typeface="Avenir Next LT Pro Light" panose="020B0304020202020204" pitchFamily="34" charset="0"/>
            </a:endParaRPr>
          </a:p>
          <a:p>
            <a:r>
              <a:rPr lang="en-US" u="sng" dirty="0">
                <a:latin typeface="Avenir Next LT Pro Light" panose="020B0304020202020204" pitchFamily="34" charset="0"/>
              </a:rPr>
              <a:t>Disadvantages</a:t>
            </a:r>
            <a:r>
              <a:rPr lang="en-US" dirty="0">
                <a:latin typeface="Avenir Next LT Pro Light" panose="020B0304020202020204" pitchFamily="34" charset="0"/>
              </a:rPr>
              <a:t>: Loss in precision of whole plot factor. Difficult to create/design and can be difficult to analyze.</a:t>
            </a:r>
          </a:p>
        </p:txBody>
      </p:sp>
    </p:spTree>
    <p:extLst>
      <p:ext uri="{BB962C8B-B14F-4D97-AF65-F5344CB8AC3E}">
        <p14:creationId xmlns:p14="http://schemas.microsoft.com/office/powerpoint/2010/main" val="2652304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a:extLst>
              <a:ext uri="{FF2B5EF4-FFF2-40B4-BE49-F238E27FC236}">
                <a16:creationId xmlns:a16="http://schemas.microsoft.com/office/drawing/2014/main" id="{C70974BD-FB03-420F-95E0-04EB0482B314}"/>
              </a:ext>
            </a:extLst>
          </p:cNvPr>
          <p:cNvGraphicFramePr>
            <a:graphicFrameLocks noGrp="1"/>
          </p:cNvGraphicFramePr>
          <p:nvPr/>
        </p:nvGraphicFramePr>
        <p:xfrm>
          <a:off x="1642739" y="3573088"/>
          <a:ext cx="731520" cy="292608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052231564"/>
                    </a:ext>
                  </a:extLst>
                </a:gridCol>
              </a:tblGrid>
              <a:tr h="731520">
                <a:tc>
                  <a:txBody>
                    <a:bodyPr/>
                    <a:lstStyle/>
                    <a:p>
                      <a:pPr algn="ctr"/>
                      <a:endParaRPr lang="en-US" sz="4000" b="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4160996"/>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885388"/>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8978463"/>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7341103"/>
                  </a:ext>
                </a:extLst>
              </a:tr>
            </a:tbl>
          </a:graphicData>
        </a:graphic>
      </p:graphicFrame>
      <p:sp>
        <p:nvSpPr>
          <p:cNvPr id="20" name="Title 19">
            <a:extLst>
              <a:ext uri="{FF2B5EF4-FFF2-40B4-BE49-F238E27FC236}">
                <a16:creationId xmlns:a16="http://schemas.microsoft.com/office/drawing/2014/main" id="{AC29A950-4FA3-428E-BF74-12C8C9F8D78E}"/>
              </a:ext>
            </a:extLst>
          </p:cNvPr>
          <p:cNvSpPr>
            <a:spLocks noGrp="1"/>
          </p:cNvSpPr>
          <p:nvPr>
            <p:ph type="title"/>
          </p:nvPr>
        </p:nvSpPr>
        <p:spPr/>
        <p:txBody>
          <a:bodyPr/>
          <a:lstStyle/>
          <a:p>
            <a:r>
              <a:rPr lang="en-US" dirty="0"/>
              <a:t>Split plot example</a:t>
            </a:r>
          </a:p>
        </p:txBody>
      </p:sp>
      <p:sp>
        <p:nvSpPr>
          <p:cNvPr id="2" name="Rectangle 1">
            <a:extLst>
              <a:ext uri="{FF2B5EF4-FFF2-40B4-BE49-F238E27FC236}">
                <a16:creationId xmlns:a16="http://schemas.microsoft.com/office/drawing/2014/main" id="{AE4A4E10-FB9D-4781-B721-C8476DBEB992}"/>
              </a:ext>
            </a:extLst>
          </p:cNvPr>
          <p:cNvSpPr/>
          <p:nvPr/>
        </p:nvSpPr>
        <p:spPr>
          <a:xfrm>
            <a:off x="467158" y="1155476"/>
            <a:ext cx="8332893" cy="1477328"/>
          </a:xfrm>
          <a:prstGeom prst="rect">
            <a:avLst/>
          </a:prstGeom>
        </p:spPr>
        <p:txBody>
          <a:bodyPr wrap="square">
            <a:spAutoFit/>
          </a:bodyPr>
          <a:lstStyle/>
          <a:p>
            <a:r>
              <a:rPr lang="en-US" dirty="0">
                <a:latin typeface="Avenir Next LT Pro Light" panose="020B0304020202020204" pitchFamily="34" charset="0"/>
              </a:rPr>
              <a:t>We are interested in the effects of site preparation (presence vs. absence of prescribed fire) and herbicide treatment (none vs. spot treatment) on hardwood regeneration (germinated oak seeds per m</a:t>
            </a:r>
            <a:r>
              <a:rPr lang="en-US" baseline="30000" dirty="0">
                <a:latin typeface="Avenir Next LT Pro Light" panose="020B0304020202020204" pitchFamily="34" charset="0"/>
              </a:rPr>
              <a:t>2</a:t>
            </a:r>
            <a:r>
              <a:rPr lang="en-US" dirty="0">
                <a:latin typeface="Avenir Next LT Pro Light" panose="020B0304020202020204" pitchFamily="34" charset="0"/>
              </a:rPr>
              <a:t>)</a:t>
            </a:r>
          </a:p>
          <a:p>
            <a:endParaRPr lang="en-US" dirty="0">
              <a:latin typeface="Avenir Next LT Pro Light" panose="020B0304020202020204" pitchFamily="34" charset="0"/>
            </a:endParaRPr>
          </a:p>
          <a:p>
            <a:r>
              <a:rPr lang="en-US" dirty="0">
                <a:latin typeface="Avenir Next LT Pro Light" panose="020B0304020202020204" pitchFamily="34" charset="0"/>
              </a:rPr>
              <a:t>Randomize at each step (including, if need be, by randomized blocking)</a:t>
            </a:r>
          </a:p>
        </p:txBody>
      </p:sp>
      <p:graphicFrame>
        <p:nvGraphicFramePr>
          <p:cNvPr id="7" name="Table 6">
            <a:extLst>
              <a:ext uri="{FF2B5EF4-FFF2-40B4-BE49-F238E27FC236}">
                <a16:creationId xmlns:a16="http://schemas.microsoft.com/office/drawing/2014/main" id="{1BF95B36-C656-4899-A47B-46A91DE26D96}"/>
              </a:ext>
            </a:extLst>
          </p:cNvPr>
          <p:cNvGraphicFramePr>
            <a:graphicFrameLocks noGrp="1"/>
          </p:cNvGraphicFramePr>
          <p:nvPr/>
        </p:nvGraphicFramePr>
        <p:xfrm>
          <a:off x="3415109" y="3581788"/>
          <a:ext cx="731520" cy="292608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91773944"/>
                    </a:ext>
                  </a:extLst>
                </a:gridCol>
              </a:tblGrid>
              <a:tr h="731520">
                <a:tc>
                  <a:txBody>
                    <a:bodyPr/>
                    <a:lstStyle/>
                    <a:p>
                      <a:pPr algn="ctr"/>
                      <a:endParaRPr lang="en-US" sz="4000" b="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54160996"/>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950885388"/>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68978463"/>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67341103"/>
                  </a:ext>
                </a:extLst>
              </a:tr>
            </a:tbl>
          </a:graphicData>
        </a:graphic>
      </p:graphicFrame>
      <p:pic>
        <p:nvPicPr>
          <p:cNvPr id="3" name="Picture 2">
            <a:extLst>
              <a:ext uri="{FF2B5EF4-FFF2-40B4-BE49-F238E27FC236}">
                <a16:creationId xmlns:a16="http://schemas.microsoft.com/office/drawing/2014/main" id="{579CCC9B-D1F3-49C5-8C3F-98563C747C64}"/>
              </a:ext>
            </a:extLst>
          </p:cNvPr>
          <p:cNvPicPr>
            <a:picLocks noChangeAspect="1"/>
          </p:cNvPicPr>
          <p:nvPr/>
        </p:nvPicPr>
        <p:blipFill>
          <a:blip r:embed="rId2"/>
          <a:stretch>
            <a:fillRect/>
          </a:stretch>
        </p:blipFill>
        <p:spPr>
          <a:xfrm>
            <a:off x="1663266" y="2701417"/>
            <a:ext cx="686936" cy="727583"/>
          </a:xfrm>
          <a:prstGeom prst="rect">
            <a:avLst/>
          </a:prstGeom>
        </p:spPr>
      </p:pic>
      <p:pic>
        <p:nvPicPr>
          <p:cNvPr id="11" name="Picture 10">
            <a:extLst>
              <a:ext uri="{FF2B5EF4-FFF2-40B4-BE49-F238E27FC236}">
                <a16:creationId xmlns:a16="http://schemas.microsoft.com/office/drawing/2014/main" id="{2FA93383-FADC-4486-844A-C83CA63F9096}"/>
              </a:ext>
            </a:extLst>
          </p:cNvPr>
          <p:cNvPicPr>
            <a:picLocks noChangeAspect="1"/>
          </p:cNvPicPr>
          <p:nvPr/>
        </p:nvPicPr>
        <p:blipFill>
          <a:blip r:embed="rId2">
            <a:duotone>
              <a:schemeClr val="bg2">
                <a:shade val="45000"/>
                <a:satMod val="135000"/>
              </a:schemeClr>
              <a:prstClr val="white"/>
            </a:duotone>
          </a:blip>
          <a:stretch>
            <a:fillRect/>
          </a:stretch>
        </p:blipFill>
        <p:spPr>
          <a:xfrm>
            <a:off x="3434741" y="2701417"/>
            <a:ext cx="686936" cy="727583"/>
          </a:xfrm>
          <a:prstGeom prst="rect">
            <a:avLst/>
          </a:prstGeom>
        </p:spPr>
      </p:pic>
      <p:cxnSp>
        <p:nvCxnSpPr>
          <p:cNvPr id="5" name="Straight Connector 4">
            <a:extLst>
              <a:ext uri="{FF2B5EF4-FFF2-40B4-BE49-F238E27FC236}">
                <a16:creationId xmlns:a16="http://schemas.microsoft.com/office/drawing/2014/main" id="{585D3B9B-07B4-4502-A5E2-A71A6106B865}"/>
              </a:ext>
            </a:extLst>
          </p:cNvPr>
          <p:cNvCxnSpPr/>
          <p:nvPr/>
        </p:nvCxnSpPr>
        <p:spPr>
          <a:xfrm flipV="1">
            <a:off x="3355596" y="2776756"/>
            <a:ext cx="766081" cy="652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C9B48822-191B-44AE-A721-E6AAEA47DF4A}"/>
              </a:ext>
            </a:extLst>
          </p:cNvPr>
          <p:cNvGraphicFramePr>
            <a:graphicFrameLocks noGrp="1"/>
          </p:cNvGraphicFramePr>
          <p:nvPr/>
        </p:nvGraphicFramePr>
        <p:xfrm>
          <a:off x="5231168" y="3547338"/>
          <a:ext cx="731520" cy="292608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052231564"/>
                    </a:ext>
                  </a:extLst>
                </a:gridCol>
              </a:tblGrid>
              <a:tr h="731520">
                <a:tc>
                  <a:txBody>
                    <a:bodyPr/>
                    <a:lstStyle/>
                    <a:p>
                      <a:pPr algn="ctr"/>
                      <a:endParaRPr lang="en-US" sz="4000" b="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4160996"/>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0885388"/>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8978463"/>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7341103"/>
                  </a:ext>
                </a:extLst>
              </a:tr>
            </a:tbl>
          </a:graphicData>
        </a:graphic>
      </p:graphicFrame>
      <p:graphicFrame>
        <p:nvGraphicFramePr>
          <p:cNvPr id="16" name="Table 15">
            <a:extLst>
              <a:ext uri="{FF2B5EF4-FFF2-40B4-BE49-F238E27FC236}">
                <a16:creationId xmlns:a16="http://schemas.microsoft.com/office/drawing/2014/main" id="{0C543BE8-C79A-444F-8B1D-93652E2A9023}"/>
              </a:ext>
            </a:extLst>
          </p:cNvPr>
          <p:cNvGraphicFramePr>
            <a:graphicFrameLocks noGrp="1"/>
          </p:cNvGraphicFramePr>
          <p:nvPr/>
        </p:nvGraphicFramePr>
        <p:xfrm>
          <a:off x="7003538" y="3556038"/>
          <a:ext cx="731520" cy="292608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491773944"/>
                    </a:ext>
                  </a:extLst>
                </a:gridCol>
              </a:tblGrid>
              <a:tr h="731520">
                <a:tc>
                  <a:txBody>
                    <a:bodyPr/>
                    <a:lstStyle/>
                    <a:p>
                      <a:pPr algn="ctr"/>
                      <a:endParaRPr lang="en-US" sz="4000" b="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54160996"/>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950885388"/>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68978463"/>
                  </a:ext>
                </a:extLst>
              </a:tr>
              <a:tr h="731520">
                <a:tc>
                  <a:txBody>
                    <a:bodyPr/>
                    <a:lstStyle/>
                    <a:p>
                      <a:pPr algn="ctr"/>
                      <a:endParaRPr lang="en-US" sz="4000" dirty="0">
                        <a:solidFill>
                          <a:sysClr val="windowText" lastClr="000000"/>
                        </a:solidFill>
                        <a:latin typeface="Avenir Next LT Pro Light" panose="020B03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67341103"/>
                  </a:ext>
                </a:extLst>
              </a:tr>
            </a:tbl>
          </a:graphicData>
        </a:graphic>
      </p:graphicFrame>
      <p:pic>
        <p:nvPicPr>
          <p:cNvPr id="17" name="Picture 16">
            <a:extLst>
              <a:ext uri="{FF2B5EF4-FFF2-40B4-BE49-F238E27FC236}">
                <a16:creationId xmlns:a16="http://schemas.microsoft.com/office/drawing/2014/main" id="{15F63213-5C7C-4682-AB28-7ADF16575F85}"/>
              </a:ext>
            </a:extLst>
          </p:cNvPr>
          <p:cNvPicPr>
            <a:picLocks noChangeAspect="1"/>
          </p:cNvPicPr>
          <p:nvPr/>
        </p:nvPicPr>
        <p:blipFill>
          <a:blip r:embed="rId2"/>
          <a:stretch>
            <a:fillRect/>
          </a:stretch>
        </p:blipFill>
        <p:spPr>
          <a:xfrm>
            <a:off x="5251695" y="2675667"/>
            <a:ext cx="686936" cy="727583"/>
          </a:xfrm>
          <a:prstGeom prst="rect">
            <a:avLst/>
          </a:prstGeom>
        </p:spPr>
      </p:pic>
      <p:pic>
        <p:nvPicPr>
          <p:cNvPr id="19" name="Picture 18">
            <a:extLst>
              <a:ext uri="{FF2B5EF4-FFF2-40B4-BE49-F238E27FC236}">
                <a16:creationId xmlns:a16="http://schemas.microsoft.com/office/drawing/2014/main" id="{163C772E-772B-45ED-8407-86358E352436}"/>
              </a:ext>
            </a:extLst>
          </p:cNvPr>
          <p:cNvPicPr>
            <a:picLocks noChangeAspect="1"/>
          </p:cNvPicPr>
          <p:nvPr/>
        </p:nvPicPr>
        <p:blipFill>
          <a:blip r:embed="rId2">
            <a:duotone>
              <a:schemeClr val="bg2">
                <a:shade val="45000"/>
                <a:satMod val="135000"/>
              </a:schemeClr>
              <a:prstClr val="white"/>
            </a:duotone>
          </a:blip>
          <a:stretch>
            <a:fillRect/>
          </a:stretch>
        </p:blipFill>
        <p:spPr>
          <a:xfrm>
            <a:off x="7023170" y="2675667"/>
            <a:ext cx="686936" cy="727583"/>
          </a:xfrm>
          <a:prstGeom prst="rect">
            <a:avLst/>
          </a:prstGeom>
        </p:spPr>
      </p:pic>
      <p:cxnSp>
        <p:nvCxnSpPr>
          <p:cNvPr id="21" name="Straight Connector 20">
            <a:extLst>
              <a:ext uri="{FF2B5EF4-FFF2-40B4-BE49-F238E27FC236}">
                <a16:creationId xmlns:a16="http://schemas.microsoft.com/office/drawing/2014/main" id="{762D366F-5005-44FE-B6C4-92B17DA179BE}"/>
              </a:ext>
            </a:extLst>
          </p:cNvPr>
          <p:cNvCxnSpPr/>
          <p:nvPr/>
        </p:nvCxnSpPr>
        <p:spPr>
          <a:xfrm flipV="1">
            <a:off x="6944025" y="2751006"/>
            <a:ext cx="766081" cy="652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0AE8A24-19A9-4C34-8DEC-3E988D086FCF}"/>
              </a:ext>
            </a:extLst>
          </p:cNvPr>
          <p:cNvPicPr>
            <a:picLocks noChangeAspect="1"/>
          </p:cNvPicPr>
          <p:nvPr/>
        </p:nvPicPr>
        <p:blipFill>
          <a:blip r:embed="rId3"/>
          <a:stretch>
            <a:fillRect/>
          </a:stretch>
        </p:blipFill>
        <p:spPr>
          <a:xfrm>
            <a:off x="1723284" y="4437462"/>
            <a:ext cx="509963" cy="460653"/>
          </a:xfrm>
          <a:prstGeom prst="rect">
            <a:avLst/>
          </a:prstGeom>
        </p:spPr>
      </p:pic>
      <p:pic>
        <p:nvPicPr>
          <p:cNvPr id="22" name="Picture 21">
            <a:extLst>
              <a:ext uri="{FF2B5EF4-FFF2-40B4-BE49-F238E27FC236}">
                <a16:creationId xmlns:a16="http://schemas.microsoft.com/office/drawing/2014/main" id="{CE396DF5-B70A-4919-B5BE-4D16E7AB5208}"/>
              </a:ext>
            </a:extLst>
          </p:cNvPr>
          <p:cNvPicPr>
            <a:picLocks noChangeAspect="1"/>
          </p:cNvPicPr>
          <p:nvPr/>
        </p:nvPicPr>
        <p:blipFill>
          <a:blip r:embed="rId3"/>
          <a:stretch>
            <a:fillRect/>
          </a:stretch>
        </p:blipFill>
        <p:spPr>
          <a:xfrm>
            <a:off x="1751752" y="5160313"/>
            <a:ext cx="509963" cy="460653"/>
          </a:xfrm>
          <a:prstGeom prst="rect">
            <a:avLst/>
          </a:prstGeom>
        </p:spPr>
      </p:pic>
      <p:pic>
        <p:nvPicPr>
          <p:cNvPr id="23" name="Picture 22">
            <a:extLst>
              <a:ext uri="{FF2B5EF4-FFF2-40B4-BE49-F238E27FC236}">
                <a16:creationId xmlns:a16="http://schemas.microsoft.com/office/drawing/2014/main" id="{B01726BB-5CE3-4048-9836-938216F4D128}"/>
              </a:ext>
            </a:extLst>
          </p:cNvPr>
          <p:cNvPicPr>
            <a:picLocks noChangeAspect="1"/>
          </p:cNvPicPr>
          <p:nvPr/>
        </p:nvPicPr>
        <p:blipFill>
          <a:blip r:embed="rId3">
            <a:duotone>
              <a:prstClr val="black"/>
              <a:schemeClr val="accent3">
                <a:tint val="45000"/>
                <a:satMod val="400000"/>
              </a:schemeClr>
            </a:duotone>
          </a:blip>
          <a:stretch>
            <a:fillRect/>
          </a:stretch>
        </p:blipFill>
        <p:spPr>
          <a:xfrm>
            <a:off x="3530454" y="5869451"/>
            <a:ext cx="509963" cy="460653"/>
          </a:xfrm>
          <a:prstGeom prst="rect">
            <a:avLst/>
          </a:prstGeom>
        </p:spPr>
      </p:pic>
      <p:pic>
        <p:nvPicPr>
          <p:cNvPr id="24" name="Picture 23">
            <a:extLst>
              <a:ext uri="{FF2B5EF4-FFF2-40B4-BE49-F238E27FC236}">
                <a16:creationId xmlns:a16="http://schemas.microsoft.com/office/drawing/2014/main" id="{76CC1FAD-A69E-4484-808D-59060BDDAC77}"/>
              </a:ext>
            </a:extLst>
          </p:cNvPr>
          <p:cNvPicPr>
            <a:picLocks noChangeAspect="1"/>
          </p:cNvPicPr>
          <p:nvPr/>
        </p:nvPicPr>
        <p:blipFill>
          <a:blip r:embed="rId3">
            <a:duotone>
              <a:prstClr val="black"/>
              <a:schemeClr val="accent3">
                <a:tint val="45000"/>
                <a:satMod val="400000"/>
              </a:schemeClr>
            </a:duotone>
          </a:blip>
          <a:stretch>
            <a:fillRect/>
          </a:stretch>
        </p:blipFill>
        <p:spPr>
          <a:xfrm>
            <a:off x="3558922" y="5157783"/>
            <a:ext cx="509963" cy="460653"/>
          </a:xfrm>
          <a:prstGeom prst="rect">
            <a:avLst/>
          </a:prstGeom>
        </p:spPr>
      </p:pic>
      <p:pic>
        <p:nvPicPr>
          <p:cNvPr id="25" name="Picture 24">
            <a:extLst>
              <a:ext uri="{FF2B5EF4-FFF2-40B4-BE49-F238E27FC236}">
                <a16:creationId xmlns:a16="http://schemas.microsoft.com/office/drawing/2014/main" id="{6E4054B9-D0D4-482B-88CD-CCF87605A451}"/>
              </a:ext>
            </a:extLst>
          </p:cNvPr>
          <p:cNvPicPr>
            <a:picLocks noChangeAspect="1"/>
          </p:cNvPicPr>
          <p:nvPr/>
        </p:nvPicPr>
        <p:blipFill>
          <a:blip r:embed="rId3">
            <a:duotone>
              <a:prstClr val="black"/>
              <a:schemeClr val="accent3">
                <a:tint val="45000"/>
                <a:satMod val="400000"/>
              </a:schemeClr>
            </a:duotone>
          </a:blip>
          <a:stretch>
            <a:fillRect/>
          </a:stretch>
        </p:blipFill>
        <p:spPr>
          <a:xfrm>
            <a:off x="7047227" y="3701002"/>
            <a:ext cx="509963" cy="460653"/>
          </a:xfrm>
          <a:prstGeom prst="rect">
            <a:avLst/>
          </a:prstGeom>
        </p:spPr>
      </p:pic>
      <p:pic>
        <p:nvPicPr>
          <p:cNvPr id="26" name="Picture 25">
            <a:extLst>
              <a:ext uri="{FF2B5EF4-FFF2-40B4-BE49-F238E27FC236}">
                <a16:creationId xmlns:a16="http://schemas.microsoft.com/office/drawing/2014/main" id="{E0E311D3-9CD3-4676-8E5E-27F8BB120619}"/>
              </a:ext>
            </a:extLst>
          </p:cNvPr>
          <p:cNvPicPr>
            <a:picLocks noChangeAspect="1"/>
          </p:cNvPicPr>
          <p:nvPr/>
        </p:nvPicPr>
        <p:blipFill>
          <a:blip r:embed="rId3">
            <a:duotone>
              <a:prstClr val="black"/>
              <a:schemeClr val="accent3">
                <a:tint val="45000"/>
                <a:satMod val="400000"/>
              </a:schemeClr>
            </a:duotone>
          </a:blip>
          <a:stretch>
            <a:fillRect/>
          </a:stretch>
        </p:blipFill>
        <p:spPr>
          <a:xfrm>
            <a:off x="7072083" y="5838272"/>
            <a:ext cx="509963" cy="460653"/>
          </a:xfrm>
          <a:prstGeom prst="rect">
            <a:avLst/>
          </a:prstGeom>
        </p:spPr>
      </p:pic>
      <p:pic>
        <p:nvPicPr>
          <p:cNvPr id="31" name="Picture 30">
            <a:extLst>
              <a:ext uri="{FF2B5EF4-FFF2-40B4-BE49-F238E27FC236}">
                <a16:creationId xmlns:a16="http://schemas.microsoft.com/office/drawing/2014/main" id="{4BE273A6-B709-4B58-B7F5-8BE7C7A8FCC3}"/>
              </a:ext>
            </a:extLst>
          </p:cNvPr>
          <p:cNvPicPr>
            <a:picLocks noChangeAspect="1"/>
          </p:cNvPicPr>
          <p:nvPr/>
        </p:nvPicPr>
        <p:blipFill>
          <a:blip r:embed="rId3"/>
          <a:stretch>
            <a:fillRect/>
          </a:stretch>
        </p:blipFill>
        <p:spPr>
          <a:xfrm>
            <a:off x="5268137" y="4382068"/>
            <a:ext cx="509963" cy="460653"/>
          </a:xfrm>
          <a:prstGeom prst="rect">
            <a:avLst/>
          </a:prstGeom>
        </p:spPr>
      </p:pic>
      <p:pic>
        <p:nvPicPr>
          <p:cNvPr id="32" name="Picture 31">
            <a:extLst>
              <a:ext uri="{FF2B5EF4-FFF2-40B4-BE49-F238E27FC236}">
                <a16:creationId xmlns:a16="http://schemas.microsoft.com/office/drawing/2014/main" id="{0E5C66A9-04F6-4E7A-825E-FB1F7F948261}"/>
              </a:ext>
            </a:extLst>
          </p:cNvPr>
          <p:cNvPicPr>
            <a:picLocks noChangeAspect="1"/>
          </p:cNvPicPr>
          <p:nvPr/>
        </p:nvPicPr>
        <p:blipFill>
          <a:blip r:embed="rId3"/>
          <a:stretch>
            <a:fillRect/>
          </a:stretch>
        </p:blipFill>
        <p:spPr>
          <a:xfrm>
            <a:off x="5271198" y="5869451"/>
            <a:ext cx="509963" cy="460653"/>
          </a:xfrm>
          <a:prstGeom prst="rect">
            <a:avLst/>
          </a:prstGeom>
        </p:spPr>
      </p:pic>
      <p:sp>
        <p:nvSpPr>
          <p:cNvPr id="4" name="Rectangle 3">
            <a:extLst>
              <a:ext uri="{FF2B5EF4-FFF2-40B4-BE49-F238E27FC236}">
                <a16:creationId xmlns:a16="http://schemas.microsoft.com/office/drawing/2014/main" id="{9F1EB127-D1BF-46CB-AED6-2383171DE0AC}"/>
              </a:ext>
            </a:extLst>
          </p:cNvPr>
          <p:cNvSpPr/>
          <p:nvPr/>
        </p:nvSpPr>
        <p:spPr>
          <a:xfrm>
            <a:off x="88191" y="3033918"/>
            <a:ext cx="1418978" cy="369332"/>
          </a:xfrm>
          <a:prstGeom prst="rect">
            <a:avLst/>
          </a:prstGeom>
        </p:spPr>
        <p:txBody>
          <a:bodyPr wrap="none">
            <a:spAutoFit/>
          </a:bodyPr>
          <a:lstStyle/>
          <a:p>
            <a:r>
              <a:rPr lang="en-US" dirty="0">
                <a:latin typeface="Avenir Next LT Pro Light" panose="020B0304020202020204" pitchFamily="34" charset="0"/>
              </a:rPr>
              <a:t>Whole plot:</a:t>
            </a:r>
          </a:p>
        </p:txBody>
      </p:sp>
      <p:sp>
        <p:nvSpPr>
          <p:cNvPr id="27" name="Rectangle 26">
            <a:extLst>
              <a:ext uri="{FF2B5EF4-FFF2-40B4-BE49-F238E27FC236}">
                <a16:creationId xmlns:a16="http://schemas.microsoft.com/office/drawing/2014/main" id="{88ED74A9-4E38-4461-9A2D-D83DA57F8556}"/>
              </a:ext>
            </a:extLst>
          </p:cNvPr>
          <p:cNvSpPr/>
          <p:nvPr/>
        </p:nvSpPr>
        <p:spPr>
          <a:xfrm>
            <a:off x="43082" y="4382068"/>
            <a:ext cx="1117614" cy="369332"/>
          </a:xfrm>
          <a:prstGeom prst="rect">
            <a:avLst/>
          </a:prstGeom>
        </p:spPr>
        <p:txBody>
          <a:bodyPr wrap="none">
            <a:spAutoFit/>
          </a:bodyPr>
          <a:lstStyle/>
          <a:p>
            <a:r>
              <a:rPr lang="en-US" dirty="0">
                <a:latin typeface="Avenir Next LT Pro Light" panose="020B0304020202020204" pitchFamily="34" charset="0"/>
              </a:rPr>
              <a:t>Subplots</a:t>
            </a:r>
          </a:p>
        </p:txBody>
      </p:sp>
      <p:cxnSp>
        <p:nvCxnSpPr>
          <p:cNvPr id="9" name="Straight Connector 8">
            <a:extLst>
              <a:ext uri="{FF2B5EF4-FFF2-40B4-BE49-F238E27FC236}">
                <a16:creationId xmlns:a16="http://schemas.microsoft.com/office/drawing/2014/main" id="{1F8B8429-32BF-4D28-9FD8-8AF25EDF9CF2}"/>
              </a:ext>
            </a:extLst>
          </p:cNvPr>
          <p:cNvCxnSpPr/>
          <p:nvPr/>
        </p:nvCxnSpPr>
        <p:spPr>
          <a:xfrm flipV="1">
            <a:off x="1145993" y="4018327"/>
            <a:ext cx="392703" cy="363741"/>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E3A870-CACD-404E-BA78-8753C3A63170}"/>
              </a:ext>
            </a:extLst>
          </p:cNvPr>
          <p:cNvCxnSpPr>
            <a:cxnSpLocks/>
          </p:cNvCxnSpPr>
          <p:nvPr/>
        </p:nvCxnSpPr>
        <p:spPr>
          <a:xfrm>
            <a:off x="797680" y="4745809"/>
            <a:ext cx="787386" cy="132300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6DE1D9-F529-4B9F-8390-9072C980AEB2}"/>
              </a:ext>
            </a:extLst>
          </p:cNvPr>
          <p:cNvCxnSpPr>
            <a:cxnSpLocks/>
          </p:cNvCxnSpPr>
          <p:nvPr/>
        </p:nvCxnSpPr>
        <p:spPr>
          <a:xfrm>
            <a:off x="998290" y="4745809"/>
            <a:ext cx="571935" cy="615077"/>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4A0A7E9-CFFF-4150-8225-EAE53A411778}"/>
              </a:ext>
            </a:extLst>
          </p:cNvPr>
          <p:cNvCxnSpPr>
            <a:cxnSpLocks/>
            <a:stCxn id="27" idx="3"/>
          </p:cNvCxnSpPr>
          <p:nvPr/>
        </p:nvCxnSpPr>
        <p:spPr>
          <a:xfrm>
            <a:off x="1160696" y="4566734"/>
            <a:ext cx="421576" cy="1010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4CE3FC5-CE3D-49DA-B241-D30020BDC871}"/>
              </a:ext>
            </a:extLst>
          </p:cNvPr>
          <p:cNvCxnSpPr>
            <a:cxnSpLocks/>
          </p:cNvCxnSpPr>
          <p:nvPr/>
        </p:nvCxnSpPr>
        <p:spPr>
          <a:xfrm>
            <a:off x="782308" y="3351196"/>
            <a:ext cx="703090" cy="22189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ight Bracket 37">
            <a:extLst>
              <a:ext uri="{FF2B5EF4-FFF2-40B4-BE49-F238E27FC236}">
                <a16:creationId xmlns:a16="http://schemas.microsoft.com/office/drawing/2014/main" id="{83BEBEF3-FB26-4354-95C5-078DEFE7A35C}"/>
              </a:ext>
            </a:extLst>
          </p:cNvPr>
          <p:cNvSpPr/>
          <p:nvPr/>
        </p:nvSpPr>
        <p:spPr>
          <a:xfrm rot="16200000">
            <a:off x="1867896" y="3137483"/>
            <a:ext cx="244583" cy="88220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Next LT Pro Light" panose="020B0304020202020204" pitchFamily="34" charset="0"/>
            </a:endParaRPr>
          </a:p>
        </p:txBody>
      </p:sp>
      <p:sp>
        <p:nvSpPr>
          <p:cNvPr id="40" name="Right Bracket 39">
            <a:extLst>
              <a:ext uri="{FF2B5EF4-FFF2-40B4-BE49-F238E27FC236}">
                <a16:creationId xmlns:a16="http://schemas.microsoft.com/office/drawing/2014/main" id="{97E681EE-47D6-4BA5-8F0B-33758D02EFB5}"/>
              </a:ext>
            </a:extLst>
          </p:cNvPr>
          <p:cNvSpPr/>
          <p:nvPr/>
        </p:nvSpPr>
        <p:spPr>
          <a:xfrm rot="5400000">
            <a:off x="1867896" y="6053237"/>
            <a:ext cx="244583" cy="88220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Next LT Pro Light" panose="020B0304020202020204" pitchFamily="34" charset="0"/>
            </a:endParaRPr>
          </a:p>
        </p:txBody>
      </p:sp>
    </p:spTree>
    <p:extLst>
      <p:ext uri="{BB962C8B-B14F-4D97-AF65-F5344CB8AC3E}">
        <p14:creationId xmlns:p14="http://schemas.microsoft.com/office/powerpoint/2010/main" val="1815615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6D68D3-70BA-4975-9D17-E585F41BFC98}"/>
              </a:ext>
            </a:extLst>
          </p:cNvPr>
          <p:cNvSpPr>
            <a:spLocks noGrp="1"/>
          </p:cNvSpPr>
          <p:nvPr>
            <p:ph type="title"/>
          </p:nvPr>
        </p:nvSpPr>
        <p:spPr/>
        <p:txBody>
          <a:bodyPr/>
          <a:lstStyle/>
          <a:p>
            <a:r>
              <a:rPr lang="en-US" dirty="0"/>
              <a:t>Linear model for split plot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936C519-AA52-458D-9FD9-AF027DD567D3}"/>
                  </a:ext>
                </a:extLst>
              </p:cNvPr>
              <p:cNvSpPr txBox="1">
                <a:spLocks/>
              </p:cNvSpPr>
              <p:nvPr/>
            </p:nvSpPr>
            <p:spPr>
              <a:xfrm>
                <a:off x="88191" y="1408151"/>
                <a:ext cx="8967618"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b="0" i="1" smtClean="0">
                              <a:latin typeface="Cambria Math" panose="02040503050406030204" pitchFamily="18" charset="0"/>
                              <a:ea typeface="Cambria Math" panose="02040503050406030204" pitchFamily="18" charset="0"/>
                            </a:rPr>
                            <m:t>𝑖𝑗𝑘</m:t>
                          </m:r>
                        </m:sub>
                      </m:sSub>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𝛼</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𝑤</m:t>
                          </m:r>
                        </m:e>
                        <m:sub>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𝑖</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𝑗</m:t>
                          </m:r>
                        </m:sub>
                      </m:sSub>
                      <m:r>
                        <a:rPr lang="en-US" sz="3600" b="0" i="1">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ea typeface="Cambria Math" panose="02040503050406030204" pitchFamily="18" charset="0"/>
                            </a:rPr>
                            <m:t>𝑘</m:t>
                          </m:r>
                        </m:sub>
                      </m:sSub>
                      <m:r>
                        <a:rPr lang="en-US" sz="3600" b="0" i="1">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𝛼</m:t>
                          </m:r>
                          <m:r>
                            <a:rPr lang="en-US" sz="3600" b="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ea typeface="Cambria Math" panose="02040503050406030204" pitchFamily="18" charset="0"/>
                            </a:rPr>
                            <m:t>𝑖𝑘</m:t>
                          </m:r>
                        </m:sub>
                      </m:sSub>
                      <m:r>
                        <a:rPr lang="en-US" sz="3600" b="0" i="1">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𝜀</m:t>
                          </m:r>
                        </m:e>
                        <m:sub>
                          <m:r>
                            <a:rPr lang="en-US" sz="3600" b="0" i="1" smtClean="0">
                              <a:latin typeface="Cambria Math" panose="02040503050406030204" pitchFamily="18" charset="0"/>
                              <a:ea typeface="Cambria Math" panose="02040503050406030204" pitchFamily="18" charset="0"/>
                            </a:rPr>
                            <m:t>𝑖𝑗𝑘</m:t>
                          </m:r>
                        </m:sub>
                      </m:sSub>
                    </m:oMath>
                  </m:oMathPara>
                </a14:m>
                <a:endParaRPr lang="en-US" sz="3600" b="0" i="1" baseline="-25000" dirty="0">
                  <a:latin typeface="Cambria Math" panose="02040503050406030204" pitchFamily="18" charset="0"/>
                  <a:ea typeface="Cambria Math" panose="02040503050406030204" pitchFamily="18" charset="0"/>
                </a:endParaRPr>
              </a:p>
            </p:txBody>
          </p:sp>
        </mc:Choice>
        <mc:Fallback xmlns="">
          <p:sp>
            <p:nvSpPr>
              <p:cNvPr id="4" name="Content Placeholder 2">
                <a:extLst>
                  <a:ext uri="{FF2B5EF4-FFF2-40B4-BE49-F238E27FC236}">
                    <a16:creationId xmlns:a16="http://schemas.microsoft.com/office/drawing/2014/main" id="{9936C519-AA52-458D-9FD9-AF027DD567D3}"/>
                  </a:ext>
                </a:extLst>
              </p:cNvPr>
              <p:cNvSpPr txBox="1">
                <a:spLocks noRot="1" noChangeAspect="1" noMove="1" noResize="1" noEditPoints="1" noAdjustHandles="1" noChangeArrowheads="1" noChangeShapeType="1" noTextEdit="1"/>
              </p:cNvSpPr>
              <p:nvPr/>
            </p:nvSpPr>
            <p:spPr>
              <a:xfrm>
                <a:off x="88191" y="1408151"/>
                <a:ext cx="8967618" cy="62860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EC2624-06A0-4FC8-BF45-7B0BDAF50E08}"/>
                  </a:ext>
                </a:extLst>
              </p:cNvPr>
              <p:cNvSpPr/>
              <p:nvPr/>
            </p:nvSpPr>
            <p:spPr>
              <a:xfrm>
                <a:off x="488658" y="2388843"/>
                <a:ext cx="8166683" cy="2357312"/>
              </a:xfrm>
              <a:prstGeom prst="rect">
                <a:avLst/>
              </a:prstGeom>
            </p:spPr>
            <p:txBody>
              <a:bodyPr wrap="square">
                <a:spAutoFit/>
              </a:bodyPr>
              <a:lstStyle/>
              <a:p>
                <a:r>
                  <a:rPr lang="en-US" i="1" dirty="0" err="1">
                    <a:latin typeface="Avenir Next LT Pro Light" panose="020B0304020202020204" pitchFamily="34" charset="0"/>
                  </a:rPr>
                  <a:t>Y</a:t>
                </a:r>
                <a:r>
                  <a:rPr lang="en-US" i="1" baseline="-25000" dirty="0" err="1">
                    <a:latin typeface="Avenir Next LT Pro Light" panose="020B0304020202020204" pitchFamily="34" charset="0"/>
                  </a:rPr>
                  <a:t>ijk</a:t>
                </a:r>
                <a:r>
                  <a:rPr lang="en-US" dirty="0">
                    <a:latin typeface="Avenir Next LT Pro Light" panose="020B0304020202020204" pitchFamily="34" charset="0"/>
                  </a:rPr>
                  <a:t> is the measured response of the </a:t>
                </a:r>
                <a:r>
                  <a:rPr lang="en-US" i="1" dirty="0" err="1">
                    <a:latin typeface="Avenir Next LT Pro Light" panose="020B0304020202020204" pitchFamily="34" charset="0"/>
                  </a:rPr>
                  <a:t>i</a:t>
                </a:r>
                <a:r>
                  <a:rPr lang="en-US" dirty="0" err="1">
                    <a:latin typeface="Avenir Next LT Pro Light" panose="020B0304020202020204" pitchFamily="34" charset="0"/>
                  </a:rPr>
                  <a:t>th</a:t>
                </a:r>
                <a:r>
                  <a:rPr lang="en-US" dirty="0">
                    <a:latin typeface="Avenir Next LT Pro Light" panose="020B0304020202020204" pitchFamily="34" charset="0"/>
                  </a:rPr>
                  <a:t> level of the whole plot factor and </a:t>
                </a:r>
                <a:r>
                  <a:rPr lang="en-US" i="1" dirty="0">
                    <a:latin typeface="Avenir Next LT Pro Light" panose="020B0304020202020204" pitchFamily="34" charset="0"/>
                  </a:rPr>
                  <a:t>k</a:t>
                </a:r>
                <a:r>
                  <a:rPr lang="en-US" dirty="0">
                    <a:latin typeface="Avenir Next LT Pro Light" panose="020B0304020202020204" pitchFamily="34" charset="0"/>
                  </a:rPr>
                  <a:t>th level of the subplot factor within the </a:t>
                </a:r>
                <a:r>
                  <a:rPr lang="en-US" i="1" dirty="0" err="1">
                    <a:latin typeface="Avenir Next LT Pro Light" panose="020B0304020202020204" pitchFamily="34" charset="0"/>
                  </a:rPr>
                  <a:t>jth</a:t>
                </a:r>
                <a:r>
                  <a:rPr lang="en-US" dirty="0">
                    <a:latin typeface="Avenir Next LT Pro Light" panose="020B0304020202020204" pitchFamily="34" charset="0"/>
                  </a:rPr>
                  <a:t> whole plot</a:t>
                </a:r>
              </a:p>
              <a:p>
                <a:r>
                  <a:rPr lang="el-GR" i="1" dirty="0">
                    <a:latin typeface="Avenir Next LT Pro Light" panose="020B0304020202020204" pitchFamily="34" charset="0"/>
                  </a:rPr>
                  <a:t>µ</a:t>
                </a:r>
                <a:r>
                  <a:rPr lang="en-US" dirty="0">
                    <a:latin typeface="Avenir Next LT Pro Light" panose="020B0304020202020204" pitchFamily="34" charset="0"/>
                  </a:rPr>
                  <a:t> is the overall mean</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oMath>
                </a14:m>
                <a:r>
                  <a:rPr lang="en-US" dirty="0">
                    <a:latin typeface="Avenir Next LT Pro Light" panose="020B0304020202020204" pitchFamily="34" charset="0"/>
                  </a:rPr>
                  <a:t>is the effect of the </a:t>
                </a:r>
                <a:r>
                  <a:rPr lang="en-US" i="1" dirty="0" err="1">
                    <a:latin typeface="Avenir Next LT Pro Light" panose="020B0304020202020204" pitchFamily="34" charset="0"/>
                  </a:rPr>
                  <a:t>i</a:t>
                </a:r>
                <a:r>
                  <a:rPr lang="en-US" dirty="0" err="1">
                    <a:latin typeface="Avenir Next LT Pro Light" panose="020B0304020202020204" pitchFamily="34" charset="0"/>
                  </a:rPr>
                  <a:t>th</a:t>
                </a:r>
                <a:r>
                  <a:rPr lang="en-US" dirty="0">
                    <a:latin typeface="Avenir Next LT Pro Light" panose="020B0304020202020204" pitchFamily="34" charset="0"/>
                  </a:rPr>
                  <a:t> level of the whole plot factor</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oMath>
                </a14:m>
                <a:r>
                  <a:rPr lang="en-US" dirty="0">
                    <a:latin typeface="Avenir Next LT Pro Light" panose="020B0304020202020204" pitchFamily="34" charset="0"/>
                  </a:rPr>
                  <a:t> is whole plot error</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𝑘</m:t>
                        </m:r>
                      </m:sub>
                    </m:sSub>
                  </m:oMath>
                </a14:m>
                <a:r>
                  <a:rPr lang="en-US" dirty="0">
                    <a:latin typeface="Avenir Next LT Pro Light" panose="020B0304020202020204" pitchFamily="34" charset="0"/>
                  </a:rPr>
                  <a:t> is the effect of the </a:t>
                </a:r>
                <a:r>
                  <a:rPr lang="en-US" i="1" dirty="0">
                    <a:latin typeface="Avenir Next LT Pro Light" panose="020B0304020202020204" pitchFamily="34" charset="0"/>
                  </a:rPr>
                  <a:t>k</a:t>
                </a:r>
                <a:r>
                  <a:rPr lang="en-US" dirty="0">
                    <a:latin typeface="Avenir Next LT Pro Light" panose="020B0304020202020204" pitchFamily="34" charset="0"/>
                  </a:rPr>
                  <a:t>th level of the subplot factor</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𝛼𝛽</m:t>
                        </m:r>
                      </m:e>
                      <m:sub>
                        <m:r>
                          <a:rPr lang="en-US" i="1">
                            <a:latin typeface="Cambria Math" panose="02040503050406030204" pitchFamily="18" charset="0"/>
                            <a:ea typeface="Cambria Math" panose="02040503050406030204" pitchFamily="18" charset="0"/>
                          </a:rPr>
                          <m:t>𝑖𝑘</m:t>
                        </m:r>
                      </m:sub>
                    </m:sSub>
                  </m:oMath>
                </a14:m>
                <a:r>
                  <a:rPr lang="en-US" dirty="0">
                    <a:latin typeface="Avenir Next LT Pro Light" panose="020B0304020202020204" pitchFamily="34" charset="0"/>
                  </a:rPr>
                  <a:t> is the whole plot by subplot interaction</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𝑖𝑗𝑘</m:t>
                        </m:r>
                      </m:sub>
                    </m:sSub>
                    <m:r>
                      <a:rPr lang="en-US" i="1">
                        <a:latin typeface="Cambria Math" panose="02040503050406030204" pitchFamily="18" charset="0"/>
                        <a:ea typeface="Cambria Math" panose="02040503050406030204" pitchFamily="18" charset="0"/>
                      </a:rPr>
                      <m:t> </m:t>
                    </m:r>
                  </m:oMath>
                </a14:m>
                <a:r>
                  <a:rPr lang="en-US" dirty="0">
                    <a:latin typeface="Avenir Next LT Pro Light" panose="020B0304020202020204" pitchFamily="34" charset="0"/>
                  </a:rPr>
                  <a:t>is remaining error</a:t>
                </a:r>
              </a:p>
            </p:txBody>
          </p:sp>
        </mc:Choice>
        <mc:Fallback xmlns="">
          <p:sp>
            <p:nvSpPr>
              <p:cNvPr id="5" name="Rectangle 4">
                <a:extLst>
                  <a:ext uri="{FF2B5EF4-FFF2-40B4-BE49-F238E27FC236}">
                    <a16:creationId xmlns:a16="http://schemas.microsoft.com/office/drawing/2014/main" id="{17EC2624-06A0-4FC8-BF45-7B0BDAF50E08}"/>
                  </a:ext>
                </a:extLst>
              </p:cNvPr>
              <p:cNvSpPr>
                <a:spLocks noRot="1" noChangeAspect="1" noMove="1" noResize="1" noEditPoints="1" noAdjustHandles="1" noChangeArrowheads="1" noChangeShapeType="1" noTextEdit="1"/>
              </p:cNvSpPr>
              <p:nvPr/>
            </p:nvSpPr>
            <p:spPr>
              <a:xfrm>
                <a:off x="488658" y="2388843"/>
                <a:ext cx="8166683" cy="2357312"/>
              </a:xfrm>
              <a:prstGeom prst="rect">
                <a:avLst/>
              </a:prstGeom>
              <a:blipFill>
                <a:blip r:embed="rId3"/>
                <a:stretch>
                  <a:fillRect l="-597" t="-1292" b="-2326"/>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5B6E7DD-77E0-4D99-B83B-AA0204C96892}"/>
              </a:ext>
            </a:extLst>
          </p:cNvPr>
          <p:cNvSpPr/>
          <p:nvPr/>
        </p:nvSpPr>
        <p:spPr>
          <a:xfrm>
            <a:off x="617159" y="5080517"/>
            <a:ext cx="7639472" cy="369332"/>
          </a:xfrm>
          <a:prstGeom prst="rect">
            <a:avLst/>
          </a:prstGeom>
        </p:spPr>
        <p:txBody>
          <a:bodyPr wrap="square">
            <a:spAutoFit/>
          </a:bodyPr>
          <a:lstStyle/>
          <a:p>
            <a:r>
              <a:rPr lang="en-US" dirty="0">
                <a:latin typeface="Avenir Next LT Pro Light" panose="020B0304020202020204" pitchFamily="34" charset="0"/>
              </a:rPr>
              <a:t>Note: I’ve suppressed the subscript identifying individual observations</a:t>
            </a:r>
          </a:p>
        </p:txBody>
      </p:sp>
    </p:spTree>
    <p:extLst>
      <p:ext uri="{BB962C8B-B14F-4D97-AF65-F5344CB8AC3E}">
        <p14:creationId xmlns:p14="http://schemas.microsoft.com/office/powerpoint/2010/main" val="3977699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D92A09-6B1F-49F0-B697-A1B2E33826AF}"/>
              </a:ext>
            </a:extLst>
          </p:cNvPr>
          <p:cNvPicPr>
            <a:picLocks noChangeAspect="1"/>
          </p:cNvPicPr>
          <p:nvPr/>
        </p:nvPicPr>
        <p:blipFill rotWithShape="1">
          <a:blip r:embed="rId2"/>
          <a:srcRect t="15043" r="51193" b="19147"/>
          <a:stretch/>
        </p:blipFill>
        <p:spPr>
          <a:xfrm>
            <a:off x="166301" y="1057014"/>
            <a:ext cx="5677422" cy="1670872"/>
          </a:xfrm>
          <a:prstGeom prst="rect">
            <a:avLst/>
          </a:prstGeom>
        </p:spPr>
      </p:pic>
      <p:pic>
        <p:nvPicPr>
          <p:cNvPr id="10" name="Picture 9">
            <a:extLst>
              <a:ext uri="{FF2B5EF4-FFF2-40B4-BE49-F238E27FC236}">
                <a16:creationId xmlns:a16="http://schemas.microsoft.com/office/drawing/2014/main" id="{C9672619-242B-4D34-BAB3-2BF5AF9DE194}"/>
              </a:ext>
            </a:extLst>
          </p:cNvPr>
          <p:cNvPicPr>
            <a:picLocks noChangeAspect="1"/>
          </p:cNvPicPr>
          <p:nvPr/>
        </p:nvPicPr>
        <p:blipFill rotWithShape="1">
          <a:blip r:embed="rId2"/>
          <a:srcRect l="48333" t="9665"/>
          <a:stretch/>
        </p:blipFill>
        <p:spPr>
          <a:xfrm>
            <a:off x="166301" y="3046860"/>
            <a:ext cx="6010027" cy="2293562"/>
          </a:xfrm>
          <a:prstGeom prst="rect">
            <a:avLst/>
          </a:prstGeom>
        </p:spPr>
      </p:pic>
      <p:pic>
        <p:nvPicPr>
          <p:cNvPr id="11" name="Picture 10">
            <a:extLst>
              <a:ext uri="{FF2B5EF4-FFF2-40B4-BE49-F238E27FC236}">
                <a16:creationId xmlns:a16="http://schemas.microsoft.com/office/drawing/2014/main" id="{BA48D5F3-3E28-40E0-8B79-D3E60C15F9FC}"/>
              </a:ext>
            </a:extLst>
          </p:cNvPr>
          <p:cNvPicPr>
            <a:picLocks noChangeAspect="1"/>
          </p:cNvPicPr>
          <p:nvPr/>
        </p:nvPicPr>
        <p:blipFill rotWithShape="1">
          <a:blip r:embed="rId2"/>
          <a:srcRect t="80302" r="51193"/>
          <a:stretch/>
        </p:blipFill>
        <p:spPr>
          <a:xfrm>
            <a:off x="0" y="4997253"/>
            <a:ext cx="5677420" cy="500121"/>
          </a:xfrm>
          <a:prstGeom prst="rect">
            <a:avLst/>
          </a:prstGeom>
        </p:spPr>
      </p:pic>
      <p:pic>
        <p:nvPicPr>
          <p:cNvPr id="12" name="Picture 11">
            <a:extLst>
              <a:ext uri="{FF2B5EF4-FFF2-40B4-BE49-F238E27FC236}">
                <a16:creationId xmlns:a16="http://schemas.microsoft.com/office/drawing/2014/main" id="{CCB3D704-1CCD-4102-94A5-D858FCEF2B90}"/>
              </a:ext>
            </a:extLst>
          </p:cNvPr>
          <p:cNvPicPr>
            <a:picLocks noChangeAspect="1"/>
          </p:cNvPicPr>
          <p:nvPr/>
        </p:nvPicPr>
        <p:blipFill>
          <a:blip r:embed="rId3"/>
          <a:stretch>
            <a:fillRect/>
          </a:stretch>
        </p:blipFill>
        <p:spPr>
          <a:xfrm>
            <a:off x="6176328" y="1368353"/>
            <a:ext cx="2688059" cy="695950"/>
          </a:xfrm>
          <a:prstGeom prst="rect">
            <a:avLst/>
          </a:prstGeom>
        </p:spPr>
      </p:pic>
      <p:pic>
        <p:nvPicPr>
          <p:cNvPr id="13" name="Picture 12">
            <a:extLst>
              <a:ext uri="{FF2B5EF4-FFF2-40B4-BE49-F238E27FC236}">
                <a16:creationId xmlns:a16="http://schemas.microsoft.com/office/drawing/2014/main" id="{517AA0CF-2B6D-4A75-8BEB-BD147AA03BD7}"/>
              </a:ext>
            </a:extLst>
          </p:cNvPr>
          <p:cNvPicPr>
            <a:picLocks noChangeAspect="1"/>
          </p:cNvPicPr>
          <p:nvPr/>
        </p:nvPicPr>
        <p:blipFill>
          <a:blip r:embed="rId4"/>
          <a:stretch>
            <a:fillRect/>
          </a:stretch>
        </p:blipFill>
        <p:spPr>
          <a:xfrm>
            <a:off x="6272212" y="2192535"/>
            <a:ext cx="2368449" cy="242031"/>
          </a:xfrm>
          <a:prstGeom prst="rect">
            <a:avLst/>
          </a:prstGeom>
        </p:spPr>
      </p:pic>
      <p:pic>
        <p:nvPicPr>
          <p:cNvPr id="14" name="Picture 13">
            <a:extLst>
              <a:ext uri="{FF2B5EF4-FFF2-40B4-BE49-F238E27FC236}">
                <a16:creationId xmlns:a16="http://schemas.microsoft.com/office/drawing/2014/main" id="{C24654D0-D93D-4074-AF59-77AB774C6B71}"/>
              </a:ext>
            </a:extLst>
          </p:cNvPr>
          <p:cNvPicPr>
            <a:picLocks noChangeAspect="1"/>
          </p:cNvPicPr>
          <p:nvPr/>
        </p:nvPicPr>
        <p:blipFill rotWithShape="1">
          <a:blip r:embed="rId5"/>
          <a:srcRect l="13544"/>
          <a:stretch/>
        </p:blipFill>
        <p:spPr>
          <a:xfrm>
            <a:off x="5996751" y="2495825"/>
            <a:ext cx="2919370" cy="395808"/>
          </a:xfrm>
          <a:prstGeom prst="rect">
            <a:avLst/>
          </a:prstGeom>
        </p:spPr>
      </p:pic>
      <p:sp>
        <p:nvSpPr>
          <p:cNvPr id="16" name="Title 19">
            <a:extLst>
              <a:ext uri="{FF2B5EF4-FFF2-40B4-BE49-F238E27FC236}">
                <a16:creationId xmlns:a16="http://schemas.microsoft.com/office/drawing/2014/main" id="{E50916E7-AB48-4186-A709-3E8FB83362DA}"/>
              </a:ext>
            </a:extLst>
          </p:cNvPr>
          <p:cNvSpPr>
            <a:spLocks noGrp="1"/>
          </p:cNvSpPr>
          <p:nvPr>
            <p:ph type="title"/>
          </p:nvPr>
        </p:nvSpPr>
        <p:spPr>
          <a:xfrm>
            <a:off x="88191" y="74272"/>
            <a:ext cx="8967618" cy="914400"/>
          </a:xfrm>
        </p:spPr>
        <p:txBody>
          <a:bodyPr/>
          <a:lstStyle/>
          <a:p>
            <a:r>
              <a:rPr lang="en-US" dirty="0"/>
              <a:t>Split plot - comparisons</a:t>
            </a:r>
          </a:p>
        </p:txBody>
      </p:sp>
    </p:spTree>
    <p:extLst>
      <p:ext uri="{BB962C8B-B14F-4D97-AF65-F5344CB8AC3E}">
        <p14:creationId xmlns:p14="http://schemas.microsoft.com/office/powerpoint/2010/main" val="3018545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7ECA5-F2FF-4DE5-9EE7-BB50547E43AB}"/>
              </a:ext>
            </a:extLst>
          </p:cNvPr>
          <p:cNvPicPr>
            <a:picLocks noChangeAspect="1"/>
          </p:cNvPicPr>
          <p:nvPr/>
        </p:nvPicPr>
        <p:blipFill rotWithShape="1">
          <a:blip r:embed="rId2"/>
          <a:srcRect l="3258"/>
          <a:stretch/>
        </p:blipFill>
        <p:spPr>
          <a:xfrm>
            <a:off x="281137" y="1501482"/>
            <a:ext cx="8846083" cy="2160183"/>
          </a:xfrm>
          <a:prstGeom prst="rect">
            <a:avLst/>
          </a:prstGeom>
        </p:spPr>
      </p:pic>
      <p:pic>
        <p:nvPicPr>
          <p:cNvPr id="15" name="Picture 14">
            <a:extLst>
              <a:ext uri="{FF2B5EF4-FFF2-40B4-BE49-F238E27FC236}">
                <a16:creationId xmlns:a16="http://schemas.microsoft.com/office/drawing/2014/main" id="{5BB936B2-4400-439E-861D-52A630337BDA}"/>
              </a:ext>
            </a:extLst>
          </p:cNvPr>
          <p:cNvPicPr>
            <a:picLocks noChangeAspect="1"/>
          </p:cNvPicPr>
          <p:nvPr/>
        </p:nvPicPr>
        <p:blipFill>
          <a:blip r:embed="rId3"/>
          <a:stretch>
            <a:fillRect/>
          </a:stretch>
        </p:blipFill>
        <p:spPr>
          <a:xfrm>
            <a:off x="3483462" y="4660568"/>
            <a:ext cx="2688059" cy="695950"/>
          </a:xfrm>
          <a:prstGeom prst="rect">
            <a:avLst/>
          </a:prstGeom>
        </p:spPr>
      </p:pic>
      <p:pic>
        <p:nvPicPr>
          <p:cNvPr id="16" name="Picture 15">
            <a:extLst>
              <a:ext uri="{FF2B5EF4-FFF2-40B4-BE49-F238E27FC236}">
                <a16:creationId xmlns:a16="http://schemas.microsoft.com/office/drawing/2014/main" id="{906E6093-1F28-46BB-997A-F71C4C3158CA}"/>
              </a:ext>
            </a:extLst>
          </p:cNvPr>
          <p:cNvPicPr>
            <a:picLocks noChangeAspect="1"/>
          </p:cNvPicPr>
          <p:nvPr/>
        </p:nvPicPr>
        <p:blipFill>
          <a:blip r:embed="rId4"/>
          <a:stretch>
            <a:fillRect/>
          </a:stretch>
        </p:blipFill>
        <p:spPr>
          <a:xfrm>
            <a:off x="3579346" y="5484750"/>
            <a:ext cx="2368449" cy="242031"/>
          </a:xfrm>
          <a:prstGeom prst="rect">
            <a:avLst/>
          </a:prstGeom>
        </p:spPr>
      </p:pic>
      <p:pic>
        <p:nvPicPr>
          <p:cNvPr id="17" name="Picture 16">
            <a:extLst>
              <a:ext uri="{FF2B5EF4-FFF2-40B4-BE49-F238E27FC236}">
                <a16:creationId xmlns:a16="http://schemas.microsoft.com/office/drawing/2014/main" id="{FEE54870-2A98-4A68-B382-833F0600529C}"/>
              </a:ext>
            </a:extLst>
          </p:cNvPr>
          <p:cNvPicPr>
            <a:picLocks noChangeAspect="1"/>
          </p:cNvPicPr>
          <p:nvPr/>
        </p:nvPicPr>
        <p:blipFill rotWithShape="1">
          <a:blip r:embed="rId5"/>
          <a:srcRect l="13544"/>
          <a:stretch/>
        </p:blipFill>
        <p:spPr>
          <a:xfrm>
            <a:off x="3303885" y="5788040"/>
            <a:ext cx="2919370" cy="395808"/>
          </a:xfrm>
          <a:prstGeom prst="rect">
            <a:avLst/>
          </a:prstGeom>
        </p:spPr>
      </p:pic>
      <p:sp>
        <p:nvSpPr>
          <p:cNvPr id="18" name="Title 19">
            <a:extLst>
              <a:ext uri="{FF2B5EF4-FFF2-40B4-BE49-F238E27FC236}">
                <a16:creationId xmlns:a16="http://schemas.microsoft.com/office/drawing/2014/main" id="{38BD254A-9347-48E6-87FD-A85C9F2F1C0F}"/>
              </a:ext>
            </a:extLst>
          </p:cNvPr>
          <p:cNvSpPr>
            <a:spLocks noGrp="1"/>
          </p:cNvSpPr>
          <p:nvPr>
            <p:ph type="title"/>
          </p:nvPr>
        </p:nvSpPr>
        <p:spPr>
          <a:xfrm>
            <a:off x="88191" y="74272"/>
            <a:ext cx="8967618" cy="914400"/>
          </a:xfrm>
        </p:spPr>
        <p:txBody>
          <a:bodyPr/>
          <a:lstStyle/>
          <a:p>
            <a:r>
              <a:rPr lang="en-US" dirty="0"/>
              <a:t>Split plot</a:t>
            </a:r>
          </a:p>
        </p:txBody>
      </p:sp>
    </p:spTree>
    <p:extLst>
      <p:ext uri="{BB962C8B-B14F-4D97-AF65-F5344CB8AC3E}">
        <p14:creationId xmlns:p14="http://schemas.microsoft.com/office/powerpoint/2010/main" val="3019804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83FBB0-4330-4A4F-8FDC-78C2A9BDB6E2}"/>
              </a:ext>
            </a:extLst>
          </p:cNvPr>
          <p:cNvPicPr>
            <a:picLocks noChangeAspect="1"/>
          </p:cNvPicPr>
          <p:nvPr/>
        </p:nvPicPr>
        <p:blipFill>
          <a:blip r:embed="rId2"/>
          <a:stretch>
            <a:fillRect/>
          </a:stretch>
        </p:blipFill>
        <p:spPr>
          <a:xfrm>
            <a:off x="989901" y="1016050"/>
            <a:ext cx="7667538" cy="5228738"/>
          </a:xfrm>
          <a:prstGeom prst="rect">
            <a:avLst/>
          </a:prstGeom>
        </p:spPr>
      </p:pic>
      <p:sp>
        <p:nvSpPr>
          <p:cNvPr id="5" name="Title 4">
            <a:extLst>
              <a:ext uri="{FF2B5EF4-FFF2-40B4-BE49-F238E27FC236}">
                <a16:creationId xmlns:a16="http://schemas.microsoft.com/office/drawing/2014/main" id="{741296FF-3D20-4884-B81C-541A3E1F1D9B}"/>
              </a:ext>
            </a:extLst>
          </p:cNvPr>
          <p:cNvSpPr>
            <a:spLocks noGrp="1"/>
          </p:cNvSpPr>
          <p:nvPr>
            <p:ph type="title"/>
          </p:nvPr>
        </p:nvSpPr>
        <p:spPr/>
        <p:txBody>
          <a:bodyPr/>
          <a:lstStyle/>
          <a:p>
            <a:r>
              <a:rPr lang="en-US" i="1" dirty="0"/>
              <a:t>F</a:t>
            </a:r>
            <a:r>
              <a:rPr lang="en-US" dirty="0"/>
              <a:t>-ratios in split plot designs</a:t>
            </a:r>
          </a:p>
        </p:txBody>
      </p:sp>
    </p:spTree>
    <p:extLst>
      <p:ext uri="{BB962C8B-B14F-4D97-AF65-F5344CB8AC3E}">
        <p14:creationId xmlns:p14="http://schemas.microsoft.com/office/powerpoint/2010/main" val="135849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Completely randomized design</a:t>
            </a:r>
          </a:p>
        </p:txBody>
      </p:sp>
      <p:sp>
        <p:nvSpPr>
          <p:cNvPr id="7" name="Rectangle 6">
            <a:extLst>
              <a:ext uri="{FF2B5EF4-FFF2-40B4-BE49-F238E27FC236}">
                <a16:creationId xmlns:a16="http://schemas.microsoft.com/office/drawing/2014/main" id="{0984E1D9-C201-48F5-96E5-43C32059D4AE}"/>
              </a:ext>
            </a:extLst>
          </p:cNvPr>
          <p:cNvSpPr/>
          <p:nvPr/>
        </p:nvSpPr>
        <p:spPr>
          <a:xfrm>
            <a:off x="538726" y="6224567"/>
            <a:ext cx="752358" cy="4274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LT Pro Light" panose="020B0304020202020204" pitchFamily="34" charset="0"/>
            </a:endParaRPr>
          </a:p>
        </p:txBody>
      </p:sp>
      <p:sp>
        <p:nvSpPr>
          <p:cNvPr id="8" name="Rectangle 7">
            <a:extLst>
              <a:ext uri="{FF2B5EF4-FFF2-40B4-BE49-F238E27FC236}">
                <a16:creationId xmlns:a16="http://schemas.microsoft.com/office/drawing/2014/main" id="{EB623EDF-0A08-44C0-8C01-2425A72B4974}"/>
              </a:ext>
            </a:extLst>
          </p:cNvPr>
          <p:cNvSpPr/>
          <p:nvPr/>
        </p:nvSpPr>
        <p:spPr>
          <a:xfrm>
            <a:off x="1291084" y="6274554"/>
            <a:ext cx="3377399" cy="369332"/>
          </a:xfrm>
          <a:prstGeom prst="rect">
            <a:avLst/>
          </a:prstGeom>
        </p:spPr>
        <p:txBody>
          <a:bodyPr wrap="none">
            <a:spAutoFit/>
          </a:bodyPr>
          <a:lstStyle/>
          <a:p>
            <a:r>
              <a:rPr lang="en-US" dirty="0">
                <a:latin typeface="Avenir Next LT Pro Light" panose="020B0304020202020204" pitchFamily="34" charset="0"/>
              </a:rPr>
              <a:t>Sampling universe (e.g., farm)</a:t>
            </a:r>
          </a:p>
        </p:txBody>
      </p:sp>
      <p:pic>
        <p:nvPicPr>
          <p:cNvPr id="10" name="Picture 9">
            <a:extLst>
              <a:ext uri="{FF2B5EF4-FFF2-40B4-BE49-F238E27FC236}">
                <a16:creationId xmlns:a16="http://schemas.microsoft.com/office/drawing/2014/main" id="{77B7410B-41CA-4649-9C01-B0100E921288}"/>
              </a:ext>
            </a:extLst>
          </p:cNvPr>
          <p:cNvPicPr>
            <a:picLocks noChangeAspect="1"/>
          </p:cNvPicPr>
          <p:nvPr/>
        </p:nvPicPr>
        <p:blipFill rotWithShape="1">
          <a:blip r:embed="rId2">
            <a:extLst>
              <a:ext uri="{28A0092B-C50C-407E-A947-70E740481C1C}">
                <a14:useLocalDpi xmlns:a14="http://schemas.microsoft.com/office/drawing/2010/main" val="0"/>
              </a:ext>
            </a:extLst>
          </a:blip>
          <a:srcRect t="85929" r="37855"/>
          <a:stretch/>
        </p:blipFill>
        <p:spPr>
          <a:xfrm>
            <a:off x="6583680" y="6274554"/>
            <a:ext cx="1981246" cy="448602"/>
          </a:xfrm>
          <a:prstGeom prst="rect">
            <a:avLst/>
          </a:prstGeom>
        </p:spPr>
      </p:pic>
      <p:pic>
        <p:nvPicPr>
          <p:cNvPr id="42" name="Picture 41">
            <a:extLst>
              <a:ext uri="{FF2B5EF4-FFF2-40B4-BE49-F238E27FC236}">
                <a16:creationId xmlns:a16="http://schemas.microsoft.com/office/drawing/2014/main" id="{392269D7-E8E6-4A1F-9611-7455C85274D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361072" y="5953585"/>
            <a:ext cx="547231" cy="450873"/>
          </a:xfrm>
          <a:prstGeom prst="rect">
            <a:avLst/>
          </a:prstGeom>
        </p:spPr>
      </p:pic>
      <p:sp>
        <p:nvSpPr>
          <p:cNvPr id="43" name="Rectangle 42">
            <a:extLst>
              <a:ext uri="{FF2B5EF4-FFF2-40B4-BE49-F238E27FC236}">
                <a16:creationId xmlns:a16="http://schemas.microsoft.com/office/drawing/2014/main" id="{66AE86E8-3C29-4C6F-976B-CD8776DCA068}"/>
              </a:ext>
            </a:extLst>
          </p:cNvPr>
          <p:cNvSpPr/>
          <p:nvPr/>
        </p:nvSpPr>
        <p:spPr>
          <a:xfrm>
            <a:off x="6756146" y="5934204"/>
            <a:ext cx="1407758" cy="646331"/>
          </a:xfrm>
          <a:prstGeom prst="rect">
            <a:avLst/>
          </a:prstGeom>
        </p:spPr>
        <p:txBody>
          <a:bodyPr wrap="none">
            <a:spAutoFit/>
          </a:bodyPr>
          <a:lstStyle/>
          <a:p>
            <a:r>
              <a:rPr lang="en-US" dirty="0">
                <a:latin typeface="Avenir Next LT Pro Light" panose="020B0304020202020204" pitchFamily="34" charset="0"/>
              </a:rPr>
              <a:t>single plant</a:t>
            </a:r>
          </a:p>
          <a:p>
            <a:endParaRPr lang="en-US" dirty="0">
              <a:latin typeface="Avenir Next LT Pro Light" panose="020B0304020202020204" pitchFamily="34" charset="0"/>
            </a:endParaRPr>
          </a:p>
        </p:txBody>
      </p:sp>
      <p:grpSp>
        <p:nvGrpSpPr>
          <p:cNvPr id="12" name="Group 11">
            <a:extLst>
              <a:ext uri="{FF2B5EF4-FFF2-40B4-BE49-F238E27FC236}">
                <a16:creationId xmlns:a16="http://schemas.microsoft.com/office/drawing/2014/main" id="{8C8F9593-129A-4BDE-8A4C-02527AFA722A}"/>
              </a:ext>
            </a:extLst>
          </p:cNvPr>
          <p:cNvGrpSpPr/>
          <p:nvPr/>
        </p:nvGrpSpPr>
        <p:grpSpPr>
          <a:xfrm>
            <a:off x="516244" y="1569946"/>
            <a:ext cx="4023360" cy="4023360"/>
            <a:chOff x="522823" y="1417961"/>
            <a:chExt cx="4023360" cy="4023360"/>
          </a:xfrm>
        </p:grpSpPr>
        <p:sp>
          <p:nvSpPr>
            <p:cNvPr id="6" name="Rectangle 5">
              <a:extLst>
                <a:ext uri="{FF2B5EF4-FFF2-40B4-BE49-F238E27FC236}">
                  <a16:creationId xmlns:a16="http://schemas.microsoft.com/office/drawing/2014/main" id="{BCA32464-3FF2-4BD1-9298-E045CD8B2E01}"/>
                </a:ext>
              </a:extLst>
            </p:cNvPr>
            <p:cNvSpPr/>
            <p:nvPr/>
          </p:nvSpPr>
          <p:spPr>
            <a:xfrm>
              <a:off x="522823" y="1417961"/>
              <a:ext cx="4023360" cy="40233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LT Pro Light" panose="020B0304020202020204" pitchFamily="34" charset="0"/>
              </a:endParaRPr>
            </a:p>
          </p:txBody>
        </p:sp>
        <p:pic>
          <p:nvPicPr>
            <p:cNvPr id="11" name="Picture 10">
              <a:extLst>
                <a:ext uri="{FF2B5EF4-FFF2-40B4-BE49-F238E27FC236}">
                  <a16:creationId xmlns:a16="http://schemas.microsoft.com/office/drawing/2014/main" id="{98D443D5-6804-4519-A4A8-76B70371DAB0}"/>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1742363"/>
              <a:ext cx="572746" cy="471896"/>
            </a:xfrm>
            <a:prstGeom prst="rect">
              <a:avLst/>
            </a:prstGeom>
          </p:spPr>
        </p:pic>
        <p:pic>
          <p:nvPicPr>
            <p:cNvPr id="122" name="Picture 121">
              <a:extLst>
                <a:ext uri="{FF2B5EF4-FFF2-40B4-BE49-F238E27FC236}">
                  <a16:creationId xmlns:a16="http://schemas.microsoft.com/office/drawing/2014/main" id="{9A611585-18DD-4C9E-9C2C-52793AE769B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278402" y="1742363"/>
              <a:ext cx="572746" cy="471896"/>
            </a:xfrm>
            <a:prstGeom prst="rect">
              <a:avLst/>
            </a:prstGeom>
          </p:spPr>
        </p:pic>
        <p:pic>
          <p:nvPicPr>
            <p:cNvPr id="151" name="Picture 150">
              <a:extLst>
                <a:ext uri="{FF2B5EF4-FFF2-40B4-BE49-F238E27FC236}">
                  <a16:creationId xmlns:a16="http://schemas.microsoft.com/office/drawing/2014/main" id="{8AC117C8-DFE6-4E3D-A814-EF7EA0F090B0}"/>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967760" y="1742363"/>
              <a:ext cx="572746" cy="471896"/>
            </a:xfrm>
            <a:prstGeom prst="rect">
              <a:avLst/>
            </a:prstGeom>
          </p:spPr>
        </p:pic>
        <p:pic>
          <p:nvPicPr>
            <p:cNvPr id="152" name="Picture 151">
              <a:extLst>
                <a:ext uri="{FF2B5EF4-FFF2-40B4-BE49-F238E27FC236}">
                  <a16:creationId xmlns:a16="http://schemas.microsoft.com/office/drawing/2014/main" id="{BAB4FD25-DB50-4AC3-AFF4-393F692AD80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30986" y="1742363"/>
              <a:ext cx="572746" cy="471896"/>
            </a:xfrm>
            <a:prstGeom prst="rect">
              <a:avLst/>
            </a:prstGeom>
          </p:spPr>
        </p:pic>
        <p:pic>
          <p:nvPicPr>
            <p:cNvPr id="153" name="Picture 152">
              <a:extLst>
                <a:ext uri="{FF2B5EF4-FFF2-40B4-BE49-F238E27FC236}">
                  <a16:creationId xmlns:a16="http://schemas.microsoft.com/office/drawing/2014/main" id="{E151953C-28CF-4F77-B11C-D46D4C435AEF}"/>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203732" y="1742363"/>
              <a:ext cx="572746" cy="471896"/>
            </a:xfrm>
            <a:prstGeom prst="rect">
              <a:avLst/>
            </a:prstGeom>
          </p:spPr>
        </p:pic>
        <p:pic>
          <p:nvPicPr>
            <p:cNvPr id="154" name="Picture 153">
              <a:extLst>
                <a:ext uri="{FF2B5EF4-FFF2-40B4-BE49-F238E27FC236}">
                  <a16:creationId xmlns:a16="http://schemas.microsoft.com/office/drawing/2014/main" id="{3312D812-B5BF-47C2-A4FB-7A96B470D03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866958" y="1742363"/>
              <a:ext cx="572746" cy="471896"/>
            </a:xfrm>
            <a:prstGeom prst="rect">
              <a:avLst/>
            </a:prstGeom>
          </p:spPr>
        </p:pic>
        <p:pic>
          <p:nvPicPr>
            <p:cNvPr id="155" name="Picture 154">
              <a:extLst>
                <a:ext uri="{FF2B5EF4-FFF2-40B4-BE49-F238E27FC236}">
                  <a16:creationId xmlns:a16="http://schemas.microsoft.com/office/drawing/2014/main" id="{4F4F7E38-52C9-4AB2-AC8B-E96F8825E981}"/>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2329677"/>
              <a:ext cx="572746" cy="471896"/>
            </a:xfrm>
            <a:prstGeom prst="rect">
              <a:avLst/>
            </a:prstGeom>
          </p:spPr>
        </p:pic>
        <p:pic>
          <p:nvPicPr>
            <p:cNvPr id="156" name="Picture 155">
              <a:extLst>
                <a:ext uri="{FF2B5EF4-FFF2-40B4-BE49-F238E27FC236}">
                  <a16:creationId xmlns:a16="http://schemas.microsoft.com/office/drawing/2014/main" id="{B7ECC965-6091-49BE-BF8A-3E65A5B60FB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278402" y="2329677"/>
              <a:ext cx="572746" cy="471896"/>
            </a:xfrm>
            <a:prstGeom prst="rect">
              <a:avLst/>
            </a:prstGeom>
          </p:spPr>
        </p:pic>
        <p:pic>
          <p:nvPicPr>
            <p:cNvPr id="157" name="Picture 156">
              <a:extLst>
                <a:ext uri="{FF2B5EF4-FFF2-40B4-BE49-F238E27FC236}">
                  <a16:creationId xmlns:a16="http://schemas.microsoft.com/office/drawing/2014/main" id="{B9C8F289-5903-47BF-8D94-101078A2AE95}"/>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967760" y="2329677"/>
              <a:ext cx="572746" cy="471896"/>
            </a:xfrm>
            <a:prstGeom prst="rect">
              <a:avLst/>
            </a:prstGeom>
          </p:spPr>
        </p:pic>
        <p:pic>
          <p:nvPicPr>
            <p:cNvPr id="158" name="Picture 157">
              <a:extLst>
                <a:ext uri="{FF2B5EF4-FFF2-40B4-BE49-F238E27FC236}">
                  <a16:creationId xmlns:a16="http://schemas.microsoft.com/office/drawing/2014/main" id="{EBE57C59-5210-4D2E-9C05-9BF9BB58FE4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30986" y="2329677"/>
              <a:ext cx="572746" cy="471896"/>
            </a:xfrm>
            <a:prstGeom prst="rect">
              <a:avLst/>
            </a:prstGeom>
          </p:spPr>
        </p:pic>
        <p:pic>
          <p:nvPicPr>
            <p:cNvPr id="159" name="Picture 158">
              <a:extLst>
                <a:ext uri="{FF2B5EF4-FFF2-40B4-BE49-F238E27FC236}">
                  <a16:creationId xmlns:a16="http://schemas.microsoft.com/office/drawing/2014/main" id="{3B3909A3-FBDE-480E-9F7F-7F15BFBE852E}"/>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203732" y="2329677"/>
              <a:ext cx="572746" cy="471896"/>
            </a:xfrm>
            <a:prstGeom prst="rect">
              <a:avLst/>
            </a:prstGeom>
          </p:spPr>
        </p:pic>
        <p:pic>
          <p:nvPicPr>
            <p:cNvPr id="160" name="Picture 159">
              <a:extLst>
                <a:ext uri="{FF2B5EF4-FFF2-40B4-BE49-F238E27FC236}">
                  <a16:creationId xmlns:a16="http://schemas.microsoft.com/office/drawing/2014/main" id="{8FF3EEED-DD69-4F09-B9BE-5C66571550C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866958" y="2329677"/>
              <a:ext cx="572746" cy="471896"/>
            </a:xfrm>
            <a:prstGeom prst="rect">
              <a:avLst/>
            </a:prstGeom>
          </p:spPr>
        </p:pic>
        <p:pic>
          <p:nvPicPr>
            <p:cNvPr id="161" name="Picture 160">
              <a:extLst>
                <a:ext uri="{FF2B5EF4-FFF2-40B4-BE49-F238E27FC236}">
                  <a16:creationId xmlns:a16="http://schemas.microsoft.com/office/drawing/2014/main" id="{0D422C8E-3F3B-4569-ADEC-2523EFA6D4B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2916991"/>
              <a:ext cx="572746" cy="471896"/>
            </a:xfrm>
            <a:prstGeom prst="rect">
              <a:avLst/>
            </a:prstGeom>
          </p:spPr>
        </p:pic>
        <p:pic>
          <p:nvPicPr>
            <p:cNvPr id="162" name="Picture 161">
              <a:extLst>
                <a:ext uri="{FF2B5EF4-FFF2-40B4-BE49-F238E27FC236}">
                  <a16:creationId xmlns:a16="http://schemas.microsoft.com/office/drawing/2014/main" id="{0BE3BB61-B79D-4CEC-989A-DF6CD6FEB81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278402" y="2916991"/>
              <a:ext cx="572746" cy="471896"/>
            </a:xfrm>
            <a:prstGeom prst="rect">
              <a:avLst/>
            </a:prstGeom>
          </p:spPr>
        </p:pic>
        <p:pic>
          <p:nvPicPr>
            <p:cNvPr id="163" name="Picture 162">
              <a:extLst>
                <a:ext uri="{FF2B5EF4-FFF2-40B4-BE49-F238E27FC236}">
                  <a16:creationId xmlns:a16="http://schemas.microsoft.com/office/drawing/2014/main" id="{0DFB23F9-9D06-4F31-A3AF-E36C842FB3F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967760" y="2916991"/>
              <a:ext cx="572746" cy="471896"/>
            </a:xfrm>
            <a:prstGeom prst="rect">
              <a:avLst/>
            </a:prstGeom>
          </p:spPr>
        </p:pic>
        <p:pic>
          <p:nvPicPr>
            <p:cNvPr id="164" name="Picture 163">
              <a:extLst>
                <a:ext uri="{FF2B5EF4-FFF2-40B4-BE49-F238E27FC236}">
                  <a16:creationId xmlns:a16="http://schemas.microsoft.com/office/drawing/2014/main" id="{DCE1E18C-08EA-4227-B23A-C1CB962B063D}"/>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30986" y="2916991"/>
              <a:ext cx="572746" cy="471896"/>
            </a:xfrm>
            <a:prstGeom prst="rect">
              <a:avLst/>
            </a:prstGeom>
          </p:spPr>
        </p:pic>
        <p:pic>
          <p:nvPicPr>
            <p:cNvPr id="165" name="Picture 164">
              <a:extLst>
                <a:ext uri="{FF2B5EF4-FFF2-40B4-BE49-F238E27FC236}">
                  <a16:creationId xmlns:a16="http://schemas.microsoft.com/office/drawing/2014/main" id="{5B3EAA93-6C8C-4C20-BD7D-311C1FFF18F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203732" y="2916991"/>
              <a:ext cx="572746" cy="471896"/>
            </a:xfrm>
            <a:prstGeom prst="rect">
              <a:avLst/>
            </a:prstGeom>
          </p:spPr>
        </p:pic>
        <p:pic>
          <p:nvPicPr>
            <p:cNvPr id="166" name="Picture 165">
              <a:extLst>
                <a:ext uri="{FF2B5EF4-FFF2-40B4-BE49-F238E27FC236}">
                  <a16:creationId xmlns:a16="http://schemas.microsoft.com/office/drawing/2014/main" id="{E6A65D6F-7562-4CFA-9E2A-337E6B655BB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866958" y="2916991"/>
              <a:ext cx="572746" cy="471896"/>
            </a:xfrm>
            <a:prstGeom prst="rect">
              <a:avLst/>
            </a:prstGeom>
          </p:spPr>
        </p:pic>
        <p:pic>
          <p:nvPicPr>
            <p:cNvPr id="167" name="Picture 166">
              <a:extLst>
                <a:ext uri="{FF2B5EF4-FFF2-40B4-BE49-F238E27FC236}">
                  <a16:creationId xmlns:a16="http://schemas.microsoft.com/office/drawing/2014/main" id="{4356749B-3239-46F1-AABE-77C98C1A3CD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3504305"/>
              <a:ext cx="572746" cy="471896"/>
            </a:xfrm>
            <a:prstGeom prst="rect">
              <a:avLst/>
            </a:prstGeom>
          </p:spPr>
        </p:pic>
        <p:pic>
          <p:nvPicPr>
            <p:cNvPr id="168" name="Picture 167">
              <a:extLst>
                <a:ext uri="{FF2B5EF4-FFF2-40B4-BE49-F238E27FC236}">
                  <a16:creationId xmlns:a16="http://schemas.microsoft.com/office/drawing/2014/main" id="{6E98F1D7-DD2E-41FC-9B53-BCFA319D146D}"/>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278402" y="3504305"/>
              <a:ext cx="572746" cy="471896"/>
            </a:xfrm>
            <a:prstGeom prst="rect">
              <a:avLst/>
            </a:prstGeom>
          </p:spPr>
        </p:pic>
        <p:pic>
          <p:nvPicPr>
            <p:cNvPr id="169" name="Picture 168">
              <a:extLst>
                <a:ext uri="{FF2B5EF4-FFF2-40B4-BE49-F238E27FC236}">
                  <a16:creationId xmlns:a16="http://schemas.microsoft.com/office/drawing/2014/main" id="{2B98A647-C740-476B-BA3F-18C98CAEC6C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967760" y="3504305"/>
              <a:ext cx="572746" cy="471896"/>
            </a:xfrm>
            <a:prstGeom prst="rect">
              <a:avLst/>
            </a:prstGeom>
          </p:spPr>
        </p:pic>
        <p:pic>
          <p:nvPicPr>
            <p:cNvPr id="170" name="Picture 169">
              <a:extLst>
                <a:ext uri="{FF2B5EF4-FFF2-40B4-BE49-F238E27FC236}">
                  <a16:creationId xmlns:a16="http://schemas.microsoft.com/office/drawing/2014/main" id="{62A893F5-F69A-42F2-ADD5-D2DC4D8823C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30986" y="3504305"/>
              <a:ext cx="572746" cy="471896"/>
            </a:xfrm>
            <a:prstGeom prst="rect">
              <a:avLst/>
            </a:prstGeom>
          </p:spPr>
        </p:pic>
        <p:pic>
          <p:nvPicPr>
            <p:cNvPr id="171" name="Picture 170">
              <a:extLst>
                <a:ext uri="{FF2B5EF4-FFF2-40B4-BE49-F238E27FC236}">
                  <a16:creationId xmlns:a16="http://schemas.microsoft.com/office/drawing/2014/main" id="{4C60E28B-B3DC-4636-BDB7-31F696930914}"/>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203732" y="3504305"/>
              <a:ext cx="572746" cy="471896"/>
            </a:xfrm>
            <a:prstGeom prst="rect">
              <a:avLst/>
            </a:prstGeom>
          </p:spPr>
        </p:pic>
        <p:pic>
          <p:nvPicPr>
            <p:cNvPr id="172" name="Picture 171">
              <a:extLst>
                <a:ext uri="{FF2B5EF4-FFF2-40B4-BE49-F238E27FC236}">
                  <a16:creationId xmlns:a16="http://schemas.microsoft.com/office/drawing/2014/main" id="{82E933DA-D6EF-46B9-A218-9B72B64DFE2A}"/>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866958" y="3504305"/>
              <a:ext cx="572746" cy="471896"/>
            </a:xfrm>
            <a:prstGeom prst="rect">
              <a:avLst/>
            </a:prstGeom>
          </p:spPr>
        </p:pic>
        <p:pic>
          <p:nvPicPr>
            <p:cNvPr id="173" name="Picture 172">
              <a:extLst>
                <a:ext uri="{FF2B5EF4-FFF2-40B4-BE49-F238E27FC236}">
                  <a16:creationId xmlns:a16="http://schemas.microsoft.com/office/drawing/2014/main" id="{86E62875-AB66-4D33-BBC5-2DDA8704A4B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4136364"/>
              <a:ext cx="572746" cy="471896"/>
            </a:xfrm>
            <a:prstGeom prst="rect">
              <a:avLst/>
            </a:prstGeom>
          </p:spPr>
        </p:pic>
        <p:pic>
          <p:nvPicPr>
            <p:cNvPr id="174" name="Picture 173">
              <a:extLst>
                <a:ext uri="{FF2B5EF4-FFF2-40B4-BE49-F238E27FC236}">
                  <a16:creationId xmlns:a16="http://schemas.microsoft.com/office/drawing/2014/main" id="{537630F5-E8A7-4DCB-99B4-12FD93638DFD}"/>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278402" y="4136364"/>
              <a:ext cx="572746" cy="471896"/>
            </a:xfrm>
            <a:prstGeom prst="rect">
              <a:avLst/>
            </a:prstGeom>
          </p:spPr>
        </p:pic>
        <p:pic>
          <p:nvPicPr>
            <p:cNvPr id="175" name="Picture 174">
              <a:extLst>
                <a:ext uri="{FF2B5EF4-FFF2-40B4-BE49-F238E27FC236}">
                  <a16:creationId xmlns:a16="http://schemas.microsoft.com/office/drawing/2014/main" id="{E1E7EB76-0970-49F3-A210-CDAE8674B76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967760" y="4136364"/>
              <a:ext cx="572746" cy="471896"/>
            </a:xfrm>
            <a:prstGeom prst="rect">
              <a:avLst/>
            </a:prstGeom>
          </p:spPr>
        </p:pic>
        <p:pic>
          <p:nvPicPr>
            <p:cNvPr id="176" name="Picture 175">
              <a:extLst>
                <a:ext uri="{FF2B5EF4-FFF2-40B4-BE49-F238E27FC236}">
                  <a16:creationId xmlns:a16="http://schemas.microsoft.com/office/drawing/2014/main" id="{7CBDA7E7-6692-457F-BE57-E4F9260E5DAA}"/>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30986" y="4136364"/>
              <a:ext cx="572746" cy="471896"/>
            </a:xfrm>
            <a:prstGeom prst="rect">
              <a:avLst/>
            </a:prstGeom>
          </p:spPr>
        </p:pic>
        <p:pic>
          <p:nvPicPr>
            <p:cNvPr id="177" name="Picture 176">
              <a:extLst>
                <a:ext uri="{FF2B5EF4-FFF2-40B4-BE49-F238E27FC236}">
                  <a16:creationId xmlns:a16="http://schemas.microsoft.com/office/drawing/2014/main" id="{90AAAA2E-FE8C-4F20-8EA2-02B1B28B7616}"/>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203732" y="4136364"/>
              <a:ext cx="572746" cy="471896"/>
            </a:xfrm>
            <a:prstGeom prst="rect">
              <a:avLst/>
            </a:prstGeom>
          </p:spPr>
        </p:pic>
        <p:pic>
          <p:nvPicPr>
            <p:cNvPr id="178" name="Picture 177">
              <a:extLst>
                <a:ext uri="{FF2B5EF4-FFF2-40B4-BE49-F238E27FC236}">
                  <a16:creationId xmlns:a16="http://schemas.microsoft.com/office/drawing/2014/main" id="{D0E314E1-60B9-4AAF-8833-1ACEFE90EF2E}"/>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866958" y="4136364"/>
              <a:ext cx="572746" cy="471896"/>
            </a:xfrm>
            <a:prstGeom prst="rect">
              <a:avLst/>
            </a:prstGeom>
          </p:spPr>
        </p:pic>
        <p:pic>
          <p:nvPicPr>
            <p:cNvPr id="179" name="Picture 178">
              <a:extLst>
                <a:ext uri="{FF2B5EF4-FFF2-40B4-BE49-F238E27FC236}">
                  <a16:creationId xmlns:a16="http://schemas.microsoft.com/office/drawing/2014/main" id="{721A8439-2CEA-4157-BC86-E7CA11968476}"/>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4723678"/>
              <a:ext cx="572746" cy="471896"/>
            </a:xfrm>
            <a:prstGeom prst="rect">
              <a:avLst/>
            </a:prstGeom>
          </p:spPr>
        </p:pic>
        <p:pic>
          <p:nvPicPr>
            <p:cNvPr id="180" name="Picture 179">
              <a:extLst>
                <a:ext uri="{FF2B5EF4-FFF2-40B4-BE49-F238E27FC236}">
                  <a16:creationId xmlns:a16="http://schemas.microsoft.com/office/drawing/2014/main" id="{747E6A30-BDDE-4BE2-81FD-9252697F628D}"/>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278402" y="4723678"/>
              <a:ext cx="572746" cy="471896"/>
            </a:xfrm>
            <a:prstGeom prst="rect">
              <a:avLst/>
            </a:prstGeom>
          </p:spPr>
        </p:pic>
        <p:pic>
          <p:nvPicPr>
            <p:cNvPr id="181" name="Picture 180">
              <a:extLst>
                <a:ext uri="{FF2B5EF4-FFF2-40B4-BE49-F238E27FC236}">
                  <a16:creationId xmlns:a16="http://schemas.microsoft.com/office/drawing/2014/main" id="{7F75A793-CFE9-4193-87AB-A5FD05002E9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967760" y="4723678"/>
              <a:ext cx="572746" cy="471896"/>
            </a:xfrm>
            <a:prstGeom prst="rect">
              <a:avLst/>
            </a:prstGeom>
          </p:spPr>
        </p:pic>
        <p:pic>
          <p:nvPicPr>
            <p:cNvPr id="182" name="Picture 181">
              <a:extLst>
                <a:ext uri="{FF2B5EF4-FFF2-40B4-BE49-F238E27FC236}">
                  <a16:creationId xmlns:a16="http://schemas.microsoft.com/office/drawing/2014/main" id="{23342874-0A08-4D9A-B1BF-08612E497E76}"/>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630986" y="4723678"/>
              <a:ext cx="572746" cy="471896"/>
            </a:xfrm>
            <a:prstGeom prst="rect">
              <a:avLst/>
            </a:prstGeom>
          </p:spPr>
        </p:pic>
        <p:pic>
          <p:nvPicPr>
            <p:cNvPr id="183" name="Picture 182">
              <a:extLst>
                <a:ext uri="{FF2B5EF4-FFF2-40B4-BE49-F238E27FC236}">
                  <a16:creationId xmlns:a16="http://schemas.microsoft.com/office/drawing/2014/main" id="{A8B0D56A-379A-43D6-93B7-386B2650B3A5}"/>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203732" y="4723678"/>
              <a:ext cx="572746" cy="471896"/>
            </a:xfrm>
            <a:prstGeom prst="rect">
              <a:avLst/>
            </a:prstGeom>
          </p:spPr>
        </p:pic>
        <p:pic>
          <p:nvPicPr>
            <p:cNvPr id="184" name="Picture 183">
              <a:extLst>
                <a:ext uri="{FF2B5EF4-FFF2-40B4-BE49-F238E27FC236}">
                  <a16:creationId xmlns:a16="http://schemas.microsoft.com/office/drawing/2014/main" id="{14CB1C16-0B41-4CA3-AC56-B093BF937E5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866958" y="4723678"/>
              <a:ext cx="572746" cy="471896"/>
            </a:xfrm>
            <a:prstGeom prst="rect">
              <a:avLst/>
            </a:prstGeom>
          </p:spPr>
        </p:pic>
      </p:grpSp>
      <p:sp>
        <p:nvSpPr>
          <p:cNvPr id="3" name="Rectangle 2">
            <a:extLst>
              <a:ext uri="{FF2B5EF4-FFF2-40B4-BE49-F238E27FC236}">
                <a16:creationId xmlns:a16="http://schemas.microsoft.com/office/drawing/2014/main" id="{56F68A92-F08F-4E81-899B-741663A5F989}"/>
              </a:ext>
            </a:extLst>
          </p:cNvPr>
          <p:cNvSpPr/>
          <p:nvPr/>
        </p:nvSpPr>
        <p:spPr>
          <a:xfrm>
            <a:off x="4703611" y="2064993"/>
            <a:ext cx="4409384" cy="923330"/>
          </a:xfrm>
          <a:prstGeom prst="rect">
            <a:avLst/>
          </a:prstGeom>
        </p:spPr>
        <p:txBody>
          <a:bodyPr wrap="square">
            <a:spAutoFit/>
          </a:bodyPr>
          <a:lstStyle/>
          <a:p>
            <a:r>
              <a:rPr lang="en-US" dirty="0">
                <a:latin typeface="Avenir Next LT Pro Light" panose="020B0304020202020204" pitchFamily="34" charset="0"/>
              </a:rPr>
              <a:t>In a </a:t>
            </a:r>
            <a:r>
              <a:rPr lang="en-US" b="1" dirty="0">
                <a:latin typeface="Avenir Next LT Pro Light" panose="020B0304020202020204" pitchFamily="34" charset="0"/>
              </a:rPr>
              <a:t>completely randomized design</a:t>
            </a:r>
            <a:r>
              <a:rPr lang="en-US" dirty="0">
                <a:latin typeface="Avenir Next LT Pro Light" panose="020B0304020202020204" pitchFamily="34" charset="0"/>
              </a:rPr>
              <a:t>, we assigned treatments to experimental units randomly. </a:t>
            </a:r>
          </a:p>
        </p:txBody>
      </p:sp>
      <p:pic>
        <p:nvPicPr>
          <p:cNvPr id="83" name="Picture 82">
            <a:extLst>
              <a:ext uri="{FF2B5EF4-FFF2-40B4-BE49-F238E27FC236}">
                <a16:creationId xmlns:a16="http://schemas.microsoft.com/office/drawing/2014/main" id="{8F3F95E9-9D2B-4A64-85BB-9EACFB149880}"/>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422112" y="4920864"/>
            <a:ext cx="509452" cy="419746"/>
          </a:xfrm>
          <a:prstGeom prst="rect">
            <a:avLst/>
          </a:prstGeom>
        </p:spPr>
      </p:pic>
      <p:pic>
        <p:nvPicPr>
          <p:cNvPr id="84" name="Picture 83">
            <a:extLst>
              <a:ext uri="{FF2B5EF4-FFF2-40B4-BE49-F238E27FC236}">
                <a16:creationId xmlns:a16="http://schemas.microsoft.com/office/drawing/2014/main" id="{16338B5A-F050-401C-82D6-8B5B7A551BD5}"/>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590329" y="4920864"/>
            <a:ext cx="509452" cy="419746"/>
          </a:xfrm>
          <a:prstGeom prst="rect">
            <a:avLst/>
          </a:prstGeom>
        </p:spPr>
      </p:pic>
      <p:pic>
        <p:nvPicPr>
          <p:cNvPr id="85" name="Picture 84">
            <a:extLst>
              <a:ext uri="{FF2B5EF4-FFF2-40B4-BE49-F238E27FC236}">
                <a16:creationId xmlns:a16="http://schemas.microsoft.com/office/drawing/2014/main" id="{5DC8EBDD-C595-49F1-8E52-1012B8DF1513}"/>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6254470" y="4920864"/>
            <a:ext cx="509452" cy="419746"/>
          </a:xfrm>
          <a:prstGeom prst="rect">
            <a:avLst/>
          </a:prstGeom>
        </p:spPr>
      </p:pic>
      <p:sp>
        <p:nvSpPr>
          <p:cNvPr id="86" name="Rectangle 85">
            <a:extLst>
              <a:ext uri="{FF2B5EF4-FFF2-40B4-BE49-F238E27FC236}">
                <a16:creationId xmlns:a16="http://schemas.microsoft.com/office/drawing/2014/main" id="{B209DEB4-F2A4-4692-B2C7-5A2695355FB1}"/>
              </a:ext>
            </a:extLst>
          </p:cNvPr>
          <p:cNvSpPr/>
          <p:nvPr/>
        </p:nvSpPr>
        <p:spPr>
          <a:xfrm>
            <a:off x="4904491" y="5011467"/>
            <a:ext cx="322644" cy="369332"/>
          </a:xfrm>
          <a:prstGeom prst="rect">
            <a:avLst/>
          </a:prstGeom>
        </p:spPr>
        <p:txBody>
          <a:bodyPr wrap="square">
            <a:spAutoFit/>
          </a:bodyPr>
          <a:lstStyle/>
          <a:p>
            <a:r>
              <a:rPr lang="en-US" dirty="0">
                <a:latin typeface="Avenir Next LT Pro Light" panose="020B0304020202020204" pitchFamily="34" charset="0"/>
              </a:rPr>
              <a:t>A</a:t>
            </a:r>
          </a:p>
        </p:txBody>
      </p:sp>
      <p:sp>
        <p:nvSpPr>
          <p:cNvPr id="87" name="Rectangle 86">
            <a:extLst>
              <a:ext uri="{FF2B5EF4-FFF2-40B4-BE49-F238E27FC236}">
                <a16:creationId xmlns:a16="http://schemas.microsoft.com/office/drawing/2014/main" id="{7159F53D-903C-422D-B31B-A3170A79AE0F}"/>
              </a:ext>
            </a:extLst>
          </p:cNvPr>
          <p:cNvSpPr/>
          <p:nvPr/>
        </p:nvSpPr>
        <p:spPr>
          <a:xfrm>
            <a:off x="5765151" y="5010155"/>
            <a:ext cx="309212" cy="369332"/>
          </a:xfrm>
          <a:prstGeom prst="rect">
            <a:avLst/>
          </a:prstGeom>
        </p:spPr>
        <p:txBody>
          <a:bodyPr wrap="square">
            <a:spAutoFit/>
          </a:bodyPr>
          <a:lstStyle/>
          <a:p>
            <a:r>
              <a:rPr lang="en-US" dirty="0">
                <a:latin typeface="Avenir Next LT Pro Light" panose="020B0304020202020204" pitchFamily="34" charset="0"/>
              </a:rPr>
              <a:t>B</a:t>
            </a:r>
          </a:p>
        </p:txBody>
      </p:sp>
      <p:grpSp>
        <p:nvGrpSpPr>
          <p:cNvPr id="13" name="Group 12">
            <a:extLst>
              <a:ext uri="{FF2B5EF4-FFF2-40B4-BE49-F238E27FC236}">
                <a16:creationId xmlns:a16="http://schemas.microsoft.com/office/drawing/2014/main" id="{AB2BBAD5-9E13-4DAC-83F7-9ED368F4F574}"/>
              </a:ext>
            </a:extLst>
          </p:cNvPr>
          <p:cNvGrpSpPr/>
          <p:nvPr/>
        </p:nvGrpSpPr>
        <p:grpSpPr>
          <a:xfrm>
            <a:off x="516244" y="1569946"/>
            <a:ext cx="4023360" cy="4023360"/>
            <a:chOff x="-3585920" y="1688272"/>
            <a:chExt cx="4023360" cy="4023360"/>
          </a:xfrm>
        </p:grpSpPr>
        <p:sp>
          <p:nvSpPr>
            <p:cNvPr id="46" name="Rectangle 45">
              <a:extLst>
                <a:ext uri="{FF2B5EF4-FFF2-40B4-BE49-F238E27FC236}">
                  <a16:creationId xmlns:a16="http://schemas.microsoft.com/office/drawing/2014/main" id="{DF8B3C69-DCEF-42C7-B542-30DED7DCC03B}"/>
                </a:ext>
              </a:extLst>
            </p:cNvPr>
            <p:cNvSpPr/>
            <p:nvPr/>
          </p:nvSpPr>
          <p:spPr>
            <a:xfrm>
              <a:off x="-3585920" y="1688272"/>
              <a:ext cx="4023360" cy="40233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LT Pro Light" panose="020B0304020202020204" pitchFamily="34" charset="0"/>
              </a:endParaRPr>
            </a:p>
          </p:txBody>
        </p:sp>
        <p:pic>
          <p:nvPicPr>
            <p:cNvPr id="47" name="Picture 46">
              <a:extLst>
                <a:ext uri="{FF2B5EF4-FFF2-40B4-BE49-F238E27FC236}">
                  <a16:creationId xmlns:a16="http://schemas.microsoft.com/office/drawing/2014/main" id="{AA547A81-A157-4FC1-918A-66B40FB5F92C}"/>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3493567" y="2012674"/>
              <a:ext cx="572746" cy="471896"/>
            </a:xfrm>
            <a:prstGeom prst="rect">
              <a:avLst/>
            </a:prstGeom>
          </p:spPr>
        </p:pic>
        <p:pic>
          <p:nvPicPr>
            <p:cNvPr id="48" name="Picture 47">
              <a:extLst>
                <a:ext uri="{FF2B5EF4-FFF2-40B4-BE49-F238E27FC236}">
                  <a16:creationId xmlns:a16="http://schemas.microsoft.com/office/drawing/2014/main" id="{36963C71-A222-47C7-87D1-920A2158C57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830341" y="2012674"/>
              <a:ext cx="572746" cy="471896"/>
            </a:xfrm>
            <a:prstGeom prst="rect">
              <a:avLst/>
            </a:prstGeom>
          </p:spPr>
        </p:pic>
        <p:pic>
          <p:nvPicPr>
            <p:cNvPr id="49" name="Picture 48">
              <a:extLst>
                <a:ext uri="{FF2B5EF4-FFF2-40B4-BE49-F238E27FC236}">
                  <a16:creationId xmlns:a16="http://schemas.microsoft.com/office/drawing/2014/main" id="{FBCB01D3-EEAC-43C6-9241-E12B3D327EA3}"/>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2140983" y="2012674"/>
              <a:ext cx="572746" cy="471896"/>
            </a:xfrm>
            <a:prstGeom prst="rect">
              <a:avLst/>
            </a:prstGeom>
          </p:spPr>
        </p:pic>
        <p:pic>
          <p:nvPicPr>
            <p:cNvPr id="50" name="Picture 49">
              <a:extLst>
                <a:ext uri="{FF2B5EF4-FFF2-40B4-BE49-F238E27FC236}">
                  <a16:creationId xmlns:a16="http://schemas.microsoft.com/office/drawing/2014/main" id="{E70C99D6-97A7-4E69-A1ED-E84C662536B2}"/>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477757" y="2012674"/>
              <a:ext cx="572746" cy="471896"/>
            </a:xfrm>
            <a:prstGeom prst="rect">
              <a:avLst/>
            </a:prstGeom>
          </p:spPr>
        </p:pic>
        <p:pic>
          <p:nvPicPr>
            <p:cNvPr id="51" name="Picture 50">
              <a:extLst>
                <a:ext uri="{FF2B5EF4-FFF2-40B4-BE49-F238E27FC236}">
                  <a16:creationId xmlns:a16="http://schemas.microsoft.com/office/drawing/2014/main" id="{BA3D8B7F-59B1-4E83-A5E9-A214A4990768}"/>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905011" y="2012674"/>
              <a:ext cx="572746" cy="471896"/>
            </a:xfrm>
            <a:prstGeom prst="rect">
              <a:avLst/>
            </a:prstGeom>
          </p:spPr>
        </p:pic>
        <p:pic>
          <p:nvPicPr>
            <p:cNvPr id="52" name="Picture 51">
              <a:extLst>
                <a:ext uri="{FF2B5EF4-FFF2-40B4-BE49-F238E27FC236}">
                  <a16:creationId xmlns:a16="http://schemas.microsoft.com/office/drawing/2014/main" id="{DCC41640-8E69-4B5C-982B-1D45B0A6DD2C}"/>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41785" y="2012674"/>
              <a:ext cx="572746" cy="471896"/>
            </a:xfrm>
            <a:prstGeom prst="rect">
              <a:avLst/>
            </a:prstGeom>
          </p:spPr>
        </p:pic>
        <p:pic>
          <p:nvPicPr>
            <p:cNvPr id="53" name="Picture 52">
              <a:extLst>
                <a:ext uri="{FF2B5EF4-FFF2-40B4-BE49-F238E27FC236}">
                  <a16:creationId xmlns:a16="http://schemas.microsoft.com/office/drawing/2014/main" id="{BB79BD15-E68C-40B5-9DC2-D52DC9EEAF66}"/>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3493567" y="2599988"/>
              <a:ext cx="572746" cy="471896"/>
            </a:xfrm>
            <a:prstGeom prst="rect">
              <a:avLst/>
            </a:prstGeom>
          </p:spPr>
        </p:pic>
        <p:pic>
          <p:nvPicPr>
            <p:cNvPr id="54" name="Picture 53">
              <a:extLst>
                <a:ext uri="{FF2B5EF4-FFF2-40B4-BE49-F238E27FC236}">
                  <a16:creationId xmlns:a16="http://schemas.microsoft.com/office/drawing/2014/main" id="{70BC8842-008E-4252-9270-F6E60D084576}"/>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830341" y="2599988"/>
              <a:ext cx="572746" cy="471896"/>
            </a:xfrm>
            <a:prstGeom prst="rect">
              <a:avLst/>
            </a:prstGeom>
          </p:spPr>
        </p:pic>
        <p:pic>
          <p:nvPicPr>
            <p:cNvPr id="55" name="Picture 54">
              <a:extLst>
                <a:ext uri="{FF2B5EF4-FFF2-40B4-BE49-F238E27FC236}">
                  <a16:creationId xmlns:a16="http://schemas.microsoft.com/office/drawing/2014/main" id="{E113B80E-DCF6-44C7-A443-EAA62947AC41}"/>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2140983" y="2599988"/>
              <a:ext cx="572746" cy="471896"/>
            </a:xfrm>
            <a:prstGeom prst="rect">
              <a:avLst/>
            </a:prstGeom>
          </p:spPr>
        </p:pic>
        <p:pic>
          <p:nvPicPr>
            <p:cNvPr id="56" name="Picture 55">
              <a:extLst>
                <a:ext uri="{FF2B5EF4-FFF2-40B4-BE49-F238E27FC236}">
                  <a16:creationId xmlns:a16="http://schemas.microsoft.com/office/drawing/2014/main" id="{3AEBF5A9-712A-4038-B39F-2352E08387CA}"/>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1477757" y="2599988"/>
              <a:ext cx="572746" cy="471896"/>
            </a:xfrm>
            <a:prstGeom prst="rect">
              <a:avLst/>
            </a:prstGeom>
          </p:spPr>
        </p:pic>
        <p:pic>
          <p:nvPicPr>
            <p:cNvPr id="57" name="Picture 56">
              <a:extLst>
                <a:ext uri="{FF2B5EF4-FFF2-40B4-BE49-F238E27FC236}">
                  <a16:creationId xmlns:a16="http://schemas.microsoft.com/office/drawing/2014/main" id="{A5AAD925-BAF9-44F2-92A4-C9234DE5BFE6}"/>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905011" y="2599988"/>
              <a:ext cx="572746" cy="471896"/>
            </a:xfrm>
            <a:prstGeom prst="rect">
              <a:avLst/>
            </a:prstGeom>
          </p:spPr>
        </p:pic>
        <p:pic>
          <p:nvPicPr>
            <p:cNvPr id="58" name="Picture 57">
              <a:extLst>
                <a:ext uri="{FF2B5EF4-FFF2-40B4-BE49-F238E27FC236}">
                  <a16:creationId xmlns:a16="http://schemas.microsoft.com/office/drawing/2014/main" id="{E24DEE43-B3A7-41BF-A69A-BC56A3BC538D}"/>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41785" y="2599988"/>
              <a:ext cx="572746" cy="471896"/>
            </a:xfrm>
            <a:prstGeom prst="rect">
              <a:avLst/>
            </a:prstGeom>
          </p:spPr>
        </p:pic>
        <p:pic>
          <p:nvPicPr>
            <p:cNvPr id="59" name="Picture 58">
              <a:extLst>
                <a:ext uri="{FF2B5EF4-FFF2-40B4-BE49-F238E27FC236}">
                  <a16:creationId xmlns:a16="http://schemas.microsoft.com/office/drawing/2014/main" id="{F0BF82E8-54CC-4989-896C-9D2E6BB6D871}"/>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493567" y="3187302"/>
              <a:ext cx="572746" cy="471896"/>
            </a:xfrm>
            <a:prstGeom prst="rect">
              <a:avLst/>
            </a:prstGeom>
          </p:spPr>
        </p:pic>
        <p:pic>
          <p:nvPicPr>
            <p:cNvPr id="60" name="Picture 59">
              <a:extLst>
                <a:ext uri="{FF2B5EF4-FFF2-40B4-BE49-F238E27FC236}">
                  <a16:creationId xmlns:a16="http://schemas.microsoft.com/office/drawing/2014/main" id="{C19A2EF6-5DAB-437F-A7A4-18E7FB74D561}"/>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2830341" y="3187302"/>
              <a:ext cx="572746" cy="471896"/>
            </a:xfrm>
            <a:prstGeom prst="rect">
              <a:avLst/>
            </a:prstGeom>
          </p:spPr>
        </p:pic>
        <p:pic>
          <p:nvPicPr>
            <p:cNvPr id="61" name="Picture 60">
              <a:extLst>
                <a:ext uri="{FF2B5EF4-FFF2-40B4-BE49-F238E27FC236}">
                  <a16:creationId xmlns:a16="http://schemas.microsoft.com/office/drawing/2014/main" id="{2515569B-9CCF-4E68-9182-78076D68C12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140983" y="3187302"/>
              <a:ext cx="572746" cy="471896"/>
            </a:xfrm>
            <a:prstGeom prst="rect">
              <a:avLst/>
            </a:prstGeom>
          </p:spPr>
        </p:pic>
        <p:pic>
          <p:nvPicPr>
            <p:cNvPr id="62" name="Picture 61">
              <a:extLst>
                <a:ext uri="{FF2B5EF4-FFF2-40B4-BE49-F238E27FC236}">
                  <a16:creationId xmlns:a16="http://schemas.microsoft.com/office/drawing/2014/main" id="{B3AA4D34-6B43-4CF6-8B57-7FD1CA40A508}"/>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1477757" y="3187302"/>
              <a:ext cx="572746" cy="471896"/>
            </a:xfrm>
            <a:prstGeom prst="rect">
              <a:avLst/>
            </a:prstGeom>
          </p:spPr>
        </p:pic>
        <p:pic>
          <p:nvPicPr>
            <p:cNvPr id="63" name="Picture 62">
              <a:extLst>
                <a:ext uri="{FF2B5EF4-FFF2-40B4-BE49-F238E27FC236}">
                  <a16:creationId xmlns:a16="http://schemas.microsoft.com/office/drawing/2014/main" id="{56FA9E07-FF19-4B15-B5C5-A17805562C54}"/>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905011" y="3187302"/>
              <a:ext cx="572746" cy="471896"/>
            </a:xfrm>
            <a:prstGeom prst="rect">
              <a:avLst/>
            </a:prstGeom>
          </p:spPr>
        </p:pic>
        <p:pic>
          <p:nvPicPr>
            <p:cNvPr id="64" name="Picture 63">
              <a:extLst>
                <a:ext uri="{FF2B5EF4-FFF2-40B4-BE49-F238E27FC236}">
                  <a16:creationId xmlns:a16="http://schemas.microsoft.com/office/drawing/2014/main" id="{496755DE-EC59-4703-B00A-54BD32321657}"/>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41785" y="3187302"/>
              <a:ext cx="572746" cy="471896"/>
            </a:xfrm>
            <a:prstGeom prst="rect">
              <a:avLst/>
            </a:prstGeom>
          </p:spPr>
        </p:pic>
        <p:pic>
          <p:nvPicPr>
            <p:cNvPr id="65" name="Picture 64">
              <a:extLst>
                <a:ext uri="{FF2B5EF4-FFF2-40B4-BE49-F238E27FC236}">
                  <a16:creationId xmlns:a16="http://schemas.microsoft.com/office/drawing/2014/main" id="{F1DB2490-F196-4C6F-8224-C64F70FDAD93}"/>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3493567" y="3774616"/>
              <a:ext cx="572746" cy="471896"/>
            </a:xfrm>
            <a:prstGeom prst="rect">
              <a:avLst/>
            </a:prstGeom>
          </p:spPr>
        </p:pic>
        <p:pic>
          <p:nvPicPr>
            <p:cNvPr id="66" name="Picture 65">
              <a:extLst>
                <a:ext uri="{FF2B5EF4-FFF2-40B4-BE49-F238E27FC236}">
                  <a16:creationId xmlns:a16="http://schemas.microsoft.com/office/drawing/2014/main" id="{7589779E-D9D1-49C7-B0EC-CB2419F70A3F}"/>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830341" y="3774616"/>
              <a:ext cx="572746" cy="471896"/>
            </a:xfrm>
            <a:prstGeom prst="rect">
              <a:avLst/>
            </a:prstGeom>
          </p:spPr>
        </p:pic>
        <p:pic>
          <p:nvPicPr>
            <p:cNvPr id="67" name="Picture 66">
              <a:extLst>
                <a:ext uri="{FF2B5EF4-FFF2-40B4-BE49-F238E27FC236}">
                  <a16:creationId xmlns:a16="http://schemas.microsoft.com/office/drawing/2014/main" id="{FCFEBA44-30DA-42D7-BEB7-7DBC64B59AE5}"/>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140983" y="3774616"/>
              <a:ext cx="572746" cy="471896"/>
            </a:xfrm>
            <a:prstGeom prst="rect">
              <a:avLst/>
            </a:prstGeom>
          </p:spPr>
        </p:pic>
        <p:pic>
          <p:nvPicPr>
            <p:cNvPr id="68" name="Picture 67">
              <a:extLst>
                <a:ext uri="{FF2B5EF4-FFF2-40B4-BE49-F238E27FC236}">
                  <a16:creationId xmlns:a16="http://schemas.microsoft.com/office/drawing/2014/main" id="{A7D4CE2F-F7EE-4290-B381-5550A1BB404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477757" y="3774616"/>
              <a:ext cx="572746" cy="471896"/>
            </a:xfrm>
            <a:prstGeom prst="rect">
              <a:avLst/>
            </a:prstGeom>
          </p:spPr>
        </p:pic>
        <p:pic>
          <p:nvPicPr>
            <p:cNvPr id="69" name="Picture 68">
              <a:extLst>
                <a:ext uri="{FF2B5EF4-FFF2-40B4-BE49-F238E27FC236}">
                  <a16:creationId xmlns:a16="http://schemas.microsoft.com/office/drawing/2014/main" id="{763C06F2-4E66-4F8D-886E-8DF9AD4BB40F}"/>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905011" y="3774616"/>
              <a:ext cx="572746" cy="471896"/>
            </a:xfrm>
            <a:prstGeom prst="rect">
              <a:avLst/>
            </a:prstGeom>
          </p:spPr>
        </p:pic>
        <p:pic>
          <p:nvPicPr>
            <p:cNvPr id="70" name="Picture 69">
              <a:extLst>
                <a:ext uri="{FF2B5EF4-FFF2-40B4-BE49-F238E27FC236}">
                  <a16:creationId xmlns:a16="http://schemas.microsoft.com/office/drawing/2014/main" id="{20019C4F-CCB7-47BD-B7C5-8FF4CFA2D22D}"/>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241785" y="3774616"/>
              <a:ext cx="572746" cy="471896"/>
            </a:xfrm>
            <a:prstGeom prst="rect">
              <a:avLst/>
            </a:prstGeom>
          </p:spPr>
        </p:pic>
        <p:pic>
          <p:nvPicPr>
            <p:cNvPr id="71" name="Picture 70">
              <a:extLst>
                <a:ext uri="{FF2B5EF4-FFF2-40B4-BE49-F238E27FC236}">
                  <a16:creationId xmlns:a16="http://schemas.microsoft.com/office/drawing/2014/main" id="{948DB96D-1F70-4844-8521-7E4713290D08}"/>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3493567" y="4406675"/>
              <a:ext cx="572746" cy="471896"/>
            </a:xfrm>
            <a:prstGeom prst="rect">
              <a:avLst/>
            </a:prstGeom>
          </p:spPr>
        </p:pic>
        <p:pic>
          <p:nvPicPr>
            <p:cNvPr id="72" name="Picture 71">
              <a:extLst>
                <a:ext uri="{FF2B5EF4-FFF2-40B4-BE49-F238E27FC236}">
                  <a16:creationId xmlns:a16="http://schemas.microsoft.com/office/drawing/2014/main" id="{3AE2D6DE-1F2B-4D32-B1A7-6B16753C04E2}"/>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2830341" y="4406675"/>
              <a:ext cx="572746" cy="471896"/>
            </a:xfrm>
            <a:prstGeom prst="rect">
              <a:avLst/>
            </a:prstGeom>
          </p:spPr>
        </p:pic>
        <p:pic>
          <p:nvPicPr>
            <p:cNvPr id="73" name="Picture 72">
              <a:extLst>
                <a:ext uri="{FF2B5EF4-FFF2-40B4-BE49-F238E27FC236}">
                  <a16:creationId xmlns:a16="http://schemas.microsoft.com/office/drawing/2014/main" id="{022E1217-4E71-414A-9D26-493ECC606614}"/>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140983" y="4406675"/>
              <a:ext cx="572746" cy="471896"/>
            </a:xfrm>
            <a:prstGeom prst="rect">
              <a:avLst/>
            </a:prstGeom>
          </p:spPr>
        </p:pic>
        <p:pic>
          <p:nvPicPr>
            <p:cNvPr id="74" name="Picture 73">
              <a:extLst>
                <a:ext uri="{FF2B5EF4-FFF2-40B4-BE49-F238E27FC236}">
                  <a16:creationId xmlns:a16="http://schemas.microsoft.com/office/drawing/2014/main" id="{5073FBFE-B208-432C-9A14-607A7C7A817C}"/>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477757" y="4406675"/>
              <a:ext cx="572746" cy="471896"/>
            </a:xfrm>
            <a:prstGeom prst="rect">
              <a:avLst/>
            </a:prstGeom>
          </p:spPr>
        </p:pic>
        <p:pic>
          <p:nvPicPr>
            <p:cNvPr id="75" name="Picture 74">
              <a:extLst>
                <a:ext uri="{FF2B5EF4-FFF2-40B4-BE49-F238E27FC236}">
                  <a16:creationId xmlns:a16="http://schemas.microsoft.com/office/drawing/2014/main" id="{29B3377D-4BBB-42A9-B246-06E64AB9633E}"/>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905011" y="4406675"/>
              <a:ext cx="572746" cy="471896"/>
            </a:xfrm>
            <a:prstGeom prst="rect">
              <a:avLst/>
            </a:prstGeom>
          </p:spPr>
        </p:pic>
        <p:pic>
          <p:nvPicPr>
            <p:cNvPr id="76" name="Picture 75">
              <a:extLst>
                <a:ext uri="{FF2B5EF4-FFF2-40B4-BE49-F238E27FC236}">
                  <a16:creationId xmlns:a16="http://schemas.microsoft.com/office/drawing/2014/main" id="{37B029FE-E574-49DC-9415-299DDBE1D5F4}"/>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41785" y="4406675"/>
              <a:ext cx="572746" cy="471896"/>
            </a:xfrm>
            <a:prstGeom prst="rect">
              <a:avLst/>
            </a:prstGeom>
          </p:spPr>
        </p:pic>
        <p:pic>
          <p:nvPicPr>
            <p:cNvPr id="77" name="Picture 76">
              <a:extLst>
                <a:ext uri="{FF2B5EF4-FFF2-40B4-BE49-F238E27FC236}">
                  <a16:creationId xmlns:a16="http://schemas.microsoft.com/office/drawing/2014/main" id="{5D45EDD3-8F78-4271-A182-DCA7624F07BD}"/>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3493567" y="4993989"/>
              <a:ext cx="572746" cy="471896"/>
            </a:xfrm>
            <a:prstGeom prst="rect">
              <a:avLst/>
            </a:prstGeom>
          </p:spPr>
        </p:pic>
        <p:pic>
          <p:nvPicPr>
            <p:cNvPr id="78" name="Picture 77">
              <a:extLst>
                <a:ext uri="{FF2B5EF4-FFF2-40B4-BE49-F238E27FC236}">
                  <a16:creationId xmlns:a16="http://schemas.microsoft.com/office/drawing/2014/main" id="{16605DFC-B27D-4C37-9F98-BE0F611A81D4}"/>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830341" y="4993989"/>
              <a:ext cx="572746" cy="471896"/>
            </a:xfrm>
            <a:prstGeom prst="rect">
              <a:avLst/>
            </a:prstGeom>
          </p:spPr>
        </p:pic>
        <p:pic>
          <p:nvPicPr>
            <p:cNvPr id="79" name="Picture 78">
              <a:extLst>
                <a:ext uri="{FF2B5EF4-FFF2-40B4-BE49-F238E27FC236}">
                  <a16:creationId xmlns:a16="http://schemas.microsoft.com/office/drawing/2014/main" id="{510CFB4E-422C-4163-9757-9E18882CFA7A}"/>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140983" y="4993989"/>
              <a:ext cx="572746" cy="471896"/>
            </a:xfrm>
            <a:prstGeom prst="rect">
              <a:avLst/>
            </a:prstGeom>
          </p:spPr>
        </p:pic>
        <p:pic>
          <p:nvPicPr>
            <p:cNvPr id="80" name="Picture 79">
              <a:extLst>
                <a:ext uri="{FF2B5EF4-FFF2-40B4-BE49-F238E27FC236}">
                  <a16:creationId xmlns:a16="http://schemas.microsoft.com/office/drawing/2014/main" id="{75B40E66-818F-4062-8B2B-0A0C8976794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477757" y="4993989"/>
              <a:ext cx="572746" cy="471896"/>
            </a:xfrm>
            <a:prstGeom prst="rect">
              <a:avLst/>
            </a:prstGeom>
          </p:spPr>
        </p:pic>
        <p:pic>
          <p:nvPicPr>
            <p:cNvPr id="81" name="Picture 80">
              <a:extLst>
                <a:ext uri="{FF2B5EF4-FFF2-40B4-BE49-F238E27FC236}">
                  <a16:creationId xmlns:a16="http://schemas.microsoft.com/office/drawing/2014/main" id="{9076ABF9-204F-4A5D-BE0C-BA0600C08BE4}"/>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7608"/>
            <a:stretch/>
          </p:blipFill>
          <p:spPr>
            <a:xfrm>
              <a:off x="-905011" y="4993989"/>
              <a:ext cx="572746" cy="471896"/>
            </a:xfrm>
            <a:prstGeom prst="rect">
              <a:avLst/>
            </a:prstGeom>
          </p:spPr>
        </p:pic>
        <p:pic>
          <p:nvPicPr>
            <p:cNvPr id="82" name="Picture 81">
              <a:extLst>
                <a:ext uri="{FF2B5EF4-FFF2-40B4-BE49-F238E27FC236}">
                  <a16:creationId xmlns:a16="http://schemas.microsoft.com/office/drawing/2014/main" id="{C0D58090-6069-4E55-B965-D1505ED514E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241785" y="4993989"/>
              <a:ext cx="572746" cy="471896"/>
            </a:xfrm>
            <a:prstGeom prst="rect">
              <a:avLst/>
            </a:prstGeom>
          </p:spPr>
        </p:pic>
      </p:grpSp>
      <p:sp>
        <p:nvSpPr>
          <p:cNvPr id="88" name="Rectangle 87">
            <a:extLst>
              <a:ext uri="{FF2B5EF4-FFF2-40B4-BE49-F238E27FC236}">
                <a16:creationId xmlns:a16="http://schemas.microsoft.com/office/drawing/2014/main" id="{D61AF8E6-9DDA-4F8B-9DC3-60A78771D198}"/>
              </a:ext>
            </a:extLst>
          </p:cNvPr>
          <p:cNvSpPr/>
          <p:nvPr/>
        </p:nvSpPr>
        <p:spPr>
          <a:xfrm>
            <a:off x="6561366" y="5018481"/>
            <a:ext cx="286828" cy="369332"/>
          </a:xfrm>
          <a:prstGeom prst="rect">
            <a:avLst/>
          </a:prstGeom>
        </p:spPr>
        <p:txBody>
          <a:bodyPr wrap="square">
            <a:spAutoFit/>
          </a:bodyPr>
          <a:lstStyle/>
          <a:p>
            <a:r>
              <a:rPr lang="en-US" dirty="0">
                <a:latin typeface="Avenir Next LT Pro Light" panose="020B0304020202020204" pitchFamily="34" charset="0"/>
              </a:rPr>
              <a:t>C</a:t>
            </a:r>
          </a:p>
        </p:txBody>
      </p:sp>
    </p:spTree>
    <p:extLst>
      <p:ext uri="{BB962C8B-B14F-4D97-AF65-F5344CB8AC3E}">
        <p14:creationId xmlns:p14="http://schemas.microsoft.com/office/powerpoint/2010/main" val="375819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Randomized complete block (</a:t>
            </a:r>
            <a:r>
              <a:rPr lang="en-US" dirty="0" err="1"/>
              <a:t>RCB</a:t>
            </a:r>
            <a:r>
              <a:rPr lang="en-US" dirty="0"/>
              <a:t>)</a:t>
            </a:r>
          </a:p>
        </p:txBody>
      </p:sp>
      <p:sp>
        <p:nvSpPr>
          <p:cNvPr id="7" name="Rectangle 6">
            <a:extLst>
              <a:ext uri="{FF2B5EF4-FFF2-40B4-BE49-F238E27FC236}">
                <a16:creationId xmlns:a16="http://schemas.microsoft.com/office/drawing/2014/main" id="{0984E1D9-C201-48F5-96E5-43C32059D4AE}"/>
              </a:ext>
            </a:extLst>
          </p:cNvPr>
          <p:cNvSpPr/>
          <p:nvPr/>
        </p:nvSpPr>
        <p:spPr>
          <a:xfrm>
            <a:off x="538726" y="6224567"/>
            <a:ext cx="752358" cy="4274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LT Pro Light" panose="020B0304020202020204" pitchFamily="34" charset="0"/>
            </a:endParaRPr>
          </a:p>
        </p:txBody>
      </p:sp>
      <p:sp>
        <p:nvSpPr>
          <p:cNvPr id="8" name="Rectangle 7">
            <a:extLst>
              <a:ext uri="{FF2B5EF4-FFF2-40B4-BE49-F238E27FC236}">
                <a16:creationId xmlns:a16="http://schemas.microsoft.com/office/drawing/2014/main" id="{EB623EDF-0A08-44C0-8C01-2425A72B4974}"/>
              </a:ext>
            </a:extLst>
          </p:cNvPr>
          <p:cNvSpPr/>
          <p:nvPr/>
        </p:nvSpPr>
        <p:spPr>
          <a:xfrm>
            <a:off x="1291084" y="6274554"/>
            <a:ext cx="3377399" cy="369332"/>
          </a:xfrm>
          <a:prstGeom prst="rect">
            <a:avLst/>
          </a:prstGeom>
        </p:spPr>
        <p:txBody>
          <a:bodyPr wrap="none">
            <a:spAutoFit/>
          </a:bodyPr>
          <a:lstStyle/>
          <a:p>
            <a:r>
              <a:rPr lang="en-US" dirty="0">
                <a:latin typeface="Avenir Next LT Pro Light" panose="020B0304020202020204" pitchFamily="34" charset="0"/>
              </a:rPr>
              <a:t>Sampling universe (e.g., farm)</a:t>
            </a:r>
          </a:p>
        </p:txBody>
      </p:sp>
      <p:pic>
        <p:nvPicPr>
          <p:cNvPr id="10" name="Picture 9">
            <a:extLst>
              <a:ext uri="{FF2B5EF4-FFF2-40B4-BE49-F238E27FC236}">
                <a16:creationId xmlns:a16="http://schemas.microsoft.com/office/drawing/2014/main" id="{77B7410B-41CA-4649-9C01-B0100E921288}"/>
              </a:ext>
            </a:extLst>
          </p:cNvPr>
          <p:cNvPicPr>
            <a:picLocks noChangeAspect="1"/>
          </p:cNvPicPr>
          <p:nvPr/>
        </p:nvPicPr>
        <p:blipFill rotWithShape="1">
          <a:blip r:embed="rId2">
            <a:extLst>
              <a:ext uri="{28A0092B-C50C-407E-A947-70E740481C1C}">
                <a14:useLocalDpi xmlns:a14="http://schemas.microsoft.com/office/drawing/2010/main" val="0"/>
              </a:ext>
            </a:extLst>
          </a:blip>
          <a:srcRect t="85929" r="37855"/>
          <a:stretch/>
        </p:blipFill>
        <p:spPr>
          <a:xfrm>
            <a:off x="6583680" y="6274554"/>
            <a:ext cx="1981246" cy="448602"/>
          </a:xfrm>
          <a:prstGeom prst="rect">
            <a:avLst/>
          </a:prstGeom>
        </p:spPr>
      </p:pic>
      <p:pic>
        <p:nvPicPr>
          <p:cNvPr id="42" name="Picture 41">
            <a:extLst>
              <a:ext uri="{FF2B5EF4-FFF2-40B4-BE49-F238E27FC236}">
                <a16:creationId xmlns:a16="http://schemas.microsoft.com/office/drawing/2014/main" id="{392269D7-E8E6-4A1F-9611-7455C85274D9}"/>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361072" y="5953585"/>
            <a:ext cx="547231" cy="450873"/>
          </a:xfrm>
          <a:prstGeom prst="rect">
            <a:avLst/>
          </a:prstGeom>
        </p:spPr>
      </p:pic>
      <p:sp>
        <p:nvSpPr>
          <p:cNvPr id="43" name="Rectangle 42">
            <a:extLst>
              <a:ext uri="{FF2B5EF4-FFF2-40B4-BE49-F238E27FC236}">
                <a16:creationId xmlns:a16="http://schemas.microsoft.com/office/drawing/2014/main" id="{66AE86E8-3C29-4C6F-976B-CD8776DCA068}"/>
              </a:ext>
            </a:extLst>
          </p:cNvPr>
          <p:cNvSpPr/>
          <p:nvPr/>
        </p:nvSpPr>
        <p:spPr>
          <a:xfrm>
            <a:off x="6756146" y="5934204"/>
            <a:ext cx="1407758" cy="646331"/>
          </a:xfrm>
          <a:prstGeom prst="rect">
            <a:avLst/>
          </a:prstGeom>
        </p:spPr>
        <p:txBody>
          <a:bodyPr wrap="none">
            <a:spAutoFit/>
          </a:bodyPr>
          <a:lstStyle/>
          <a:p>
            <a:r>
              <a:rPr lang="en-US" dirty="0">
                <a:latin typeface="Avenir Next LT Pro Light" panose="020B0304020202020204" pitchFamily="34" charset="0"/>
              </a:rPr>
              <a:t>single plant</a:t>
            </a:r>
          </a:p>
          <a:p>
            <a:endParaRPr lang="en-US" dirty="0">
              <a:latin typeface="Avenir Next LT Pro Light" panose="020B0304020202020204" pitchFamily="34" charset="0"/>
            </a:endParaRPr>
          </a:p>
        </p:txBody>
      </p:sp>
      <p:sp>
        <p:nvSpPr>
          <p:cNvPr id="3" name="Rectangle 2">
            <a:extLst>
              <a:ext uri="{FF2B5EF4-FFF2-40B4-BE49-F238E27FC236}">
                <a16:creationId xmlns:a16="http://schemas.microsoft.com/office/drawing/2014/main" id="{56F68A92-F08F-4E81-899B-741663A5F989}"/>
              </a:ext>
            </a:extLst>
          </p:cNvPr>
          <p:cNvSpPr/>
          <p:nvPr/>
        </p:nvSpPr>
        <p:spPr>
          <a:xfrm>
            <a:off x="4694463" y="1637815"/>
            <a:ext cx="4409384" cy="2862322"/>
          </a:xfrm>
          <a:prstGeom prst="rect">
            <a:avLst/>
          </a:prstGeom>
        </p:spPr>
        <p:txBody>
          <a:bodyPr wrap="square">
            <a:spAutoFit/>
          </a:bodyPr>
          <a:lstStyle/>
          <a:p>
            <a:r>
              <a:rPr lang="en-US" dirty="0">
                <a:latin typeface="Avenir Next LT Pro Light" panose="020B0304020202020204" pitchFamily="34" charset="0"/>
              </a:rPr>
              <a:t>…but if we expect variation in our response to be influenced by location, time, shipment, </a:t>
            </a:r>
            <a:r>
              <a:rPr lang="en-US" dirty="0" err="1">
                <a:latin typeface="Avenir Next LT Pro Light" panose="020B0304020202020204" pitchFamily="34" charset="0"/>
              </a:rPr>
              <a:t>etc</a:t>
            </a:r>
            <a:r>
              <a:rPr lang="en-US" dirty="0">
                <a:latin typeface="Avenir Next LT Pro Light" panose="020B0304020202020204" pitchFamily="34" charset="0"/>
              </a:rPr>
              <a:t>…</a:t>
            </a:r>
          </a:p>
          <a:p>
            <a:endParaRPr lang="en-US" dirty="0">
              <a:latin typeface="Avenir Next LT Pro Light" panose="020B0304020202020204" pitchFamily="34" charset="0"/>
            </a:endParaRPr>
          </a:p>
          <a:p>
            <a:r>
              <a:rPr lang="en-US" dirty="0">
                <a:latin typeface="Avenir Next LT Pro Light" panose="020B0304020202020204" pitchFamily="34" charset="0"/>
              </a:rPr>
              <a:t>…we can use </a:t>
            </a:r>
            <a:r>
              <a:rPr lang="en-US" b="1" dirty="0">
                <a:latin typeface="Avenir Next LT Pro Light" panose="020B0304020202020204" pitchFamily="34" charset="0"/>
              </a:rPr>
              <a:t>blocking </a:t>
            </a:r>
            <a:r>
              <a:rPr lang="en-US" dirty="0">
                <a:latin typeface="Avenir Next LT Pro Light" panose="020B0304020202020204" pitchFamily="34" charset="0"/>
              </a:rPr>
              <a:t>to account for that variation. </a:t>
            </a:r>
          </a:p>
          <a:p>
            <a:endParaRPr lang="en-US" b="1" dirty="0">
              <a:latin typeface="Avenir Next LT Pro Light" panose="020B0304020202020204" pitchFamily="34" charset="0"/>
            </a:endParaRPr>
          </a:p>
          <a:p>
            <a:r>
              <a:rPr lang="en-US" dirty="0">
                <a:latin typeface="Avenir Next LT Pro Light" panose="020B0304020202020204" pitchFamily="34" charset="0"/>
              </a:rPr>
              <a:t>Treatments are assigned to blocks, and THEN assigned randomly to experimental units.</a:t>
            </a:r>
          </a:p>
        </p:txBody>
      </p:sp>
      <p:grpSp>
        <p:nvGrpSpPr>
          <p:cNvPr id="46" name="Group 45">
            <a:extLst>
              <a:ext uri="{FF2B5EF4-FFF2-40B4-BE49-F238E27FC236}">
                <a16:creationId xmlns:a16="http://schemas.microsoft.com/office/drawing/2014/main" id="{599939A4-A15C-46CE-A0E0-713F7936C192}"/>
              </a:ext>
            </a:extLst>
          </p:cNvPr>
          <p:cNvGrpSpPr/>
          <p:nvPr/>
        </p:nvGrpSpPr>
        <p:grpSpPr>
          <a:xfrm>
            <a:off x="516244" y="1569946"/>
            <a:ext cx="4023360" cy="4023360"/>
            <a:chOff x="522823" y="1417961"/>
            <a:chExt cx="4023360" cy="4023360"/>
          </a:xfrm>
        </p:grpSpPr>
        <p:sp>
          <p:nvSpPr>
            <p:cNvPr id="47" name="Rectangle 46">
              <a:extLst>
                <a:ext uri="{FF2B5EF4-FFF2-40B4-BE49-F238E27FC236}">
                  <a16:creationId xmlns:a16="http://schemas.microsoft.com/office/drawing/2014/main" id="{EC7D6F83-D271-44F5-9984-AD1589755D30}"/>
                </a:ext>
              </a:extLst>
            </p:cNvPr>
            <p:cNvSpPr/>
            <p:nvPr/>
          </p:nvSpPr>
          <p:spPr>
            <a:xfrm>
              <a:off x="522823" y="1417961"/>
              <a:ext cx="4023360" cy="40233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Next LT Pro Light" panose="020B0304020202020204" pitchFamily="34" charset="0"/>
              </a:endParaRPr>
            </a:p>
          </p:txBody>
        </p:sp>
        <p:pic>
          <p:nvPicPr>
            <p:cNvPr id="48" name="Picture 47">
              <a:extLst>
                <a:ext uri="{FF2B5EF4-FFF2-40B4-BE49-F238E27FC236}">
                  <a16:creationId xmlns:a16="http://schemas.microsoft.com/office/drawing/2014/main" id="{0D5BC850-B946-418B-8F57-76F057E2B8C5}"/>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615176" y="1742363"/>
              <a:ext cx="572746" cy="471896"/>
            </a:xfrm>
            <a:prstGeom prst="rect">
              <a:avLst/>
            </a:prstGeom>
          </p:spPr>
        </p:pic>
        <p:pic>
          <p:nvPicPr>
            <p:cNvPr id="49" name="Picture 48">
              <a:extLst>
                <a:ext uri="{FF2B5EF4-FFF2-40B4-BE49-F238E27FC236}">
                  <a16:creationId xmlns:a16="http://schemas.microsoft.com/office/drawing/2014/main" id="{596CCD92-E061-4F31-8BFB-488CC82774A8}"/>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278402" y="1742363"/>
              <a:ext cx="572746" cy="471896"/>
            </a:xfrm>
            <a:prstGeom prst="rect">
              <a:avLst/>
            </a:prstGeom>
          </p:spPr>
        </p:pic>
        <p:pic>
          <p:nvPicPr>
            <p:cNvPr id="50" name="Picture 49">
              <a:extLst>
                <a:ext uri="{FF2B5EF4-FFF2-40B4-BE49-F238E27FC236}">
                  <a16:creationId xmlns:a16="http://schemas.microsoft.com/office/drawing/2014/main" id="{89298A74-F596-4870-BB3F-FC9884E63335}"/>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1967760" y="1742363"/>
              <a:ext cx="572746" cy="471896"/>
            </a:xfrm>
            <a:prstGeom prst="rect">
              <a:avLst/>
            </a:prstGeom>
          </p:spPr>
        </p:pic>
        <p:pic>
          <p:nvPicPr>
            <p:cNvPr id="51" name="Picture 50">
              <a:extLst>
                <a:ext uri="{FF2B5EF4-FFF2-40B4-BE49-F238E27FC236}">
                  <a16:creationId xmlns:a16="http://schemas.microsoft.com/office/drawing/2014/main" id="{6E025FC3-1B61-43A3-999D-E57B5A939E57}"/>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630986" y="1742363"/>
              <a:ext cx="572746" cy="471896"/>
            </a:xfrm>
            <a:prstGeom prst="rect">
              <a:avLst/>
            </a:prstGeom>
          </p:spPr>
        </p:pic>
        <p:pic>
          <p:nvPicPr>
            <p:cNvPr id="52" name="Picture 51">
              <a:extLst>
                <a:ext uri="{FF2B5EF4-FFF2-40B4-BE49-F238E27FC236}">
                  <a16:creationId xmlns:a16="http://schemas.microsoft.com/office/drawing/2014/main" id="{2432F6EA-3B36-4B88-AF6C-036BEA919EAE}"/>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203732" y="1742363"/>
              <a:ext cx="572746" cy="471896"/>
            </a:xfrm>
            <a:prstGeom prst="rect">
              <a:avLst/>
            </a:prstGeom>
          </p:spPr>
        </p:pic>
        <p:pic>
          <p:nvPicPr>
            <p:cNvPr id="53" name="Picture 52">
              <a:extLst>
                <a:ext uri="{FF2B5EF4-FFF2-40B4-BE49-F238E27FC236}">
                  <a16:creationId xmlns:a16="http://schemas.microsoft.com/office/drawing/2014/main" id="{2EE4AB17-CE06-455B-B64E-9D2DF1482594}"/>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866958" y="1742363"/>
              <a:ext cx="572746" cy="471896"/>
            </a:xfrm>
            <a:prstGeom prst="rect">
              <a:avLst/>
            </a:prstGeom>
          </p:spPr>
        </p:pic>
        <p:pic>
          <p:nvPicPr>
            <p:cNvPr id="54" name="Picture 53">
              <a:extLst>
                <a:ext uri="{FF2B5EF4-FFF2-40B4-BE49-F238E27FC236}">
                  <a16:creationId xmlns:a16="http://schemas.microsoft.com/office/drawing/2014/main" id="{DFA02015-A29C-4721-9FE8-16F98F4088F0}"/>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2329677"/>
              <a:ext cx="572746" cy="471896"/>
            </a:xfrm>
            <a:prstGeom prst="rect">
              <a:avLst/>
            </a:prstGeom>
          </p:spPr>
        </p:pic>
        <p:pic>
          <p:nvPicPr>
            <p:cNvPr id="55" name="Picture 54">
              <a:extLst>
                <a:ext uri="{FF2B5EF4-FFF2-40B4-BE49-F238E27FC236}">
                  <a16:creationId xmlns:a16="http://schemas.microsoft.com/office/drawing/2014/main" id="{9E7BDC61-FE82-47FE-9D79-96A2073B64D1}"/>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278402" y="2329677"/>
              <a:ext cx="572746" cy="471896"/>
            </a:xfrm>
            <a:prstGeom prst="rect">
              <a:avLst/>
            </a:prstGeom>
          </p:spPr>
        </p:pic>
        <p:pic>
          <p:nvPicPr>
            <p:cNvPr id="56" name="Picture 55">
              <a:extLst>
                <a:ext uri="{FF2B5EF4-FFF2-40B4-BE49-F238E27FC236}">
                  <a16:creationId xmlns:a16="http://schemas.microsoft.com/office/drawing/2014/main" id="{D4589233-5ABD-468E-A4B9-927AAA8D67BB}"/>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967760" y="2329677"/>
              <a:ext cx="572746" cy="471896"/>
            </a:xfrm>
            <a:prstGeom prst="rect">
              <a:avLst/>
            </a:prstGeom>
          </p:spPr>
        </p:pic>
        <p:pic>
          <p:nvPicPr>
            <p:cNvPr id="57" name="Picture 56">
              <a:extLst>
                <a:ext uri="{FF2B5EF4-FFF2-40B4-BE49-F238E27FC236}">
                  <a16:creationId xmlns:a16="http://schemas.microsoft.com/office/drawing/2014/main" id="{2A4A6A8E-CC22-48C6-8B9D-65B8CD8D39D0}"/>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2630986" y="2329677"/>
              <a:ext cx="572746" cy="471896"/>
            </a:xfrm>
            <a:prstGeom prst="rect">
              <a:avLst/>
            </a:prstGeom>
          </p:spPr>
        </p:pic>
        <p:pic>
          <p:nvPicPr>
            <p:cNvPr id="58" name="Picture 57">
              <a:extLst>
                <a:ext uri="{FF2B5EF4-FFF2-40B4-BE49-F238E27FC236}">
                  <a16:creationId xmlns:a16="http://schemas.microsoft.com/office/drawing/2014/main" id="{98A28413-9DF2-40C8-B944-AC5F5F970032}"/>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3203732" y="2329677"/>
              <a:ext cx="572746" cy="471896"/>
            </a:xfrm>
            <a:prstGeom prst="rect">
              <a:avLst/>
            </a:prstGeom>
          </p:spPr>
        </p:pic>
        <p:pic>
          <p:nvPicPr>
            <p:cNvPr id="59" name="Picture 58">
              <a:extLst>
                <a:ext uri="{FF2B5EF4-FFF2-40B4-BE49-F238E27FC236}">
                  <a16:creationId xmlns:a16="http://schemas.microsoft.com/office/drawing/2014/main" id="{5C82587E-EE61-4A45-A05C-FBD79CF3F2FA}"/>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866958" y="2329677"/>
              <a:ext cx="572746" cy="471896"/>
            </a:xfrm>
            <a:prstGeom prst="rect">
              <a:avLst/>
            </a:prstGeom>
          </p:spPr>
        </p:pic>
        <p:pic>
          <p:nvPicPr>
            <p:cNvPr id="60" name="Picture 59">
              <a:extLst>
                <a:ext uri="{FF2B5EF4-FFF2-40B4-BE49-F238E27FC236}">
                  <a16:creationId xmlns:a16="http://schemas.microsoft.com/office/drawing/2014/main" id="{CCEE4AD3-942A-473E-87B5-B4230062E1C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2916991"/>
              <a:ext cx="572746" cy="471896"/>
            </a:xfrm>
            <a:prstGeom prst="rect">
              <a:avLst/>
            </a:prstGeom>
          </p:spPr>
        </p:pic>
        <p:pic>
          <p:nvPicPr>
            <p:cNvPr id="61" name="Picture 60">
              <a:extLst>
                <a:ext uri="{FF2B5EF4-FFF2-40B4-BE49-F238E27FC236}">
                  <a16:creationId xmlns:a16="http://schemas.microsoft.com/office/drawing/2014/main" id="{D931E727-98D2-4849-B063-EAE1F8D75B09}"/>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1278402" y="2916991"/>
              <a:ext cx="572746" cy="471896"/>
            </a:xfrm>
            <a:prstGeom prst="rect">
              <a:avLst/>
            </a:prstGeom>
          </p:spPr>
        </p:pic>
        <p:pic>
          <p:nvPicPr>
            <p:cNvPr id="62" name="Picture 61">
              <a:extLst>
                <a:ext uri="{FF2B5EF4-FFF2-40B4-BE49-F238E27FC236}">
                  <a16:creationId xmlns:a16="http://schemas.microsoft.com/office/drawing/2014/main" id="{F551E1AC-B501-4313-8973-5B09C9F14027}"/>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967760" y="2916991"/>
              <a:ext cx="572746" cy="471896"/>
            </a:xfrm>
            <a:prstGeom prst="rect">
              <a:avLst/>
            </a:prstGeom>
          </p:spPr>
        </p:pic>
        <p:pic>
          <p:nvPicPr>
            <p:cNvPr id="63" name="Picture 62">
              <a:extLst>
                <a:ext uri="{FF2B5EF4-FFF2-40B4-BE49-F238E27FC236}">
                  <a16:creationId xmlns:a16="http://schemas.microsoft.com/office/drawing/2014/main" id="{71A58F06-D794-4852-990B-FBE933DEDA63}"/>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630986" y="2916991"/>
              <a:ext cx="572746" cy="471896"/>
            </a:xfrm>
            <a:prstGeom prst="rect">
              <a:avLst/>
            </a:prstGeom>
          </p:spPr>
        </p:pic>
        <p:pic>
          <p:nvPicPr>
            <p:cNvPr id="64" name="Picture 63">
              <a:extLst>
                <a:ext uri="{FF2B5EF4-FFF2-40B4-BE49-F238E27FC236}">
                  <a16:creationId xmlns:a16="http://schemas.microsoft.com/office/drawing/2014/main" id="{E31F9217-E6A3-4B69-99BF-6BFE1F29F1C3}"/>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203732" y="2916991"/>
              <a:ext cx="572746" cy="471896"/>
            </a:xfrm>
            <a:prstGeom prst="rect">
              <a:avLst/>
            </a:prstGeom>
          </p:spPr>
        </p:pic>
        <p:pic>
          <p:nvPicPr>
            <p:cNvPr id="65" name="Picture 64">
              <a:extLst>
                <a:ext uri="{FF2B5EF4-FFF2-40B4-BE49-F238E27FC236}">
                  <a16:creationId xmlns:a16="http://schemas.microsoft.com/office/drawing/2014/main" id="{CD8FBEE3-8188-4D9E-B396-A46055F13026}"/>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866958" y="2916991"/>
              <a:ext cx="572746" cy="471896"/>
            </a:xfrm>
            <a:prstGeom prst="rect">
              <a:avLst/>
            </a:prstGeom>
          </p:spPr>
        </p:pic>
        <p:pic>
          <p:nvPicPr>
            <p:cNvPr id="66" name="Picture 65">
              <a:extLst>
                <a:ext uri="{FF2B5EF4-FFF2-40B4-BE49-F238E27FC236}">
                  <a16:creationId xmlns:a16="http://schemas.microsoft.com/office/drawing/2014/main" id="{0562D3DA-6C27-4EAE-9C9D-DA93539E242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3504305"/>
              <a:ext cx="572746" cy="471896"/>
            </a:xfrm>
            <a:prstGeom prst="rect">
              <a:avLst/>
            </a:prstGeom>
          </p:spPr>
        </p:pic>
        <p:pic>
          <p:nvPicPr>
            <p:cNvPr id="67" name="Picture 66">
              <a:extLst>
                <a:ext uri="{FF2B5EF4-FFF2-40B4-BE49-F238E27FC236}">
                  <a16:creationId xmlns:a16="http://schemas.microsoft.com/office/drawing/2014/main" id="{59F4BD59-223C-48F8-BEE3-269D0EBE1C54}"/>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278402" y="3504305"/>
              <a:ext cx="572746" cy="471896"/>
            </a:xfrm>
            <a:prstGeom prst="rect">
              <a:avLst/>
            </a:prstGeom>
          </p:spPr>
        </p:pic>
        <p:pic>
          <p:nvPicPr>
            <p:cNvPr id="68" name="Picture 67">
              <a:extLst>
                <a:ext uri="{FF2B5EF4-FFF2-40B4-BE49-F238E27FC236}">
                  <a16:creationId xmlns:a16="http://schemas.microsoft.com/office/drawing/2014/main" id="{F091AF6A-8041-4279-9D52-126F27C01D1F}"/>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1967760" y="3504305"/>
              <a:ext cx="572746" cy="471896"/>
            </a:xfrm>
            <a:prstGeom prst="rect">
              <a:avLst/>
            </a:prstGeom>
          </p:spPr>
        </p:pic>
        <p:pic>
          <p:nvPicPr>
            <p:cNvPr id="69" name="Picture 68">
              <a:extLst>
                <a:ext uri="{FF2B5EF4-FFF2-40B4-BE49-F238E27FC236}">
                  <a16:creationId xmlns:a16="http://schemas.microsoft.com/office/drawing/2014/main" id="{79B311D9-61E8-4444-98E0-0A3C7A9650C8}"/>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630986" y="3504305"/>
              <a:ext cx="572746" cy="471896"/>
            </a:xfrm>
            <a:prstGeom prst="rect">
              <a:avLst/>
            </a:prstGeom>
          </p:spPr>
        </p:pic>
        <p:pic>
          <p:nvPicPr>
            <p:cNvPr id="70" name="Picture 69">
              <a:extLst>
                <a:ext uri="{FF2B5EF4-FFF2-40B4-BE49-F238E27FC236}">
                  <a16:creationId xmlns:a16="http://schemas.microsoft.com/office/drawing/2014/main" id="{6626752D-704B-44F4-B845-1499D0780ECD}"/>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203732" y="3504305"/>
              <a:ext cx="572746" cy="471896"/>
            </a:xfrm>
            <a:prstGeom prst="rect">
              <a:avLst/>
            </a:prstGeom>
          </p:spPr>
        </p:pic>
        <p:pic>
          <p:nvPicPr>
            <p:cNvPr id="71" name="Picture 70">
              <a:extLst>
                <a:ext uri="{FF2B5EF4-FFF2-40B4-BE49-F238E27FC236}">
                  <a16:creationId xmlns:a16="http://schemas.microsoft.com/office/drawing/2014/main" id="{F0A46F6B-8778-47C2-BF86-795C57AC2103}"/>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866958" y="3504305"/>
              <a:ext cx="572746" cy="471896"/>
            </a:xfrm>
            <a:prstGeom prst="rect">
              <a:avLst/>
            </a:prstGeom>
          </p:spPr>
        </p:pic>
        <p:pic>
          <p:nvPicPr>
            <p:cNvPr id="72" name="Picture 71">
              <a:extLst>
                <a:ext uri="{FF2B5EF4-FFF2-40B4-BE49-F238E27FC236}">
                  <a16:creationId xmlns:a16="http://schemas.microsoft.com/office/drawing/2014/main" id="{E9B5A6D9-EEE5-48A6-8338-3905084C0FAA}"/>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615176" y="4136364"/>
              <a:ext cx="572746" cy="471896"/>
            </a:xfrm>
            <a:prstGeom prst="rect">
              <a:avLst/>
            </a:prstGeom>
          </p:spPr>
        </p:pic>
        <p:pic>
          <p:nvPicPr>
            <p:cNvPr id="73" name="Picture 72">
              <a:extLst>
                <a:ext uri="{FF2B5EF4-FFF2-40B4-BE49-F238E27FC236}">
                  <a16:creationId xmlns:a16="http://schemas.microsoft.com/office/drawing/2014/main" id="{28B92B99-F5FE-4B67-904F-B40DC5E12E45}"/>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1278402" y="4136364"/>
              <a:ext cx="572746" cy="471896"/>
            </a:xfrm>
            <a:prstGeom prst="rect">
              <a:avLst/>
            </a:prstGeom>
          </p:spPr>
        </p:pic>
        <p:pic>
          <p:nvPicPr>
            <p:cNvPr id="74" name="Picture 73">
              <a:extLst>
                <a:ext uri="{FF2B5EF4-FFF2-40B4-BE49-F238E27FC236}">
                  <a16:creationId xmlns:a16="http://schemas.microsoft.com/office/drawing/2014/main" id="{247E9B0C-7F44-4C09-8E4B-52E16D18C607}"/>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967760" y="4136364"/>
              <a:ext cx="572746" cy="471896"/>
            </a:xfrm>
            <a:prstGeom prst="rect">
              <a:avLst/>
            </a:prstGeom>
          </p:spPr>
        </p:pic>
        <p:pic>
          <p:nvPicPr>
            <p:cNvPr id="75" name="Picture 74">
              <a:extLst>
                <a:ext uri="{FF2B5EF4-FFF2-40B4-BE49-F238E27FC236}">
                  <a16:creationId xmlns:a16="http://schemas.microsoft.com/office/drawing/2014/main" id="{08887FC0-FCAE-415F-9ABC-2944E8D6CBAD}"/>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630986" y="4136364"/>
              <a:ext cx="572746" cy="471896"/>
            </a:xfrm>
            <a:prstGeom prst="rect">
              <a:avLst/>
            </a:prstGeom>
          </p:spPr>
        </p:pic>
        <p:pic>
          <p:nvPicPr>
            <p:cNvPr id="76" name="Picture 75">
              <a:extLst>
                <a:ext uri="{FF2B5EF4-FFF2-40B4-BE49-F238E27FC236}">
                  <a16:creationId xmlns:a16="http://schemas.microsoft.com/office/drawing/2014/main" id="{D52032EE-AA59-4A16-AA82-E68F988A898B}"/>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203732" y="4136364"/>
              <a:ext cx="572746" cy="471896"/>
            </a:xfrm>
            <a:prstGeom prst="rect">
              <a:avLst/>
            </a:prstGeom>
          </p:spPr>
        </p:pic>
        <p:pic>
          <p:nvPicPr>
            <p:cNvPr id="77" name="Picture 76">
              <a:extLst>
                <a:ext uri="{FF2B5EF4-FFF2-40B4-BE49-F238E27FC236}">
                  <a16:creationId xmlns:a16="http://schemas.microsoft.com/office/drawing/2014/main" id="{7BDDDD39-C70C-4CAD-ACD4-9F4E029DB80E}"/>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3866958" y="4136364"/>
              <a:ext cx="572746" cy="471896"/>
            </a:xfrm>
            <a:prstGeom prst="rect">
              <a:avLst/>
            </a:prstGeom>
          </p:spPr>
        </p:pic>
        <p:pic>
          <p:nvPicPr>
            <p:cNvPr id="78" name="Picture 77">
              <a:extLst>
                <a:ext uri="{FF2B5EF4-FFF2-40B4-BE49-F238E27FC236}">
                  <a16:creationId xmlns:a16="http://schemas.microsoft.com/office/drawing/2014/main" id="{9231A2E3-494E-4943-A26E-165991D0E838}"/>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615176" y="4723678"/>
              <a:ext cx="572746" cy="471896"/>
            </a:xfrm>
            <a:prstGeom prst="rect">
              <a:avLst/>
            </a:prstGeom>
          </p:spPr>
        </p:pic>
        <p:pic>
          <p:nvPicPr>
            <p:cNvPr id="79" name="Picture 78">
              <a:extLst>
                <a:ext uri="{FF2B5EF4-FFF2-40B4-BE49-F238E27FC236}">
                  <a16:creationId xmlns:a16="http://schemas.microsoft.com/office/drawing/2014/main" id="{56C3C6BB-C5E8-4060-9C95-F1A19DDBDF2C}"/>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1278402" y="4723678"/>
              <a:ext cx="572746" cy="471896"/>
            </a:xfrm>
            <a:prstGeom prst="rect">
              <a:avLst/>
            </a:prstGeom>
          </p:spPr>
        </p:pic>
        <p:pic>
          <p:nvPicPr>
            <p:cNvPr id="80" name="Picture 79">
              <a:extLst>
                <a:ext uri="{FF2B5EF4-FFF2-40B4-BE49-F238E27FC236}">
                  <a16:creationId xmlns:a16="http://schemas.microsoft.com/office/drawing/2014/main" id="{6E43BC87-D0AD-4B18-B7C5-90548897C032}"/>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1967760" y="4723678"/>
              <a:ext cx="572746" cy="471896"/>
            </a:xfrm>
            <a:prstGeom prst="rect">
              <a:avLst/>
            </a:prstGeom>
          </p:spPr>
        </p:pic>
        <p:pic>
          <p:nvPicPr>
            <p:cNvPr id="81" name="Picture 80">
              <a:extLst>
                <a:ext uri="{FF2B5EF4-FFF2-40B4-BE49-F238E27FC236}">
                  <a16:creationId xmlns:a16="http://schemas.microsoft.com/office/drawing/2014/main" id="{5A4A3067-5B26-4D1C-97DB-F3EF31B7DE58}"/>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2630986" y="4723678"/>
              <a:ext cx="572746" cy="471896"/>
            </a:xfrm>
            <a:prstGeom prst="rect">
              <a:avLst/>
            </a:prstGeom>
          </p:spPr>
        </p:pic>
        <p:pic>
          <p:nvPicPr>
            <p:cNvPr id="82" name="Picture 81">
              <a:extLst>
                <a:ext uri="{FF2B5EF4-FFF2-40B4-BE49-F238E27FC236}">
                  <a16:creationId xmlns:a16="http://schemas.microsoft.com/office/drawing/2014/main" id="{DCA69140-164E-47BD-8207-E09D877FB8DB}"/>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203732" y="4723678"/>
              <a:ext cx="572746" cy="471896"/>
            </a:xfrm>
            <a:prstGeom prst="rect">
              <a:avLst/>
            </a:prstGeom>
          </p:spPr>
        </p:pic>
        <p:pic>
          <p:nvPicPr>
            <p:cNvPr id="83" name="Picture 82">
              <a:extLst>
                <a:ext uri="{FF2B5EF4-FFF2-40B4-BE49-F238E27FC236}">
                  <a16:creationId xmlns:a16="http://schemas.microsoft.com/office/drawing/2014/main" id="{0C702627-1675-4D71-B1F5-A52D31BC8F5F}"/>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3866958" y="4723678"/>
              <a:ext cx="572746" cy="471896"/>
            </a:xfrm>
            <a:prstGeom prst="rect">
              <a:avLst/>
            </a:prstGeom>
          </p:spPr>
        </p:pic>
      </p:grpSp>
      <p:cxnSp>
        <p:nvCxnSpPr>
          <p:cNvPr id="5" name="Straight Connector 4">
            <a:extLst>
              <a:ext uri="{FF2B5EF4-FFF2-40B4-BE49-F238E27FC236}">
                <a16:creationId xmlns:a16="http://schemas.microsoft.com/office/drawing/2014/main" id="{E89599DE-CB1C-4EF0-ACDB-515A6BB8A6F1}"/>
              </a:ext>
            </a:extLst>
          </p:cNvPr>
          <p:cNvCxnSpPr>
            <a:cxnSpLocks/>
          </p:cNvCxnSpPr>
          <p:nvPr/>
        </p:nvCxnSpPr>
        <p:spPr>
          <a:xfrm>
            <a:off x="2612331" y="1569946"/>
            <a:ext cx="0" cy="4023360"/>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E10347C9-91D3-4458-B5F4-CBBB6C6F814E}"/>
              </a:ext>
            </a:extLst>
          </p:cNvPr>
          <p:cNvCxnSpPr>
            <a:cxnSpLocks/>
          </p:cNvCxnSpPr>
          <p:nvPr/>
        </p:nvCxnSpPr>
        <p:spPr>
          <a:xfrm rot="16200000">
            <a:off x="2527924" y="1562075"/>
            <a:ext cx="0" cy="4023360"/>
          </a:xfrm>
          <a:prstGeom prst="line">
            <a:avLst/>
          </a:prstGeom>
          <a:ln w="28575">
            <a:prstDash val="sysDash"/>
          </a:ln>
        </p:spPr>
        <p:style>
          <a:lnRef idx="1">
            <a:schemeClr val="dk1"/>
          </a:lnRef>
          <a:fillRef idx="0">
            <a:schemeClr val="dk1"/>
          </a:fillRef>
          <a:effectRef idx="0">
            <a:schemeClr val="dk1"/>
          </a:effectRef>
          <a:fontRef idx="minor">
            <a:schemeClr val="tx1"/>
          </a:fontRef>
        </p:style>
      </p:cxnSp>
      <p:pic>
        <p:nvPicPr>
          <p:cNvPr id="131" name="Picture 130">
            <a:extLst>
              <a:ext uri="{FF2B5EF4-FFF2-40B4-BE49-F238E27FC236}">
                <a16:creationId xmlns:a16="http://schemas.microsoft.com/office/drawing/2014/main" id="{5CD2C55E-38DE-4A50-9A67-46B44E047247}"/>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7608"/>
          <a:stretch/>
        </p:blipFill>
        <p:spPr>
          <a:xfrm>
            <a:off x="5422112" y="4920864"/>
            <a:ext cx="509452" cy="419746"/>
          </a:xfrm>
          <a:prstGeom prst="rect">
            <a:avLst/>
          </a:prstGeom>
        </p:spPr>
      </p:pic>
      <p:pic>
        <p:nvPicPr>
          <p:cNvPr id="132" name="Picture 131">
            <a:extLst>
              <a:ext uri="{FF2B5EF4-FFF2-40B4-BE49-F238E27FC236}">
                <a16:creationId xmlns:a16="http://schemas.microsoft.com/office/drawing/2014/main" id="{1D223542-B3E1-4DBB-966B-16D61995B1BE}"/>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17608"/>
          <a:stretch/>
        </p:blipFill>
        <p:spPr>
          <a:xfrm>
            <a:off x="4590329" y="4920864"/>
            <a:ext cx="509452" cy="419746"/>
          </a:xfrm>
          <a:prstGeom prst="rect">
            <a:avLst/>
          </a:prstGeom>
        </p:spPr>
      </p:pic>
      <p:pic>
        <p:nvPicPr>
          <p:cNvPr id="133" name="Picture 132">
            <a:extLst>
              <a:ext uri="{FF2B5EF4-FFF2-40B4-BE49-F238E27FC236}">
                <a16:creationId xmlns:a16="http://schemas.microsoft.com/office/drawing/2014/main" id="{33306217-3FA3-4B81-BB25-7BB34BCCB3FF}"/>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b="17608"/>
          <a:stretch/>
        </p:blipFill>
        <p:spPr>
          <a:xfrm>
            <a:off x="6254470" y="4920864"/>
            <a:ext cx="509452" cy="419746"/>
          </a:xfrm>
          <a:prstGeom prst="rect">
            <a:avLst/>
          </a:prstGeom>
        </p:spPr>
      </p:pic>
      <p:sp>
        <p:nvSpPr>
          <p:cNvPr id="134" name="Rectangle 133">
            <a:extLst>
              <a:ext uri="{FF2B5EF4-FFF2-40B4-BE49-F238E27FC236}">
                <a16:creationId xmlns:a16="http://schemas.microsoft.com/office/drawing/2014/main" id="{B2637BE1-BED4-4EA0-9E15-17908E28B022}"/>
              </a:ext>
            </a:extLst>
          </p:cNvPr>
          <p:cNvSpPr/>
          <p:nvPr/>
        </p:nvSpPr>
        <p:spPr>
          <a:xfrm>
            <a:off x="4904491" y="5011467"/>
            <a:ext cx="322644" cy="369332"/>
          </a:xfrm>
          <a:prstGeom prst="rect">
            <a:avLst/>
          </a:prstGeom>
        </p:spPr>
        <p:txBody>
          <a:bodyPr wrap="square">
            <a:spAutoFit/>
          </a:bodyPr>
          <a:lstStyle/>
          <a:p>
            <a:r>
              <a:rPr lang="en-US" dirty="0">
                <a:latin typeface="Avenir Next LT Pro Light" panose="020B0304020202020204" pitchFamily="34" charset="0"/>
              </a:rPr>
              <a:t>A</a:t>
            </a:r>
          </a:p>
        </p:txBody>
      </p:sp>
      <p:sp>
        <p:nvSpPr>
          <p:cNvPr id="135" name="Rectangle 134">
            <a:extLst>
              <a:ext uri="{FF2B5EF4-FFF2-40B4-BE49-F238E27FC236}">
                <a16:creationId xmlns:a16="http://schemas.microsoft.com/office/drawing/2014/main" id="{2202D0B9-21CB-47C3-AAFB-58A112C123A9}"/>
              </a:ext>
            </a:extLst>
          </p:cNvPr>
          <p:cNvSpPr/>
          <p:nvPr/>
        </p:nvSpPr>
        <p:spPr>
          <a:xfrm>
            <a:off x="5765151" y="5010155"/>
            <a:ext cx="309212" cy="369332"/>
          </a:xfrm>
          <a:prstGeom prst="rect">
            <a:avLst/>
          </a:prstGeom>
        </p:spPr>
        <p:txBody>
          <a:bodyPr wrap="square">
            <a:spAutoFit/>
          </a:bodyPr>
          <a:lstStyle/>
          <a:p>
            <a:r>
              <a:rPr lang="en-US" dirty="0">
                <a:latin typeface="Avenir Next LT Pro Light" panose="020B0304020202020204" pitchFamily="34" charset="0"/>
              </a:rPr>
              <a:t>B</a:t>
            </a:r>
          </a:p>
        </p:txBody>
      </p:sp>
      <p:sp>
        <p:nvSpPr>
          <p:cNvPr id="87" name="Rectangle 86">
            <a:extLst>
              <a:ext uri="{FF2B5EF4-FFF2-40B4-BE49-F238E27FC236}">
                <a16:creationId xmlns:a16="http://schemas.microsoft.com/office/drawing/2014/main" id="{4B60D7DD-980D-4821-AC61-8C21144A623F}"/>
              </a:ext>
            </a:extLst>
          </p:cNvPr>
          <p:cNvSpPr/>
          <p:nvPr/>
        </p:nvSpPr>
        <p:spPr>
          <a:xfrm>
            <a:off x="6561366" y="5018481"/>
            <a:ext cx="286828" cy="369332"/>
          </a:xfrm>
          <a:prstGeom prst="rect">
            <a:avLst/>
          </a:prstGeom>
        </p:spPr>
        <p:txBody>
          <a:bodyPr wrap="square">
            <a:spAutoFit/>
          </a:bodyPr>
          <a:lstStyle/>
          <a:p>
            <a:r>
              <a:rPr lang="en-US" dirty="0">
                <a:latin typeface="Avenir Next LT Pro Light" panose="020B0304020202020204" pitchFamily="34" charset="0"/>
              </a:rPr>
              <a:t>C</a:t>
            </a:r>
          </a:p>
        </p:txBody>
      </p:sp>
    </p:spTree>
    <p:extLst>
      <p:ext uri="{BB962C8B-B14F-4D97-AF65-F5344CB8AC3E}">
        <p14:creationId xmlns:p14="http://schemas.microsoft.com/office/powerpoint/2010/main" val="397746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err="1"/>
              <a:t>RCB</a:t>
            </a:r>
            <a:r>
              <a:rPr lang="en-US" dirty="0"/>
              <a:t> simplified</a:t>
            </a:r>
          </a:p>
        </p:txBody>
      </p:sp>
      <p:graphicFrame>
        <p:nvGraphicFramePr>
          <p:cNvPr id="4" name="Table 4">
            <a:extLst>
              <a:ext uri="{FF2B5EF4-FFF2-40B4-BE49-F238E27FC236}">
                <a16:creationId xmlns:a16="http://schemas.microsoft.com/office/drawing/2014/main" id="{DD521736-0260-4889-A8B2-3206B9A8C06A}"/>
              </a:ext>
            </a:extLst>
          </p:cNvPr>
          <p:cNvGraphicFramePr>
            <a:graphicFrameLocks noGrp="1"/>
          </p:cNvGraphicFramePr>
          <p:nvPr>
            <p:extLst>
              <p:ext uri="{D42A27DB-BD31-4B8C-83A1-F6EECF244321}">
                <p14:modId xmlns:p14="http://schemas.microsoft.com/office/powerpoint/2010/main" val="2019011579"/>
              </p:ext>
            </p:extLst>
          </p:nvPr>
        </p:nvGraphicFramePr>
        <p:xfrm>
          <a:off x="1828800" y="685800"/>
          <a:ext cx="5486400" cy="54864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125457368"/>
                    </a:ext>
                  </a:extLst>
                </a:gridCol>
                <a:gridCol w="1371600">
                  <a:extLst>
                    <a:ext uri="{9D8B030D-6E8A-4147-A177-3AD203B41FA5}">
                      <a16:colId xmlns:a16="http://schemas.microsoft.com/office/drawing/2014/main" val="3767836490"/>
                    </a:ext>
                  </a:extLst>
                </a:gridCol>
                <a:gridCol w="1371600">
                  <a:extLst>
                    <a:ext uri="{9D8B030D-6E8A-4147-A177-3AD203B41FA5}">
                      <a16:colId xmlns:a16="http://schemas.microsoft.com/office/drawing/2014/main" val="1705533880"/>
                    </a:ext>
                  </a:extLst>
                </a:gridCol>
                <a:gridCol w="1371600">
                  <a:extLst>
                    <a:ext uri="{9D8B030D-6E8A-4147-A177-3AD203B41FA5}">
                      <a16:colId xmlns:a16="http://schemas.microsoft.com/office/drawing/2014/main" val="2036967779"/>
                    </a:ext>
                  </a:extLst>
                </a:gridCol>
              </a:tblGrid>
              <a:tr h="1097280">
                <a:tc>
                  <a:txBody>
                    <a:bodyPr/>
                    <a:lstStyle/>
                    <a:p>
                      <a:pPr algn="ctr"/>
                      <a:r>
                        <a:rPr lang="en-US" dirty="0">
                          <a:solidFill>
                            <a:sysClr val="windowText" lastClr="000000"/>
                          </a:solidFill>
                          <a:latin typeface="Avenir Next LT Pro Light" panose="020B0304020202020204" pitchFamily="34" charset="0"/>
                        </a:rPr>
                        <a:t>Block 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Avenir Next LT Pro Light" panose="020B0304020202020204" pitchFamily="34" charset="0"/>
                        </a:rPr>
                        <a:t>Block 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Avenir Next LT Pro Light" panose="020B0304020202020204" pitchFamily="34" charset="0"/>
                        </a:rPr>
                        <a:t>Block 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Avenir Next LT Pro Light" panose="020B0304020202020204" pitchFamily="34" charset="0"/>
                        </a:rPr>
                        <a:t>Block 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288096"/>
                  </a:ext>
                </a:extLst>
              </a:tr>
              <a:tr h="1097280">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572709741"/>
                  </a:ext>
                </a:extLst>
              </a:tr>
              <a:tr h="1097280">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13840514"/>
                  </a:ext>
                </a:extLst>
              </a:tr>
              <a:tr h="1097280">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59861256"/>
                  </a:ext>
                </a:extLst>
              </a:tr>
              <a:tr h="1097280">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02850829"/>
                  </a:ext>
                </a:extLst>
              </a:tr>
            </a:tbl>
          </a:graphicData>
        </a:graphic>
      </p:graphicFrame>
    </p:spTree>
    <p:extLst>
      <p:ext uri="{BB962C8B-B14F-4D97-AF65-F5344CB8AC3E}">
        <p14:creationId xmlns:p14="http://schemas.microsoft.com/office/powerpoint/2010/main" val="53017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30B020EB-5914-44B4-B8D5-16A959791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8"/>
            <a:ext cx="9144000" cy="61039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7D5B66-01D5-4BA3-9F90-5D4C153F0074}"/>
              </a:ext>
            </a:extLst>
          </p:cNvPr>
          <p:cNvSpPr/>
          <p:nvPr/>
        </p:nvSpPr>
        <p:spPr>
          <a:xfrm>
            <a:off x="2786740" y="2656773"/>
            <a:ext cx="640080" cy="640080"/>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E352EFE-7BEF-4EE9-ABEC-8A61CC798BD7}"/>
              </a:ext>
            </a:extLst>
          </p:cNvPr>
          <p:cNvSpPr/>
          <p:nvPr/>
        </p:nvSpPr>
        <p:spPr>
          <a:xfrm>
            <a:off x="3708399" y="3592286"/>
            <a:ext cx="640080" cy="6400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DE183EE-BD47-4B5E-AEFA-E06D036565D5}"/>
              </a:ext>
            </a:extLst>
          </p:cNvPr>
          <p:cNvSpPr/>
          <p:nvPr/>
        </p:nvSpPr>
        <p:spPr>
          <a:xfrm>
            <a:off x="4572000" y="2858589"/>
            <a:ext cx="640080" cy="640080"/>
          </a:xfrm>
          <a:prstGeom prst="rect">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06B00A2-F31A-4AD8-A7F9-24373633269A}"/>
              </a:ext>
            </a:extLst>
          </p:cNvPr>
          <p:cNvSpPr/>
          <p:nvPr/>
        </p:nvSpPr>
        <p:spPr>
          <a:xfrm>
            <a:off x="5994399" y="3370149"/>
            <a:ext cx="640080" cy="640080"/>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691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Linear model for </a:t>
            </a:r>
            <a:r>
              <a:rPr lang="en-US" dirty="0" err="1"/>
              <a:t>RCB</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301A6B63-6A8B-48EC-A52F-BB38D2F465C9}"/>
                  </a:ext>
                </a:extLst>
              </p:cNvPr>
              <p:cNvSpPr txBox="1">
                <a:spLocks/>
              </p:cNvSpPr>
              <p:nvPr/>
            </p:nvSpPr>
            <p:spPr>
              <a:xfrm>
                <a:off x="1965121" y="1299800"/>
                <a:ext cx="5230536" cy="628609"/>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Bef>
                    <a:spcPts val="0"/>
                  </a:spcBef>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b="0" i="1" smtClean="0">
                              <a:latin typeface="Cambria Math" panose="02040503050406030204" pitchFamily="18" charset="0"/>
                              <a:ea typeface="Cambria Math" panose="02040503050406030204" pitchFamily="18" charset="0"/>
                            </a:rPr>
                            <m:t>𝑖𝑗</m:t>
                          </m:r>
                        </m:sub>
                      </m:sSub>
                      <m:r>
                        <a:rPr lang="en-US" sz="3600" b="0" i="1">
                          <a:latin typeface="Cambria Math" panose="02040503050406030204" pitchFamily="18" charset="0"/>
                          <a:ea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𝑏</m:t>
                          </m:r>
                        </m:e>
                        <m:sub>
                          <m:r>
                            <a:rPr lang="en-US" sz="3600" b="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𝜏</m:t>
                          </m:r>
                        </m:e>
                        <m:sub>
                          <m:r>
                            <a:rPr lang="en-US" sz="3600" b="0" i="1" smtClean="0">
                              <a:latin typeface="Cambria Math" panose="02040503050406030204" pitchFamily="18" charset="0"/>
                              <a:ea typeface="Cambria Math" panose="02040503050406030204" pitchFamily="18" charset="0"/>
                            </a:rPr>
                            <m:t>𝑗</m:t>
                          </m:r>
                        </m:sub>
                      </m:sSub>
                      <m:r>
                        <a:rPr lang="en-US" sz="3600" b="0" i="1" smtClean="0">
                          <a:latin typeface="Cambria Math" panose="02040503050406030204" pitchFamily="18" charset="0"/>
                          <a:ea typeface="Cambria Math" panose="02040503050406030204" pitchFamily="18" charset="0"/>
                        </a:rPr>
                        <m:t>+</m:t>
                      </m:r>
                      <m:sSub>
                        <m:sSubPr>
                          <m:ctrlPr>
                            <a:rPr lang="en-US" sz="3600" b="0" i="1">
                              <a:latin typeface="Cambria Math" panose="02040503050406030204" pitchFamily="18" charset="0"/>
                              <a:ea typeface="Cambria Math" panose="02040503050406030204" pitchFamily="18" charset="0"/>
                            </a:rPr>
                          </m:ctrlPr>
                        </m:sSubPr>
                        <m:e>
                          <m:r>
                            <a:rPr lang="en-US" sz="3600" b="0" i="1">
                              <a:latin typeface="Cambria Math" panose="02040503050406030204" pitchFamily="18" charset="0"/>
                              <a:ea typeface="Cambria Math" panose="02040503050406030204" pitchFamily="18" charset="0"/>
                            </a:rPr>
                            <m:t>𝜀</m:t>
                          </m:r>
                        </m:e>
                        <m:sub>
                          <m:r>
                            <a:rPr lang="en-US" sz="3600" b="0" i="1" smtClean="0">
                              <a:latin typeface="Cambria Math" panose="02040503050406030204" pitchFamily="18" charset="0"/>
                              <a:ea typeface="Cambria Math" panose="02040503050406030204" pitchFamily="18" charset="0"/>
                            </a:rPr>
                            <m:t>𝑖𝑗</m:t>
                          </m:r>
                        </m:sub>
                      </m:sSub>
                    </m:oMath>
                  </m:oMathPara>
                </a14:m>
                <a:endParaRPr lang="en-US" sz="3600" b="0" i="1" baseline="-25000" dirty="0">
                  <a:latin typeface="Avenir Next LT Pro Light" panose="020B0304020202020204" pitchFamily="34" charset="0"/>
                  <a:ea typeface="Cambria Math" panose="02040503050406030204" pitchFamily="18" charset="0"/>
                </a:endParaRPr>
              </a:p>
              <a:p>
                <a:pPr>
                  <a:spcBef>
                    <a:spcPts val="0"/>
                  </a:spcBef>
                </a:pPr>
                <a:endParaRPr lang="en-US" sz="3600" b="0" i="1" baseline="-25000" dirty="0">
                  <a:latin typeface="Avenir Next LT Pro Light" panose="020B0304020202020204" pitchFamily="34" charset="0"/>
                  <a:ea typeface="Cambria Math" panose="02040503050406030204" pitchFamily="18" charset="0"/>
                </a:endParaRPr>
              </a:p>
            </p:txBody>
          </p:sp>
        </mc:Choice>
        <mc:Fallback xmlns="">
          <p:sp>
            <p:nvSpPr>
              <p:cNvPr id="5" name="Content Placeholder 2">
                <a:extLst>
                  <a:ext uri="{FF2B5EF4-FFF2-40B4-BE49-F238E27FC236}">
                    <a16:creationId xmlns:a16="http://schemas.microsoft.com/office/drawing/2014/main" id="{301A6B63-6A8B-48EC-A52F-BB38D2F465C9}"/>
                  </a:ext>
                </a:extLst>
              </p:cNvPr>
              <p:cNvSpPr txBox="1">
                <a:spLocks noRot="1" noChangeAspect="1" noMove="1" noResize="1" noEditPoints="1" noAdjustHandles="1" noChangeArrowheads="1" noChangeShapeType="1" noTextEdit="1"/>
              </p:cNvSpPr>
              <p:nvPr/>
            </p:nvSpPr>
            <p:spPr>
              <a:xfrm>
                <a:off x="1965121" y="1299800"/>
                <a:ext cx="5230536" cy="62860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ABFE2A1-1FDC-478C-8906-6702D4AEB64C}"/>
                  </a:ext>
                </a:extLst>
              </p:cNvPr>
              <p:cNvSpPr txBox="1">
                <a:spLocks/>
              </p:cNvSpPr>
              <p:nvPr/>
            </p:nvSpPr>
            <p:spPr>
              <a:xfrm>
                <a:off x="317529" y="2717947"/>
                <a:ext cx="8508941" cy="2781583"/>
              </a:xfrm>
              <a:prstGeom prst="rect">
                <a:avLst/>
              </a:prstGeom>
            </p:spPr>
            <p:txBody>
              <a:bodyPr vert="horz" lIns="68580" tIns="34290" rIns="68580" bIns="34290" rtlCol="0">
                <a:noAutofit/>
              </a:bodyPr>
              <a:lstStyle>
                <a:defPPr>
                  <a:defRPr lang="en-US"/>
                </a:defPPr>
                <a:lvl1pPr indent="0" algn="ctr" defTabSz="914400">
                  <a:lnSpc>
                    <a:spcPct val="90000"/>
                  </a:lnSpc>
                  <a:spcBef>
                    <a:spcPts val="1000"/>
                  </a:spcBef>
                  <a:buFont typeface="Arial" panose="020B0604020202020204" pitchFamily="34" charset="0"/>
                  <a:buNone/>
                  <a:defRPr sz="2000" b="1">
                    <a:latin typeface="Verdana" panose="020B0604030504040204" pitchFamily="34" charset="0"/>
                    <a:ea typeface="Verdana" panose="020B0604030504040204" pitchFamily="34" charset="0"/>
                    <a:cs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l">
                  <a:spcBef>
                    <a:spcPts val="0"/>
                  </a:spcBef>
                </a:pPr>
                <a:r>
                  <a:rPr lang="en-US" sz="1800" b="0" i="1" dirty="0">
                    <a:latin typeface="Avenir Next LT Pro" panose="020B0504020202020204" pitchFamily="34" charset="0"/>
                  </a:rPr>
                  <a:t>Y</a:t>
                </a:r>
                <a:r>
                  <a:rPr lang="en-US" sz="1800" b="0" i="1" baseline="-25000" dirty="0">
                    <a:latin typeface="Avenir Next LT Pro" panose="020B0504020202020204" pitchFamily="34" charset="0"/>
                  </a:rPr>
                  <a:t>ij</a:t>
                </a:r>
                <a:r>
                  <a:rPr lang="en-US" sz="1800" b="0" dirty="0">
                    <a:latin typeface="Avenir Next LT Pro" panose="020B0504020202020204" pitchFamily="34" charset="0"/>
                  </a:rPr>
                  <a:t> is the value for </a:t>
                </a:r>
                <a:r>
                  <a:rPr lang="en-US" sz="1800" b="0" i="1" dirty="0">
                    <a:latin typeface="Avenir Next LT Pro" panose="020B0504020202020204" pitchFamily="34" charset="0"/>
                  </a:rPr>
                  <a:t>j</a:t>
                </a:r>
                <a:r>
                  <a:rPr lang="en-US" sz="1800" b="0" dirty="0">
                    <a:latin typeface="Avenir Next LT Pro" panose="020B0504020202020204" pitchFamily="34" charset="0"/>
                  </a:rPr>
                  <a:t>th observation in the </a:t>
                </a:r>
                <a:r>
                  <a:rPr lang="en-US" sz="1800" b="0" i="1" dirty="0">
                    <a:latin typeface="Avenir Next LT Pro" panose="020B0504020202020204" pitchFamily="34" charset="0"/>
                  </a:rPr>
                  <a:t>i</a:t>
                </a:r>
                <a:r>
                  <a:rPr lang="en-US" sz="1800" b="0" dirty="0">
                    <a:latin typeface="Avenir Next LT Pro" panose="020B0504020202020204" pitchFamily="34" charset="0"/>
                  </a:rPr>
                  <a:t>th level of the treatment.</a:t>
                </a:r>
              </a:p>
              <a:p>
                <a:pPr algn="l">
                  <a:spcBef>
                    <a:spcPts val="0"/>
                  </a:spcBef>
                </a:pPr>
                <a:r>
                  <a:rPr lang="el-GR" sz="1800" b="0" i="1" dirty="0">
                    <a:latin typeface="Avenir Next LT Pro" panose="020B0504020202020204" pitchFamily="34" charset="0"/>
                  </a:rPr>
                  <a:t>µ</a:t>
                </a:r>
                <a:r>
                  <a:rPr lang="en-US" sz="1800" b="0" dirty="0">
                    <a:latin typeface="Avenir Next LT Pro" panose="020B0504020202020204" pitchFamily="34" charset="0"/>
                  </a:rPr>
                  <a:t> is the overall mean (average) across all observations</a:t>
                </a:r>
              </a:p>
              <a:p>
                <a:pPr algn="l">
                  <a:spcBef>
                    <a:spcPts val="0"/>
                  </a:spcBef>
                </a:pPr>
                <a14:m>
                  <m:oMath xmlns:m="http://schemas.openxmlformats.org/officeDocument/2006/math">
                    <m:sSub>
                      <m:sSubPr>
                        <m:ctrlPr>
                          <a:rPr lang="en-US" sz="1800" b="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𝑏</m:t>
                        </m:r>
                      </m:e>
                      <m:sub>
                        <m:r>
                          <a:rPr lang="en-US" sz="1800" b="0" i="1">
                            <a:latin typeface="Cambria Math" panose="02040503050406030204" pitchFamily="18" charset="0"/>
                            <a:ea typeface="Cambria Math" panose="02040503050406030204" pitchFamily="18" charset="0"/>
                          </a:rPr>
                          <m:t>𝑖</m:t>
                        </m:r>
                      </m:sub>
                    </m:sSub>
                    <m:r>
                      <a:rPr lang="en-US" sz="1800" b="0" i="1">
                        <a:latin typeface="Cambria Math" panose="02040503050406030204" pitchFamily="18" charset="0"/>
                        <a:ea typeface="Cambria Math" panose="02040503050406030204" pitchFamily="18" charset="0"/>
                      </a:rPr>
                      <m:t> </m:t>
                    </m:r>
                  </m:oMath>
                </a14:m>
                <a:r>
                  <a:rPr lang="en-US" sz="1800" b="0" dirty="0">
                    <a:latin typeface="Avenir Next LT Pro" panose="020B0504020202020204" pitchFamily="34" charset="0"/>
                  </a:rPr>
                  <a:t>is the blocking effect, or the difference between the </a:t>
                </a:r>
                <a:r>
                  <a:rPr lang="en-US" sz="1800" b="0" i="1" dirty="0" err="1">
                    <a:latin typeface="Avenir Next LT Pro" panose="020B0504020202020204" pitchFamily="34" charset="0"/>
                  </a:rPr>
                  <a:t>i</a:t>
                </a:r>
                <a:r>
                  <a:rPr lang="en-US" sz="1800" b="0" dirty="0" err="1">
                    <a:latin typeface="Avenir Next LT Pro" panose="020B0504020202020204" pitchFamily="34" charset="0"/>
                  </a:rPr>
                  <a:t>th</a:t>
                </a:r>
                <a:r>
                  <a:rPr lang="en-US" sz="1800" b="0" dirty="0">
                    <a:latin typeface="Avenir Next LT Pro" panose="020B0504020202020204" pitchFamily="34" charset="0"/>
                  </a:rPr>
                  <a:t> block and the overall average (</a:t>
                </a:r>
                <a:r>
                  <a:rPr lang="el-GR" sz="1800" b="0" i="1" dirty="0">
                    <a:latin typeface="Avenir Next LT Pro" panose="020B0504020202020204" pitchFamily="34" charset="0"/>
                  </a:rPr>
                  <a:t>µ</a:t>
                </a:r>
                <a:r>
                  <a:rPr lang="en-US" sz="1800" b="0" dirty="0">
                    <a:latin typeface="Avenir Next LT Pro" panose="020B0504020202020204" pitchFamily="34" charset="0"/>
                  </a:rPr>
                  <a:t>)</a:t>
                </a:r>
              </a:p>
              <a:p>
                <a:pPr algn="l">
                  <a:spcBef>
                    <a:spcPts val="0"/>
                  </a:spcBef>
                </a:pPr>
                <a:r>
                  <a:rPr lang="el-GR" sz="1800" b="0" dirty="0">
                    <a:latin typeface="Avenir Next LT Pro" panose="020B0504020202020204" pitchFamily="34" charset="0"/>
                  </a:rPr>
                  <a:t>τ</a:t>
                </a:r>
                <a:r>
                  <a:rPr lang="en-US" sz="1800" b="0" baseline="-25000" dirty="0">
                    <a:latin typeface="Avenir Next LT Pro" panose="020B0504020202020204" pitchFamily="34" charset="0"/>
                  </a:rPr>
                  <a:t>j</a:t>
                </a:r>
                <a:r>
                  <a:rPr lang="en-US" sz="1800" b="0" dirty="0">
                    <a:latin typeface="Avenir Next LT Pro" panose="020B0504020202020204" pitchFamily="34" charset="0"/>
                  </a:rPr>
                  <a:t> is the treatment effect, or the difference between the </a:t>
                </a:r>
                <a:r>
                  <a:rPr lang="en-US" sz="1800" b="0" i="1" dirty="0">
                    <a:latin typeface="Avenir Next LT Pro" panose="020B0504020202020204" pitchFamily="34" charset="0"/>
                  </a:rPr>
                  <a:t>i</a:t>
                </a:r>
                <a:r>
                  <a:rPr lang="en-US" sz="1800" b="0" dirty="0">
                    <a:latin typeface="Avenir Next LT Pro" panose="020B0504020202020204" pitchFamily="34" charset="0"/>
                  </a:rPr>
                  <a:t>th level of the treatment </a:t>
                </a:r>
                <a:r>
                  <a:rPr lang="el-GR" sz="1800" b="0" dirty="0">
                    <a:latin typeface="Avenir Next LT Pro" panose="020B0504020202020204" pitchFamily="34" charset="0"/>
                  </a:rPr>
                  <a:t>τ</a:t>
                </a:r>
                <a:r>
                  <a:rPr lang="en-US" sz="1800" b="0" dirty="0">
                    <a:latin typeface="Avenir Next LT Pro" panose="020B0504020202020204" pitchFamily="34" charset="0"/>
                  </a:rPr>
                  <a:t> and the overall average (</a:t>
                </a:r>
                <a:r>
                  <a:rPr lang="el-GR" sz="1800" b="0" i="1" dirty="0">
                    <a:latin typeface="Avenir Next LT Pro" panose="020B0504020202020204" pitchFamily="34" charset="0"/>
                  </a:rPr>
                  <a:t>µ</a:t>
                </a:r>
                <a:r>
                  <a:rPr lang="en-US" sz="1800" b="0" dirty="0">
                    <a:latin typeface="Avenir Next LT Pro" panose="020B0504020202020204" pitchFamily="34" charset="0"/>
                  </a:rPr>
                  <a:t>)</a:t>
                </a:r>
              </a:p>
              <a:p>
                <a:pPr algn="l">
                  <a:spcBef>
                    <a:spcPts val="0"/>
                  </a:spcBef>
                </a:pPr>
                <a:r>
                  <a:rPr lang="en-US" sz="1800" b="0" i="1" dirty="0" err="1">
                    <a:latin typeface="Cambria Math" panose="02040503050406030204" pitchFamily="18" charset="0"/>
                    <a:ea typeface="Cambria Math" panose="02040503050406030204" pitchFamily="18" charset="0"/>
                  </a:rPr>
                  <a:t>ε</a:t>
                </a:r>
                <a:r>
                  <a:rPr lang="en-US" sz="1800" b="0" i="1" baseline="-25000" dirty="0" err="1">
                    <a:latin typeface="Cambria Math" panose="02040503050406030204" pitchFamily="18" charset="0"/>
                    <a:ea typeface="Cambria Math" panose="02040503050406030204" pitchFamily="18" charset="0"/>
                  </a:rPr>
                  <a:t>ijk</a:t>
                </a:r>
                <a:r>
                  <a:rPr lang="en-US" sz="1800" b="0" i="1" baseline="-25000" dirty="0">
                    <a:latin typeface="Cambria Math" panose="02040503050406030204" pitchFamily="18" charset="0"/>
                    <a:ea typeface="Cambria Math" panose="02040503050406030204" pitchFamily="18" charset="0"/>
                  </a:rPr>
                  <a:t> </a:t>
                </a:r>
                <a:r>
                  <a:rPr lang="en-US" sz="1800" b="0" dirty="0">
                    <a:latin typeface="Avenir Next LT Pro" panose="020B0504020202020204" pitchFamily="34" charset="0"/>
                  </a:rPr>
                  <a:t>is the error, or the remaining difference between the </a:t>
                </a:r>
                <a:r>
                  <a:rPr lang="en-US" sz="1800" b="0" i="1" dirty="0">
                    <a:latin typeface="Avenir Next LT Pro" panose="020B0504020202020204" pitchFamily="34" charset="0"/>
                  </a:rPr>
                  <a:t>k</a:t>
                </a:r>
                <a:r>
                  <a:rPr lang="en-US" sz="1800" b="0" dirty="0">
                    <a:latin typeface="Avenir Next LT Pro" panose="020B0504020202020204" pitchFamily="34" charset="0"/>
                  </a:rPr>
                  <a:t>th observation and the mean of observations in the </a:t>
                </a:r>
                <a:r>
                  <a:rPr lang="en-US" sz="1800" b="0" i="1" dirty="0" err="1">
                    <a:latin typeface="Avenir Next LT Pro" panose="020B0504020202020204" pitchFamily="34" charset="0"/>
                  </a:rPr>
                  <a:t>i</a:t>
                </a:r>
                <a:r>
                  <a:rPr lang="en-US" sz="1800" b="0" dirty="0" err="1">
                    <a:latin typeface="Avenir Next LT Pro" panose="020B0504020202020204" pitchFamily="34" charset="0"/>
                  </a:rPr>
                  <a:t>th</a:t>
                </a:r>
                <a:r>
                  <a:rPr lang="en-US" sz="1800" b="0" dirty="0">
                    <a:latin typeface="Avenir Next LT Pro" panose="020B0504020202020204" pitchFamily="34" charset="0"/>
                  </a:rPr>
                  <a:t> block and </a:t>
                </a:r>
                <a:r>
                  <a:rPr lang="en-US" sz="1800" b="0" i="1" dirty="0" err="1">
                    <a:latin typeface="Avenir Next LT Pro" panose="020B0504020202020204" pitchFamily="34" charset="0"/>
                  </a:rPr>
                  <a:t>j</a:t>
                </a:r>
                <a:r>
                  <a:rPr lang="en-US" sz="1800" b="0" dirty="0" err="1">
                    <a:latin typeface="Avenir Next LT Pro" panose="020B0504020202020204" pitchFamily="34" charset="0"/>
                  </a:rPr>
                  <a:t>th</a:t>
                </a:r>
                <a:r>
                  <a:rPr lang="en-US" sz="1800" b="0" dirty="0">
                    <a:latin typeface="Avenir Next LT Pro" panose="020B0504020202020204" pitchFamily="34" charset="0"/>
                  </a:rPr>
                  <a:t> treatment level</a:t>
                </a: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Cambria Math" panose="02040503050406030204" pitchFamily="18" charset="0"/>
                  <a:ea typeface="Cambria Math" panose="02040503050406030204" pitchFamily="18"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a:p>
                <a:pPr algn="l">
                  <a:spcBef>
                    <a:spcPts val="0"/>
                  </a:spcBef>
                </a:pPr>
                <a:endParaRPr lang="en-US" sz="1800" b="0" dirty="0">
                  <a:latin typeface="Avenir Next LT Pro" panose="020B0504020202020204" pitchFamily="34" charset="0"/>
                </a:endParaRPr>
              </a:p>
            </p:txBody>
          </p:sp>
        </mc:Choice>
        <mc:Fallback xmlns="">
          <p:sp>
            <p:nvSpPr>
              <p:cNvPr id="4" name="Content Placeholder 2">
                <a:extLst>
                  <a:ext uri="{FF2B5EF4-FFF2-40B4-BE49-F238E27FC236}">
                    <a16:creationId xmlns:a16="http://schemas.microsoft.com/office/drawing/2014/main" id="{DABFE2A1-1FDC-478C-8906-6702D4AEB64C}"/>
                  </a:ext>
                </a:extLst>
              </p:cNvPr>
              <p:cNvSpPr txBox="1">
                <a:spLocks noRot="1" noChangeAspect="1" noMove="1" noResize="1" noEditPoints="1" noAdjustHandles="1" noChangeArrowheads="1" noChangeShapeType="1" noTextEdit="1"/>
              </p:cNvSpPr>
              <p:nvPr/>
            </p:nvSpPr>
            <p:spPr>
              <a:xfrm>
                <a:off x="317529" y="2717947"/>
                <a:ext cx="8508941" cy="2781583"/>
              </a:xfrm>
              <a:prstGeom prst="rect">
                <a:avLst/>
              </a:prstGeom>
              <a:blipFill>
                <a:blip r:embed="rId3"/>
                <a:stretch>
                  <a:fillRect l="-860" t="-2632"/>
                </a:stretch>
              </a:blipFill>
            </p:spPr>
            <p:txBody>
              <a:bodyPr/>
              <a:lstStyle/>
              <a:p>
                <a:r>
                  <a:rPr lang="en-US">
                    <a:noFill/>
                  </a:rPr>
                  <a:t> </a:t>
                </a:r>
              </a:p>
            </p:txBody>
          </p:sp>
        </mc:Fallback>
      </mc:AlternateContent>
    </p:spTree>
    <p:extLst>
      <p:ext uri="{BB962C8B-B14F-4D97-AF65-F5344CB8AC3E}">
        <p14:creationId xmlns:p14="http://schemas.microsoft.com/office/powerpoint/2010/main" val="10419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Balanced </a:t>
            </a:r>
            <a:r>
              <a:rPr lang="en-US" b="1" dirty="0"/>
              <a:t>incomplete</a:t>
            </a:r>
            <a:r>
              <a:rPr lang="en-US" dirty="0"/>
              <a:t> block design (</a:t>
            </a:r>
            <a:r>
              <a:rPr lang="en-US" dirty="0" err="1"/>
              <a:t>BIBD</a:t>
            </a:r>
            <a:r>
              <a:rPr lang="en-US" dirty="0"/>
              <a:t>)</a:t>
            </a:r>
          </a:p>
        </p:txBody>
      </p:sp>
      <p:sp>
        <p:nvSpPr>
          <p:cNvPr id="3" name="Rectangle 2">
            <a:extLst>
              <a:ext uri="{FF2B5EF4-FFF2-40B4-BE49-F238E27FC236}">
                <a16:creationId xmlns:a16="http://schemas.microsoft.com/office/drawing/2014/main" id="{E489B26D-0062-4683-8646-C67883F9A0C3}"/>
              </a:ext>
            </a:extLst>
          </p:cNvPr>
          <p:cNvSpPr/>
          <p:nvPr/>
        </p:nvSpPr>
        <p:spPr>
          <a:xfrm>
            <a:off x="327359" y="1203866"/>
            <a:ext cx="6260753" cy="646331"/>
          </a:xfrm>
          <a:prstGeom prst="rect">
            <a:avLst/>
          </a:prstGeom>
        </p:spPr>
        <p:txBody>
          <a:bodyPr wrap="none">
            <a:spAutoFit/>
          </a:bodyPr>
          <a:lstStyle/>
          <a:p>
            <a:r>
              <a:rPr lang="en-US" dirty="0">
                <a:latin typeface="Avenir Next LT Pro Light" panose="020B0304020202020204" pitchFamily="34" charset="0"/>
              </a:rPr>
              <a:t>Not all treatments appear in each block. </a:t>
            </a:r>
          </a:p>
          <a:p>
            <a:r>
              <a:rPr lang="el-GR" dirty="0">
                <a:latin typeface="Avenir Next LT Pro Light" panose="020B0304020202020204" pitchFamily="34" charset="0"/>
                <a:ea typeface="Cambria Math" panose="02040503050406030204" pitchFamily="18" charset="0"/>
              </a:rPr>
              <a:t>λ</a:t>
            </a:r>
            <a:r>
              <a:rPr lang="en-US" baseline="-25000" dirty="0">
                <a:latin typeface="Avenir Next LT Pro Light" panose="020B0304020202020204" pitchFamily="34" charset="0"/>
                <a:ea typeface="Cambria Math" panose="02040503050406030204" pitchFamily="18" charset="0"/>
              </a:rPr>
              <a:t>ii’</a:t>
            </a:r>
            <a:r>
              <a:rPr lang="en-US" dirty="0">
                <a:latin typeface="Avenir Next LT Pro Light" panose="020B0304020202020204" pitchFamily="34" charset="0"/>
                <a:ea typeface="Cambria Math" panose="02040503050406030204" pitchFamily="18" charset="0"/>
              </a:rPr>
              <a:t>=2=number of times treatment </a:t>
            </a:r>
            <a:r>
              <a:rPr lang="en-US" i="1" dirty="0" err="1">
                <a:latin typeface="Avenir Next LT Pro Light" panose="020B0304020202020204" pitchFamily="34" charset="0"/>
                <a:ea typeface="Cambria Math" panose="02040503050406030204" pitchFamily="18" charset="0"/>
              </a:rPr>
              <a:t>i</a:t>
            </a:r>
            <a:r>
              <a:rPr lang="en-US" dirty="0">
                <a:latin typeface="Avenir Next LT Pro Light" panose="020B0304020202020204" pitchFamily="34" charset="0"/>
                <a:ea typeface="Cambria Math" panose="02040503050406030204" pitchFamily="18" charset="0"/>
              </a:rPr>
              <a:t> and </a:t>
            </a:r>
            <a:r>
              <a:rPr lang="en-US" i="1" dirty="0" err="1">
                <a:latin typeface="Avenir Next LT Pro Light" panose="020B0304020202020204" pitchFamily="34" charset="0"/>
                <a:ea typeface="Cambria Math" panose="02040503050406030204" pitchFamily="18" charset="0"/>
              </a:rPr>
              <a:t>i</a:t>
            </a:r>
            <a:r>
              <a:rPr lang="en-US" i="1" dirty="0">
                <a:latin typeface="Avenir Next LT Pro Light" panose="020B0304020202020204" pitchFamily="34" charset="0"/>
                <a:ea typeface="Cambria Math" panose="02040503050406030204" pitchFamily="18" charset="0"/>
              </a:rPr>
              <a:t>'</a:t>
            </a:r>
            <a:r>
              <a:rPr lang="en-US" dirty="0">
                <a:latin typeface="Avenir Next LT Pro Light" panose="020B0304020202020204" pitchFamily="34" charset="0"/>
                <a:ea typeface="Cambria Math" panose="02040503050406030204" pitchFamily="18" charset="0"/>
              </a:rPr>
              <a:t> occur together. </a:t>
            </a:r>
            <a:endParaRPr lang="en-US" dirty="0">
              <a:latin typeface="Avenir Next LT Pro Light" panose="020B0304020202020204" pitchFamily="34" charset="0"/>
            </a:endParaRPr>
          </a:p>
        </p:txBody>
      </p:sp>
      <p:graphicFrame>
        <p:nvGraphicFramePr>
          <p:cNvPr id="5" name="Table 4">
            <a:extLst>
              <a:ext uri="{FF2B5EF4-FFF2-40B4-BE49-F238E27FC236}">
                <a16:creationId xmlns:a16="http://schemas.microsoft.com/office/drawing/2014/main" id="{BCA84095-A8E9-4B32-ADB6-ACB88E067A1A}"/>
              </a:ext>
            </a:extLst>
          </p:cNvPr>
          <p:cNvGraphicFramePr>
            <a:graphicFrameLocks noGrp="1"/>
          </p:cNvGraphicFramePr>
          <p:nvPr>
            <p:extLst>
              <p:ext uri="{D42A27DB-BD31-4B8C-83A1-F6EECF244321}">
                <p14:modId xmlns:p14="http://schemas.microsoft.com/office/powerpoint/2010/main" val="3411963347"/>
              </p:ext>
            </p:extLst>
          </p:nvPr>
        </p:nvGraphicFramePr>
        <p:xfrm>
          <a:off x="1828800" y="1203866"/>
          <a:ext cx="5486400" cy="54864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125457368"/>
                    </a:ext>
                  </a:extLst>
                </a:gridCol>
                <a:gridCol w="1371600">
                  <a:extLst>
                    <a:ext uri="{9D8B030D-6E8A-4147-A177-3AD203B41FA5}">
                      <a16:colId xmlns:a16="http://schemas.microsoft.com/office/drawing/2014/main" val="3767836490"/>
                    </a:ext>
                  </a:extLst>
                </a:gridCol>
                <a:gridCol w="1371600">
                  <a:extLst>
                    <a:ext uri="{9D8B030D-6E8A-4147-A177-3AD203B41FA5}">
                      <a16:colId xmlns:a16="http://schemas.microsoft.com/office/drawing/2014/main" val="1705533880"/>
                    </a:ext>
                  </a:extLst>
                </a:gridCol>
                <a:gridCol w="1371600">
                  <a:extLst>
                    <a:ext uri="{9D8B030D-6E8A-4147-A177-3AD203B41FA5}">
                      <a16:colId xmlns:a16="http://schemas.microsoft.com/office/drawing/2014/main" val="2036967779"/>
                    </a:ext>
                  </a:extLst>
                </a:gridCol>
              </a:tblGrid>
              <a:tr h="1097280">
                <a:tc>
                  <a:txBody>
                    <a:bodyPr/>
                    <a:lstStyle/>
                    <a:p>
                      <a:pPr algn="ctr"/>
                      <a:r>
                        <a:rPr lang="en-US" dirty="0">
                          <a:solidFill>
                            <a:sysClr val="windowText" lastClr="000000"/>
                          </a:solidFill>
                          <a:latin typeface="Avenir Next LT Pro Light" panose="020B0304020202020204" pitchFamily="34" charset="0"/>
                        </a:rPr>
                        <a:t>Block 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Avenir Next LT Pro Light" panose="020B0304020202020204" pitchFamily="34" charset="0"/>
                        </a:rPr>
                        <a:t>Block 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Avenir Next LT Pro Light" panose="020B0304020202020204" pitchFamily="34" charset="0"/>
                        </a:rPr>
                        <a:t>Block 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Avenir Next LT Pro Light" panose="020B0304020202020204" pitchFamily="34" charset="0"/>
                        </a:rPr>
                        <a:t>Block 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288096"/>
                  </a:ext>
                </a:extLst>
              </a:tr>
              <a:tr h="1097280">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572709741"/>
                  </a:ext>
                </a:extLst>
              </a:tr>
              <a:tr h="1097280">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13840514"/>
                  </a:ext>
                </a:extLst>
              </a:tr>
              <a:tr h="1097280">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59861256"/>
                  </a:ext>
                </a:extLst>
              </a:tr>
              <a:tr h="1097280">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02850829"/>
                  </a:ext>
                </a:extLst>
              </a:tr>
            </a:tbl>
          </a:graphicData>
        </a:graphic>
      </p:graphicFrame>
    </p:spTree>
    <p:extLst>
      <p:ext uri="{BB962C8B-B14F-4D97-AF65-F5344CB8AC3E}">
        <p14:creationId xmlns:p14="http://schemas.microsoft.com/office/powerpoint/2010/main" val="335931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C65D-1AE7-4956-90A9-71CFA4E90E52}"/>
              </a:ext>
            </a:extLst>
          </p:cNvPr>
          <p:cNvSpPr>
            <a:spLocks noGrp="1"/>
          </p:cNvSpPr>
          <p:nvPr>
            <p:ph type="title"/>
          </p:nvPr>
        </p:nvSpPr>
        <p:spPr/>
        <p:txBody>
          <a:bodyPr/>
          <a:lstStyle/>
          <a:p>
            <a:pPr>
              <a:spcBef>
                <a:spcPts val="0"/>
              </a:spcBef>
            </a:pPr>
            <a:r>
              <a:rPr lang="en-US" dirty="0"/>
              <a:t>Unbalanced incomplete block design</a:t>
            </a:r>
          </a:p>
        </p:txBody>
      </p:sp>
      <p:graphicFrame>
        <p:nvGraphicFramePr>
          <p:cNvPr id="5" name="Table 4">
            <a:extLst>
              <a:ext uri="{FF2B5EF4-FFF2-40B4-BE49-F238E27FC236}">
                <a16:creationId xmlns:a16="http://schemas.microsoft.com/office/drawing/2014/main" id="{579B16BA-F48F-47F7-9E52-FB6E8A948A44}"/>
              </a:ext>
            </a:extLst>
          </p:cNvPr>
          <p:cNvGraphicFramePr>
            <a:graphicFrameLocks noGrp="1"/>
          </p:cNvGraphicFramePr>
          <p:nvPr>
            <p:extLst>
              <p:ext uri="{D42A27DB-BD31-4B8C-83A1-F6EECF244321}">
                <p14:modId xmlns:p14="http://schemas.microsoft.com/office/powerpoint/2010/main" val="3352631607"/>
              </p:ext>
            </p:extLst>
          </p:nvPr>
        </p:nvGraphicFramePr>
        <p:xfrm>
          <a:off x="1828800" y="1203866"/>
          <a:ext cx="5486400" cy="54864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125457368"/>
                    </a:ext>
                  </a:extLst>
                </a:gridCol>
                <a:gridCol w="1371600">
                  <a:extLst>
                    <a:ext uri="{9D8B030D-6E8A-4147-A177-3AD203B41FA5}">
                      <a16:colId xmlns:a16="http://schemas.microsoft.com/office/drawing/2014/main" val="3767836490"/>
                    </a:ext>
                  </a:extLst>
                </a:gridCol>
                <a:gridCol w="1371600">
                  <a:extLst>
                    <a:ext uri="{9D8B030D-6E8A-4147-A177-3AD203B41FA5}">
                      <a16:colId xmlns:a16="http://schemas.microsoft.com/office/drawing/2014/main" val="1705533880"/>
                    </a:ext>
                  </a:extLst>
                </a:gridCol>
                <a:gridCol w="1371600">
                  <a:extLst>
                    <a:ext uri="{9D8B030D-6E8A-4147-A177-3AD203B41FA5}">
                      <a16:colId xmlns:a16="http://schemas.microsoft.com/office/drawing/2014/main" val="2036967779"/>
                    </a:ext>
                  </a:extLst>
                </a:gridCol>
              </a:tblGrid>
              <a:tr h="1097280">
                <a:tc>
                  <a:txBody>
                    <a:bodyPr/>
                    <a:lstStyle/>
                    <a:p>
                      <a:pPr algn="ctr"/>
                      <a:r>
                        <a:rPr lang="en-US" dirty="0">
                          <a:solidFill>
                            <a:sysClr val="windowText" lastClr="000000"/>
                          </a:solidFill>
                          <a:latin typeface="Avenir Next LT Pro Light" panose="020B0304020202020204" pitchFamily="34" charset="0"/>
                        </a:rPr>
                        <a:t>Block 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Avenir Next LT Pro Light" panose="020B0304020202020204" pitchFamily="34" charset="0"/>
                        </a:rPr>
                        <a:t>Block 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Avenir Next LT Pro Light" panose="020B0304020202020204" pitchFamily="34" charset="0"/>
                        </a:rPr>
                        <a:t>Block 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Avenir Next LT Pro Light" panose="020B0304020202020204" pitchFamily="34" charset="0"/>
                        </a:rPr>
                        <a:t>Block 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288096"/>
                  </a:ext>
                </a:extLst>
              </a:tr>
              <a:tr h="1097280">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572709741"/>
                  </a:ext>
                </a:extLst>
              </a:tr>
              <a:tr h="1097280">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13840514"/>
                  </a:ext>
                </a:extLst>
              </a:tr>
              <a:tr h="1097280">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59861256"/>
                  </a:ext>
                </a:extLst>
              </a:tr>
              <a:tr h="1097280">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914400" rtl="0" eaLnBrk="1" latinLnBrk="0" hangingPunct="1"/>
                      <a:endParaRPr lang="en-US" sz="4000" b="0" kern="1200" dirty="0">
                        <a:solidFill>
                          <a:sysClr val="windowText" lastClr="000000"/>
                        </a:solidFill>
                        <a:latin typeface="Avenir Next LT Pro Light" panose="020B03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4000" b="0" kern="1200" dirty="0">
                          <a:solidFill>
                            <a:sysClr val="windowText" lastClr="000000"/>
                          </a:solidFill>
                          <a:latin typeface="Avenir Next LT Pro Light" panose="020B0304020202020204" pitchFamily="34" charset="0"/>
                          <a:ea typeface="+mn-ea"/>
                          <a:cs typeface="+mn-cs"/>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02850829"/>
                  </a:ext>
                </a:extLst>
              </a:tr>
            </a:tbl>
          </a:graphicData>
        </a:graphic>
      </p:graphicFrame>
    </p:spTree>
    <p:extLst>
      <p:ext uri="{BB962C8B-B14F-4D97-AF65-F5344CB8AC3E}">
        <p14:creationId xmlns:p14="http://schemas.microsoft.com/office/powerpoint/2010/main" val="421349189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4536</TotalTime>
  <Words>1350</Words>
  <Application>Microsoft Office PowerPoint</Application>
  <PresentationFormat>On-screen Show (4:3)</PresentationFormat>
  <Paragraphs>306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Avenir Next LT Pro</vt:lpstr>
      <vt:lpstr>Avenir Next LT Pro Light</vt:lpstr>
      <vt:lpstr>Calibri</vt:lpstr>
      <vt:lpstr>Cambria Math</vt:lpstr>
      <vt:lpstr>1_Office Theme</vt:lpstr>
      <vt:lpstr>Experimental Design: Stratification</vt:lpstr>
      <vt:lpstr>Learning objectives</vt:lpstr>
      <vt:lpstr>Completely randomized design</vt:lpstr>
      <vt:lpstr>Randomized complete block (RCB)</vt:lpstr>
      <vt:lpstr>RCB simplified</vt:lpstr>
      <vt:lpstr>PowerPoint Presentation</vt:lpstr>
      <vt:lpstr>Linear model for RCB</vt:lpstr>
      <vt:lpstr>Balanced incomplete block design (BIBD)</vt:lpstr>
      <vt:lpstr>Unbalanced incomplete block design</vt:lpstr>
      <vt:lpstr>Stratification in experimental design</vt:lpstr>
      <vt:lpstr>Activity (discussion)</vt:lpstr>
      <vt:lpstr>Randomized complete block</vt:lpstr>
      <vt:lpstr>Activity</vt:lpstr>
      <vt:lpstr>ANOVA</vt:lpstr>
      <vt:lpstr>PowerPoint Presentation</vt:lpstr>
      <vt:lpstr>Latin square</vt:lpstr>
      <vt:lpstr>Latin square</vt:lpstr>
      <vt:lpstr>Latin square</vt:lpstr>
      <vt:lpstr>Linear models</vt:lpstr>
      <vt:lpstr>Split plot</vt:lpstr>
      <vt:lpstr>Split plot example</vt:lpstr>
      <vt:lpstr>Linear model for split plot</vt:lpstr>
      <vt:lpstr>Split plot - comparisons</vt:lpstr>
      <vt:lpstr>Split plot</vt:lpstr>
      <vt:lpstr>F-ratios in split plot designs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Ward, Sam</dc:creator>
  <cp:lastModifiedBy>Ward, Samuel</cp:lastModifiedBy>
  <cp:revision>211</cp:revision>
  <dcterms:created xsi:type="dcterms:W3CDTF">2021-01-05T17:23:35Z</dcterms:created>
  <dcterms:modified xsi:type="dcterms:W3CDTF">2023-09-25T15:10:52Z</dcterms:modified>
</cp:coreProperties>
</file>