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6" autoAdjust="0"/>
    <p:restoredTop sz="94660"/>
  </p:normalViewPr>
  <p:slideViewPr>
    <p:cSldViewPr>
      <p:cViewPr varScale="1">
        <p:scale>
          <a:sx n="102" d="100"/>
          <a:sy n="102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029AE3-4F0B-40A3-9F6B-284F4B3C40A3}" type="datetimeFigureOut">
              <a:rPr lang="ru-RU" smtClean="0"/>
              <a:pPr/>
              <a:t>21.12.2006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94822EF-4C20-4AB5-A344-0E00E0123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Без-имени-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341" y="0"/>
            <a:ext cx="1626659" cy="1639221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000496" y="4929198"/>
            <a:ext cx="8458200" cy="2151069"/>
          </a:xfrm>
        </p:spPr>
        <p:txBody>
          <a:bodyPr>
            <a:noAutofit/>
          </a:bodyPr>
          <a:lstStyle/>
          <a:p>
            <a:r>
              <a:rPr lang="uk-UA" sz="2800" i="1" dirty="0" smtClean="0"/>
              <a:t>Звіт про </a:t>
            </a:r>
            <a:r>
              <a:rPr lang="uk-UA" sz="2800" i="1" dirty="0" err="1" smtClean="0"/>
              <a:t>работу</a:t>
            </a:r>
            <a:r>
              <a:rPr lang="uk-UA" sz="2800" i="1" dirty="0" smtClean="0"/>
              <a:t> лабораторії</a:t>
            </a:r>
            <a:endParaRPr lang="ru-RU" sz="2800" i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914900" y="857232"/>
            <a:ext cx="8458200" cy="485772"/>
          </a:xfrm>
        </p:spPr>
        <p:txBody>
          <a:bodyPr>
            <a:normAutofit/>
          </a:bodyPr>
          <a:lstStyle/>
          <a:p>
            <a:r>
              <a:rPr lang="ru-RU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Херсонський</a:t>
            </a:r>
            <a:r>
              <a:rPr lang="ru-RU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державний</a:t>
            </a:r>
            <a:r>
              <a:rPr lang="ru-RU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університет</a:t>
            </a:r>
            <a:endParaRPr lang="ru-RU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071678"/>
            <a:ext cx="8139985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uk-UA" sz="5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Лабораторія інтегрованих </a:t>
            </a:r>
          </a:p>
          <a:p>
            <a:pPr algn="ctr"/>
            <a:r>
              <a:rPr lang="uk-UA" sz="54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середовищ навчання</a:t>
            </a:r>
            <a:endParaRPr lang="ru-RU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Проекти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</a:t>
            </a:r>
            <a:r>
              <a:rPr lang="uk-UA" sz="2800" i="1" dirty="0" err="1" smtClean="0"/>
              <a:t>ії</a:t>
            </a:r>
            <a:endParaRPr lang="ru-RU" sz="28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1214422"/>
            <a:ext cx="39290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У рамках спільного європейського проекту </a:t>
            </a:r>
            <a:r>
              <a:rPr lang="en-US" dirty="0" smtClean="0">
                <a:latin typeface="VivaldiD CL" pitchFamily="66" charset="0"/>
              </a:rPr>
              <a:t>Tempus CD_JEP 25215-2004 “Geographic Information Systems in Agrarian Universities”, </a:t>
            </a:r>
            <a:r>
              <a:rPr lang="uk-UA" dirty="0" smtClean="0">
                <a:latin typeface="VivaldiD CL" pitchFamily="66" charset="0"/>
              </a:rPr>
              <a:t>який виконується університетом </a:t>
            </a:r>
            <a:r>
              <a:rPr lang="en-US" dirty="0" smtClean="0">
                <a:latin typeface="VivaldiD CL" pitchFamily="66" charset="0"/>
              </a:rPr>
              <a:t>Glasgow Caledonian (</a:t>
            </a:r>
            <a:r>
              <a:rPr lang="uk-UA" dirty="0" smtClean="0">
                <a:latin typeface="VivaldiD CL" pitchFamily="66" charset="0"/>
              </a:rPr>
              <a:t>Великобританія), Херсонським державним аграрним університетом (Україна), Херсонським державним університетом (Україна) та університетом </a:t>
            </a:r>
            <a:r>
              <a:rPr lang="en-US" dirty="0" smtClean="0">
                <a:latin typeface="VivaldiD CL" pitchFamily="66" charset="0"/>
              </a:rPr>
              <a:t>Gavle (</a:t>
            </a:r>
            <a:r>
              <a:rPr lang="uk-UA" dirty="0" smtClean="0">
                <a:latin typeface="VivaldiD CL" pitchFamily="66" charset="0"/>
              </a:rPr>
              <a:t>Швеція) створено сайт дистанційного навчання “</a:t>
            </a:r>
            <a:r>
              <a:rPr lang="en-US" dirty="0" smtClean="0">
                <a:latin typeface="VivaldiD CL" pitchFamily="66" charset="0"/>
              </a:rPr>
              <a:t>Geographic Information Systems in Agrarian Universities”. </a:t>
            </a:r>
            <a:r>
              <a:rPr lang="uk-UA" dirty="0" smtClean="0">
                <a:latin typeface="VivaldiD CL" pitchFamily="66" charset="0"/>
              </a:rPr>
              <a:t>Спільно з викладачами Херсонського державного аграрного університету розробляються дистанційні курси для підтримки магістерського курсу "</a:t>
            </a:r>
            <a:r>
              <a:rPr lang="uk-UA" dirty="0" err="1" smtClean="0">
                <a:latin typeface="VivaldiD CL" pitchFamily="66" charset="0"/>
              </a:rPr>
              <a:t>ГІС-технології</a:t>
            </a:r>
            <a:r>
              <a:rPr lang="uk-UA" dirty="0" smtClean="0">
                <a:latin typeface="VivaldiD CL" pitchFamily="66" charset="0"/>
              </a:rPr>
              <a:t> в управлінні  водними і земельними ресурсами". 	             </a:t>
            </a:r>
            <a:endParaRPr lang="ru-RU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21948" y="571480"/>
            <a:ext cx="5158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ru-RU" sz="2800" dirty="0" smtClean="0">
                <a:latin typeface="Mistral" pitchFamily="66" charset="0"/>
              </a:rPr>
              <a:t>Система </a:t>
            </a:r>
            <a:r>
              <a:rPr lang="ru-RU" sz="2800" dirty="0" err="1" smtClean="0">
                <a:latin typeface="Mistral" pitchFamily="66" charset="0"/>
              </a:rPr>
              <a:t>дистанц</a:t>
            </a:r>
            <a:r>
              <a:rPr lang="uk-UA" sz="2800" dirty="0" smtClean="0">
                <a:latin typeface="Mistral" pitchFamily="66" charset="0"/>
              </a:rPr>
              <a:t>і</a:t>
            </a:r>
            <a:r>
              <a:rPr lang="ru-RU" sz="2800" dirty="0" err="1" smtClean="0">
                <a:latin typeface="Mistral" pitchFamily="66" charset="0"/>
              </a:rPr>
              <a:t>йного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ru-RU" sz="2800" dirty="0" err="1" smtClean="0">
                <a:latin typeface="Mistral" pitchFamily="66" charset="0"/>
              </a:rPr>
              <a:t>навчання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en-US" sz="2800" dirty="0" smtClean="0">
                <a:latin typeface="Mistral" pitchFamily="66" charset="0"/>
              </a:rPr>
              <a:t>GISAU</a:t>
            </a:r>
            <a:endParaRPr lang="ru-RU" sz="2800" dirty="0" smtClean="0">
              <a:latin typeface="Mistral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473276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Проекти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</a:t>
            </a:r>
            <a:r>
              <a:rPr lang="uk-UA" sz="2800" i="1" dirty="0" err="1" smtClean="0"/>
              <a:t>ії</a:t>
            </a:r>
            <a:endParaRPr lang="ru-RU" sz="28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1214422"/>
            <a:ext cx="39290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Створена система </a:t>
            </a:r>
            <a:r>
              <a:rPr lang="ru-RU" dirty="0" err="1" smtClean="0">
                <a:latin typeface="VivaldiD CL" pitchFamily="66" charset="0"/>
              </a:rPr>
              <a:t>дистанційного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навчання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має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наступні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властивості</a:t>
            </a:r>
            <a:r>
              <a:rPr lang="ru-RU" dirty="0" smtClean="0">
                <a:latin typeface="VivaldiD CL" pitchFamily="66" charset="0"/>
              </a:rPr>
              <a:t>: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•  </a:t>
            </a:r>
            <a:r>
              <a:rPr lang="ru-RU" dirty="0" err="1" smtClean="0">
                <a:latin typeface="VivaldiD CL" pitchFamily="66" charset="0"/>
              </a:rPr>
              <a:t>якісний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відповідно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сучасним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вимогам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графічний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інтерфейс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користувача</a:t>
            </a:r>
            <a:r>
              <a:rPr lang="ru-RU" dirty="0" smtClean="0">
                <a:latin typeface="VivaldiD CL" pitchFamily="66" charset="0"/>
              </a:rPr>
              <a:t>;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•  </a:t>
            </a:r>
            <a:r>
              <a:rPr lang="ru-RU" dirty="0" err="1" smtClean="0">
                <a:latin typeface="VivaldiD CL" pitchFamily="66" charset="0"/>
              </a:rPr>
              <a:t>можливість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створення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авторських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програм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навчання</a:t>
            </a:r>
            <a:r>
              <a:rPr lang="ru-RU" dirty="0" smtClean="0">
                <a:latin typeface="VivaldiD CL" pitchFamily="66" charset="0"/>
              </a:rPr>
              <a:t> по </a:t>
            </a:r>
            <a:r>
              <a:rPr lang="ru-RU" dirty="0" err="1" smtClean="0">
                <a:latin typeface="VivaldiD CL" pitchFamily="66" charset="0"/>
              </a:rPr>
              <a:t>вже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створеному</a:t>
            </a:r>
            <a:r>
              <a:rPr lang="ru-RU" dirty="0" smtClean="0">
                <a:latin typeface="VivaldiD CL" pitchFamily="66" charset="0"/>
              </a:rPr>
              <a:t> курсу;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•  </a:t>
            </a:r>
            <a:r>
              <a:rPr lang="ru-RU" dirty="0" err="1" smtClean="0">
                <a:latin typeface="VivaldiD CL" pitchFamily="66" charset="0"/>
              </a:rPr>
              <a:t>можливості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дистанційного</a:t>
            </a:r>
            <a:r>
              <a:rPr lang="ru-RU" dirty="0" smtClean="0">
                <a:latin typeface="VivaldiD CL" pitchFamily="66" charset="0"/>
              </a:rPr>
              <a:t> контролю </a:t>
            </a:r>
            <a:r>
              <a:rPr lang="ru-RU" dirty="0" err="1" smtClean="0">
                <a:latin typeface="VivaldiD CL" pitchFamily="66" charset="0"/>
              </a:rPr>
              <a:t>знань</a:t>
            </a:r>
            <a:r>
              <a:rPr lang="ru-RU" dirty="0" smtClean="0">
                <a:latin typeface="VivaldiD CL" pitchFamily="66" charset="0"/>
              </a:rPr>
              <a:t>: </a:t>
            </a:r>
            <a:r>
              <a:rPr lang="ru-RU" dirty="0" err="1" smtClean="0">
                <a:latin typeface="VivaldiD CL" pitchFamily="66" charset="0"/>
              </a:rPr>
              <a:t>інтерактивні</a:t>
            </a:r>
            <a:r>
              <a:rPr lang="ru-RU" dirty="0" smtClean="0">
                <a:latin typeface="VivaldiD CL" pitchFamily="66" charset="0"/>
              </a:rPr>
              <a:t> тести для </a:t>
            </a:r>
            <a:r>
              <a:rPr lang="ru-RU" dirty="0" err="1" smtClean="0">
                <a:latin typeface="VivaldiD CL" pitchFamily="66" charset="0"/>
              </a:rPr>
              <a:t>перевірки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знань</a:t>
            </a:r>
            <a:r>
              <a:rPr lang="ru-RU" dirty="0" smtClean="0">
                <a:latin typeface="VivaldiD CL" pitchFamily="66" charset="0"/>
              </a:rPr>
              <a:t> 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•  </a:t>
            </a:r>
            <a:r>
              <a:rPr lang="ru-RU" dirty="0" err="1" smtClean="0">
                <a:latin typeface="VivaldiD CL" pitchFamily="66" charset="0"/>
              </a:rPr>
              <a:t>моніторинг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результатів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тестування</a:t>
            </a:r>
            <a:r>
              <a:rPr lang="ru-RU" dirty="0" smtClean="0">
                <a:latin typeface="VivaldiD CL" pitchFamily="66" charset="0"/>
              </a:rPr>
              <a:t> за </a:t>
            </a:r>
            <a:r>
              <a:rPr lang="ru-RU" dirty="0" err="1" smtClean="0">
                <a:latin typeface="VivaldiD CL" pitchFamily="66" charset="0"/>
              </a:rPr>
              <a:t>допомогою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електронного</a:t>
            </a:r>
            <a:r>
              <a:rPr lang="ru-RU" dirty="0" smtClean="0">
                <a:latin typeface="VivaldiD CL" pitchFamily="66" charset="0"/>
              </a:rPr>
              <a:t> журналу;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•  </a:t>
            </a:r>
            <a:r>
              <a:rPr lang="ru-RU" dirty="0" err="1" smtClean="0">
                <a:latin typeface="VivaldiD CL" pitchFamily="66" charset="0"/>
              </a:rPr>
              <a:t>розвинуті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засоби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комунікацій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студентів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між</a:t>
            </a:r>
            <a:r>
              <a:rPr lang="ru-RU" dirty="0" smtClean="0">
                <a:latin typeface="VivaldiD CL" pitchFamily="66" charset="0"/>
              </a:rPr>
              <a:t> собою </a:t>
            </a:r>
            <a:r>
              <a:rPr lang="ru-RU" dirty="0" err="1" smtClean="0">
                <a:latin typeface="VivaldiD CL" pitchFamily="66" charset="0"/>
              </a:rPr>
              <a:t>і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з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навчальним</a:t>
            </a:r>
            <a:r>
              <a:rPr lang="ru-RU" dirty="0" smtClean="0">
                <a:latin typeface="VivaldiD CL" pitchFamily="66" charset="0"/>
              </a:rPr>
              <a:t> центром</a:t>
            </a:r>
          </a:p>
          <a:p>
            <a:pPr>
              <a:buNone/>
            </a:pPr>
            <a:r>
              <a:rPr lang="ru-RU" dirty="0" smtClean="0">
                <a:latin typeface="VivaldiD CL" pitchFamily="66" charset="0"/>
              </a:rPr>
              <a:t>     (</a:t>
            </a:r>
            <a:r>
              <a:rPr lang="ru-RU" dirty="0" err="1" smtClean="0">
                <a:latin typeface="VivaldiD CL" pitchFamily="66" charset="0"/>
              </a:rPr>
              <a:t>конференції</a:t>
            </a:r>
            <a:r>
              <a:rPr lang="ru-RU" dirty="0" smtClean="0">
                <a:latin typeface="VivaldiD CL" pitchFamily="66" charset="0"/>
              </a:rPr>
              <a:t>, </a:t>
            </a:r>
            <a:r>
              <a:rPr lang="ru-RU" dirty="0" err="1" smtClean="0">
                <a:latin typeface="VivaldiD CL" pitchFamily="66" charset="0"/>
              </a:rPr>
              <a:t>віртуальні</a:t>
            </a:r>
            <a:r>
              <a:rPr lang="ru-RU" dirty="0" smtClean="0">
                <a:latin typeface="VivaldiD CL" pitchFamily="66" charset="0"/>
              </a:rPr>
              <a:t> </a:t>
            </a:r>
            <a:r>
              <a:rPr lang="ru-RU" dirty="0" err="1" smtClean="0">
                <a:latin typeface="VivaldiD CL" pitchFamily="66" charset="0"/>
              </a:rPr>
              <a:t>семінари</a:t>
            </a:r>
            <a:r>
              <a:rPr lang="ru-RU" dirty="0" smtClean="0">
                <a:latin typeface="VivaldiD CL" pitchFamily="66" charset="0"/>
              </a:rPr>
              <a:t>, </a:t>
            </a:r>
            <a:r>
              <a:rPr lang="en-US" dirty="0" smtClean="0">
                <a:latin typeface="VivaldiD CL" pitchFamily="66" charset="0"/>
              </a:rPr>
              <a:t>on-line </a:t>
            </a:r>
            <a:r>
              <a:rPr lang="ru-RU" dirty="0" err="1" smtClean="0">
                <a:latin typeface="VivaldiD CL" pitchFamily="66" charset="0"/>
              </a:rPr>
              <a:t>зв’язок</a:t>
            </a:r>
            <a:r>
              <a:rPr lang="ru-RU" dirty="0" smtClean="0">
                <a:latin typeface="VivaldiD CL" pitchFamily="66" charset="0"/>
              </a:rPr>
              <a:t>).</a:t>
            </a: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21948" y="571480"/>
            <a:ext cx="5158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ru-RU" sz="2800" dirty="0" smtClean="0">
                <a:latin typeface="Mistral" pitchFamily="66" charset="0"/>
              </a:rPr>
              <a:t>Система </a:t>
            </a:r>
            <a:r>
              <a:rPr lang="ru-RU" sz="2800" dirty="0" err="1" smtClean="0">
                <a:latin typeface="Mistral" pitchFamily="66" charset="0"/>
              </a:rPr>
              <a:t>дистанц</a:t>
            </a:r>
            <a:r>
              <a:rPr lang="uk-UA" sz="2800" dirty="0" smtClean="0">
                <a:latin typeface="Mistral" pitchFamily="66" charset="0"/>
              </a:rPr>
              <a:t>і</a:t>
            </a:r>
            <a:r>
              <a:rPr lang="ru-RU" sz="2800" dirty="0" err="1" smtClean="0">
                <a:latin typeface="Mistral" pitchFamily="66" charset="0"/>
              </a:rPr>
              <a:t>йного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ru-RU" sz="2800" dirty="0" err="1" smtClean="0">
                <a:latin typeface="Mistral" pitchFamily="66" charset="0"/>
              </a:rPr>
              <a:t>навчання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en-US" sz="2800" dirty="0" smtClean="0">
                <a:latin typeface="Mistral" pitchFamily="66" charset="0"/>
              </a:rPr>
              <a:t>GISAU</a:t>
            </a:r>
            <a:endParaRPr lang="ru-RU" sz="2800" dirty="0" smtClean="0">
              <a:latin typeface="Mistral" pitchFamily="66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426720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39166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uk-UA" sz="3200" b="1" dirty="0" smtClean="0">
                <a:latin typeface="VivaldiD CL" pitchFamily="66" charset="0"/>
              </a:rPr>
              <a:t>Сьогодні лабораторія працює над такими проектами як сайт продаж </a:t>
            </a:r>
            <a:r>
              <a:rPr lang="en-US" sz="3200" b="1" dirty="0" err="1" smtClean="0">
                <a:latin typeface="VivaldiD CL" pitchFamily="66" charset="0"/>
              </a:rPr>
              <a:t>EduSoft</a:t>
            </a:r>
            <a:r>
              <a:rPr lang="en-US" sz="3200" b="1" dirty="0" smtClean="0">
                <a:latin typeface="VivaldiD CL" pitchFamily="66" charset="0"/>
              </a:rPr>
              <a:t>, </a:t>
            </a:r>
            <a:r>
              <a:rPr lang="ru-RU" sz="3200" b="1" dirty="0" err="1" smtClean="0">
                <a:latin typeface="VivaldiD CL" pitchFamily="66" charset="0"/>
              </a:rPr>
              <a:t>створення</a:t>
            </a:r>
            <a:r>
              <a:rPr lang="ru-RU" sz="3200" b="1" dirty="0" smtClean="0">
                <a:latin typeface="VivaldiD CL" pitchFamily="66" charset="0"/>
              </a:rPr>
              <a:t> </a:t>
            </a:r>
            <a:r>
              <a:rPr lang="uk-UA" sz="3200" b="1" dirty="0" smtClean="0">
                <a:latin typeface="VivaldiD CL" pitchFamily="66" charset="0"/>
              </a:rPr>
              <a:t>сайту </a:t>
            </a:r>
            <a:r>
              <a:rPr lang="uk-UA" sz="3200" b="1" dirty="0" err="1" smtClean="0">
                <a:latin typeface="VivaldiD CL" pitchFamily="66" charset="0"/>
              </a:rPr>
              <a:t>научних</a:t>
            </a:r>
            <a:r>
              <a:rPr lang="uk-UA" sz="3200" b="1" dirty="0" smtClean="0">
                <a:latin typeface="VivaldiD CL" pitchFamily="66" charset="0"/>
              </a:rPr>
              <a:t> шкіл ХДУ та модифікація сайту </a:t>
            </a:r>
            <a:r>
              <a:rPr lang="en-US" sz="3200" b="1" dirty="0" err="1" smtClean="0">
                <a:latin typeface="VivaldiD CL" pitchFamily="66" charset="0"/>
              </a:rPr>
              <a:t>WebAlmir</a:t>
            </a:r>
            <a:r>
              <a:rPr lang="en-US" sz="3200" b="1" dirty="0" smtClean="0">
                <a:latin typeface="VivaldiD CL" pitchFamily="66" charset="0"/>
              </a:rPr>
              <a:t>.</a:t>
            </a:r>
            <a:endParaRPr lang="ru-RU" sz="3200" b="1" dirty="0">
              <a:latin typeface="VivaldiD CL" pitchFamily="66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5643570" y="5643578"/>
            <a:ext cx="4210080" cy="9667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err="1" smtClean="0">
                <a:latin typeface="Mistral" pitchFamily="66" charset="0"/>
              </a:rPr>
              <a:t>Дяку</a:t>
            </a:r>
            <a:r>
              <a:rPr lang="uk-UA" sz="3200" dirty="0" smtClean="0">
                <a:latin typeface="Mistral" pitchFamily="66" charset="0"/>
              </a:rPr>
              <a:t>є</a:t>
            </a:r>
            <a:r>
              <a:rPr lang="ru-RU" sz="3200" dirty="0" smtClean="0">
                <a:latin typeface="Mistral" pitchFamily="66" charset="0"/>
              </a:rPr>
              <a:t>мо за </a:t>
            </a:r>
            <a:r>
              <a:rPr lang="ru-RU" sz="3200" dirty="0" err="1" smtClean="0">
                <a:latin typeface="Mistral" pitchFamily="66" charset="0"/>
              </a:rPr>
              <a:t>увагу</a:t>
            </a:r>
            <a:r>
              <a:rPr lang="ru-RU" sz="3200" dirty="0" smtClean="0">
                <a:latin typeface="Mistral" pitchFamily="66" charset="0"/>
              </a:rPr>
              <a:t>!</a:t>
            </a:r>
            <a:endParaRPr lang="ru-RU" sz="3200" dirty="0"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MG_2852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43504" y="214290"/>
            <a:ext cx="3833871" cy="2875403"/>
          </a:xfrm>
          <a:prstGeom prst="rect">
            <a:avLst/>
          </a:prstGeom>
          <a:effectLst>
            <a:outerShdw blurRad="50800" dist="114300" dir="6600000" sx="101000" sy="101000" algn="ctr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Зміст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Mistral" pitchFamily="66" charset="0"/>
                <a:hlinkClick r:id="rId3" action="ppaction://hlinksldjump"/>
              </a:rPr>
              <a:t>О </a:t>
            </a:r>
            <a:r>
              <a:rPr lang="ru-RU" dirty="0" err="1" smtClean="0">
                <a:latin typeface="Mistral" pitchFamily="66" charset="0"/>
                <a:hlinkClick r:id="rId3" action="ppaction://hlinksldjump"/>
              </a:rPr>
              <a:t>лабораторії</a:t>
            </a:r>
            <a:endParaRPr lang="ru-RU" dirty="0" smtClean="0">
              <a:latin typeface="Mistral" pitchFamily="66" charset="0"/>
            </a:endParaRPr>
          </a:p>
          <a:p>
            <a:pPr>
              <a:buNone/>
            </a:pPr>
            <a:r>
              <a:rPr lang="ru-RU" dirty="0" smtClean="0">
                <a:latin typeface="Mistral" pitchFamily="66" charset="0"/>
              </a:rPr>
              <a:t>	</a:t>
            </a:r>
            <a:r>
              <a:rPr lang="ru-RU" dirty="0" err="1" smtClean="0">
                <a:latin typeface="Mistral" pitchFamily="66" charset="0"/>
                <a:hlinkClick r:id="rId4" action="ppaction://hlinksldjump"/>
              </a:rPr>
              <a:t>Колектив</a:t>
            </a:r>
            <a:r>
              <a:rPr lang="ru-RU" dirty="0" smtClean="0">
                <a:latin typeface="Mistral" pitchFamily="66" charset="0"/>
                <a:hlinkClick r:id="rId4" action="ppaction://hlinksldjump"/>
              </a:rPr>
              <a:t> </a:t>
            </a:r>
            <a:r>
              <a:rPr lang="ru-RU" dirty="0" err="1" smtClean="0">
                <a:latin typeface="Mistral" pitchFamily="66" charset="0"/>
                <a:hlinkClick r:id="rId4" action="ppaction://hlinksldjump"/>
              </a:rPr>
              <a:t>лабораторії</a:t>
            </a:r>
            <a:endParaRPr lang="ru-RU" dirty="0" smtClean="0">
              <a:latin typeface="Mistral" pitchFamily="66" charset="0"/>
            </a:endParaRPr>
          </a:p>
          <a:p>
            <a:pPr>
              <a:buNone/>
            </a:pPr>
            <a:r>
              <a:rPr lang="ru-RU" dirty="0" smtClean="0">
                <a:latin typeface="Mistral" pitchFamily="66" charset="0"/>
              </a:rPr>
              <a:t>		</a:t>
            </a:r>
            <a:r>
              <a:rPr lang="ru-RU" dirty="0" err="1" smtClean="0">
                <a:latin typeface="Mistral" pitchFamily="66" charset="0"/>
                <a:hlinkClick r:id="rId5" action="ppaction://hlinksldjump"/>
              </a:rPr>
              <a:t>Проекти</a:t>
            </a:r>
            <a:r>
              <a:rPr lang="ru-RU" dirty="0" smtClean="0">
                <a:latin typeface="Mistral" pitchFamily="66" charset="0"/>
                <a:hlinkClick r:id="rId5" action="ppaction://hlinksldjump"/>
              </a:rPr>
              <a:t> </a:t>
            </a:r>
            <a:r>
              <a:rPr lang="ru-RU" dirty="0" err="1" smtClean="0">
                <a:latin typeface="Mistral" pitchFamily="66" charset="0"/>
                <a:hlinkClick r:id="rId5" action="ppaction://hlinksldjump"/>
              </a:rPr>
              <a:t>лабораторії</a:t>
            </a:r>
            <a:endParaRPr lang="ru-RU" dirty="0" smtClean="0">
              <a:latin typeface="Mistral" pitchFamily="66" charset="0"/>
            </a:endParaRPr>
          </a:p>
          <a:p>
            <a:pPr>
              <a:buNone/>
            </a:pPr>
            <a:r>
              <a:rPr lang="ru-RU" dirty="0" smtClean="0">
                <a:latin typeface="Mistral" pitchFamily="66" charset="0"/>
              </a:rPr>
              <a:t>	  	</a:t>
            </a:r>
            <a:endParaRPr lang="ru-RU" dirty="0"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О </a:t>
            </a:r>
            <a:r>
              <a:rPr lang="ru-RU" sz="2800" i="1" dirty="0" err="1" smtClean="0"/>
              <a:t>лабораторії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47149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 err="1" smtClean="0">
                <a:latin typeface="Calibri" pitchFamily="34" charset="0"/>
              </a:rPr>
              <a:t>Сьогодні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лабораторія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інтегрованих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середовищ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навчання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працює</a:t>
            </a:r>
            <a:r>
              <a:rPr lang="ru-RU" i="1" dirty="0" smtClean="0">
                <a:latin typeface="Calibri" pitchFamily="34" charset="0"/>
              </a:rPr>
              <a:t> за </a:t>
            </a:r>
            <a:r>
              <a:rPr lang="ru-RU" i="1" dirty="0" err="1" smtClean="0">
                <a:latin typeface="Calibri" pitchFamily="34" charset="0"/>
              </a:rPr>
              <a:t>наступними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напрямками</a:t>
            </a:r>
            <a:r>
              <a:rPr lang="ru-RU" i="1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r>
              <a:rPr lang="ru-RU" i="1" dirty="0" smtClean="0">
                <a:latin typeface="Calibri" pitchFamily="34" charset="0"/>
              </a:rPr>
              <a:t>	1. </a:t>
            </a:r>
            <a:r>
              <a:rPr lang="ru-RU" i="1" dirty="0" err="1" smtClean="0">
                <a:latin typeface="Calibri" pitchFamily="34" charset="0"/>
              </a:rPr>
              <a:t>Розробка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концепції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порталів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дистанційної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освіти</a:t>
            </a:r>
            <a:r>
              <a:rPr lang="ru-RU" i="1" dirty="0" smtClean="0">
                <a:latin typeface="Calibri" pitchFamily="34" charset="0"/>
              </a:rPr>
              <a:t> для </a:t>
            </a:r>
            <a:r>
              <a:rPr lang="ru-RU" i="1" dirty="0" err="1" smtClean="0">
                <a:latin typeface="Calibri" pitchFamily="34" charset="0"/>
              </a:rPr>
              <a:t>природничо-математичних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дисциплін</a:t>
            </a: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r>
              <a:rPr lang="ru-RU" i="1" dirty="0" smtClean="0">
                <a:latin typeface="Calibri" pitchFamily="34" charset="0"/>
              </a:rPr>
              <a:t>	2. </a:t>
            </a:r>
            <a:r>
              <a:rPr lang="ru-RU" i="1" dirty="0" err="1" smtClean="0">
                <a:latin typeface="Calibri" pitchFamily="34" charset="0"/>
              </a:rPr>
              <a:t>Розробка</a:t>
            </a:r>
            <a:r>
              <a:rPr lang="ru-RU" i="1" dirty="0" smtClean="0">
                <a:latin typeface="Calibri" pitchFamily="34" charset="0"/>
              </a:rPr>
              <a:t> курсу </a:t>
            </a:r>
            <a:r>
              <a:rPr lang="ru-RU" i="1" dirty="0" err="1" smtClean="0">
                <a:latin typeface="Calibri" pitchFamily="34" charset="0"/>
              </a:rPr>
              <a:t>дистанційного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навчання</a:t>
            </a:r>
            <a:r>
              <a:rPr lang="ru-RU" i="1" dirty="0" smtClean="0">
                <a:latin typeface="Calibri" pitchFamily="34" charset="0"/>
              </a:rPr>
              <a:t> «</a:t>
            </a:r>
            <a:r>
              <a:rPr lang="ru-RU" i="1" dirty="0" err="1" smtClean="0">
                <a:latin typeface="Calibri" pitchFamily="34" charset="0"/>
              </a:rPr>
              <a:t>Лінійна</a:t>
            </a:r>
            <a:r>
              <a:rPr lang="ru-RU" i="1" dirty="0" smtClean="0">
                <a:latin typeface="Calibri" pitchFamily="34" charset="0"/>
              </a:rPr>
              <a:t> алгебра»</a:t>
            </a:r>
          </a:p>
          <a:p>
            <a:pPr>
              <a:buNone/>
            </a:pP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r>
              <a:rPr lang="ru-RU" i="1" dirty="0" smtClean="0">
                <a:latin typeface="Calibri" pitchFamily="34" charset="0"/>
              </a:rPr>
              <a:t>	3. </a:t>
            </a:r>
            <a:r>
              <a:rPr lang="ru-RU" i="1" dirty="0" err="1" smtClean="0">
                <a:latin typeface="Calibri" pitchFamily="34" charset="0"/>
              </a:rPr>
              <a:t>Розробка</a:t>
            </a:r>
            <a:r>
              <a:rPr lang="ru-RU" i="1" dirty="0" smtClean="0">
                <a:latin typeface="Calibri" pitchFamily="34" charset="0"/>
              </a:rPr>
              <a:t> та </a:t>
            </a:r>
            <a:r>
              <a:rPr lang="ru-RU" i="1" dirty="0" err="1" smtClean="0">
                <a:latin typeface="Calibri" pitchFamily="34" charset="0"/>
              </a:rPr>
              <a:t>апробація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нових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педагогічних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та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інформаційних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технологій</a:t>
            </a: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endParaRPr lang="ru-RU" i="1" dirty="0" smtClean="0">
              <a:latin typeface="Calibri" pitchFamily="34" charset="0"/>
            </a:endParaRPr>
          </a:p>
          <a:p>
            <a:pPr>
              <a:buNone/>
            </a:pPr>
            <a:r>
              <a:rPr lang="ru-RU" i="1" dirty="0" smtClean="0">
                <a:latin typeface="Calibri" pitchFamily="34" charset="0"/>
              </a:rPr>
              <a:t>	4. </a:t>
            </a:r>
            <a:r>
              <a:rPr lang="ru-RU" i="1" dirty="0" err="1" smtClean="0">
                <a:latin typeface="Calibri" pitchFamily="34" charset="0"/>
              </a:rPr>
              <a:t>Проведення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виробничих</a:t>
            </a:r>
            <a:r>
              <a:rPr lang="ru-RU" i="1" dirty="0" smtClean="0">
                <a:latin typeface="Calibri" pitchFamily="34" charset="0"/>
              </a:rPr>
              <a:t> практик для </a:t>
            </a:r>
            <a:r>
              <a:rPr lang="ru-RU" i="1" dirty="0" err="1" smtClean="0">
                <a:latin typeface="Calibri" pitchFamily="34" charset="0"/>
              </a:rPr>
              <a:t>студентів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спеціальності</a:t>
            </a:r>
            <a:r>
              <a:rPr lang="ru-RU" i="1" dirty="0" smtClean="0">
                <a:latin typeface="Calibri" pitchFamily="34" charset="0"/>
              </a:rPr>
              <a:t> «</a:t>
            </a:r>
            <a:r>
              <a:rPr lang="ru-RU" i="1" dirty="0" err="1" smtClean="0">
                <a:latin typeface="Calibri" pitchFamily="34" charset="0"/>
              </a:rPr>
              <a:t>Інформатика</a:t>
            </a:r>
            <a:r>
              <a:rPr lang="ru-RU" i="1" dirty="0" smtClean="0">
                <a:latin typeface="Calibri" pitchFamily="34" charset="0"/>
              </a:rPr>
              <a:t>»</a:t>
            </a:r>
          </a:p>
          <a:p>
            <a:pPr>
              <a:buNone/>
            </a:pPr>
            <a:endParaRPr lang="ru-RU" dirty="0" smtClean="0">
              <a:latin typeface="Mistral" pitchFamily="66" charset="0"/>
            </a:endParaRPr>
          </a:p>
          <a:p>
            <a:pPr>
              <a:buNone/>
            </a:pPr>
            <a:endParaRPr lang="ru-RU" dirty="0"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Колектив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лабораторії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686800" cy="528641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dirty="0" err="1" smtClean="0">
                <a:latin typeface="Mistral" pitchFamily="66" charset="0"/>
              </a:rPr>
              <a:t>Гателло</a:t>
            </a:r>
            <a:r>
              <a:rPr lang="ru-RU" dirty="0" smtClean="0">
                <a:latin typeface="Mistral" pitchFamily="66" charset="0"/>
              </a:rPr>
              <a:t> </a:t>
            </a:r>
            <a:r>
              <a:rPr lang="ru-RU" dirty="0" err="1" smtClean="0">
                <a:latin typeface="Mistral" pitchFamily="66" charset="0"/>
              </a:rPr>
              <a:t>Олександр</a:t>
            </a:r>
            <a:r>
              <a:rPr lang="ru-RU" dirty="0" smtClean="0">
                <a:latin typeface="Mistral" pitchFamily="66" charset="0"/>
              </a:rPr>
              <a:t> Серг</a:t>
            </a:r>
            <a:r>
              <a:rPr lang="uk-UA" dirty="0" smtClean="0">
                <a:latin typeface="Mistral" pitchFamily="66" charset="0"/>
              </a:rPr>
              <a:t>і</a:t>
            </a:r>
            <a:r>
              <a:rPr lang="ru-RU" dirty="0" err="1" smtClean="0">
                <a:latin typeface="Mistral" pitchFamily="66" charset="0"/>
              </a:rPr>
              <a:t>йович</a:t>
            </a:r>
            <a:r>
              <a:rPr lang="ru-RU" dirty="0" smtClean="0">
                <a:latin typeface="Mistral" pitchFamily="66" charset="0"/>
              </a:rPr>
              <a:t> </a:t>
            </a:r>
          </a:p>
          <a:p>
            <a:pPr>
              <a:buNone/>
            </a:pPr>
            <a:endParaRPr lang="ru-RU" dirty="0">
              <a:latin typeface="Mistral" pitchFamily="66" charset="0"/>
            </a:endParaRPr>
          </a:p>
        </p:txBody>
      </p:sp>
      <p:pic>
        <p:nvPicPr>
          <p:cNvPr id="7" name="Рисунок 6" descr="Саш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357298"/>
            <a:ext cx="3890003" cy="485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4214810" y="1500174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Студент 5 </a:t>
            </a:r>
            <a:r>
              <a:rPr lang="uk-UA" sz="2800" b="1" dirty="0" err="1" smtClean="0">
                <a:latin typeface="VivaldiD CL" pitchFamily="66" charset="0"/>
              </a:rPr>
              <a:t>курса</a:t>
            </a:r>
            <a:r>
              <a:rPr lang="uk-UA" sz="2800" b="1" dirty="0" smtClean="0">
                <a:latin typeface="VivaldiD CL" pitchFamily="66" charset="0"/>
              </a:rPr>
              <a:t> </a:t>
            </a:r>
            <a:r>
              <a:rPr lang="uk-UA" sz="2800" b="1" dirty="0" err="1" smtClean="0">
                <a:latin typeface="VivaldiD CL" pitchFamily="66" charset="0"/>
              </a:rPr>
              <a:t>факультета</a:t>
            </a:r>
            <a:r>
              <a:rPr lang="uk-UA" sz="2800" b="1" dirty="0" smtClean="0">
                <a:latin typeface="VivaldiD CL" pitchFamily="66" charset="0"/>
              </a:rPr>
              <a:t> фізики, математики та інформатики.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спеціальності:інформатика 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Фахівець лабораторії з розробки програмних продуктів.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Працює в лабораторії з 4 курсу.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Основним завданням є створення програмної бази проектів.</a:t>
            </a:r>
          </a:p>
          <a:p>
            <a:pPr>
              <a:buNone/>
            </a:pPr>
            <a:r>
              <a:rPr lang="uk-UA" b="1" dirty="0" smtClean="0">
                <a:latin typeface="VivaldiD CL" pitchFamily="66" charset="0"/>
              </a:rPr>
              <a:t>	             </a:t>
            </a:r>
            <a:endParaRPr lang="ru-RU" b="1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Колектив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лабораторії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686800" cy="528641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dirty="0" smtClean="0">
                <a:latin typeface="Mistral" pitchFamily="66" charset="0"/>
              </a:rPr>
              <a:t>Ткачук </a:t>
            </a:r>
            <a:r>
              <a:rPr lang="ru-RU" dirty="0" err="1" smtClean="0">
                <a:latin typeface="Mistral" pitchFamily="66" charset="0"/>
              </a:rPr>
              <a:t>Илля</a:t>
            </a:r>
            <a:r>
              <a:rPr lang="ru-RU" dirty="0" smtClean="0">
                <a:latin typeface="Mistral" pitchFamily="66" charset="0"/>
              </a:rPr>
              <a:t> Михайлович </a:t>
            </a:r>
          </a:p>
          <a:p>
            <a:pPr>
              <a:buNone/>
            </a:pPr>
            <a:endParaRPr lang="ru-RU" dirty="0">
              <a:latin typeface="Mistral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4810" y="1500174"/>
            <a:ext cx="457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Студент 5 </a:t>
            </a:r>
            <a:r>
              <a:rPr lang="uk-UA" sz="2800" b="1" dirty="0" err="1" smtClean="0">
                <a:latin typeface="VivaldiD CL" pitchFamily="66" charset="0"/>
              </a:rPr>
              <a:t>курса</a:t>
            </a:r>
            <a:r>
              <a:rPr lang="uk-UA" sz="2800" b="1" dirty="0" smtClean="0">
                <a:latin typeface="VivaldiD CL" pitchFamily="66" charset="0"/>
              </a:rPr>
              <a:t> </a:t>
            </a:r>
            <a:r>
              <a:rPr lang="uk-UA" sz="2800" b="1" dirty="0" err="1" smtClean="0">
                <a:latin typeface="VivaldiD CL" pitchFamily="66" charset="0"/>
              </a:rPr>
              <a:t>факультета</a:t>
            </a:r>
            <a:r>
              <a:rPr lang="uk-UA" sz="2800" b="1" dirty="0" smtClean="0">
                <a:latin typeface="VivaldiD CL" pitchFamily="66" charset="0"/>
              </a:rPr>
              <a:t> фізики, математики та інформатики.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спеціальності:інформатика .</a:t>
            </a:r>
          </a:p>
          <a:p>
            <a:pPr>
              <a:buNone/>
            </a:pPr>
            <a:r>
              <a:rPr lang="uk-UA" sz="2800" b="1" dirty="0" err="1" smtClean="0">
                <a:latin typeface="VivaldiD CL" pitchFamily="66" charset="0"/>
              </a:rPr>
              <a:t>Магистрант</a:t>
            </a:r>
            <a:r>
              <a:rPr lang="uk-UA" sz="2800" b="1" dirty="0" smtClean="0">
                <a:latin typeface="VivaldiD CL" pitchFamily="66" charset="0"/>
              </a:rPr>
              <a:t>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Фахівець лабораторії з розробки програмних продуктів.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Працює в лабораторії з 4 курсу.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Основним завданням є створення програмної бази проектів.</a:t>
            </a:r>
          </a:p>
          <a:p>
            <a:pPr>
              <a:buNone/>
            </a:pPr>
            <a:r>
              <a:rPr lang="uk-UA" b="1" dirty="0" smtClean="0">
                <a:latin typeface="VivaldiD CL" pitchFamily="66" charset="0"/>
              </a:rPr>
              <a:t>	             </a:t>
            </a:r>
            <a:endParaRPr lang="ru-RU" b="1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pic>
        <p:nvPicPr>
          <p:cNvPr id="6" name="Рисунок 5" descr="Иль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3660622" cy="503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Колектив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лабораторії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686800" cy="528641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dirty="0" err="1" smtClean="0">
                <a:latin typeface="Mistral" pitchFamily="66" charset="0"/>
              </a:rPr>
              <a:t>Соценко</a:t>
            </a:r>
            <a:r>
              <a:rPr lang="ru-RU" dirty="0" smtClean="0">
                <a:latin typeface="Mistral" pitchFamily="66" charset="0"/>
              </a:rPr>
              <a:t> </a:t>
            </a:r>
            <a:r>
              <a:rPr lang="ru-RU" dirty="0" err="1" smtClean="0">
                <a:latin typeface="Mistral" pitchFamily="66" charset="0"/>
              </a:rPr>
              <a:t>Наталія</a:t>
            </a:r>
            <a:r>
              <a:rPr lang="ru-RU" dirty="0" smtClean="0">
                <a:latin typeface="Mistral" pitchFamily="66" charset="0"/>
              </a:rPr>
              <a:t> </a:t>
            </a:r>
            <a:r>
              <a:rPr lang="ru-RU" dirty="0" err="1" smtClean="0">
                <a:latin typeface="Mistral" pitchFamily="66" charset="0"/>
              </a:rPr>
              <a:t>Ігорівна</a:t>
            </a:r>
            <a:endParaRPr lang="ru-RU" dirty="0" smtClean="0">
              <a:latin typeface="Mistral" pitchFamily="66" charset="0"/>
            </a:endParaRPr>
          </a:p>
          <a:p>
            <a:pPr>
              <a:buNone/>
            </a:pPr>
            <a:endParaRPr lang="ru-RU" dirty="0">
              <a:latin typeface="Mistral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1071546"/>
            <a:ext cx="342902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Студентка 4 </a:t>
            </a:r>
            <a:r>
              <a:rPr lang="uk-UA" sz="2800" b="1" dirty="0" err="1" smtClean="0">
                <a:latin typeface="VivaldiD CL" pitchFamily="66" charset="0"/>
              </a:rPr>
              <a:t>курса</a:t>
            </a:r>
            <a:r>
              <a:rPr lang="uk-UA" sz="2800" b="1" dirty="0" smtClean="0">
                <a:latin typeface="VivaldiD CL" pitchFamily="66" charset="0"/>
              </a:rPr>
              <a:t> </a:t>
            </a:r>
            <a:r>
              <a:rPr lang="uk-UA" sz="2800" b="1" dirty="0" err="1" smtClean="0">
                <a:latin typeface="VivaldiD CL" pitchFamily="66" charset="0"/>
              </a:rPr>
              <a:t>факультета</a:t>
            </a:r>
            <a:r>
              <a:rPr lang="uk-UA" sz="2800" b="1" dirty="0" smtClean="0">
                <a:latin typeface="VivaldiD CL" pitchFamily="66" charset="0"/>
              </a:rPr>
              <a:t> фізики, математики та інформатики.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спеціальності:інформатика 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Фахівець лабораторії з розробки програмних продуктів.</a:t>
            </a:r>
          </a:p>
          <a:p>
            <a:pPr>
              <a:buNone/>
            </a:pPr>
            <a:endParaRPr lang="uk-UA" sz="2800" b="1" dirty="0" smtClean="0">
              <a:latin typeface="VivaldiD CL" pitchFamily="66" charset="0"/>
            </a:endParaRP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Основним завданням є створення дизайну та робота з документами.</a:t>
            </a:r>
          </a:p>
          <a:p>
            <a:pPr>
              <a:buNone/>
            </a:pPr>
            <a:r>
              <a:rPr lang="uk-UA" b="1" dirty="0" smtClean="0">
                <a:latin typeface="VivaldiD CL" pitchFamily="66" charset="0"/>
              </a:rPr>
              <a:t>	             </a:t>
            </a:r>
            <a:endParaRPr lang="ru-RU" b="1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pic>
        <p:nvPicPr>
          <p:cNvPr id="7" name="Рисунок 6" descr="IMG_28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428736"/>
            <a:ext cx="5334005" cy="4000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Колектив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лабораторії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686800" cy="5286412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dirty="0" smtClean="0">
                <a:latin typeface="Mistral" pitchFamily="66" charset="0"/>
              </a:rPr>
              <a:t>Близнюков  Владислав Павлович</a:t>
            </a:r>
          </a:p>
          <a:p>
            <a:pPr>
              <a:buNone/>
            </a:pPr>
            <a:endParaRPr lang="ru-RU" dirty="0">
              <a:latin typeface="Mistral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1071546"/>
            <a:ext cx="342902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Студент 4 </a:t>
            </a:r>
            <a:r>
              <a:rPr lang="uk-UA" sz="2800" b="1" dirty="0" err="1" smtClean="0">
                <a:latin typeface="VivaldiD CL" pitchFamily="66" charset="0"/>
              </a:rPr>
              <a:t>курса</a:t>
            </a:r>
            <a:r>
              <a:rPr lang="uk-UA" sz="2800" b="1" dirty="0" smtClean="0">
                <a:latin typeface="VivaldiD CL" pitchFamily="66" charset="0"/>
              </a:rPr>
              <a:t> </a:t>
            </a:r>
            <a:r>
              <a:rPr lang="uk-UA" sz="2800" b="1" dirty="0" err="1" smtClean="0">
                <a:latin typeface="VivaldiD CL" pitchFamily="66" charset="0"/>
              </a:rPr>
              <a:t>факультета</a:t>
            </a:r>
            <a:r>
              <a:rPr lang="uk-UA" sz="2800" b="1" dirty="0" smtClean="0">
                <a:latin typeface="VivaldiD CL" pitchFamily="66" charset="0"/>
              </a:rPr>
              <a:t> фізики, математики та інформатики.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спеціальності:інформатика </a:t>
            </a: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Фахівець лабораторії з розробки програмних продуктів.</a:t>
            </a:r>
          </a:p>
          <a:p>
            <a:pPr>
              <a:buNone/>
            </a:pPr>
            <a:endParaRPr lang="uk-UA" sz="2800" b="1" dirty="0" smtClean="0">
              <a:latin typeface="VivaldiD CL" pitchFamily="66" charset="0"/>
            </a:endParaRPr>
          </a:p>
          <a:p>
            <a:pPr>
              <a:buNone/>
            </a:pPr>
            <a:r>
              <a:rPr lang="uk-UA" sz="2800" b="1" dirty="0" smtClean="0">
                <a:latin typeface="VivaldiD CL" pitchFamily="66" charset="0"/>
              </a:rPr>
              <a:t>Основним завданням є створення програмної бази проектів.</a:t>
            </a:r>
          </a:p>
          <a:p>
            <a:pPr>
              <a:buNone/>
            </a:pPr>
            <a:r>
              <a:rPr lang="uk-UA" b="1" dirty="0" smtClean="0">
                <a:latin typeface="VivaldiD CL" pitchFamily="66" charset="0"/>
              </a:rPr>
              <a:t>	             </a:t>
            </a:r>
            <a:endParaRPr lang="ru-RU" b="1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pic>
        <p:nvPicPr>
          <p:cNvPr id="6" name="Рисунок 5" descr="VL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785926"/>
            <a:ext cx="4177581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Проекти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</a:t>
            </a:r>
            <a:r>
              <a:rPr lang="uk-UA" sz="2800" i="1" dirty="0" err="1" smtClean="0"/>
              <a:t>ії</a:t>
            </a:r>
            <a:endParaRPr lang="ru-RU" sz="28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1214422"/>
            <a:ext cx="3929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Середовище дистанційного навчання „</a:t>
            </a:r>
            <a:r>
              <a:rPr lang="en-US" dirty="0" err="1" smtClean="0">
                <a:latin typeface="VivaldiD CL" pitchFamily="66" charset="0"/>
              </a:rPr>
              <a:t>WebAlmir</a:t>
            </a:r>
            <a:r>
              <a:rPr lang="en-US" dirty="0" smtClean="0">
                <a:latin typeface="VivaldiD CL" pitchFamily="66" charset="0"/>
              </a:rPr>
              <a:t>” </a:t>
            </a:r>
            <a:r>
              <a:rPr lang="uk-UA" dirty="0" smtClean="0">
                <a:latin typeface="VivaldiD CL" pitchFamily="66" charset="0"/>
              </a:rPr>
              <a:t>призначене для комп’ютерної підтримки курсу лінійної алгебри </a:t>
            </a:r>
            <a:r>
              <a:rPr lang="ru-RU" dirty="0" smtClean="0">
                <a:latin typeface="VivaldiD CL" pitchFamily="66" charset="0"/>
              </a:rPr>
              <a:t>у</a:t>
            </a:r>
            <a:r>
              <a:rPr lang="uk-UA" dirty="0" smtClean="0">
                <a:latin typeface="VivaldiD CL" pitchFamily="66" charset="0"/>
              </a:rPr>
              <a:t> вищій школі. </a:t>
            </a:r>
          </a:p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Система „</a:t>
            </a:r>
            <a:r>
              <a:rPr lang="en-US" dirty="0" err="1" smtClean="0">
                <a:latin typeface="VivaldiD CL" pitchFamily="66" charset="0"/>
              </a:rPr>
              <a:t>WebAlmir</a:t>
            </a:r>
            <a:r>
              <a:rPr lang="en-US" dirty="0" smtClean="0">
                <a:latin typeface="VivaldiD CL" pitchFamily="66" charset="0"/>
              </a:rPr>
              <a:t>” </a:t>
            </a:r>
            <a:r>
              <a:rPr lang="uk-UA" dirty="0" smtClean="0">
                <a:latin typeface="VivaldiD CL" pitchFamily="66" charset="0"/>
              </a:rPr>
              <a:t>є персоніфікованою системою: кожен користувач має свій власний робочій простір та можливість віддаленого доступу до свого робочого місця</a:t>
            </a:r>
          </a:p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Інтерфейс середовища реалізовано на українській, польській, англійській та російській мовах.</a:t>
            </a:r>
            <a:endParaRPr lang="en-US" dirty="0" smtClean="0">
              <a:latin typeface="VivaldiD CL" pitchFamily="66" charset="0"/>
            </a:endParaRPr>
          </a:p>
          <a:p>
            <a:pPr>
              <a:buNone/>
            </a:pPr>
            <a:endParaRPr lang="uk-UA" dirty="0" smtClean="0">
              <a:latin typeface="VivaldiD CL" pitchFamily="66" charset="0"/>
            </a:endParaRPr>
          </a:p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„</a:t>
            </a:r>
            <a:r>
              <a:rPr lang="en-US" dirty="0" err="1" smtClean="0">
                <a:latin typeface="VivaldiD CL" pitchFamily="66" charset="0"/>
              </a:rPr>
              <a:t>WebAlmir</a:t>
            </a:r>
            <a:r>
              <a:rPr lang="en-US" dirty="0" smtClean="0">
                <a:latin typeface="VivaldiD CL" pitchFamily="66" charset="0"/>
              </a:rPr>
              <a:t>” </a:t>
            </a:r>
            <a:r>
              <a:rPr lang="uk-UA" dirty="0" smtClean="0">
                <a:latin typeface="VivaldiD CL" pitchFamily="66" charset="0"/>
              </a:rPr>
              <a:t>являє собою інтегрований </a:t>
            </a:r>
            <a:r>
              <a:rPr lang="uk-UA" dirty="0" err="1" smtClean="0">
                <a:latin typeface="VivaldiD CL" pitchFamily="66" charset="0"/>
              </a:rPr>
              <a:t>Інтернет-додаток</a:t>
            </a:r>
            <a:r>
              <a:rPr lang="uk-UA" dirty="0" smtClean="0">
                <a:latin typeface="VivaldiD CL" pitchFamily="66" charset="0"/>
              </a:rPr>
              <a:t>, до складу якого входять наступні компоненти: Підручник, Задачник, Зошит, Середовище розв’язування задач, Статистика, Дискусії, Генератор завдань.</a:t>
            </a:r>
            <a:r>
              <a:rPr lang="en-US" dirty="0" smtClean="0">
                <a:latin typeface="VivaldiD CL" pitchFamily="66" charset="0"/>
              </a:rPr>
              <a:t> </a:t>
            </a:r>
            <a:endParaRPr lang="uk-UA" dirty="0" smtClean="0">
              <a:latin typeface="VivaldiD CL" pitchFamily="66" charset="0"/>
            </a:endParaRPr>
          </a:p>
          <a:p>
            <a:pPr>
              <a:buNone/>
            </a:pPr>
            <a:r>
              <a:rPr lang="uk-UA" b="1" dirty="0" smtClean="0">
                <a:latin typeface="VivaldiD CL" pitchFamily="66" charset="0"/>
              </a:rPr>
              <a:t>	             </a:t>
            </a:r>
            <a:endParaRPr lang="ru-RU" b="1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68368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357686" y="571480"/>
            <a:ext cx="4423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ru-RU" sz="2800" dirty="0" err="1" smtClean="0">
                <a:latin typeface="Mistral" pitchFamily="66" charset="0"/>
              </a:rPr>
              <a:t>Світ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uk-UA" sz="2800" dirty="0" smtClean="0">
                <a:latin typeface="Mistral" pitchFamily="66" charset="0"/>
              </a:rPr>
              <a:t>лінійної</a:t>
            </a:r>
            <a:r>
              <a:rPr lang="en-US" sz="2800" dirty="0" smtClean="0">
                <a:latin typeface="Mistral" pitchFamily="66" charset="0"/>
              </a:rPr>
              <a:t> </a:t>
            </a:r>
            <a:r>
              <a:rPr lang="ru-RU" sz="2800" dirty="0" err="1" smtClean="0">
                <a:latin typeface="Mistral" pitchFamily="66" charset="0"/>
              </a:rPr>
              <a:t>алгебри</a:t>
            </a:r>
            <a:r>
              <a:rPr lang="ru-RU" sz="2800" dirty="0" smtClean="0">
                <a:latin typeface="Mistral" pitchFamily="66" charset="0"/>
              </a:rPr>
              <a:t> «</a:t>
            </a:r>
            <a:r>
              <a:rPr lang="en-US" sz="2800" dirty="0" err="1" smtClean="0">
                <a:latin typeface="Mistral" pitchFamily="66" charset="0"/>
              </a:rPr>
              <a:t>WebAlmir</a:t>
            </a:r>
            <a:r>
              <a:rPr lang="ru-RU" sz="2800" dirty="0" smtClean="0">
                <a:latin typeface="Mistral" pitchFamily="66" charset="0"/>
              </a:rPr>
              <a:t>»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i="1" dirty="0" err="1" smtClean="0"/>
              <a:t>Проекти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лаборатор</a:t>
            </a:r>
            <a:r>
              <a:rPr lang="uk-UA" sz="2800" i="1" dirty="0" err="1" smtClean="0"/>
              <a:t>ії</a:t>
            </a:r>
            <a:endParaRPr lang="ru-RU" sz="28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1214422"/>
            <a:ext cx="39290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Використання компонентного підходу та принципу відкритої архітектури при побудові системи дозволило абстрагуватися від конкретної дисципліни, зробивши систему універсальною. На базі системи легко реалізувати віртуальні лабораторії з віддаленим доступом.</a:t>
            </a:r>
            <a:r>
              <a:rPr lang="en-US" dirty="0" err="1" smtClean="0">
                <a:latin typeface="VivaldiD CL" pitchFamily="66" charset="0"/>
              </a:rPr>
              <a:t>WebAlmir</a:t>
            </a:r>
            <a:r>
              <a:rPr lang="en-US" dirty="0" smtClean="0">
                <a:latin typeface="VivaldiD CL" pitchFamily="66" charset="0"/>
              </a:rPr>
              <a:t>” - </a:t>
            </a:r>
            <a:r>
              <a:rPr lang="uk-UA" dirty="0" smtClean="0">
                <a:latin typeface="VivaldiD CL" pitchFamily="66" charset="0"/>
              </a:rPr>
              <a:t>дистанційна система з можливістю підтримки практичних занять студентів з курсу лінійної алгебри, але гнучкість системи дозволяє вбудовувати і інші курси. Використання компонентного підходу та принципу відкритої архітектури при побудові системи дозволило абстрагуватися від конкретної дисципліни, зробивши систему універсальною. На базі системи легко реалізувати віртуальні лабораторії з віддаленим доступом.</a:t>
            </a:r>
          </a:p>
          <a:p>
            <a:pPr>
              <a:buNone/>
            </a:pPr>
            <a:r>
              <a:rPr lang="uk-UA" dirty="0" smtClean="0">
                <a:latin typeface="VivaldiD CL" pitchFamily="66" charset="0"/>
              </a:rPr>
              <a:t>	             </a:t>
            </a:r>
            <a:endParaRPr lang="ru-RU" dirty="0" smtClean="0">
              <a:latin typeface="VivaldiD CL" pitchFamily="66" charset="0"/>
            </a:endParaRPr>
          </a:p>
          <a:p>
            <a:pPr>
              <a:buNone/>
            </a:pPr>
            <a:endParaRPr lang="ru-RU" dirty="0">
              <a:latin typeface="VivaldiD CL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57686" y="571480"/>
            <a:ext cx="4423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ru-RU" sz="2800" dirty="0" err="1" smtClean="0">
                <a:latin typeface="Mistral" pitchFamily="66" charset="0"/>
              </a:rPr>
              <a:t>Світ</a:t>
            </a:r>
            <a:r>
              <a:rPr lang="ru-RU" sz="2800" dirty="0" smtClean="0">
                <a:latin typeface="Mistral" pitchFamily="66" charset="0"/>
              </a:rPr>
              <a:t> </a:t>
            </a:r>
            <a:r>
              <a:rPr lang="uk-UA" sz="2800" dirty="0" smtClean="0">
                <a:latin typeface="Mistral" pitchFamily="66" charset="0"/>
              </a:rPr>
              <a:t>лінійної</a:t>
            </a:r>
            <a:r>
              <a:rPr lang="en-US" sz="2800" dirty="0" smtClean="0">
                <a:latin typeface="Mistral" pitchFamily="66" charset="0"/>
              </a:rPr>
              <a:t> </a:t>
            </a:r>
            <a:r>
              <a:rPr lang="ru-RU" sz="2800" dirty="0" err="1" smtClean="0">
                <a:latin typeface="Mistral" pitchFamily="66" charset="0"/>
              </a:rPr>
              <a:t>алгебри</a:t>
            </a:r>
            <a:r>
              <a:rPr lang="ru-RU" sz="2800" dirty="0" smtClean="0">
                <a:latin typeface="Mistral" pitchFamily="66" charset="0"/>
              </a:rPr>
              <a:t> «</a:t>
            </a:r>
            <a:r>
              <a:rPr lang="en-US" sz="2800" dirty="0" err="1" smtClean="0">
                <a:latin typeface="Mistral" pitchFamily="66" charset="0"/>
              </a:rPr>
              <a:t>WebAlmir</a:t>
            </a:r>
            <a:r>
              <a:rPr lang="ru-RU" sz="2800" dirty="0" smtClean="0">
                <a:latin typeface="Mistral" pitchFamily="66" charset="0"/>
              </a:rPr>
              <a:t>»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426720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516</TotalTime>
  <Words>553</Words>
  <Application>Microsoft Office PowerPoint</Application>
  <PresentationFormat>Экран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Звіт про работу лабораторії</vt:lpstr>
      <vt:lpstr>Зміст</vt:lpstr>
      <vt:lpstr>О лабораторії</vt:lpstr>
      <vt:lpstr>Колектив лабораторії</vt:lpstr>
      <vt:lpstr>Колектив лабораторії</vt:lpstr>
      <vt:lpstr>Колектив лабораторії</vt:lpstr>
      <vt:lpstr>Колектив лабораторії</vt:lpstr>
      <vt:lpstr>Проекти лабораторії</vt:lpstr>
      <vt:lpstr>Проекти лабораторії</vt:lpstr>
      <vt:lpstr>Проекти лабораторії</vt:lpstr>
      <vt:lpstr>Проекти лабораторії</vt:lpstr>
      <vt:lpstr>Висновки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Лабораторія інтегрованих середовищ навчання</dc:title>
  <dc:creator>Masya</dc:creator>
  <cp:lastModifiedBy>Masya</cp:lastModifiedBy>
  <cp:revision>51</cp:revision>
  <dcterms:created xsi:type="dcterms:W3CDTF">2006-12-20T10:20:35Z</dcterms:created>
  <dcterms:modified xsi:type="dcterms:W3CDTF">2006-12-21T14:37:48Z</dcterms:modified>
</cp:coreProperties>
</file>