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Montserrat"/>
      <p:regular r:id="rId23"/>
      <p:bold r:id="rId24"/>
      <p:italic r:id="rId25"/>
      <p:boldItalic r:id="rId26"/>
    </p:embeddedFont>
    <p:embeddedFont>
      <p:font typeface="Quattrocento Sans"/>
      <p:regular r:id="rId27"/>
      <p:bold r:id="rId28"/>
      <p:italic r:id="rId29"/>
      <p:boldItalic r:id="rId30"/>
    </p:embeddedFont>
    <p:embeddedFont>
      <p:font typeface="Noto Sans Symbols"/>
      <p:regular r:id="rId31"/>
      <p:bold r:id="rId32"/>
    </p:embeddedFont>
    <p:embeddedFont>
      <p:font typeface="Arial Black"/>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4" roundtripDataSignature="AMtx7mjdPnS4CKKAeSRFKFuqQufwe9gV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otoSansSymbols-regular.fntdata"/><Relationship Id="rId30" Type="http://schemas.openxmlformats.org/officeDocument/2006/relationships/font" Target="fonts/QuattrocentoSans-boldItalic.fntdata"/><Relationship Id="rId11" Type="http://schemas.openxmlformats.org/officeDocument/2006/relationships/slide" Target="slides/slide6.xml"/><Relationship Id="rId33" Type="http://schemas.openxmlformats.org/officeDocument/2006/relationships/font" Target="fonts/ArialBlack-regular.fntdata"/><Relationship Id="rId10" Type="http://schemas.openxmlformats.org/officeDocument/2006/relationships/slide" Target="slides/slide5.xml"/><Relationship Id="rId32" Type="http://schemas.openxmlformats.org/officeDocument/2006/relationships/font" Target="fonts/NotoSansSymbols-bold.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9"/>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9"/>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9"/>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19"/>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9"/>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9"/>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0"/>
          <p:cNvSpPr/>
          <p:nvPr>
            <p:ph idx="2" type="pic"/>
          </p:nvPr>
        </p:nvSpPr>
        <p:spPr>
          <a:xfrm>
            <a:off x="5384893" y="987427"/>
            <a:ext cx="6172200" cy="4873625"/>
          </a:xfrm>
          <a:prstGeom prst="rect">
            <a:avLst/>
          </a:prstGeom>
          <a:noFill/>
          <a:ln>
            <a:noFill/>
          </a:ln>
        </p:spPr>
      </p:sp>
      <p:sp>
        <p:nvSpPr>
          <p:cNvPr id="94" name="Google Shape;94;p30"/>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1"/>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2"/>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2"/>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2"/>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0"/>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0"/>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1"/>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1"/>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2"/>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6"/>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7"/>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7"/>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7"/>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8"/>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190" name="Google Shape;190;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85000" lnSpcReduction="20000"/>
          </a:bodyPr>
          <a:lstStyle/>
          <a:p>
            <a:pPr indent="-259080" lvl="0" marL="228600" rtl="0" algn="just">
              <a:lnSpc>
                <a:spcPct val="90000"/>
              </a:lnSpc>
              <a:spcBef>
                <a:spcPts val="0"/>
              </a:spcBef>
              <a:spcAft>
                <a:spcPts val="0"/>
              </a:spcAft>
              <a:buSzPct val="100000"/>
              <a:buChar char="❖"/>
            </a:pPr>
            <a:r>
              <a:rPr lang="en-US"/>
              <a:t> </a:t>
            </a:r>
            <a:r>
              <a:rPr lang="en-US" sz="3400">
                <a:solidFill>
                  <a:schemeClr val="accent1"/>
                </a:solidFill>
              </a:rPr>
              <a:t>Functional Requirements</a:t>
            </a:r>
            <a:endParaRPr/>
          </a:p>
          <a:p>
            <a:pPr indent="-259080" lvl="0" marL="228600" rtl="0" algn="just">
              <a:lnSpc>
                <a:spcPct val="90000"/>
              </a:lnSpc>
              <a:spcBef>
                <a:spcPts val="672"/>
              </a:spcBef>
              <a:spcAft>
                <a:spcPts val="0"/>
              </a:spcAft>
              <a:buSzPct val="100000"/>
              <a:buFont typeface="Noto Sans Symbols"/>
              <a:buChar char="▪"/>
            </a:pPr>
            <a:r>
              <a:rPr lang="en-US"/>
              <a:t> Take input from patient about the disease. </a:t>
            </a:r>
            <a:endParaRPr/>
          </a:p>
          <a:p>
            <a:pPr indent="-259080" lvl="0" marL="228600" rtl="0" algn="just">
              <a:lnSpc>
                <a:spcPct val="90000"/>
              </a:lnSpc>
              <a:spcBef>
                <a:spcPts val="672"/>
              </a:spcBef>
              <a:spcAft>
                <a:spcPts val="0"/>
              </a:spcAft>
              <a:buSzPct val="100000"/>
              <a:buFont typeface="Noto Sans Symbols"/>
              <a:buChar char="▪"/>
            </a:pPr>
            <a:r>
              <a:rPr lang="en-US"/>
              <a:t>On the basis of all symptoms collect user input.</a:t>
            </a:r>
            <a:endParaRPr/>
          </a:p>
          <a:p>
            <a:pPr indent="-259080" lvl="0" marL="228600" rtl="0" algn="just">
              <a:lnSpc>
                <a:spcPct val="90000"/>
              </a:lnSpc>
              <a:spcBef>
                <a:spcPts val="672"/>
              </a:spcBef>
              <a:spcAft>
                <a:spcPts val="0"/>
              </a:spcAft>
              <a:buSzPct val="100000"/>
              <a:buFont typeface="Noto Sans Symbols"/>
              <a:buChar char="▪"/>
            </a:pPr>
            <a:r>
              <a:rPr lang="en-US"/>
              <a:t>Predict disease type according to user input.</a:t>
            </a:r>
            <a:endParaRPr/>
          </a:p>
          <a:p>
            <a:pPr indent="-259080" lvl="0" marL="228600" rtl="0" algn="just">
              <a:lnSpc>
                <a:spcPct val="90000"/>
              </a:lnSpc>
              <a:spcBef>
                <a:spcPts val="714"/>
              </a:spcBef>
              <a:spcAft>
                <a:spcPts val="0"/>
              </a:spcAft>
              <a:buSzPct val="100000"/>
              <a:buChar char="❖"/>
            </a:pPr>
            <a:r>
              <a:rPr lang="en-US"/>
              <a:t> </a:t>
            </a:r>
            <a:r>
              <a:rPr lang="en-US" sz="3400">
                <a:solidFill>
                  <a:schemeClr val="accent1"/>
                </a:solidFill>
              </a:rPr>
              <a:t>Non-functional requirement </a:t>
            </a:r>
            <a:endParaRPr/>
          </a:p>
          <a:p>
            <a:pPr indent="-259080" lvl="0" marL="228600" rtl="0" algn="just">
              <a:lnSpc>
                <a:spcPct val="90000"/>
              </a:lnSpc>
              <a:spcBef>
                <a:spcPts val="672"/>
              </a:spcBef>
              <a:spcAft>
                <a:spcPts val="0"/>
              </a:spcAft>
              <a:buSzPct val="100000"/>
              <a:buFont typeface="Noto Sans Symbols"/>
              <a:buChar char="▪"/>
            </a:pPr>
            <a:r>
              <a:rPr lang="en-US"/>
              <a:t>Reliability requirements </a:t>
            </a:r>
            <a:endParaRPr/>
          </a:p>
          <a:p>
            <a:pPr indent="-259080" lvl="0" marL="228600" rtl="0" algn="just">
              <a:lnSpc>
                <a:spcPct val="90000"/>
              </a:lnSpc>
              <a:spcBef>
                <a:spcPts val="672"/>
              </a:spcBef>
              <a:spcAft>
                <a:spcPts val="0"/>
              </a:spcAft>
              <a:buSzPct val="100000"/>
              <a:buFont typeface="Noto Sans Symbols"/>
              <a:buChar char="▪"/>
            </a:pPr>
            <a:r>
              <a:rPr lang="en-US"/>
              <a:t> Scalability requirements </a:t>
            </a:r>
            <a:endParaRPr/>
          </a:p>
          <a:p>
            <a:pPr indent="-259080" lvl="0" marL="228600" rtl="0" algn="just">
              <a:lnSpc>
                <a:spcPct val="90000"/>
              </a:lnSpc>
              <a:spcBef>
                <a:spcPts val="672"/>
              </a:spcBef>
              <a:spcAft>
                <a:spcPts val="0"/>
              </a:spcAft>
              <a:buSzPct val="100000"/>
              <a:buFont typeface="Noto Sans Symbols"/>
              <a:buChar char="▪"/>
            </a:pPr>
            <a:r>
              <a:rPr lang="en-US"/>
              <a:t>Security requirements  </a:t>
            </a:r>
            <a:endParaRPr/>
          </a:p>
          <a:p>
            <a:pPr indent="-259080" lvl="0" marL="228600" rtl="0" algn="just">
              <a:lnSpc>
                <a:spcPct val="90000"/>
              </a:lnSpc>
              <a:spcBef>
                <a:spcPts val="672"/>
              </a:spcBef>
              <a:spcAft>
                <a:spcPts val="0"/>
              </a:spcAft>
              <a:buSzPct val="100000"/>
              <a:buFont typeface="Noto Sans Symbols"/>
              <a:buChar char="▪"/>
            </a:pPr>
            <a:r>
              <a:rPr lang="en-US"/>
              <a:t>Maintainability requirements </a:t>
            </a:r>
            <a:endParaRPr/>
          </a:p>
          <a:p>
            <a:pPr indent="-259080" lvl="0" marL="228600" rtl="0" algn="just">
              <a:lnSpc>
                <a:spcPct val="90000"/>
              </a:lnSpc>
              <a:spcBef>
                <a:spcPts val="672"/>
              </a:spcBef>
              <a:spcAft>
                <a:spcPts val="0"/>
              </a:spcAft>
              <a:buSzPct val="100000"/>
              <a:buFont typeface="Noto Sans Symbols"/>
              <a:buChar char="▪"/>
            </a:pPr>
            <a:r>
              <a:rPr lang="en-US"/>
              <a:t> Usability requirements </a:t>
            </a:r>
            <a:endParaRPr/>
          </a:p>
          <a:p>
            <a:pPr indent="-259080" lvl="0" marL="228600" rtl="0" algn="just">
              <a:lnSpc>
                <a:spcPct val="90000"/>
              </a:lnSpc>
              <a:spcBef>
                <a:spcPts val="672"/>
              </a:spcBef>
              <a:spcAft>
                <a:spcPts val="0"/>
              </a:spcAft>
              <a:buSzPct val="100000"/>
              <a:buFont typeface="Noto Sans Symbols"/>
              <a:buChar char="▪"/>
            </a:pPr>
            <a:r>
              <a:rPr lang="en-US"/>
              <a:t> Interoperability requirements </a:t>
            </a:r>
            <a:endParaRPr/>
          </a:p>
          <a:p>
            <a:pPr indent="-259080" lvl="0" marL="228600" rtl="0" algn="just">
              <a:lnSpc>
                <a:spcPct val="90000"/>
              </a:lnSpc>
              <a:spcBef>
                <a:spcPts val="672"/>
              </a:spcBef>
              <a:spcAft>
                <a:spcPts val="0"/>
              </a:spcAft>
              <a:buSzPct val="100000"/>
              <a:buFont typeface="Noto Sans Symbols"/>
              <a:buChar char="▪"/>
            </a:pPr>
            <a:r>
              <a:rPr lang="en-US"/>
              <a:t>Availability requirements </a:t>
            </a:r>
            <a:endParaRPr/>
          </a:p>
          <a:p>
            <a:pPr indent="-259080" lvl="0" marL="228600" rtl="0" algn="just">
              <a:lnSpc>
                <a:spcPct val="90000"/>
              </a:lnSpc>
              <a:spcBef>
                <a:spcPts val="672"/>
              </a:spcBef>
              <a:spcAft>
                <a:spcPts val="0"/>
              </a:spcAft>
              <a:buSzPct val="100000"/>
              <a:buFont typeface="Noto Sans Symbols"/>
              <a:buChar char="▪"/>
            </a:pPr>
            <a:r>
              <a:rPr lang="en-US"/>
              <a:t>Data Integrity requirements</a:t>
            </a:r>
            <a:endParaRPr/>
          </a:p>
        </p:txBody>
      </p:sp>
      <p:sp>
        <p:nvSpPr>
          <p:cNvPr id="191" name="Google Shape;19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192" name="Google Shape;19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199" name="Google Shape;199;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200" name="Google Shape;200;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01" name="Google Shape;201;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81279" lvl="0" marL="12700" rtl="0" algn="just">
              <a:lnSpc>
                <a:spcPct val="100000"/>
              </a:lnSpc>
              <a:spcBef>
                <a:spcPts val="0"/>
              </a:spcBef>
              <a:spcAft>
                <a:spcPts val="0"/>
              </a:spcAft>
              <a:buSzPts val="3600"/>
              <a:buChar char="❖"/>
            </a:pPr>
            <a:r>
              <a:rPr b="1" lang="en-US" sz="3600">
                <a:solidFill>
                  <a:srgbClr val="4471C4"/>
                </a:solidFill>
                <a:latin typeface="Calibri"/>
                <a:ea typeface="Calibri"/>
                <a:cs typeface="Calibri"/>
                <a:sym typeface="Calibri"/>
              </a:rPr>
              <a:t>Methodology for the System </a:t>
            </a:r>
            <a:r>
              <a:rPr lang="en-US" sz="3200">
                <a:solidFill>
                  <a:srgbClr val="4471C4"/>
                </a:solidFill>
                <a:latin typeface="Calibri"/>
                <a:ea typeface="Calibri"/>
                <a:cs typeface="Calibri"/>
                <a:sym typeface="Calibri"/>
              </a:rPr>
              <a:t>:</a:t>
            </a:r>
            <a:endParaRPr sz="3200">
              <a:solidFill>
                <a:srgbClr val="4471C4"/>
              </a:solidFill>
              <a:latin typeface="Calibri"/>
              <a:ea typeface="Calibri"/>
              <a:cs typeface="Calibri"/>
              <a:sym typeface="Calibri"/>
            </a:endParaRPr>
          </a:p>
          <a:p>
            <a:pPr indent="-317500" lvl="0" marL="228600" rtl="0" algn="just">
              <a:spcBef>
                <a:spcPts val="672"/>
              </a:spcBef>
              <a:spcAft>
                <a:spcPts val="0"/>
              </a:spcAft>
              <a:buSzPts val="3200"/>
              <a:buChar char="❖"/>
            </a:pPr>
            <a:r>
              <a:rPr lang="en-US"/>
              <a:t> Take input from patient about the disease. </a:t>
            </a:r>
            <a:endParaRPr/>
          </a:p>
          <a:p>
            <a:pPr indent="-317500" lvl="0" marL="228600" rtl="0" algn="just">
              <a:spcBef>
                <a:spcPts val="672"/>
              </a:spcBef>
              <a:spcAft>
                <a:spcPts val="0"/>
              </a:spcAft>
              <a:buSzPts val="3200"/>
              <a:buChar char="❖"/>
            </a:pPr>
            <a:r>
              <a:rPr lang="en-US"/>
              <a:t>On the basis of all symptoms collect user input.</a:t>
            </a:r>
            <a:endParaRPr/>
          </a:p>
          <a:p>
            <a:pPr indent="-317500" lvl="0" marL="228600" rtl="0" algn="just">
              <a:spcBef>
                <a:spcPts val="672"/>
              </a:spcBef>
              <a:spcAft>
                <a:spcPts val="0"/>
              </a:spcAft>
              <a:buSzPts val="3200"/>
              <a:buChar char="❖"/>
            </a:pPr>
            <a:r>
              <a:rPr lang="en-US"/>
              <a:t>Predict disease type according to user input.</a:t>
            </a:r>
            <a:endParaRPr>
              <a:solidFill>
                <a:srgbClr val="4471C4"/>
              </a:solidFill>
            </a:endParaRPr>
          </a:p>
          <a:p>
            <a:pPr indent="0" lvl="0" marL="228600" marR="469900" rtl="0" algn="just">
              <a:lnSpc>
                <a:spcPct val="82500"/>
              </a:lnSpc>
              <a:spcBef>
                <a:spcPts val="140"/>
              </a:spcBef>
              <a:spcAft>
                <a:spcPts val="0"/>
              </a:spcAft>
              <a:buNone/>
            </a:pPr>
            <a:r>
              <a:t/>
            </a:r>
            <a:endParaRPr/>
          </a:p>
          <a:p>
            <a:pPr indent="-228600" lvl="0" marL="228600" rtl="0" algn="just">
              <a:lnSpc>
                <a:spcPct val="90000"/>
              </a:lnSpc>
              <a:spcBef>
                <a:spcPts val="672"/>
              </a:spcBef>
              <a:spcAft>
                <a:spcPts val="0"/>
              </a:spcAft>
              <a:buSzPts val="3200"/>
              <a:buNone/>
            </a:pPr>
            <a:r>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Technology / Tools </a:t>
            </a:r>
            <a:endParaRPr/>
          </a:p>
        </p:txBody>
      </p:sp>
      <p:sp>
        <p:nvSpPr>
          <p:cNvPr id="208" name="Google Shape;208;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209" name="Google Shape;209;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10" name="Google Shape;210;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20000"/>
          </a:bodyPr>
          <a:lstStyle/>
          <a:p>
            <a:pPr indent="-44450" lvl="0" marL="12700" marR="78105" rtl="0" algn="just">
              <a:lnSpc>
                <a:spcPct val="110000"/>
              </a:lnSpc>
              <a:spcBef>
                <a:spcPts val="0"/>
              </a:spcBef>
              <a:spcAft>
                <a:spcPts val="0"/>
              </a:spcAft>
              <a:buSzPts val="2300"/>
              <a:buChar char="❖"/>
            </a:pPr>
            <a:r>
              <a:rPr lang="en-US" sz="2300">
                <a:latin typeface="Calibri"/>
                <a:ea typeface="Calibri"/>
                <a:cs typeface="Calibri"/>
                <a:sym typeface="Calibri"/>
              </a:rPr>
              <a:t>The following tools will be used in the implementation of the  designed system :</a:t>
            </a:r>
            <a:endParaRPr sz="3700"/>
          </a:p>
          <a:p>
            <a:pPr indent="0" lvl="0" marL="238126" rtl="0" algn="l">
              <a:lnSpc>
                <a:spcPct val="100000"/>
              </a:lnSpc>
              <a:spcBef>
                <a:spcPts val="1422"/>
              </a:spcBef>
              <a:spcAft>
                <a:spcPts val="0"/>
              </a:spcAft>
              <a:buNone/>
            </a:pPr>
            <a:r>
              <a:rPr lang="en-US" sz="2200">
                <a:latin typeface="Cambria"/>
                <a:ea typeface="Cambria"/>
                <a:cs typeface="Cambria"/>
                <a:sym typeface="Cambria"/>
              </a:rPr>
              <a:t>Developer’s Requirement: - </a:t>
            </a:r>
            <a:endParaRPr sz="2200">
              <a:latin typeface="Cambria"/>
              <a:ea typeface="Cambria"/>
              <a:cs typeface="Cambria"/>
              <a:sym typeface="Cambria"/>
            </a:endParaRPr>
          </a:p>
          <a:p>
            <a:pPr indent="0" lvl="0" marL="238126" rtl="0" algn="l">
              <a:lnSpc>
                <a:spcPct val="100000"/>
              </a:lnSpc>
              <a:spcBef>
                <a:spcPts val="4"/>
              </a:spcBef>
              <a:spcAft>
                <a:spcPts val="0"/>
              </a:spcAft>
              <a:buNone/>
            </a:pPr>
            <a:r>
              <a:rPr lang="en-US" sz="2200">
                <a:latin typeface="Cambria"/>
                <a:ea typeface="Cambria"/>
                <a:cs typeface="Cambria"/>
                <a:sym typeface="Cambria"/>
              </a:rPr>
              <a:t>Hardware: </a:t>
            </a:r>
            <a:endParaRPr sz="2200">
              <a:latin typeface="Cambria"/>
              <a:ea typeface="Cambria"/>
              <a:cs typeface="Cambria"/>
              <a:sym typeface="Cambria"/>
            </a:endParaRPr>
          </a:p>
          <a:p>
            <a:pPr indent="0" lvl="0" marL="470485" rtl="0" algn="l">
              <a:lnSpc>
                <a:spcPct val="100000"/>
              </a:lnSpc>
              <a:spcBef>
                <a:spcPts val="4"/>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A computer with Vs code </a:t>
            </a:r>
            <a:endParaRPr sz="2200">
              <a:latin typeface="Cambria"/>
              <a:ea typeface="Cambria"/>
              <a:cs typeface="Cambria"/>
              <a:sym typeface="Cambria"/>
            </a:endParaRPr>
          </a:p>
          <a:p>
            <a:pPr indent="0" lvl="0" marL="470485" rtl="0" algn="l">
              <a:lnSpc>
                <a:spcPct val="100000"/>
              </a:lnSpc>
              <a:spcBef>
                <a:spcPts val="16"/>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Must be optimized for running Machine learning Software: </a:t>
            </a:r>
            <a:endParaRPr sz="2200">
              <a:latin typeface="Cambria"/>
              <a:ea typeface="Cambria"/>
              <a:cs typeface="Cambria"/>
              <a:sym typeface="Cambria"/>
            </a:endParaRPr>
          </a:p>
          <a:p>
            <a:pPr indent="0" lvl="0" marL="470485" rtl="0" algn="l">
              <a:lnSpc>
                <a:spcPct val="100000"/>
              </a:lnSpc>
              <a:spcBef>
                <a:spcPts val="4"/>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Permission for user Data </a:t>
            </a:r>
            <a:endParaRPr sz="2200">
              <a:latin typeface="Cambria"/>
              <a:ea typeface="Cambria"/>
              <a:cs typeface="Cambria"/>
              <a:sym typeface="Cambria"/>
            </a:endParaRPr>
          </a:p>
          <a:p>
            <a:pPr indent="0" lvl="0" marL="470485" rtl="0" algn="l">
              <a:lnSpc>
                <a:spcPct val="100000"/>
              </a:lnSpc>
              <a:spcBef>
                <a:spcPts val="4"/>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Permission to user data  for augmented reality features </a:t>
            </a:r>
            <a:endParaRPr sz="2200">
              <a:latin typeface="Cambria"/>
              <a:ea typeface="Cambria"/>
              <a:cs typeface="Cambria"/>
              <a:sym typeface="Cambria"/>
            </a:endParaRPr>
          </a:p>
          <a:p>
            <a:pPr indent="0" lvl="0" marL="470485" rtl="0" algn="l">
              <a:lnSpc>
                <a:spcPct val="100000"/>
              </a:lnSpc>
              <a:spcBef>
                <a:spcPts val="16"/>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Permission to use internet </a:t>
            </a:r>
            <a:endParaRPr sz="2200">
              <a:latin typeface="Cambria"/>
              <a:ea typeface="Cambria"/>
              <a:cs typeface="Cambria"/>
              <a:sym typeface="Cambria"/>
            </a:endParaRPr>
          </a:p>
          <a:p>
            <a:pPr indent="0" lvl="0" marL="235840" rtl="0" algn="l">
              <a:lnSpc>
                <a:spcPct val="100000"/>
              </a:lnSpc>
              <a:spcBef>
                <a:spcPts val="1408"/>
              </a:spcBef>
              <a:spcAft>
                <a:spcPts val="0"/>
              </a:spcAft>
              <a:buNone/>
            </a:pPr>
            <a:r>
              <a:rPr lang="en-US" sz="2200">
                <a:latin typeface="Cambria"/>
                <a:ea typeface="Cambria"/>
                <a:cs typeface="Cambria"/>
                <a:sym typeface="Cambria"/>
              </a:rPr>
              <a:t>User’s Requirement: - </a:t>
            </a:r>
            <a:endParaRPr sz="2200">
              <a:latin typeface="Cambria"/>
              <a:ea typeface="Cambria"/>
              <a:cs typeface="Cambria"/>
              <a:sym typeface="Cambria"/>
            </a:endParaRPr>
          </a:p>
          <a:p>
            <a:pPr indent="0" lvl="0" marL="238126" rtl="0" algn="l">
              <a:lnSpc>
                <a:spcPct val="100000"/>
              </a:lnSpc>
              <a:spcBef>
                <a:spcPts val="4"/>
              </a:spcBef>
              <a:spcAft>
                <a:spcPts val="0"/>
              </a:spcAft>
              <a:buNone/>
            </a:pPr>
            <a:r>
              <a:rPr lang="en-US" sz="2200">
                <a:latin typeface="Cambria"/>
                <a:ea typeface="Cambria"/>
                <a:cs typeface="Cambria"/>
                <a:sym typeface="Cambria"/>
              </a:rPr>
              <a:t>Hardware: </a:t>
            </a:r>
            <a:endParaRPr sz="2200">
              <a:latin typeface="Cambria"/>
              <a:ea typeface="Cambria"/>
              <a:cs typeface="Cambria"/>
              <a:sym typeface="Cambria"/>
            </a:endParaRPr>
          </a:p>
          <a:p>
            <a:pPr indent="0" lvl="0" marL="470485" rtl="0" algn="l">
              <a:lnSpc>
                <a:spcPct val="100000"/>
              </a:lnSpc>
              <a:spcBef>
                <a:spcPts val="19"/>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An android phone </a:t>
            </a:r>
            <a:endParaRPr sz="2200">
              <a:latin typeface="Cambria"/>
              <a:ea typeface="Cambria"/>
              <a:cs typeface="Cambria"/>
              <a:sym typeface="Cambria"/>
            </a:endParaRPr>
          </a:p>
          <a:p>
            <a:pPr indent="0" lvl="0" marL="470485" rtl="0" algn="l">
              <a:lnSpc>
                <a:spcPct val="100000"/>
              </a:lnSpc>
              <a:spcBef>
                <a:spcPts val="4"/>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An internet connection </a:t>
            </a:r>
            <a:endParaRPr sz="2200">
              <a:latin typeface="Cambria"/>
              <a:ea typeface="Cambria"/>
              <a:cs typeface="Cambria"/>
              <a:sym typeface="Cambria"/>
            </a:endParaRPr>
          </a:p>
          <a:p>
            <a:pPr indent="0" lvl="0" marL="694716" rtl="0" algn="l">
              <a:lnSpc>
                <a:spcPct val="100000"/>
              </a:lnSpc>
              <a:spcBef>
                <a:spcPts val="4"/>
              </a:spcBef>
              <a:spcAft>
                <a:spcPts val="0"/>
              </a:spcAft>
              <a:buNone/>
            </a:pPr>
            <a:r>
              <a:rPr lang="en-US" sz="2200">
                <a:latin typeface="Cambria"/>
                <a:ea typeface="Cambria"/>
                <a:cs typeface="Cambria"/>
                <a:sym typeface="Cambria"/>
              </a:rPr>
              <a:t>Software: </a:t>
            </a:r>
            <a:endParaRPr sz="2200">
              <a:latin typeface="Cambria"/>
              <a:ea typeface="Cambria"/>
              <a:cs typeface="Cambria"/>
              <a:sym typeface="Cambria"/>
            </a:endParaRPr>
          </a:p>
          <a:p>
            <a:pPr indent="0" lvl="0" marL="470485" rtl="0" algn="l">
              <a:lnSpc>
                <a:spcPct val="100000"/>
              </a:lnSpc>
              <a:spcBef>
                <a:spcPts val="4"/>
              </a:spcBef>
              <a:spcAft>
                <a:spcPts val="0"/>
              </a:spcAft>
              <a:buNone/>
            </a:pPr>
            <a:r>
              <a:rPr lang="en-US" sz="2200">
                <a:latin typeface="Noto Sans Symbols"/>
                <a:ea typeface="Noto Sans Symbols"/>
                <a:cs typeface="Noto Sans Symbols"/>
                <a:sym typeface="Noto Sans Symbols"/>
              </a:rPr>
              <a:t>➢ </a:t>
            </a:r>
            <a:r>
              <a:rPr lang="en-US" sz="2200">
                <a:latin typeface="Cambria"/>
                <a:ea typeface="Cambria"/>
                <a:cs typeface="Cambria"/>
                <a:sym typeface="Cambria"/>
              </a:rPr>
              <a:t>Android version 5.0 (Lollipop) </a:t>
            </a:r>
            <a:endParaRPr sz="2800">
              <a:solidFill>
                <a:srgbClr val="1F3863"/>
              </a:solidFill>
            </a:endParaRPr>
          </a:p>
          <a:p>
            <a:pPr indent="-25400" lvl="0" marL="228600" rtl="0" algn="just">
              <a:lnSpc>
                <a:spcPct val="90000"/>
              </a:lnSpc>
              <a:spcBef>
                <a:spcPts val="960"/>
              </a:spcBef>
              <a:spcAft>
                <a:spcPts val="0"/>
              </a:spcAft>
              <a:buSzPts val="3200"/>
              <a:buNone/>
            </a:pPr>
            <a:r>
              <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17" name="Google Shape;217;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17500" lvl="0" marL="228600" rtl="0" algn="l">
              <a:lnSpc>
                <a:spcPct val="90000"/>
              </a:lnSpc>
              <a:spcBef>
                <a:spcPts val="0"/>
              </a:spcBef>
              <a:spcAft>
                <a:spcPts val="0"/>
              </a:spcAft>
              <a:buSzPts val="3200"/>
              <a:buChar char="❖"/>
            </a:pPr>
            <a:r>
              <a:rPr lang="en-US">
                <a:latin typeface="Arial"/>
                <a:ea typeface="Arial"/>
                <a:cs typeface="Arial"/>
                <a:sym typeface="Arial"/>
              </a:rPr>
              <a:t>The result for this prediction system  displays a convenient user interface consisting of details like name, symptoms and the  algorithm that we use to predict as a button and  the results will be predicted based on the  implemented algorithm.It also displays the accuracy percentage  on which algorithm has the best accuracy so  based on the accuracy of the decision tree,  random forest and naive bayes algorithm  random forest has the better accuracy  percentage of 0.96. It is a best suited algorithm  for this model</a:t>
            </a:r>
            <a:r>
              <a:rPr lang="en-US" sz="1200">
                <a:latin typeface="Arial"/>
                <a:ea typeface="Arial"/>
                <a:cs typeface="Arial"/>
                <a:sym typeface="Arial"/>
              </a:rPr>
              <a:t>.</a:t>
            </a:r>
            <a:endParaRPr sz="1200">
              <a:latin typeface="Arial"/>
              <a:ea typeface="Arial"/>
              <a:cs typeface="Arial"/>
              <a:sym typeface="Arial"/>
            </a:endParaRPr>
          </a:p>
          <a:p>
            <a:pPr indent="0" lvl="0" marL="228600" rtl="0" algn="just">
              <a:lnSpc>
                <a:spcPct val="90000"/>
              </a:lnSpc>
              <a:spcBef>
                <a:spcPts val="0"/>
              </a:spcBef>
              <a:spcAft>
                <a:spcPts val="0"/>
              </a:spcAft>
              <a:buNone/>
            </a:pPr>
            <a:r>
              <a:t/>
            </a:r>
            <a:endParaRPr/>
          </a:p>
        </p:txBody>
      </p:sp>
      <p:sp>
        <p:nvSpPr>
          <p:cNvPr id="218" name="Google Shape;218;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219" name="Google Shape;219;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26" name="Google Shape;226;p1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457" lvl="0" marL="2211" marR="0" rtl="0" algn="just">
              <a:lnSpc>
                <a:spcPct val="99800"/>
              </a:lnSpc>
              <a:spcBef>
                <a:spcPts val="1662"/>
              </a:spcBef>
              <a:spcAft>
                <a:spcPts val="0"/>
              </a:spcAft>
              <a:buSzPts val="1100"/>
              <a:buNone/>
            </a:pPr>
            <a:r>
              <a:rPr lang="en-US">
                <a:latin typeface="Cambria"/>
                <a:ea typeface="Cambria"/>
                <a:cs typeface="Cambria"/>
                <a:sym typeface="Cambria"/>
              </a:rPr>
              <a:t>The main aim of this disease prediction system is to predict the disease on the basis of the symptoms. This system takes the symptoms of the user from which he or she suffers as input and generates final output as a prediction of disease.</a:t>
            </a:r>
            <a:endParaRPr>
              <a:latin typeface="Noto Sans Symbols"/>
              <a:ea typeface="Noto Sans Symbols"/>
              <a:cs typeface="Noto Sans Symbols"/>
              <a:sym typeface="Noto Sans Symbols"/>
            </a:endParaRPr>
          </a:p>
          <a:p>
            <a:pPr indent="-457" lvl="0" marL="2211" marR="0" rtl="0" algn="just">
              <a:lnSpc>
                <a:spcPct val="99800"/>
              </a:lnSpc>
              <a:spcBef>
                <a:spcPts val="1662"/>
              </a:spcBef>
              <a:spcAft>
                <a:spcPts val="0"/>
              </a:spcAft>
              <a:buClr>
                <a:schemeClr val="dk1"/>
              </a:buClr>
              <a:buSzPts val="1100"/>
              <a:buFont typeface="Arial"/>
              <a:buNone/>
            </a:pPr>
            <a:r>
              <a:rPr lang="en-US" sz="3300">
                <a:latin typeface="Noto Sans Symbols"/>
                <a:ea typeface="Noto Sans Symbols"/>
                <a:cs typeface="Noto Sans Symbols"/>
                <a:sym typeface="Noto Sans Symbols"/>
              </a:rPr>
              <a:t>➢ </a:t>
            </a:r>
            <a:r>
              <a:rPr lang="en-US" sz="3300">
                <a:latin typeface="Cambria"/>
                <a:ea typeface="Cambria"/>
                <a:cs typeface="Cambria"/>
                <a:sym typeface="Cambria"/>
              </a:rPr>
              <a:t>Requires an internet connection </a:t>
            </a:r>
            <a:endParaRPr sz="3300">
              <a:latin typeface="Cambria"/>
              <a:ea typeface="Cambria"/>
              <a:cs typeface="Cambria"/>
              <a:sym typeface="Cambria"/>
            </a:endParaRPr>
          </a:p>
          <a:p>
            <a:pPr indent="0" lvl="0" marL="0" marR="1121968" rtl="0" algn="l">
              <a:lnSpc>
                <a:spcPct val="97460"/>
              </a:lnSpc>
              <a:spcBef>
                <a:spcPts val="16"/>
              </a:spcBef>
              <a:spcAft>
                <a:spcPts val="0"/>
              </a:spcAft>
              <a:buClr>
                <a:schemeClr val="dk1"/>
              </a:buClr>
              <a:buSzPts val="1100"/>
              <a:buFont typeface="Arial"/>
              <a:buNone/>
            </a:pPr>
            <a:r>
              <a:rPr lang="en-US" sz="3300">
                <a:latin typeface="Noto Sans Symbols"/>
                <a:ea typeface="Noto Sans Symbols"/>
                <a:cs typeface="Noto Sans Symbols"/>
                <a:sym typeface="Noto Sans Symbols"/>
              </a:rPr>
              <a:t>➢ </a:t>
            </a:r>
            <a:r>
              <a:rPr lang="en-US" sz="3300">
                <a:latin typeface="Cambria"/>
                <a:ea typeface="Cambria"/>
                <a:cs typeface="Cambria"/>
                <a:sym typeface="Cambria"/>
              </a:rPr>
              <a:t>Users need to choose symptoms names</a:t>
            </a:r>
            <a:endParaRPr sz="3300">
              <a:latin typeface="Cambria"/>
              <a:ea typeface="Cambria"/>
              <a:cs typeface="Cambria"/>
              <a:sym typeface="Cambria"/>
            </a:endParaRPr>
          </a:p>
          <a:p>
            <a:pPr indent="0" lvl="0" marL="0" marR="1121968" rtl="0" algn="l">
              <a:lnSpc>
                <a:spcPct val="97460"/>
              </a:lnSpc>
              <a:spcBef>
                <a:spcPts val="16"/>
              </a:spcBef>
              <a:spcAft>
                <a:spcPts val="0"/>
              </a:spcAft>
              <a:buClr>
                <a:schemeClr val="dk1"/>
              </a:buClr>
              <a:buSzPts val="1100"/>
              <a:buFont typeface="Arial"/>
              <a:buNone/>
            </a:pPr>
            <a:r>
              <a:rPr lang="en-US" sz="3300">
                <a:latin typeface="Noto Sans Symbols"/>
                <a:ea typeface="Noto Sans Symbols"/>
                <a:cs typeface="Noto Sans Symbols"/>
                <a:sym typeface="Noto Sans Symbols"/>
              </a:rPr>
              <a:t>➢ </a:t>
            </a:r>
            <a:r>
              <a:rPr lang="en-US" sz="3300">
                <a:latin typeface="Cambria"/>
                <a:ea typeface="Cambria"/>
                <a:cs typeface="Cambria"/>
                <a:sym typeface="Cambria"/>
              </a:rPr>
              <a:t>Smaller disease or basic pain data is unavailable </a:t>
            </a:r>
            <a:endParaRPr sz="3300">
              <a:latin typeface="Cambria"/>
              <a:ea typeface="Cambria"/>
              <a:cs typeface="Cambria"/>
              <a:sym typeface="Cambria"/>
            </a:endParaRPr>
          </a:p>
          <a:p>
            <a:pPr indent="0" lvl="0" marL="0" rtl="0" algn="l">
              <a:lnSpc>
                <a:spcPct val="100000"/>
              </a:lnSpc>
              <a:spcBef>
                <a:spcPts val="34"/>
              </a:spcBef>
              <a:spcAft>
                <a:spcPts val="0"/>
              </a:spcAft>
              <a:buSzPts val="1100"/>
              <a:buNone/>
            </a:pPr>
            <a:r>
              <a:rPr lang="en-US" sz="3300">
                <a:latin typeface="Noto Sans Symbols"/>
                <a:ea typeface="Noto Sans Symbols"/>
                <a:cs typeface="Noto Sans Symbols"/>
                <a:sym typeface="Noto Sans Symbols"/>
              </a:rPr>
              <a:t>➢ </a:t>
            </a:r>
            <a:r>
              <a:rPr lang="en-US" sz="3300">
                <a:latin typeface="Cambria"/>
                <a:ea typeface="Cambria"/>
                <a:cs typeface="Cambria"/>
                <a:sym typeface="Cambria"/>
              </a:rPr>
              <a:t>Lag time may increase due to augmented reality feature </a:t>
            </a:r>
            <a:endParaRPr sz="3300">
              <a:latin typeface="Cambria"/>
              <a:ea typeface="Cambria"/>
              <a:cs typeface="Cambria"/>
              <a:sym typeface="Cambria"/>
            </a:endParaRPr>
          </a:p>
          <a:p>
            <a:pPr indent="0" lvl="0" marL="241936" rtl="0" algn="l">
              <a:lnSpc>
                <a:spcPct val="100000"/>
              </a:lnSpc>
              <a:spcBef>
                <a:spcPts val="34"/>
              </a:spcBef>
              <a:spcAft>
                <a:spcPts val="0"/>
              </a:spcAft>
              <a:buClr>
                <a:schemeClr val="dk1"/>
              </a:buClr>
              <a:buSzPts val="1100"/>
              <a:buFont typeface="Arial"/>
              <a:buNone/>
            </a:pPr>
            <a:r>
              <a:t/>
            </a:r>
            <a:endParaRPr sz="3300">
              <a:latin typeface="Cambria"/>
              <a:ea typeface="Cambria"/>
              <a:cs typeface="Cambria"/>
              <a:sym typeface="Cambria"/>
            </a:endParaRPr>
          </a:p>
          <a:p>
            <a:pPr indent="0" lvl="0" marL="0" rtl="0" algn="just">
              <a:lnSpc>
                <a:spcPct val="90000"/>
              </a:lnSpc>
              <a:spcBef>
                <a:spcPts val="960"/>
              </a:spcBef>
              <a:spcAft>
                <a:spcPts val="0"/>
              </a:spcAft>
              <a:buSzPts val="3200"/>
              <a:buNone/>
            </a:pPr>
            <a:r>
              <a:t/>
            </a:r>
            <a:endParaRPr/>
          </a:p>
        </p:txBody>
      </p:sp>
      <p:sp>
        <p:nvSpPr>
          <p:cNvPr id="227" name="Google Shape;227;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228" name="Google Shape;228;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Acknowledgment</a:t>
            </a:r>
            <a:endParaRPr/>
          </a:p>
        </p:txBody>
      </p:sp>
      <p:sp>
        <p:nvSpPr>
          <p:cNvPr id="235" name="Google Shape;235;p15"/>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We would like to thank to Smart India hackathon(SIH) for giving us an opportunity to implement this project. We would also like to extend our gratitude to our guides prof. Preeti Shukla mam who gave us the right motivation and knowledgeful insight to complete this project.</a:t>
            </a:r>
            <a:endParaRPr/>
          </a:p>
        </p:txBody>
      </p:sp>
      <p:sp>
        <p:nvSpPr>
          <p:cNvPr id="236" name="Google Shape;236;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237" name="Google Shape;237;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44" name="Google Shape;244;p16"/>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52" name="Google Shape;252;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253" name="Google Shape;253;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a:t>Disease Prediction Using ML</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b="1" lang="en-US" sz="4000">
                <a:solidFill>
                  <a:schemeClr val="dk1"/>
                </a:solidFill>
                <a:latin typeface="Droid Sans Mono"/>
                <a:ea typeface="Droid Sans Mono"/>
                <a:cs typeface="Droid Sans Mono"/>
                <a:sym typeface="Droid Sans Mono"/>
              </a:rPr>
              <a:t>Submitted to: </a:t>
            </a:r>
            <a:endParaRPr/>
          </a:p>
          <a:p>
            <a:pPr indent="0" lvl="0" marL="0" rtl="0" algn="r">
              <a:lnSpc>
                <a:spcPct val="150000"/>
              </a:lnSpc>
              <a:spcBef>
                <a:spcPts val="600"/>
              </a:spcBef>
              <a:spcAft>
                <a:spcPts val="0"/>
              </a:spcAft>
              <a:buSzPct val="100000"/>
              <a:buNone/>
            </a:pPr>
            <a:r>
              <a:rPr b="1" lang="en-US" sz="4000">
                <a:solidFill>
                  <a:schemeClr val="dk1"/>
                </a:solidFill>
                <a:latin typeface="Droid Sans Mono"/>
                <a:ea typeface="Droid Sans Mono"/>
                <a:cs typeface="Droid Sans Mono"/>
                <a:sym typeface="Droid Sans Mono"/>
              </a:rPr>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1" y="2402238"/>
            <a:ext cx="4802944" cy="21872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200"/>
              <a:t>Prof. Preeti Shukla</a:t>
            </a:r>
            <a:endParaRPr sz="3200"/>
          </a:p>
        </p:txBody>
      </p:sp>
      <p:sp>
        <p:nvSpPr>
          <p:cNvPr id="127" name="Google Shape;127;p3"/>
          <p:cNvSpPr txBox="1"/>
          <p:nvPr>
            <p:ph idx="1" type="body"/>
          </p:nvPr>
        </p:nvSpPr>
        <p:spPr>
          <a:xfrm>
            <a:off x="6323308" y="2025748"/>
            <a:ext cx="5269500" cy="2827500"/>
          </a:xfrm>
          <a:prstGeom prst="rect">
            <a:avLst/>
          </a:prstGeom>
          <a:noFill/>
          <a:ln>
            <a:noFill/>
          </a:ln>
        </p:spPr>
        <p:txBody>
          <a:bodyPr anchorCtr="0" anchor="ctr" bIns="45700" lIns="91425" spcFirstLastPara="1" rIns="91425" wrap="square" tIns="45700">
            <a:normAutofit fontScale="62500" lnSpcReduction="1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 Aman Patel(0827CS213D03)</a:t>
            </a:r>
            <a:endParaRPr/>
          </a:p>
          <a:p>
            <a:pPr indent="0" lvl="0" marL="0" rtl="0" algn="l">
              <a:lnSpc>
                <a:spcPct val="120000"/>
              </a:lnSpc>
              <a:spcBef>
                <a:spcPts val="0"/>
              </a:spcBef>
              <a:spcAft>
                <a:spcPts val="0"/>
              </a:spcAft>
              <a:buSzPct val="100000"/>
              <a:buNone/>
            </a:pPr>
            <a:r>
              <a:rPr lang="en-US"/>
              <a:t>2. Bhomik Gahlot(0827CS</a:t>
            </a:r>
            <a:r>
              <a:rPr lang="en-US"/>
              <a:t>213D08)</a:t>
            </a:r>
            <a:endParaRPr/>
          </a:p>
          <a:p>
            <a:pPr indent="0" lvl="0" marL="0" rtl="0" algn="l">
              <a:lnSpc>
                <a:spcPct val="120000"/>
              </a:lnSpc>
              <a:spcBef>
                <a:spcPts val="0"/>
              </a:spcBef>
              <a:spcAft>
                <a:spcPts val="0"/>
              </a:spcAft>
              <a:buSzPct val="100000"/>
              <a:buNone/>
            </a:pPr>
            <a:r>
              <a:rPr lang="en-US"/>
              <a:t>3. Anurag Yadav(0827CS201039)</a:t>
            </a:r>
            <a:endParaRPr/>
          </a:p>
          <a:p>
            <a:pPr indent="0" lvl="0" marL="0" rtl="0" algn="l">
              <a:lnSpc>
                <a:spcPct val="120000"/>
              </a:lnSpc>
              <a:spcBef>
                <a:spcPts val="0"/>
              </a:spcBef>
              <a:spcAft>
                <a:spcPts val="0"/>
              </a:spcAft>
              <a:buSzPct val="100000"/>
              <a:buNone/>
            </a:pPr>
            <a:r>
              <a:rPr lang="en-US"/>
              <a:t>4. Chandransh Chouhan(0827CS201062)</a:t>
            </a:r>
            <a:endParaRPr/>
          </a:p>
        </p:txBody>
      </p:sp>
      <p:sp>
        <p:nvSpPr>
          <p:cNvPr id="128" name="Google Shape;128;p3"/>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36" name="Google Shape;136;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SzPct val="100000"/>
              <a:buChar char="❖"/>
            </a:pPr>
            <a:r>
              <a:rPr lang="en-US"/>
              <a:t>Abstract</a:t>
            </a:r>
            <a:endParaRPr/>
          </a:p>
          <a:p>
            <a:pPr indent="-228600" lvl="0" marL="228600" rtl="0" algn="just">
              <a:lnSpc>
                <a:spcPct val="90000"/>
              </a:lnSpc>
              <a:spcBef>
                <a:spcPts val="888"/>
              </a:spcBef>
              <a:spcAft>
                <a:spcPts val="0"/>
              </a:spcAft>
              <a:buSzPct val="100000"/>
              <a:buChar char="❖"/>
            </a:pPr>
            <a:r>
              <a:rPr lang="en-US"/>
              <a:t>Introduction</a:t>
            </a:r>
            <a:endParaRPr/>
          </a:p>
          <a:p>
            <a:pPr indent="-228600" lvl="0" marL="228600" rtl="0" algn="just">
              <a:lnSpc>
                <a:spcPct val="90000"/>
              </a:lnSpc>
              <a:spcBef>
                <a:spcPts val="888"/>
              </a:spcBef>
              <a:spcAft>
                <a:spcPts val="0"/>
              </a:spcAft>
              <a:buSzPct val="100000"/>
              <a:buChar char="❖"/>
            </a:pPr>
            <a:r>
              <a:rPr lang="en-US"/>
              <a:t>Problem Statement</a:t>
            </a:r>
            <a:endParaRPr/>
          </a:p>
          <a:p>
            <a:pPr indent="-228600" lvl="0" marL="228600" rtl="0" algn="just">
              <a:lnSpc>
                <a:spcPct val="90000"/>
              </a:lnSpc>
              <a:spcBef>
                <a:spcPts val="888"/>
              </a:spcBef>
              <a:spcAft>
                <a:spcPts val="0"/>
              </a:spcAft>
              <a:buSzPct val="100000"/>
              <a:buChar char="❖"/>
            </a:pPr>
            <a:r>
              <a:rPr lang="en-US"/>
              <a:t>Survey of Existing Systems</a:t>
            </a:r>
            <a:endParaRPr/>
          </a:p>
          <a:p>
            <a:pPr indent="-228600" lvl="0" marL="228600" rtl="0" algn="just">
              <a:lnSpc>
                <a:spcPct val="90000"/>
              </a:lnSpc>
              <a:spcBef>
                <a:spcPts val="888"/>
              </a:spcBef>
              <a:spcAft>
                <a:spcPts val="0"/>
              </a:spcAft>
              <a:buSzPct val="100000"/>
              <a:buChar char="❖"/>
            </a:pPr>
            <a:r>
              <a:rPr lang="en-US"/>
              <a:t>Project Objectives</a:t>
            </a:r>
            <a:endParaRPr/>
          </a:p>
          <a:p>
            <a:pPr indent="-228600" lvl="0" marL="228600" rtl="0" algn="just">
              <a:lnSpc>
                <a:spcPct val="90000"/>
              </a:lnSpc>
              <a:spcBef>
                <a:spcPts val="888"/>
              </a:spcBef>
              <a:spcAft>
                <a:spcPts val="0"/>
              </a:spcAft>
              <a:buSzPct val="100000"/>
              <a:buChar char="❖"/>
            </a:pPr>
            <a:r>
              <a:rPr lang="en-US"/>
              <a:t>Requirement Analysis</a:t>
            </a:r>
            <a:endParaRPr/>
          </a:p>
          <a:p>
            <a:pPr indent="-228600" lvl="0" marL="228600" rtl="0" algn="just">
              <a:lnSpc>
                <a:spcPct val="90000"/>
              </a:lnSpc>
              <a:spcBef>
                <a:spcPts val="888"/>
              </a:spcBef>
              <a:spcAft>
                <a:spcPts val="0"/>
              </a:spcAft>
              <a:buSzPct val="100000"/>
              <a:buChar char="❖"/>
            </a:pPr>
            <a:r>
              <a:rPr lang="en-US"/>
              <a:t>Designs/UML Diagrams</a:t>
            </a:r>
            <a:endParaRPr/>
          </a:p>
          <a:p>
            <a:pPr indent="-228600" lvl="0" marL="228600" rtl="0" algn="just">
              <a:lnSpc>
                <a:spcPct val="90000"/>
              </a:lnSpc>
              <a:spcBef>
                <a:spcPts val="888"/>
              </a:spcBef>
              <a:spcAft>
                <a:spcPts val="0"/>
              </a:spcAft>
              <a:buSzPct val="100000"/>
              <a:buChar char="❖"/>
            </a:pPr>
            <a:r>
              <a:rPr lang="en-US"/>
              <a:t>Solution Proposed</a:t>
            </a:r>
            <a:endParaRPr/>
          </a:p>
          <a:p>
            <a:pPr indent="-228600" lvl="0" marL="228600" rtl="0" algn="just">
              <a:lnSpc>
                <a:spcPct val="90000"/>
              </a:lnSpc>
              <a:spcBef>
                <a:spcPts val="888"/>
              </a:spcBef>
              <a:spcAft>
                <a:spcPts val="0"/>
              </a:spcAft>
              <a:buSzPct val="100000"/>
              <a:buChar char="❖"/>
            </a:pPr>
            <a:r>
              <a:rPr lang="en-US"/>
              <a:t>The Outcome  Discussion</a:t>
            </a:r>
            <a:endParaRPr/>
          </a:p>
          <a:p>
            <a:pPr indent="-228600" lvl="0" marL="228600" rtl="0" algn="just">
              <a:lnSpc>
                <a:spcPct val="90000"/>
              </a:lnSpc>
              <a:spcBef>
                <a:spcPts val="888"/>
              </a:spcBef>
              <a:spcAft>
                <a:spcPts val="0"/>
              </a:spcAft>
              <a:buSzPct val="100000"/>
              <a:buChar char="❖"/>
            </a:pPr>
            <a:r>
              <a:rPr lang="en-US"/>
              <a:t>Conclusions and Limitations</a:t>
            </a:r>
            <a:endParaRPr/>
          </a:p>
          <a:p>
            <a:pPr indent="-228600" lvl="0" marL="228600" rtl="0" algn="just">
              <a:lnSpc>
                <a:spcPct val="90000"/>
              </a:lnSpc>
              <a:spcBef>
                <a:spcPts val="888"/>
              </a:spcBef>
              <a:spcAft>
                <a:spcPts val="0"/>
              </a:spcAft>
              <a:buSzPct val="100000"/>
              <a:buNone/>
            </a:pPr>
            <a:r>
              <a:t/>
            </a:r>
            <a:endParaRPr/>
          </a:p>
        </p:txBody>
      </p:sp>
      <p:sp>
        <p:nvSpPr>
          <p:cNvPr id="137" name="Google Shape;137;p4"/>
          <p:cNvSpPr txBox="1"/>
          <p:nvPr>
            <p:ph idx="10" type="dt"/>
          </p:nvPr>
        </p:nvSpPr>
        <p:spPr>
          <a:xfrm>
            <a:off x="9144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45" name="Google Shape;14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a:t>It is a system which provides the user information and tricks to take care of the health system of the user and it provides how to search out the disease using this prediction.</a:t>
            </a:r>
            <a:endParaRPr/>
          </a:p>
          <a:p>
            <a:pPr indent="-139700" lvl="0" marL="228600" rtl="0" algn="just">
              <a:lnSpc>
                <a:spcPct val="90000"/>
              </a:lnSpc>
              <a:spcBef>
                <a:spcPts val="0"/>
              </a:spcBef>
              <a:spcAft>
                <a:spcPts val="0"/>
              </a:spcAft>
              <a:buClr>
                <a:schemeClr val="dk1"/>
              </a:buClr>
              <a:buSzPts val="1800"/>
              <a:buChar char="❖"/>
            </a:pPr>
            <a:r>
              <a:rPr lang="en-US"/>
              <a:t>This Disease Prediction Using Machine Learning is totally through with the assistance of Machine Learning and Python programming language and also using the dataset that available previously by the hospitals using that we are going to predict the diseases.</a:t>
            </a:r>
            <a:endParaRPr/>
          </a:p>
          <a:p>
            <a:pPr indent="0" lvl="0" marL="228600" rtl="0" algn="just">
              <a:lnSpc>
                <a:spcPct val="90000"/>
              </a:lnSpc>
              <a:spcBef>
                <a:spcPts val="0"/>
              </a:spcBef>
              <a:spcAft>
                <a:spcPts val="0"/>
              </a:spcAft>
              <a:buNone/>
            </a:pPr>
            <a:r>
              <a:t/>
            </a:r>
            <a:endParaRPr>
              <a:solidFill>
                <a:srgbClr val="333333"/>
              </a:solidFill>
            </a:endParaRPr>
          </a:p>
          <a:p>
            <a:pPr indent="0" lvl="0" marL="0" rtl="0" algn="just">
              <a:lnSpc>
                <a:spcPct val="90000"/>
              </a:lnSpc>
              <a:spcBef>
                <a:spcPts val="0"/>
              </a:spcBef>
              <a:spcAft>
                <a:spcPts val="0"/>
              </a:spcAft>
              <a:buNone/>
            </a:pPr>
            <a:r>
              <a:t/>
            </a:r>
            <a:endParaRPr>
              <a:solidFill>
                <a:srgbClr val="333333"/>
              </a:solidFill>
            </a:endParaRPr>
          </a:p>
        </p:txBody>
      </p:sp>
      <p:sp>
        <p:nvSpPr>
          <p:cNvPr id="146" name="Google Shape;146;p5"/>
          <p:cNvSpPr txBox="1"/>
          <p:nvPr>
            <p:ph idx="10" type="dt"/>
          </p:nvPr>
        </p:nvSpPr>
        <p:spPr>
          <a:xfrm>
            <a:off x="868850" y="6583691"/>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 Fabruary 2023</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54" name="Google Shape;154;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44500" lvl="0" marL="228600" marR="0" rtl="0" algn="just">
              <a:lnSpc>
                <a:spcPct val="90000"/>
              </a:lnSpc>
              <a:spcBef>
                <a:spcPts val="16"/>
              </a:spcBef>
              <a:spcAft>
                <a:spcPts val="0"/>
              </a:spcAft>
              <a:buSzPts val="5200"/>
              <a:buChar char="❖"/>
            </a:pPr>
            <a:r>
              <a:rPr lang="en-US">
                <a:highlight>
                  <a:srgbClr val="FFFFFF"/>
                </a:highlight>
                <a:latin typeface="Cambria"/>
                <a:ea typeface="Cambria"/>
                <a:cs typeface="Cambria"/>
                <a:sym typeface="Cambria"/>
              </a:rPr>
              <a:t>The purpose of constructing this  project called “Disease Prediction Using  Machine Learning'' is to predict the accurate  disease of the patient using all their general  information and also the symptoms.</a:t>
            </a:r>
            <a:endParaRPr sz="5200"/>
          </a:p>
          <a:p>
            <a:pPr indent="0" lvl="0" marL="228600" marR="29844" rtl="0" algn="just">
              <a:lnSpc>
                <a:spcPct val="109800"/>
              </a:lnSpc>
              <a:spcBef>
                <a:spcPts val="795"/>
              </a:spcBef>
              <a:spcAft>
                <a:spcPts val="0"/>
              </a:spcAft>
              <a:buNone/>
            </a:pPr>
            <a:r>
              <a:t/>
            </a:r>
            <a:endParaRPr sz="3200">
              <a:latin typeface="Calibri"/>
              <a:ea typeface="Calibri"/>
              <a:cs typeface="Calibri"/>
              <a:sym typeface="Calibri"/>
            </a:endParaRPr>
          </a:p>
          <a:p>
            <a:pPr indent="-55879" lvl="0" marL="228600" rtl="0" algn="just">
              <a:lnSpc>
                <a:spcPct val="90000"/>
              </a:lnSpc>
              <a:spcBef>
                <a:spcPts val="816"/>
              </a:spcBef>
              <a:spcAft>
                <a:spcPts val="0"/>
              </a:spcAft>
              <a:buSzPts val="3200"/>
              <a:buNone/>
            </a:pPr>
            <a:r>
              <a:t/>
            </a:r>
            <a:endParaRPr/>
          </a:p>
          <a:p>
            <a:pPr indent="-55879" lvl="0" marL="228600" rtl="0" algn="just">
              <a:lnSpc>
                <a:spcPct val="90000"/>
              </a:lnSpc>
              <a:spcBef>
                <a:spcPts val="816"/>
              </a:spcBef>
              <a:spcAft>
                <a:spcPts val="0"/>
              </a:spcAft>
              <a:buSzPts val="3200"/>
              <a:buNone/>
            </a:pPr>
            <a:r>
              <a:t/>
            </a:r>
            <a:endParaRPr/>
          </a:p>
          <a:p>
            <a:pPr indent="-55879" lvl="0" marL="228600" rtl="0" algn="just">
              <a:lnSpc>
                <a:spcPct val="90000"/>
              </a:lnSpc>
              <a:spcBef>
                <a:spcPts val="816"/>
              </a:spcBef>
              <a:spcAft>
                <a:spcPts val="0"/>
              </a:spcAft>
              <a:buSzPts val="3200"/>
              <a:buNone/>
            </a:pPr>
            <a:r>
              <a:t/>
            </a:r>
            <a:endParaRPr/>
          </a:p>
          <a:p>
            <a:pPr indent="-55879" lvl="0" marL="228600" rtl="0" algn="just">
              <a:lnSpc>
                <a:spcPct val="90000"/>
              </a:lnSpc>
              <a:spcBef>
                <a:spcPts val="816"/>
              </a:spcBef>
              <a:spcAft>
                <a:spcPts val="0"/>
              </a:spcAft>
              <a:buSzPts val="3200"/>
              <a:buNone/>
            </a:pPr>
            <a:r>
              <a:t/>
            </a:r>
            <a:endParaRPr/>
          </a:p>
        </p:txBody>
      </p:sp>
      <p:sp>
        <p:nvSpPr>
          <p:cNvPr id="155" name="Google Shape;155;p6"/>
          <p:cNvSpPr txBox="1"/>
          <p:nvPr>
            <p:ph idx="10" type="dt"/>
          </p:nvPr>
        </p:nvSpPr>
        <p:spPr>
          <a:xfrm>
            <a:off x="685575" y="6531291"/>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156" name="Google Shape;15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63" name="Google Shape;163;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i="0" lang="en-US">
                <a:latin typeface="Montserrat"/>
                <a:ea typeface="Montserrat"/>
                <a:cs typeface="Montserrat"/>
                <a:sym typeface="Montserrat"/>
              </a:rPr>
              <a:t>It is required to develop a </a:t>
            </a:r>
            <a:r>
              <a:rPr lang="en-US">
                <a:latin typeface="Montserrat"/>
                <a:ea typeface="Montserrat"/>
                <a:cs typeface="Montserrat"/>
                <a:sym typeface="Montserrat"/>
              </a:rPr>
              <a:t>disease predicction system which can </a:t>
            </a:r>
            <a:r>
              <a:rPr lang="en-US" sz="3204">
                <a:latin typeface="Cambria"/>
                <a:ea typeface="Cambria"/>
                <a:cs typeface="Cambria"/>
                <a:sym typeface="Cambria"/>
              </a:rPr>
              <a:t> predicts the chronic diseases which is for particular region and for the particular community. The Prediction of Diseases is done only for particular diseases. In this System Big Data &amp; CNN Algorithm is used for Diseases risk prediction.</a:t>
            </a:r>
            <a:endParaRPr sz="5200"/>
          </a:p>
        </p:txBody>
      </p:sp>
      <p:sp>
        <p:nvSpPr>
          <p:cNvPr id="164" name="Google Shape;164;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165" name="Google Shape;16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2" name="Google Shape;172;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12750" lvl="0" marL="228600" rtl="0" algn="just">
              <a:lnSpc>
                <a:spcPct val="90000"/>
              </a:lnSpc>
              <a:spcBef>
                <a:spcPts val="0"/>
              </a:spcBef>
              <a:spcAft>
                <a:spcPts val="0"/>
              </a:spcAft>
              <a:buSzPts val="4700"/>
              <a:buChar char="❖"/>
            </a:pPr>
            <a:r>
              <a:rPr lang="en-US" sz="2704">
                <a:latin typeface="Cambria"/>
                <a:ea typeface="Cambria"/>
                <a:cs typeface="Cambria"/>
                <a:sym typeface="Cambria"/>
              </a:rPr>
              <a:t>The system predicts the chronic diseases which is for particular region and for the particular community. The Prediction of Diseases is done only for particular diseases. In this System Big Data &amp; CNN Algorithm is used for Diseases risk prediction. For S type data, system is using Machine Learning algorithm i.e K-nearest Neighbors, Decision Tree, Naïve Bayesian. The accuracy of the System is upto 94.8%. Existing paper, we streamline machine learning algorithms for effective prediction of chronic disease outbreak in disease-frequent communities. We experiment the modified prediction nm models over reallife hospital data collected from central China. We propose a new convolutional neural net-work based multimodal disease risk prediction (CNN-MDRP) algorithm using structured and unstructured data from hospital. </a:t>
            </a:r>
            <a:endParaRPr sz="4700"/>
          </a:p>
        </p:txBody>
      </p:sp>
      <p:sp>
        <p:nvSpPr>
          <p:cNvPr id="173" name="Google Shape;173;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174" name="Google Shape;174;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181" name="Google Shape;181;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Autofit/>
          </a:bodyPr>
          <a:lstStyle/>
          <a:p>
            <a:pPr indent="0" lvl="0" marL="228600" rtl="0" algn="just">
              <a:lnSpc>
                <a:spcPct val="90000"/>
              </a:lnSpc>
              <a:spcBef>
                <a:spcPts val="1434"/>
              </a:spcBef>
              <a:spcAft>
                <a:spcPts val="0"/>
              </a:spcAft>
              <a:buNone/>
            </a:pPr>
            <a:r>
              <a:rPr lang="en-US" sz="2900">
                <a:latin typeface="Cambria"/>
                <a:ea typeface="Cambria"/>
                <a:cs typeface="Cambria"/>
                <a:sym typeface="Cambria"/>
              </a:rPr>
              <a:t>Our primary objective is to make an application: - </a:t>
            </a:r>
            <a:endParaRPr sz="2900">
              <a:latin typeface="Cambria"/>
              <a:ea typeface="Cambria"/>
              <a:cs typeface="Cambria"/>
              <a:sym typeface="Cambria"/>
            </a:endParaRPr>
          </a:p>
          <a:p>
            <a:pPr indent="0" lvl="0" marL="228600" rtl="0" algn="just">
              <a:lnSpc>
                <a:spcPct val="90000"/>
              </a:lnSpc>
              <a:spcBef>
                <a:spcPts val="1434"/>
              </a:spcBef>
              <a:spcAft>
                <a:spcPts val="0"/>
              </a:spcAft>
              <a:buNone/>
            </a:pPr>
            <a:r>
              <a:rPr lang="en-US" sz="2900">
                <a:latin typeface="Cambria"/>
                <a:ea typeface="Cambria"/>
                <a:cs typeface="Cambria"/>
                <a:sym typeface="Cambria"/>
              </a:rPr>
              <a:t>There is a need to study and make a system which will make it easy for an end users to predict the chronic diseases without visiting physician or doctor for diagnosis. To detect the Various Diseases through the examining Symptoms of patient’s using different techniques of Machine Learning Models. To Handle Text data and Structured data is no Proper method. The Proposed system will consider both structure and unstructured data. The Predictions Accuracy will Increase using Machine Learning.</a:t>
            </a:r>
            <a:endParaRPr sz="4900">
              <a:latin typeface="Calibri"/>
              <a:ea typeface="Calibri"/>
              <a:cs typeface="Calibri"/>
              <a:sym typeface="Calibri"/>
            </a:endParaRPr>
          </a:p>
          <a:p>
            <a:pPr indent="-25400" lvl="0" marL="228600" rtl="0" algn="just">
              <a:lnSpc>
                <a:spcPct val="90000"/>
              </a:lnSpc>
              <a:spcBef>
                <a:spcPts val="960"/>
              </a:spcBef>
              <a:spcAft>
                <a:spcPts val="0"/>
              </a:spcAft>
              <a:buSzPts val="3200"/>
              <a:buNone/>
            </a:pPr>
            <a:r>
              <a:t/>
            </a:r>
            <a:endParaRPr/>
          </a:p>
        </p:txBody>
      </p:sp>
      <p:sp>
        <p:nvSpPr>
          <p:cNvPr id="182" name="Google Shape;18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27 Fabruary 2023</a:t>
            </a:r>
            <a:endParaRPr/>
          </a:p>
        </p:txBody>
      </p:sp>
      <p:sp>
        <p:nvSpPr>
          <p:cNvPr id="183" name="Google Shape;18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