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92" y="-3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075CD8A-8DAA-4610-AA12-C8BD419D5F07}"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DA9EDA-AA22-4803-AAE5-E73CFD0AE5AE}" type="slidenum">
              <a:rPr lang="en-GB" smtClean="0"/>
              <a:t>‹#›</a:t>
            </a:fld>
            <a:endParaRPr lang="en-GB"/>
          </a:p>
        </p:txBody>
      </p:sp>
    </p:spTree>
    <p:extLst>
      <p:ext uri="{BB962C8B-B14F-4D97-AF65-F5344CB8AC3E}">
        <p14:creationId xmlns:p14="http://schemas.microsoft.com/office/powerpoint/2010/main" val="229420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75CD8A-8DAA-4610-AA12-C8BD419D5F07}"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DA9EDA-AA22-4803-AAE5-E73CFD0AE5AE}" type="slidenum">
              <a:rPr lang="en-GB" smtClean="0"/>
              <a:t>‹#›</a:t>
            </a:fld>
            <a:endParaRPr lang="en-GB"/>
          </a:p>
        </p:txBody>
      </p:sp>
    </p:spTree>
    <p:extLst>
      <p:ext uri="{BB962C8B-B14F-4D97-AF65-F5344CB8AC3E}">
        <p14:creationId xmlns:p14="http://schemas.microsoft.com/office/powerpoint/2010/main" val="403305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75CD8A-8DAA-4610-AA12-C8BD419D5F07}"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DA9EDA-AA22-4803-AAE5-E73CFD0AE5AE}" type="slidenum">
              <a:rPr lang="en-GB" smtClean="0"/>
              <a:t>‹#›</a:t>
            </a:fld>
            <a:endParaRPr lang="en-GB"/>
          </a:p>
        </p:txBody>
      </p:sp>
    </p:spTree>
    <p:extLst>
      <p:ext uri="{BB962C8B-B14F-4D97-AF65-F5344CB8AC3E}">
        <p14:creationId xmlns:p14="http://schemas.microsoft.com/office/powerpoint/2010/main" val="384116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75CD8A-8DAA-4610-AA12-C8BD419D5F07}"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DA9EDA-AA22-4803-AAE5-E73CFD0AE5AE}" type="slidenum">
              <a:rPr lang="en-GB" smtClean="0"/>
              <a:t>‹#›</a:t>
            </a:fld>
            <a:endParaRPr lang="en-GB"/>
          </a:p>
        </p:txBody>
      </p:sp>
    </p:spTree>
    <p:extLst>
      <p:ext uri="{BB962C8B-B14F-4D97-AF65-F5344CB8AC3E}">
        <p14:creationId xmlns:p14="http://schemas.microsoft.com/office/powerpoint/2010/main" val="346544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75CD8A-8DAA-4610-AA12-C8BD419D5F07}"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DA9EDA-AA22-4803-AAE5-E73CFD0AE5AE}" type="slidenum">
              <a:rPr lang="en-GB" smtClean="0"/>
              <a:t>‹#›</a:t>
            </a:fld>
            <a:endParaRPr lang="en-GB"/>
          </a:p>
        </p:txBody>
      </p:sp>
    </p:spTree>
    <p:extLst>
      <p:ext uri="{BB962C8B-B14F-4D97-AF65-F5344CB8AC3E}">
        <p14:creationId xmlns:p14="http://schemas.microsoft.com/office/powerpoint/2010/main" val="2279244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075CD8A-8DAA-4610-AA12-C8BD419D5F07}"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DA9EDA-AA22-4803-AAE5-E73CFD0AE5AE}" type="slidenum">
              <a:rPr lang="en-GB" smtClean="0"/>
              <a:t>‹#›</a:t>
            </a:fld>
            <a:endParaRPr lang="en-GB"/>
          </a:p>
        </p:txBody>
      </p:sp>
    </p:spTree>
    <p:extLst>
      <p:ext uri="{BB962C8B-B14F-4D97-AF65-F5344CB8AC3E}">
        <p14:creationId xmlns:p14="http://schemas.microsoft.com/office/powerpoint/2010/main" val="1306382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075CD8A-8DAA-4610-AA12-C8BD419D5F07}" type="datetimeFigureOut">
              <a:rPr lang="en-GB" smtClean="0"/>
              <a:t>16/04/2020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DA9EDA-AA22-4803-AAE5-E73CFD0AE5AE}" type="slidenum">
              <a:rPr lang="en-GB" smtClean="0"/>
              <a:t>‹#›</a:t>
            </a:fld>
            <a:endParaRPr lang="en-GB"/>
          </a:p>
        </p:txBody>
      </p:sp>
    </p:spTree>
    <p:extLst>
      <p:ext uri="{BB962C8B-B14F-4D97-AF65-F5344CB8AC3E}">
        <p14:creationId xmlns:p14="http://schemas.microsoft.com/office/powerpoint/2010/main" val="267148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075CD8A-8DAA-4610-AA12-C8BD419D5F07}" type="datetimeFigureOut">
              <a:rPr lang="en-GB" smtClean="0"/>
              <a:t>16/04/2020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EDA9EDA-AA22-4803-AAE5-E73CFD0AE5AE}" type="slidenum">
              <a:rPr lang="en-GB" smtClean="0"/>
              <a:t>‹#›</a:t>
            </a:fld>
            <a:endParaRPr lang="en-GB"/>
          </a:p>
        </p:txBody>
      </p:sp>
    </p:spTree>
    <p:extLst>
      <p:ext uri="{BB962C8B-B14F-4D97-AF65-F5344CB8AC3E}">
        <p14:creationId xmlns:p14="http://schemas.microsoft.com/office/powerpoint/2010/main" val="292929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5CD8A-8DAA-4610-AA12-C8BD419D5F07}" type="datetimeFigureOut">
              <a:rPr lang="en-GB" smtClean="0"/>
              <a:t>16/04/2020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EDA9EDA-AA22-4803-AAE5-E73CFD0AE5AE}" type="slidenum">
              <a:rPr lang="en-GB" smtClean="0"/>
              <a:t>‹#›</a:t>
            </a:fld>
            <a:endParaRPr lang="en-GB"/>
          </a:p>
        </p:txBody>
      </p:sp>
    </p:spTree>
    <p:extLst>
      <p:ext uri="{BB962C8B-B14F-4D97-AF65-F5344CB8AC3E}">
        <p14:creationId xmlns:p14="http://schemas.microsoft.com/office/powerpoint/2010/main" val="201706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5CD8A-8DAA-4610-AA12-C8BD419D5F07}"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DA9EDA-AA22-4803-AAE5-E73CFD0AE5AE}" type="slidenum">
              <a:rPr lang="en-GB" smtClean="0"/>
              <a:t>‹#›</a:t>
            </a:fld>
            <a:endParaRPr lang="en-GB"/>
          </a:p>
        </p:txBody>
      </p:sp>
    </p:spTree>
    <p:extLst>
      <p:ext uri="{BB962C8B-B14F-4D97-AF65-F5344CB8AC3E}">
        <p14:creationId xmlns:p14="http://schemas.microsoft.com/office/powerpoint/2010/main" val="325478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5CD8A-8DAA-4610-AA12-C8BD419D5F07}"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DA9EDA-AA22-4803-AAE5-E73CFD0AE5AE}" type="slidenum">
              <a:rPr lang="en-GB" smtClean="0"/>
              <a:t>‹#›</a:t>
            </a:fld>
            <a:endParaRPr lang="en-GB"/>
          </a:p>
        </p:txBody>
      </p:sp>
    </p:spTree>
    <p:extLst>
      <p:ext uri="{BB962C8B-B14F-4D97-AF65-F5344CB8AC3E}">
        <p14:creationId xmlns:p14="http://schemas.microsoft.com/office/powerpoint/2010/main" val="280877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5CD8A-8DAA-4610-AA12-C8BD419D5F07}" type="datetimeFigureOut">
              <a:rPr lang="en-GB" smtClean="0"/>
              <a:t>16/04/2020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A9EDA-AA22-4803-AAE5-E73CFD0AE5AE}" type="slidenum">
              <a:rPr lang="en-GB" smtClean="0"/>
              <a:t>‹#›</a:t>
            </a:fld>
            <a:endParaRPr lang="en-GB"/>
          </a:p>
        </p:txBody>
      </p:sp>
    </p:spTree>
    <p:extLst>
      <p:ext uri="{BB962C8B-B14F-4D97-AF65-F5344CB8AC3E}">
        <p14:creationId xmlns:p14="http://schemas.microsoft.com/office/powerpoint/2010/main" val="3233747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Thermal design for GS0650111L</a:t>
            </a:r>
            <a:endParaRPr lang="en-GB" dirty="0"/>
          </a:p>
        </p:txBody>
      </p:sp>
    </p:spTree>
    <p:extLst>
      <p:ext uri="{BB962C8B-B14F-4D97-AF65-F5344CB8AC3E}">
        <p14:creationId xmlns:p14="http://schemas.microsoft.com/office/powerpoint/2010/main" val="254850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3572" t="31464" r="35000" b="28466"/>
          <a:stretch/>
        </p:blipFill>
        <p:spPr bwMode="auto">
          <a:xfrm>
            <a:off x="28600" y="-6807"/>
            <a:ext cx="3918858" cy="412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231740" y="5416898"/>
            <a:ext cx="7920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Gate</a:t>
            </a:r>
            <a:endParaRPr lang="en-GB" dirty="0"/>
          </a:p>
        </p:txBody>
      </p:sp>
      <p:sp>
        <p:nvSpPr>
          <p:cNvPr id="10" name="TextBox 9"/>
          <p:cNvSpPr txBox="1"/>
          <p:nvPr/>
        </p:nvSpPr>
        <p:spPr>
          <a:xfrm>
            <a:off x="1123933" y="5416898"/>
            <a:ext cx="86409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Source</a:t>
            </a:r>
            <a:endParaRPr lang="en-GB" dirty="0"/>
          </a:p>
        </p:txBody>
      </p:sp>
      <p:cxnSp>
        <p:nvCxnSpPr>
          <p:cNvPr id="11" name="Straight Arrow Connector 10"/>
          <p:cNvCxnSpPr>
            <a:stCxn id="10" idx="0"/>
          </p:cNvCxnSpPr>
          <p:nvPr/>
        </p:nvCxnSpPr>
        <p:spPr>
          <a:xfrm flipV="1">
            <a:off x="1555981" y="3256658"/>
            <a:ext cx="432048" cy="2160240"/>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13" name="Straight Arrow Connector 12"/>
          <p:cNvCxnSpPr>
            <a:stCxn id="10" idx="0"/>
          </p:cNvCxnSpPr>
          <p:nvPr/>
        </p:nvCxnSpPr>
        <p:spPr>
          <a:xfrm flipV="1">
            <a:off x="1555981" y="2420888"/>
            <a:ext cx="0" cy="2996010"/>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a:stCxn id="8" idx="0"/>
          </p:cNvCxnSpPr>
          <p:nvPr/>
        </p:nvCxnSpPr>
        <p:spPr>
          <a:xfrm flipV="1">
            <a:off x="2627784" y="3212976"/>
            <a:ext cx="0" cy="2203922"/>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18" name="TextBox 17"/>
          <p:cNvSpPr txBox="1"/>
          <p:nvPr/>
        </p:nvSpPr>
        <p:spPr>
          <a:xfrm>
            <a:off x="4219321" y="644495"/>
            <a:ext cx="4176464" cy="1200329"/>
          </a:xfrm>
          <a:prstGeom prst="rect">
            <a:avLst/>
          </a:prstGeom>
          <a:noFill/>
        </p:spPr>
        <p:txBody>
          <a:bodyPr wrap="square" rtlCol="0">
            <a:spAutoFit/>
          </a:bodyPr>
          <a:lstStyle/>
          <a:p>
            <a:r>
              <a:rPr lang="en-GB" dirty="0" smtClean="0"/>
              <a:t>Have to manually add copper over these </a:t>
            </a:r>
            <a:r>
              <a:rPr lang="en-GB" dirty="0" err="1" smtClean="0"/>
              <a:t>vias</a:t>
            </a:r>
            <a:r>
              <a:rPr lang="en-GB" dirty="0" smtClean="0"/>
              <a:t> as the footprint is solder mask defined and no option in </a:t>
            </a:r>
            <a:r>
              <a:rPr lang="en-GB" dirty="0" err="1" smtClean="0"/>
              <a:t>kicad</a:t>
            </a:r>
            <a:r>
              <a:rPr lang="en-GB" dirty="0" smtClean="0"/>
              <a:t> for solder mask covered portions of pads </a:t>
            </a:r>
            <a:endParaRPr lang="en-GB" dirty="0"/>
          </a:p>
        </p:txBody>
      </p:sp>
      <p:cxnSp>
        <p:nvCxnSpPr>
          <p:cNvPr id="22" name="Straight Arrow Connector 21"/>
          <p:cNvCxnSpPr>
            <a:stCxn id="18" idx="1"/>
          </p:cNvCxnSpPr>
          <p:nvPr/>
        </p:nvCxnSpPr>
        <p:spPr>
          <a:xfrm flipH="1">
            <a:off x="3397601" y="1244660"/>
            <a:ext cx="821720" cy="960204"/>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25" name="TextBox 24"/>
          <p:cNvSpPr txBox="1"/>
          <p:nvPr/>
        </p:nvSpPr>
        <p:spPr>
          <a:xfrm>
            <a:off x="4167419" y="188640"/>
            <a:ext cx="86409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Drain</a:t>
            </a:r>
            <a:endParaRPr lang="en-GB" dirty="0"/>
          </a:p>
        </p:txBody>
      </p:sp>
      <p:cxnSp>
        <p:nvCxnSpPr>
          <p:cNvPr id="26" name="Straight Arrow Connector 25"/>
          <p:cNvCxnSpPr>
            <a:stCxn id="25" idx="1"/>
          </p:cNvCxnSpPr>
          <p:nvPr/>
        </p:nvCxnSpPr>
        <p:spPr>
          <a:xfrm flipH="1">
            <a:off x="2627784" y="373306"/>
            <a:ext cx="1539635" cy="316785"/>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27" name="Rectangle 26"/>
          <p:cNvSpPr/>
          <p:nvPr/>
        </p:nvSpPr>
        <p:spPr>
          <a:xfrm>
            <a:off x="6474751" y="3535782"/>
            <a:ext cx="2024253" cy="4178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9" name="Rectangle 28"/>
          <p:cNvSpPr/>
          <p:nvPr/>
        </p:nvSpPr>
        <p:spPr>
          <a:xfrm>
            <a:off x="5984430" y="3953668"/>
            <a:ext cx="2996869" cy="4178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 name="Rectangle 29"/>
          <p:cNvSpPr/>
          <p:nvPr/>
        </p:nvSpPr>
        <p:spPr>
          <a:xfrm>
            <a:off x="6549381" y="3953668"/>
            <a:ext cx="116549" cy="4178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1" name="Rectangle 30"/>
          <p:cNvSpPr/>
          <p:nvPr/>
        </p:nvSpPr>
        <p:spPr>
          <a:xfrm>
            <a:off x="6743997" y="3953668"/>
            <a:ext cx="116549" cy="4178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2" name="Rectangle 31"/>
          <p:cNvSpPr/>
          <p:nvPr/>
        </p:nvSpPr>
        <p:spPr>
          <a:xfrm>
            <a:off x="6965075" y="3953668"/>
            <a:ext cx="116549" cy="4178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3" name="Rectangle 32"/>
          <p:cNvSpPr/>
          <p:nvPr/>
        </p:nvSpPr>
        <p:spPr>
          <a:xfrm>
            <a:off x="7159691" y="3953668"/>
            <a:ext cx="116549" cy="4178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4" name="Rectangle 33"/>
          <p:cNvSpPr/>
          <p:nvPr/>
        </p:nvSpPr>
        <p:spPr>
          <a:xfrm>
            <a:off x="7370329" y="3953668"/>
            <a:ext cx="116549" cy="4178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5" name="Rectangle 34"/>
          <p:cNvSpPr/>
          <p:nvPr/>
        </p:nvSpPr>
        <p:spPr>
          <a:xfrm>
            <a:off x="7564945" y="3953668"/>
            <a:ext cx="116549" cy="4178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6" name="Rectangle 35"/>
          <p:cNvSpPr/>
          <p:nvPr/>
        </p:nvSpPr>
        <p:spPr>
          <a:xfrm>
            <a:off x="7757163" y="3953667"/>
            <a:ext cx="116549" cy="4178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7" name="Rectangle 36"/>
          <p:cNvSpPr/>
          <p:nvPr/>
        </p:nvSpPr>
        <p:spPr>
          <a:xfrm>
            <a:off x="7951779" y="3953667"/>
            <a:ext cx="116549" cy="4178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8" name="Rectangle 37"/>
          <p:cNvSpPr/>
          <p:nvPr/>
        </p:nvSpPr>
        <p:spPr>
          <a:xfrm>
            <a:off x="8134939" y="3953668"/>
            <a:ext cx="116549" cy="4178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9" name="Rectangle 38"/>
          <p:cNvSpPr/>
          <p:nvPr/>
        </p:nvSpPr>
        <p:spPr>
          <a:xfrm>
            <a:off x="8329555" y="3953668"/>
            <a:ext cx="116549" cy="4178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8" name="Rectangle 27"/>
          <p:cNvSpPr/>
          <p:nvPr/>
        </p:nvSpPr>
        <p:spPr>
          <a:xfrm>
            <a:off x="6441242" y="4401282"/>
            <a:ext cx="2057762"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450267" y="4482917"/>
            <a:ext cx="2057762" cy="6913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42" name="Rectangle 41"/>
          <p:cNvSpPr/>
          <p:nvPr/>
        </p:nvSpPr>
        <p:spPr>
          <a:xfrm>
            <a:off x="5864195" y="5246303"/>
            <a:ext cx="3245366" cy="4178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3" name="Rectangle 42"/>
          <p:cNvSpPr/>
          <p:nvPr/>
        </p:nvSpPr>
        <p:spPr>
          <a:xfrm>
            <a:off x="6457997" y="5174295"/>
            <a:ext cx="2057762"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5864195" y="5664188"/>
            <a:ext cx="419304" cy="9873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5" name="Rectangle 44"/>
          <p:cNvSpPr/>
          <p:nvPr/>
        </p:nvSpPr>
        <p:spPr>
          <a:xfrm>
            <a:off x="6534345" y="5664188"/>
            <a:ext cx="419304" cy="9873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6" name="Rectangle 45"/>
          <p:cNvSpPr/>
          <p:nvPr/>
        </p:nvSpPr>
        <p:spPr>
          <a:xfrm>
            <a:off x="7273212" y="5691293"/>
            <a:ext cx="419304" cy="9873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7" name="Rectangle 46"/>
          <p:cNvSpPr/>
          <p:nvPr/>
        </p:nvSpPr>
        <p:spPr>
          <a:xfrm>
            <a:off x="7983561" y="5691293"/>
            <a:ext cx="419304" cy="9873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8" name="Rectangle 47"/>
          <p:cNvSpPr/>
          <p:nvPr/>
        </p:nvSpPr>
        <p:spPr>
          <a:xfrm>
            <a:off x="8690257" y="5691293"/>
            <a:ext cx="419304" cy="9873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4" name="TextBox 53"/>
          <p:cNvSpPr txBox="1"/>
          <p:nvPr/>
        </p:nvSpPr>
        <p:spPr>
          <a:xfrm>
            <a:off x="4245561" y="2887326"/>
            <a:ext cx="19817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GS0650111L</a:t>
            </a:r>
            <a:endParaRPr lang="en-GB" dirty="0"/>
          </a:p>
        </p:txBody>
      </p:sp>
      <p:sp>
        <p:nvSpPr>
          <p:cNvPr id="55" name="TextBox 54"/>
          <p:cNvSpPr txBox="1"/>
          <p:nvPr/>
        </p:nvSpPr>
        <p:spPr>
          <a:xfrm>
            <a:off x="4294796" y="3375392"/>
            <a:ext cx="6926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PCB</a:t>
            </a:r>
            <a:endParaRPr lang="en-GB" dirty="0"/>
          </a:p>
        </p:txBody>
      </p:sp>
      <p:sp>
        <p:nvSpPr>
          <p:cNvPr id="56" name="TextBox 55"/>
          <p:cNvSpPr txBox="1"/>
          <p:nvPr/>
        </p:nvSpPr>
        <p:spPr>
          <a:xfrm>
            <a:off x="4270733" y="3945605"/>
            <a:ext cx="6926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err="1" smtClean="0"/>
              <a:t>Vias</a:t>
            </a:r>
            <a:endParaRPr lang="en-GB" dirty="0"/>
          </a:p>
        </p:txBody>
      </p:sp>
      <p:sp>
        <p:nvSpPr>
          <p:cNvPr id="57" name="TextBox 56"/>
          <p:cNvSpPr txBox="1"/>
          <p:nvPr/>
        </p:nvSpPr>
        <p:spPr>
          <a:xfrm>
            <a:off x="3950602" y="5246303"/>
            <a:ext cx="101887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Thermal Interface</a:t>
            </a:r>
            <a:endParaRPr lang="en-GB" dirty="0"/>
          </a:p>
        </p:txBody>
      </p:sp>
      <p:sp>
        <p:nvSpPr>
          <p:cNvPr id="58" name="TextBox 57"/>
          <p:cNvSpPr txBox="1"/>
          <p:nvPr/>
        </p:nvSpPr>
        <p:spPr>
          <a:xfrm>
            <a:off x="3463037" y="4437286"/>
            <a:ext cx="150030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Aluminium block</a:t>
            </a:r>
            <a:endParaRPr lang="en-GB" dirty="0"/>
          </a:p>
        </p:txBody>
      </p:sp>
      <p:sp>
        <p:nvSpPr>
          <p:cNvPr id="59" name="TextBox 58"/>
          <p:cNvSpPr txBox="1"/>
          <p:nvPr/>
        </p:nvSpPr>
        <p:spPr>
          <a:xfrm>
            <a:off x="3469166" y="6093296"/>
            <a:ext cx="150030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err="1" smtClean="0"/>
              <a:t>Heatsink</a:t>
            </a:r>
            <a:endParaRPr lang="en-GB" dirty="0"/>
          </a:p>
        </p:txBody>
      </p:sp>
      <p:cxnSp>
        <p:nvCxnSpPr>
          <p:cNvPr id="60" name="Straight Arrow Connector 59"/>
          <p:cNvCxnSpPr/>
          <p:nvPr/>
        </p:nvCxnSpPr>
        <p:spPr>
          <a:xfrm flipV="1">
            <a:off x="4987409" y="6093296"/>
            <a:ext cx="1086438" cy="182960"/>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62" name="Straight Arrow Connector 61"/>
          <p:cNvCxnSpPr/>
          <p:nvPr/>
        </p:nvCxnSpPr>
        <p:spPr>
          <a:xfrm flipV="1">
            <a:off x="4966821" y="5246303"/>
            <a:ext cx="1998254" cy="323165"/>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64" name="Straight Arrow Connector 63"/>
          <p:cNvCxnSpPr/>
          <p:nvPr/>
        </p:nvCxnSpPr>
        <p:spPr>
          <a:xfrm flipV="1">
            <a:off x="4987409" y="4473290"/>
            <a:ext cx="2230556" cy="1092031"/>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66" name="Straight Arrow Connector 65"/>
          <p:cNvCxnSpPr/>
          <p:nvPr/>
        </p:nvCxnSpPr>
        <p:spPr>
          <a:xfrm flipV="1">
            <a:off x="4987409" y="4645646"/>
            <a:ext cx="1487342" cy="182960"/>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68" name="Straight Arrow Connector 67"/>
          <p:cNvCxnSpPr/>
          <p:nvPr/>
        </p:nvCxnSpPr>
        <p:spPr>
          <a:xfrm>
            <a:off x="4969475" y="4101853"/>
            <a:ext cx="1564870" cy="60756"/>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70" name="Straight Arrow Connector 69"/>
          <p:cNvCxnSpPr/>
          <p:nvPr/>
        </p:nvCxnSpPr>
        <p:spPr>
          <a:xfrm>
            <a:off x="5008239" y="3535782"/>
            <a:ext cx="1065608" cy="383111"/>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72" name="Straight Arrow Connector 71"/>
          <p:cNvCxnSpPr>
            <a:endCxn id="27" idx="1"/>
          </p:cNvCxnSpPr>
          <p:nvPr/>
        </p:nvCxnSpPr>
        <p:spPr>
          <a:xfrm>
            <a:off x="5455592" y="3256658"/>
            <a:ext cx="1019159" cy="488067"/>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84837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351545"/>
              </p:ext>
            </p:extLst>
          </p:nvPr>
        </p:nvGraphicFramePr>
        <p:xfrm>
          <a:off x="251520" y="260648"/>
          <a:ext cx="8424936" cy="4226560"/>
        </p:xfrm>
        <a:graphic>
          <a:graphicData uri="http://schemas.openxmlformats.org/drawingml/2006/table">
            <a:tbl>
              <a:tblPr firstRow="1" bandRow="1">
                <a:tableStyleId>{5C22544A-7EE6-4342-B048-85BDC9FD1C3A}</a:tableStyleId>
              </a:tblPr>
              <a:tblGrid>
                <a:gridCol w="2160240"/>
                <a:gridCol w="1584176"/>
                <a:gridCol w="4680520"/>
              </a:tblGrid>
              <a:tr h="370840">
                <a:tc>
                  <a:txBody>
                    <a:bodyPr/>
                    <a:lstStyle/>
                    <a:p>
                      <a:r>
                        <a:rPr lang="en-GB" dirty="0" smtClean="0"/>
                        <a:t>Component</a:t>
                      </a:r>
                      <a:endParaRPr lang="en-GB" dirty="0"/>
                    </a:p>
                  </a:txBody>
                  <a:tcPr/>
                </a:tc>
                <a:tc>
                  <a:txBody>
                    <a:bodyPr/>
                    <a:lstStyle/>
                    <a:p>
                      <a:r>
                        <a:rPr lang="en-GB" dirty="0" err="1" smtClean="0"/>
                        <a:t>Rth</a:t>
                      </a:r>
                      <a:endParaRPr lang="en-GB" dirty="0"/>
                    </a:p>
                  </a:txBody>
                  <a:tcPr/>
                </a:tc>
                <a:tc>
                  <a:txBody>
                    <a:bodyPr/>
                    <a:lstStyle/>
                    <a:p>
                      <a:r>
                        <a:rPr lang="en-GB" dirty="0" smtClean="0"/>
                        <a:t>Specification</a:t>
                      </a:r>
                      <a:endParaRPr lang="en-GB" dirty="0"/>
                    </a:p>
                  </a:txBody>
                  <a:tcPr/>
                </a:tc>
              </a:tr>
              <a:tr h="370840">
                <a:tc>
                  <a:txBody>
                    <a:bodyPr/>
                    <a:lstStyle/>
                    <a:p>
                      <a:r>
                        <a:rPr lang="en-GB" dirty="0" smtClean="0"/>
                        <a:t>Junction to case</a:t>
                      </a:r>
                      <a:endParaRPr lang="en-GB" dirty="0"/>
                    </a:p>
                  </a:txBody>
                  <a:tcPr/>
                </a:tc>
                <a:tc>
                  <a:txBody>
                    <a:bodyPr/>
                    <a:lstStyle/>
                    <a:p>
                      <a:r>
                        <a:rPr lang="en-GB" dirty="0" smtClean="0"/>
                        <a:t>1.4 </a:t>
                      </a:r>
                      <a:endParaRPr lang="en-GB" dirty="0"/>
                    </a:p>
                  </a:txBody>
                  <a:tcPr/>
                </a:tc>
                <a:tc>
                  <a:txBody>
                    <a:bodyPr/>
                    <a:lstStyle/>
                    <a:p>
                      <a:r>
                        <a:rPr lang="en-GB" dirty="0" smtClean="0"/>
                        <a:t>Package</a:t>
                      </a:r>
                      <a:endParaRPr lang="en-GB" dirty="0"/>
                    </a:p>
                  </a:txBody>
                  <a:tcPr/>
                </a:tc>
              </a:tr>
              <a:tr h="370840">
                <a:tc>
                  <a:txBody>
                    <a:bodyPr/>
                    <a:lstStyle/>
                    <a:p>
                      <a:r>
                        <a:rPr lang="en-GB" dirty="0" err="1" smtClean="0"/>
                        <a:t>Vias</a:t>
                      </a:r>
                      <a:endParaRPr lang="en-GB" dirty="0"/>
                    </a:p>
                  </a:txBody>
                  <a:tcPr/>
                </a:tc>
                <a:tc>
                  <a:txBody>
                    <a:bodyPr/>
                    <a:lstStyle/>
                    <a:p>
                      <a:r>
                        <a:rPr lang="en-GB" dirty="0" smtClean="0"/>
                        <a:t>4.6</a:t>
                      </a:r>
                      <a:endParaRPr lang="en-GB" dirty="0"/>
                    </a:p>
                  </a:txBody>
                  <a:tcPr/>
                </a:tc>
                <a:tc>
                  <a:txBody>
                    <a:bodyPr/>
                    <a:lstStyle/>
                    <a:p>
                      <a:r>
                        <a:rPr lang="en-GB" dirty="0" smtClean="0"/>
                        <a:t>34 x 0.3mm </a:t>
                      </a:r>
                      <a:r>
                        <a:rPr lang="en-GB" dirty="0" err="1" smtClean="0"/>
                        <a:t>Dia</a:t>
                      </a:r>
                      <a:r>
                        <a:rPr lang="en-GB" dirty="0" smtClean="0"/>
                        <a:t> </a:t>
                      </a:r>
                      <a:r>
                        <a:rPr lang="en-GB" baseline="0" dirty="0" smtClean="0"/>
                        <a:t>18</a:t>
                      </a:r>
                      <a:r>
                        <a:rPr lang="el-GR" baseline="0" dirty="0" smtClean="0"/>
                        <a:t>μ</a:t>
                      </a:r>
                      <a:r>
                        <a:rPr lang="en-GB" baseline="0" dirty="0" smtClean="0"/>
                        <a:t>m plating (</a:t>
                      </a:r>
                      <a:r>
                        <a:rPr lang="en-GB" baseline="0" dirty="0" err="1" smtClean="0"/>
                        <a:t>allPCB</a:t>
                      </a:r>
                      <a:r>
                        <a:rPr lang="en-GB" baseline="0" dirty="0" smtClean="0"/>
                        <a:t>) , 1 mm thickness PCB, PCB uses 2oZ copper </a:t>
                      </a:r>
                      <a:endParaRPr lang="en-GB" dirty="0"/>
                    </a:p>
                  </a:txBody>
                  <a:tcPr/>
                </a:tc>
              </a:tr>
              <a:tr h="370840">
                <a:tc>
                  <a:txBody>
                    <a:bodyPr/>
                    <a:lstStyle/>
                    <a:p>
                      <a:r>
                        <a:rPr lang="en-GB" dirty="0" smtClean="0"/>
                        <a:t>Thermal interface </a:t>
                      </a:r>
                      <a:endParaRPr lang="en-GB" dirty="0"/>
                    </a:p>
                  </a:txBody>
                  <a:tcPr/>
                </a:tc>
                <a:tc>
                  <a:txBody>
                    <a:bodyPr/>
                    <a:lstStyle/>
                    <a:p>
                      <a:r>
                        <a:rPr lang="en-GB" dirty="0" smtClean="0"/>
                        <a:t>0.388</a:t>
                      </a:r>
                      <a:endParaRPr lang="en-GB" dirty="0"/>
                    </a:p>
                  </a:txBody>
                  <a:tcPr/>
                </a:tc>
                <a:tc>
                  <a:txBody>
                    <a:bodyPr/>
                    <a:lstStyle/>
                    <a:p>
                      <a:r>
                        <a:rPr lang="en-GB" dirty="0" smtClean="0"/>
                        <a:t>6.5 x 6.2 mm (area</a:t>
                      </a:r>
                      <a:r>
                        <a:rPr lang="en-GB" baseline="0" dirty="0" smtClean="0"/>
                        <a:t> of entire device + addition side bit to full height) Hi-flow 300p 0.25mm</a:t>
                      </a:r>
                      <a:endParaRPr lang="en-GB" dirty="0"/>
                    </a:p>
                  </a:txBody>
                  <a:tcPr/>
                </a:tc>
              </a:tr>
              <a:tr h="370840">
                <a:tc>
                  <a:txBody>
                    <a:bodyPr/>
                    <a:lstStyle/>
                    <a:p>
                      <a:r>
                        <a:rPr lang="en-GB" dirty="0" smtClean="0"/>
                        <a:t>Aluminium block </a:t>
                      </a:r>
                      <a:endParaRPr lang="en-GB" dirty="0"/>
                    </a:p>
                  </a:txBody>
                  <a:tcPr/>
                </a:tc>
                <a:tc>
                  <a:txBody>
                    <a:bodyPr/>
                    <a:lstStyle/>
                    <a:p>
                      <a:r>
                        <a:rPr lang="en-GB" dirty="0" smtClean="0"/>
                        <a:t>0.605</a:t>
                      </a:r>
                      <a:endParaRPr lang="en-GB" dirty="0"/>
                    </a:p>
                  </a:txBody>
                  <a:tcPr/>
                </a:tc>
                <a:tc>
                  <a:txBody>
                    <a:bodyPr/>
                    <a:lstStyle/>
                    <a:p>
                      <a:r>
                        <a:rPr lang="en-GB" dirty="0" smtClean="0"/>
                        <a:t>Size of above</a:t>
                      </a:r>
                      <a:r>
                        <a:rPr lang="en-GB" baseline="0" dirty="0" smtClean="0"/>
                        <a:t> 5mm thick</a:t>
                      </a:r>
                      <a:endParaRPr lang="en-GB" dirty="0"/>
                    </a:p>
                  </a:txBody>
                  <a:tcPr/>
                </a:tc>
              </a:tr>
              <a:tr h="370840">
                <a:tc>
                  <a:txBody>
                    <a:bodyPr/>
                    <a:lstStyle/>
                    <a:p>
                      <a:r>
                        <a:rPr lang="en-GB" dirty="0" smtClean="0"/>
                        <a:t>Thermal interface</a:t>
                      </a:r>
                      <a:endParaRPr lang="en-GB" dirty="0"/>
                    </a:p>
                  </a:txBody>
                  <a:tcPr/>
                </a:tc>
                <a:tc>
                  <a:txBody>
                    <a:bodyPr/>
                    <a:lstStyle/>
                    <a:p>
                      <a:r>
                        <a:rPr lang="en-GB" dirty="0" smtClean="0"/>
                        <a:t>0.388</a:t>
                      </a:r>
                      <a:endParaRPr lang="en-GB" dirty="0"/>
                    </a:p>
                  </a:txBody>
                  <a:tcPr/>
                </a:tc>
                <a:tc>
                  <a:txBody>
                    <a:bodyPr/>
                    <a:lstStyle/>
                    <a:p>
                      <a:r>
                        <a:rPr lang="en-GB" dirty="0" smtClean="0"/>
                        <a:t>As above</a:t>
                      </a:r>
                      <a:endParaRPr lang="en-GB" dirty="0"/>
                    </a:p>
                  </a:txBody>
                  <a:tcPr/>
                </a:tc>
              </a:tr>
              <a:tr h="370840">
                <a:tc>
                  <a:txBody>
                    <a:bodyPr/>
                    <a:lstStyle/>
                    <a:p>
                      <a:r>
                        <a:rPr lang="en-GB" dirty="0" err="1" smtClean="0"/>
                        <a:t>Heatsink</a:t>
                      </a:r>
                      <a:r>
                        <a:rPr lang="en-GB" baseline="0" dirty="0" smtClean="0"/>
                        <a:t> </a:t>
                      </a:r>
                      <a:endParaRPr lang="en-GB" dirty="0"/>
                    </a:p>
                  </a:txBody>
                  <a:tcPr/>
                </a:tc>
                <a:tc>
                  <a:txBody>
                    <a:bodyPr/>
                    <a:lstStyle/>
                    <a:p>
                      <a:r>
                        <a:rPr lang="en-GB" dirty="0" smtClean="0"/>
                        <a:t>3</a:t>
                      </a:r>
                      <a:endParaRPr lang="en-GB" dirty="0"/>
                    </a:p>
                  </a:txBody>
                  <a:tcPr/>
                </a:tc>
                <a:tc>
                  <a:txBody>
                    <a:bodyPr/>
                    <a:lstStyle/>
                    <a:p>
                      <a:r>
                        <a:rPr lang="en-GB" dirty="0" smtClean="0"/>
                        <a:t>Typical</a:t>
                      </a:r>
                      <a:r>
                        <a:rPr lang="en-GB" baseline="0" dirty="0" smtClean="0"/>
                        <a:t> value, the heat sink will be shared between other devices so is best modelled as a constant temperature sink in this scenario.  We will need to keep this below 50c for safety reasons.</a:t>
                      </a:r>
                      <a:endParaRPr lang="en-GB" dirty="0"/>
                    </a:p>
                  </a:txBody>
                  <a:tcPr/>
                </a:tc>
              </a:tr>
            </a:tbl>
          </a:graphicData>
        </a:graphic>
      </p:graphicFrame>
      <p:sp>
        <p:nvSpPr>
          <p:cNvPr id="5" name="TextBox 4"/>
          <p:cNvSpPr txBox="1"/>
          <p:nvPr/>
        </p:nvSpPr>
        <p:spPr>
          <a:xfrm>
            <a:off x="971600" y="4549676"/>
            <a:ext cx="6840760" cy="2308324"/>
          </a:xfrm>
          <a:prstGeom prst="rect">
            <a:avLst/>
          </a:prstGeom>
          <a:noFill/>
        </p:spPr>
        <p:txBody>
          <a:bodyPr wrap="square" rtlCol="0">
            <a:spAutoFit/>
          </a:bodyPr>
          <a:lstStyle/>
          <a:p>
            <a:r>
              <a:rPr lang="en-GB" dirty="0" smtClean="0"/>
              <a:t>Device thermal impedance minimum (not including heat sink and spreading increases) = 7.381 k/W, maximum junction temp 150C, if we assume heat sink is held below 50c this means maximum dissipation is 13.5W, however we should realise that aspects of this analysis are optimistic and dissipation is increased at high junction temps.  Therefore we shall aim for &lt;6.8W per device dissipation </a:t>
            </a:r>
          </a:p>
          <a:p>
            <a:endParaRPr lang="en-GB" dirty="0"/>
          </a:p>
          <a:p>
            <a:endParaRPr lang="en-GB" dirty="0"/>
          </a:p>
        </p:txBody>
      </p:sp>
    </p:spTree>
    <p:extLst>
      <p:ext uri="{BB962C8B-B14F-4D97-AF65-F5344CB8AC3E}">
        <p14:creationId xmlns:p14="http://schemas.microsoft.com/office/powerpoint/2010/main" val="37680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216</Words>
  <Application>Microsoft Office PowerPoint</Application>
  <PresentationFormat>On-screen Show (4:3)</PresentationFormat>
  <Paragraphs>33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Thermal design for GS0650111L</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Thermal design for GS0650111L</dc:title>
  <dc:creator>kipman725</dc:creator>
  <cp:lastModifiedBy>kipman725</cp:lastModifiedBy>
  <cp:revision>12</cp:revision>
  <dcterms:created xsi:type="dcterms:W3CDTF">2020-04-16T19:45:37Z</dcterms:created>
  <dcterms:modified xsi:type="dcterms:W3CDTF">2020-04-16T23:09:04Z</dcterms:modified>
</cp:coreProperties>
</file>