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91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E68DD17-8F3D-4F4E-804F-B2171A6AD40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B58FE-6E3F-44AA-8369-370C5C96507E}" type="slidenum">
              <a:rPr lang="en-GB" smtClean="0"/>
              <a:t>‹#›</a:t>
            </a:fld>
            <a:endParaRPr lang="en-GB"/>
          </a:p>
        </p:txBody>
      </p:sp>
    </p:spTree>
    <p:extLst>
      <p:ext uri="{BB962C8B-B14F-4D97-AF65-F5344CB8AC3E}">
        <p14:creationId xmlns:p14="http://schemas.microsoft.com/office/powerpoint/2010/main" val="63243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68DD17-8F3D-4F4E-804F-B2171A6AD40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B58FE-6E3F-44AA-8369-370C5C96507E}" type="slidenum">
              <a:rPr lang="en-GB" smtClean="0"/>
              <a:t>‹#›</a:t>
            </a:fld>
            <a:endParaRPr lang="en-GB"/>
          </a:p>
        </p:txBody>
      </p:sp>
    </p:spTree>
    <p:extLst>
      <p:ext uri="{BB962C8B-B14F-4D97-AF65-F5344CB8AC3E}">
        <p14:creationId xmlns:p14="http://schemas.microsoft.com/office/powerpoint/2010/main" val="3591189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68DD17-8F3D-4F4E-804F-B2171A6AD40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B58FE-6E3F-44AA-8369-370C5C96507E}" type="slidenum">
              <a:rPr lang="en-GB" smtClean="0"/>
              <a:t>‹#›</a:t>
            </a:fld>
            <a:endParaRPr lang="en-GB"/>
          </a:p>
        </p:txBody>
      </p:sp>
    </p:spTree>
    <p:extLst>
      <p:ext uri="{BB962C8B-B14F-4D97-AF65-F5344CB8AC3E}">
        <p14:creationId xmlns:p14="http://schemas.microsoft.com/office/powerpoint/2010/main" val="3692702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68DD17-8F3D-4F4E-804F-B2171A6AD40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B58FE-6E3F-44AA-8369-370C5C96507E}" type="slidenum">
              <a:rPr lang="en-GB" smtClean="0"/>
              <a:t>‹#›</a:t>
            </a:fld>
            <a:endParaRPr lang="en-GB"/>
          </a:p>
        </p:txBody>
      </p:sp>
    </p:spTree>
    <p:extLst>
      <p:ext uri="{BB962C8B-B14F-4D97-AF65-F5344CB8AC3E}">
        <p14:creationId xmlns:p14="http://schemas.microsoft.com/office/powerpoint/2010/main" val="126252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68DD17-8F3D-4F4E-804F-B2171A6AD40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B58FE-6E3F-44AA-8369-370C5C96507E}" type="slidenum">
              <a:rPr lang="en-GB" smtClean="0"/>
              <a:t>‹#›</a:t>
            </a:fld>
            <a:endParaRPr lang="en-GB"/>
          </a:p>
        </p:txBody>
      </p:sp>
    </p:spTree>
    <p:extLst>
      <p:ext uri="{BB962C8B-B14F-4D97-AF65-F5344CB8AC3E}">
        <p14:creationId xmlns:p14="http://schemas.microsoft.com/office/powerpoint/2010/main" val="67845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E68DD17-8F3D-4F4E-804F-B2171A6AD404}" type="datetimeFigureOut">
              <a:rPr lang="en-GB" smtClean="0"/>
              <a:t>10/04/2020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BB58FE-6E3F-44AA-8369-370C5C96507E}" type="slidenum">
              <a:rPr lang="en-GB" smtClean="0"/>
              <a:t>‹#›</a:t>
            </a:fld>
            <a:endParaRPr lang="en-GB"/>
          </a:p>
        </p:txBody>
      </p:sp>
    </p:spTree>
    <p:extLst>
      <p:ext uri="{BB962C8B-B14F-4D97-AF65-F5344CB8AC3E}">
        <p14:creationId xmlns:p14="http://schemas.microsoft.com/office/powerpoint/2010/main" val="343513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E68DD17-8F3D-4F4E-804F-B2171A6AD404}" type="datetimeFigureOut">
              <a:rPr lang="en-GB" smtClean="0"/>
              <a:t>10/04/2020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BB58FE-6E3F-44AA-8369-370C5C96507E}" type="slidenum">
              <a:rPr lang="en-GB" smtClean="0"/>
              <a:t>‹#›</a:t>
            </a:fld>
            <a:endParaRPr lang="en-GB"/>
          </a:p>
        </p:txBody>
      </p:sp>
    </p:spTree>
    <p:extLst>
      <p:ext uri="{BB962C8B-B14F-4D97-AF65-F5344CB8AC3E}">
        <p14:creationId xmlns:p14="http://schemas.microsoft.com/office/powerpoint/2010/main" val="302277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E68DD17-8F3D-4F4E-804F-B2171A6AD404}" type="datetimeFigureOut">
              <a:rPr lang="en-GB" smtClean="0"/>
              <a:t>10/04/2020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BB58FE-6E3F-44AA-8369-370C5C96507E}" type="slidenum">
              <a:rPr lang="en-GB" smtClean="0"/>
              <a:t>‹#›</a:t>
            </a:fld>
            <a:endParaRPr lang="en-GB"/>
          </a:p>
        </p:txBody>
      </p:sp>
    </p:spTree>
    <p:extLst>
      <p:ext uri="{BB962C8B-B14F-4D97-AF65-F5344CB8AC3E}">
        <p14:creationId xmlns:p14="http://schemas.microsoft.com/office/powerpoint/2010/main" val="411700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68DD17-8F3D-4F4E-804F-B2171A6AD404}" type="datetimeFigureOut">
              <a:rPr lang="en-GB" smtClean="0"/>
              <a:t>10/04/2020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BB58FE-6E3F-44AA-8369-370C5C96507E}" type="slidenum">
              <a:rPr lang="en-GB" smtClean="0"/>
              <a:t>‹#›</a:t>
            </a:fld>
            <a:endParaRPr lang="en-GB"/>
          </a:p>
        </p:txBody>
      </p:sp>
    </p:spTree>
    <p:extLst>
      <p:ext uri="{BB962C8B-B14F-4D97-AF65-F5344CB8AC3E}">
        <p14:creationId xmlns:p14="http://schemas.microsoft.com/office/powerpoint/2010/main" val="196047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8DD17-8F3D-4F4E-804F-B2171A6AD404}" type="datetimeFigureOut">
              <a:rPr lang="en-GB" smtClean="0"/>
              <a:t>10/04/2020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BB58FE-6E3F-44AA-8369-370C5C96507E}" type="slidenum">
              <a:rPr lang="en-GB" smtClean="0"/>
              <a:t>‹#›</a:t>
            </a:fld>
            <a:endParaRPr lang="en-GB"/>
          </a:p>
        </p:txBody>
      </p:sp>
    </p:spTree>
    <p:extLst>
      <p:ext uri="{BB962C8B-B14F-4D97-AF65-F5344CB8AC3E}">
        <p14:creationId xmlns:p14="http://schemas.microsoft.com/office/powerpoint/2010/main" val="6201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8DD17-8F3D-4F4E-804F-B2171A6AD404}" type="datetimeFigureOut">
              <a:rPr lang="en-GB" smtClean="0"/>
              <a:t>10/04/2020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BB58FE-6E3F-44AA-8369-370C5C96507E}" type="slidenum">
              <a:rPr lang="en-GB" smtClean="0"/>
              <a:t>‹#›</a:t>
            </a:fld>
            <a:endParaRPr lang="en-GB"/>
          </a:p>
        </p:txBody>
      </p:sp>
    </p:spTree>
    <p:extLst>
      <p:ext uri="{BB962C8B-B14F-4D97-AF65-F5344CB8AC3E}">
        <p14:creationId xmlns:p14="http://schemas.microsoft.com/office/powerpoint/2010/main" val="3490784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8DD17-8F3D-4F4E-804F-B2171A6AD404}" type="datetimeFigureOut">
              <a:rPr lang="en-GB" smtClean="0"/>
              <a:t>10/04/2020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B58FE-6E3F-44AA-8369-370C5C96507E}" type="slidenum">
              <a:rPr lang="en-GB" smtClean="0"/>
              <a:t>‹#›</a:t>
            </a:fld>
            <a:endParaRPr lang="en-GB"/>
          </a:p>
        </p:txBody>
      </p:sp>
    </p:spTree>
    <p:extLst>
      <p:ext uri="{BB962C8B-B14F-4D97-AF65-F5344CB8AC3E}">
        <p14:creationId xmlns:p14="http://schemas.microsoft.com/office/powerpoint/2010/main" val="3904441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edn.com/slope-compensation-in-pcmc-dc-dc-convert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0"/>
            <a:ext cx="6091795" cy="5493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3271098" y="432048"/>
            <a:ext cx="43204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38659" y="432048"/>
            <a:ext cx="320922" cy="369332"/>
          </a:xfrm>
          <a:prstGeom prst="rect">
            <a:avLst/>
          </a:prstGeom>
          <a:noFill/>
        </p:spPr>
        <p:txBody>
          <a:bodyPr wrap="none" rtlCol="0">
            <a:spAutoFit/>
          </a:bodyPr>
          <a:lstStyle/>
          <a:p>
            <a:r>
              <a:rPr lang="en-GB" dirty="0" smtClean="0"/>
              <a:t>I</a:t>
            </a:r>
            <a:r>
              <a:rPr lang="en-GB" baseline="-25000" dirty="0"/>
              <a:t>0</a:t>
            </a:r>
          </a:p>
        </p:txBody>
      </p:sp>
      <p:cxnSp>
        <p:nvCxnSpPr>
          <p:cNvPr id="10" name="Straight Arrow Connector 9"/>
          <p:cNvCxnSpPr/>
          <p:nvPr/>
        </p:nvCxnSpPr>
        <p:spPr>
          <a:xfrm>
            <a:off x="3314663" y="1800200"/>
            <a:ext cx="43204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82224" y="1800200"/>
            <a:ext cx="320922" cy="369332"/>
          </a:xfrm>
          <a:prstGeom prst="rect">
            <a:avLst/>
          </a:prstGeom>
          <a:noFill/>
        </p:spPr>
        <p:txBody>
          <a:bodyPr wrap="none" rtlCol="0">
            <a:spAutoFit/>
          </a:bodyPr>
          <a:lstStyle/>
          <a:p>
            <a:r>
              <a:rPr lang="en-GB" dirty="0" smtClean="0"/>
              <a:t>I</a:t>
            </a:r>
            <a:r>
              <a:rPr lang="en-GB" baseline="-25000" dirty="0" smtClean="0"/>
              <a:t>1</a:t>
            </a:r>
            <a:endParaRPr lang="en-GB" baseline="-25000" dirty="0"/>
          </a:p>
        </p:txBody>
      </p:sp>
      <p:cxnSp>
        <p:nvCxnSpPr>
          <p:cNvPr id="12" name="Straight Arrow Connector 11"/>
          <p:cNvCxnSpPr/>
          <p:nvPr/>
        </p:nvCxnSpPr>
        <p:spPr>
          <a:xfrm>
            <a:off x="3314663" y="3096344"/>
            <a:ext cx="43204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82224" y="3096344"/>
            <a:ext cx="320922" cy="369332"/>
          </a:xfrm>
          <a:prstGeom prst="rect">
            <a:avLst/>
          </a:prstGeom>
          <a:noFill/>
        </p:spPr>
        <p:txBody>
          <a:bodyPr wrap="none" rtlCol="0">
            <a:spAutoFit/>
          </a:bodyPr>
          <a:lstStyle/>
          <a:p>
            <a:r>
              <a:rPr lang="en-GB" dirty="0" smtClean="0"/>
              <a:t>I</a:t>
            </a:r>
            <a:r>
              <a:rPr lang="en-GB" baseline="-25000" dirty="0" smtClean="0"/>
              <a:t>2</a:t>
            </a:r>
            <a:endParaRPr lang="en-GB" baseline="-25000" dirty="0"/>
          </a:p>
        </p:txBody>
      </p:sp>
      <p:sp>
        <p:nvSpPr>
          <p:cNvPr id="9" name="TextBox 8"/>
          <p:cNvSpPr txBox="1"/>
          <p:nvPr/>
        </p:nvSpPr>
        <p:spPr>
          <a:xfrm>
            <a:off x="5004049" y="1434351"/>
            <a:ext cx="4104456" cy="4247317"/>
          </a:xfrm>
          <a:prstGeom prst="rect">
            <a:avLst/>
          </a:prstGeom>
          <a:noFill/>
        </p:spPr>
        <p:txBody>
          <a:bodyPr wrap="square" rtlCol="0">
            <a:spAutoFit/>
          </a:bodyPr>
          <a:lstStyle/>
          <a:p>
            <a:r>
              <a:rPr lang="en-GB" dirty="0" smtClean="0"/>
              <a:t>4 Phase buck converter, 4 peak current mode controlled modulators or average current mode control.   Inductor currents are sensed, these are output current with some ripple.  Output voltage is sensed.  Normally the duty cycle will be controlled by the voltage loop, however if the inductor currents approach the current set points the duty cycle becomes controlled by the inductor currents such that the supply current limits.  If the output voltage becomes too low when not starting up however this indicates a fault (IE load below 1</a:t>
            </a:r>
            <a:r>
              <a:rPr lang="el-GR" dirty="0" smtClean="0"/>
              <a:t>Ω</a:t>
            </a:r>
            <a:r>
              <a:rPr lang="en-GB" dirty="0" smtClean="0"/>
              <a:t>) and the supply should disable.</a:t>
            </a:r>
            <a:endParaRPr lang="en-GB" dirty="0"/>
          </a:p>
        </p:txBody>
      </p:sp>
      <p:cxnSp>
        <p:nvCxnSpPr>
          <p:cNvPr id="16" name="Straight Arrow Connector 15"/>
          <p:cNvCxnSpPr/>
          <p:nvPr/>
        </p:nvCxnSpPr>
        <p:spPr>
          <a:xfrm>
            <a:off x="3314663" y="4464496"/>
            <a:ext cx="43204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82224" y="4464496"/>
            <a:ext cx="320922" cy="369332"/>
          </a:xfrm>
          <a:prstGeom prst="rect">
            <a:avLst/>
          </a:prstGeom>
          <a:noFill/>
        </p:spPr>
        <p:txBody>
          <a:bodyPr wrap="none" rtlCol="0">
            <a:spAutoFit/>
          </a:bodyPr>
          <a:lstStyle/>
          <a:p>
            <a:r>
              <a:rPr lang="en-GB" dirty="0" smtClean="0"/>
              <a:t>I</a:t>
            </a:r>
            <a:r>
              <a:rPr lang="en-GB" baseline="-25000" dirty="0"/>
              <a:t>3</a:t>
            </a:r>
          </a:p>
        </p:txBody>
      </p:sp>
      <p:sp>
        <p:nvSpPr>
          <p:cNvPr id="21" name="TextBox 20"/>
          <p:cNvSpPr txBox="1"/>
          <p:nvPr/>
        </p:nvSpPr>
        <p:spPr>
          <a:xfrm>
            <a:off x="107504" y="6189657"/>
            <a:ext cx="8352928" cy="646331"/>
          </a:xfrm>
          <a:prstGeom prst="rect">
            <a:avLst/>
          </a:prstGeom>
          <a:noFill/>
        </p:spPr>
        <p:txBody>
          <a:bodyPr wrap="square" rtlCol="0">
            <a:spAutoFit/>
          </a:bodyPr>
          <a:lstStyle/>
          <a:p>
            <a:r>
              <a:rPr lang="en-GB" dirty="0" smtClean="0"/>
              <a:t>5 Sensed quantities: inductor currents and output voltage.  They should be synchronously sampled with the PWM cycle so that switching noise is cancelled</a:t>
            </a:r>
            <a:endParaRPr lang="en-GB" dirty="0"/>
          </a:p>
        </p:txBody>
      </p:sp>
      <p:sp>
        <p:nvSpPr>
          <p:cNvPr id="22" name="TextBox 21"/>
          <p:cNvSpPr txBox="1"/>
          <p:nvPr/>
        </p:nvSpPr>
        <p:spPr>
          <a:xfrm>
            <a:off x="251520" y="5269840"/>
            <a:ext cx="2904005" cy="646331"/>
          </a:xfrm>
          <a:prstGeom prst="rect">
            <a:avLst/>
          </a:prstGeom>
          <a:noFill/>
        </p:spPr>
        <p:txBody>
          <a:bodyPr wrap="square" rtlCol="0">
            <a:spAutoFit/>
          </a:bodyPr>
          <a:lstStyle/>
          <a:p>
            <a:r>
              <a:rPr lang="en-GB" dirty="0" smtClean="0"/>
              <a:t>Target </a:t>
            </a:r>
            <a:r>
              <a:rPr lang="en-GB" dirty="0" err="1" smtClean="0"/>
              <a:t>Fsw</a:t>
            </a:r>
            <a:r>
              <a:rPr lang="en-GB" dirty="0" smtClean="0"/>
              <a:t> = 200 kHz, effective = 800 kHz</a:t>
            </a:r>
            <a:endParaRPr lang="en-GB" dirty="0"/>
          </a:p>
        </p:txBody>
      </p:sp>
      <p:sp>
        <p:nvSpPr>
          <p:cNvPr id="23" name="TextBox 22"/>
          <p:cNvSpPr txBox="1"/>
          <p:nvPr/>
        </p:nvSpPr>
        <p:spPr>
          <a:xfrm>
            <a:off x="6084168" y="260648"/>
            <a:ext cx="2592288" cy="646331"/>
          </a:xfrm>
          <a:prstGeom prst="rect">
            <a:avLst/>
          </a:prstGeom>
          <a:noFill/>
        </p:spPr>
        <p:txBody>
          <a:bodyPr wrap="square" rtlCol="0">
            <a:spAutoFit/>
          </a:bodyPr>
          <a:lstStyle/>
          <a:p>
            <a:r>
              <a:rPr lang="en-GB" dirty="0" smtClean="0"/>
              <a:t>Output capacitor will be very large</a:t>
            </a:r>
            <a:endParaRPr lang="en-GB" dirty="0"/>
          </a:p>
        </p:txBody>
      </p:sp>
    </p:spTree>
    <p:extLst>
      <p:ext uri="{BB962C8B-B14F-4D97-AF65-F5344CB8AC3E}">
        <p14:creationId xmlns:p14="http://schemas.microsoft.com/office/powerpoint/2010/main" val="2613409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8" y="2835484"/>
            <a:ext cx="4320480" cy="4022516"/>
          </a:xfrm>
          <a:prstGeom prst="rect">
            <a:avLst/>
          </a:prstGeom>
        </p:spPr>
      </p:pic>
      <p:sp>
        <p:nvSpPr>
          <p:cNvPr id="6" name="TextBox 5"/>
          <p:cNvSpPr txBox="1"/>
          <p:nvPr/>
        </p:nvSpPr>
        <p:spPr>
          <a:xfrm>
            <a:off x="4211960" y="3397519"/>
            <a:ext cx="936104" cy="369332"/>
          </a:xfrm>
          <a:prstGeom prst="rect">
            <a:avLst/>
          </a:prstGeom>
          <a:noFill/>
        </p:spPr>
        <p:txBody>
          <a:bodyPr wrap="square" rtlCol="0">
            <a:spAutoFit/>
          </a:bodyPr>
          <a:lstStyle/>
          <a:p>
            <a:r>
              <a:rPr lang="el-GR" dirty="0" smtClean="0"/>
              <a:t>σ</a:t>
            </a:r>
            <a:r>
              <a:rPr lang="en-GB" dirty="0"/>
              <a:t> </a:t>
            </a:r>
            <a:r>
              <a:rPr lang="en-GB" dirty="0" smtClean="0"/>
              <a:t>= 0.2</a:t>
            </a:r>
            <a:endParaRPr lang="en-GB" dirty="0"/>
          </a:p>
        </p:txBody>
      </p:sp>
      <p:sp>
        <p:nvSpPr>
          <p:cNvPr id="7" name="TextBox 6"/>
          <p:cNvSpPr txBox="1"/>
          <p:nvPr/>
        </p:nvSpPr>
        <p:spPr>
          <a:xfrm>
            <a:off x="4211960" y="4725144"/>
            <a:ext cx="936104" cy="369332"/>
          </a:xfrm>
          <a:prstGeom prst="rect">
            <a:avLst/>
          </a:prstGeom>
          <a:noFill/>
        </p:spPr>
        <p:txBody>
          <a:bodyPr wrap="square" rtlCol="0">
            <a:spAutoFit/>
          </a:bodyPr>
          <a:lstStyle/>
          <a:p>
            <a:r>
              <a:rPr lang="el-GR" dirty="0" smtClean="0"/>
              <a:t>σ</a:t>
            </a:r>
            <a:r>
              <a:rPr lang="en-GB" dirty="0"/>
              <a:t> </a:t>
            </a:r>
            <a:r>
              <a:rPr lang="en-GB" dirty="0" smtClean="0"/>
              <a:t>= 0.5</a:t>
            </a:r>
            <a:endParaRPr lang="en-GB" dirty="0"/>
          </a:p>
        </p:txBody>
      </p:sp>
      <p:sp>
        <p:nvSpPr>
          <p:cNvPr id="8" name="TextBox 7"/>
          <p:cNvSpPr txBox="1"/>
          <p:nvPr/>
        </p:nvSpPr>
        <p:spPr>
          <a:xfrm>
            <a:off x="4211960" y="5949280"/>
            <a:ext cx="936104" cy="369332"/>
          </a:xfrm>
          <a:prstGeom prst="rect">
            <a:avLst/>
          </a:prstGeom>
          <a:noFill/>
        </p:spPr>
        <p:txBody>
          <a:bodyPr wrap="square" rtlCol="0">
            <a:spAutoFit/>
          </a:bodyPr>
          <a:lstStyle/>
          <a:p>
            <a:r>
              <a:rPr lang="el-GR" dirty="0" smtClean="0"/>
              <a:t>σ</a:t>
            </a:r>
            <a:r>
              <a:rPr lang="en-GB" dirty="0"/>
              <a:t> </a:t>
            </a:r>
            <a:r>
              <a:rPr lang="en-GB" dirty="0" smtClean="0"/>
              <a:t>= 0.8</a:t>
            </a:r>
            <a:endParaRPr lang="en-GB" dirty="0"/>
          </a:p>
        </p:txBody>
      </p:sp>
      <p:sp>
        <p:nvSpPr>
          <p:cNvPr id="9" name="TextBox 8"/>
          <p:cNvSpPr txBox="1"/>
          <p:nvPr/>
        </p:nvSpPr>
        <p:spPr>
          <a:xfrm>
            <a:off x="251520" y="116632"/>
            <a:ext cx="8208912" cy="2862322"/>
          </a:xfrm>
          <a:prstGeom prst="rect">
            <a:avLst/>
          </a:prstGeom>
          <a:noFill/>
        </p:spPr>
        <p:txBody>
          <a:bodyPr wrap="square" rtlCol="0">
            <a:spAutoFit/>
          </a:bodyPr>
          <a:lstStyle/>
          <a:p>
            <a:r>
              <a:rPr lang="en-GB" dirty="0" smtClean="0"/>
              <a:t>A Single PWM period (T) for PWM0 is shown in the period ab.  At the start of the period for non zero duty cycles the PWM output goes high, the greater value of duty cycle (</a:t>
            </a:r>
            <a:r>
              <a:rPr lang="el-GR" dirty="0" smtClean="0"/>
              <a:t>σ</a:t>
            </a:r>
            <a:r>
              <a:rPr lang="en-GB" dirty="0" smtClean="0"/>
              <a:t> ) the longer the PWM output is on for.  In the case of </a:t>
            </a:r>
            <a:r>
              <a:rPr lang="el-GR" dirty="0" smtClean="0"/>
              <a:t>σ</a:t>
            </a:r>
            <a:r>
              <a:rPr lang="en-GB" dirty="0" smtClean="0"/>
              <a:t> = 1 it would never turn off.  However </a:t>
            </a:r>
            <a:r>
              <a:rPr lang="el-GR" dirty="0" smtClean="0"/>
              <a:t>σ</a:t>
            </a:r>
            <a:r>
              <a:rPr lang="en-GB" dirty="0" smtClean="0"/>
              <a:t> &gt; 0.9 should be prohibited as this will cause the bootstrap voltage for the high side MOSFET to not be able to recharge.  </a:t>
            </a:r>
          </a:p>
          <a:p>
            <a:endParaRPr lang="en-GB" dirty="0"/>
          </a:p>
          <a:p>
            <a:r>
              <a:rPr lang="en-GB" dirty="0" smtClean="0"/>
              <a:t>Each PWM output has its own separate current loop with the control input ¼ of the total desired maximum output current, this balances the current in the phases.  They are different in that point a is shifted in time by 0.25T with respect to the adjacent phase.</a:t>
            </a:r>
            <a:endParaRPr lang="en-GB" dirty="0"/>
          </a:p>
        </p:txBody>
      </p:sp>
    </p:spTree>
    <p:extLst>
      <p:ext uri="{BB962C8B-B14F-4D97-AF65-F5344CB8AC3E}">
        <p14:creationId xmlns:p14="http://schemas.microsoft.com/office/powerpoint/2010/main" val="2401875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66" y="0"/>
            <a:ext cx="8867813" cy="646331"/>
          </a:xfrm>
          <a:prstGeom prst="rect">
            <a:avLst/>
          </a:prstGeom>
        </p:spPr>
        <p:txBody>
          <a:bodyPr wrap="square">
            <a:spAutoFit/>
          </a:bodyPr>
          <a:lstStyle/>
          <a:p>
            <a:r>
              <a:rPr lang="en-GB" dirty="0" smtClean="0">
                <a:hlinkClick r:id="rId2"/>
              </a:rPr>
              <a:t>https://www.edn.com/slope-compensation-in-pcmc-dc-dc-converters/</a:t>
            </a:r>
            <a:r>
              <a:rPr lang="en-GB" dirty="0" smtClean="0"/>
              <a:t>  </a:t>
            </a:r>
            <a:r>
              <a:rPr lang="en-GB" dirty="0" smtClean="0">
                <a:sym typeface="Wingdings" pitchFamily="2" charset="2"/>
              </a:rPr>
              <a:t> good explanation of the inductor currents and how duty cycle affects the measured current</a:t>
            </a:r>
            <a:endParaRPr lang="en-GB" dirty="0"/>
          </a:p>
        </p:txBody>
      </p:sp>
      <p:pic>
        <p:nvPicPr>
          <p:cNvPr id="2050" name="Picture 2" descr="https://www.edn.com/wp-content/uploads/contenteetimes-images-01steve-t-anabyteslopecomp2-f1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072" y="646331"/>
            <a:ext cx="5715000" cy="34004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666" y="4221088"/>
            <a:ext cx="8352928" cy="2585323"/>
          </a:xfrm>
          <a:prstGeom prst="rect">
            <a:avLst/>
          </a:prstGeom>
          <a:noFill/>
        </p:spPr>
        <p:txBody>
          <a:bodyPr wrap="square" rtlCol="0">
            <a:spAutoFit/>
          </a:bodyPr>
          <a:lstStyle/>
          <a:p>
            <a:r>
              <a:rPr lang="en-GB" dirty="0" smtClean="0"/>
              <a:t>Due to the speed of the converter and that it more accurately reflects the output quantities we probably want average current mode control not peak current mode control.  The current sensors have ~1Mhz bandwidth but I will include provision to low pass filter them such that the ADC input is already averaged.  Otherwise it would have to be taken into account where in the PWM cycle the sample point is (this may be the better approach).  </a:t>
            </a:r>
          </a:p>
          <a:p>
            <a:endParaRPr lang="en-GB" dirty="0"/>
          </a:p>
          <a:p>
            <a:r>
              <a:rPr lang="en-GB" dirty="0" smtClean="0"/>
              <a:t>Considering that duty cycle cannot exceed 0.9 there is a minimum time of 500nS before each PWM cycle begins where the last high state must have ended </a:t>
            </a:r>
            <a:endParaRPr lang="en-GB" dirty="0"/>
          </a:p>
        </p:txBody>
      </p:sp>
    </p:spTree>
    <p:extLst>
      <p:ext uri="{BB962C8B-B14F-4D97-AF65-F5344CB8AC3E}">
        <p14:creationId xmlns:p14="http://schemas.microsoft.com/office/powerpoint/2010/main" val="2836584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423</Words>
  <Application>Microsoft Office PowerPoint</Application>
  <PresentationFormat>On-screen Show (4:3)</PresentationFormat>
  <Paragraphs>18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kipman725</dc:creator>
  <cp:lastModifiedBy>kipman725</cp:lastModifiedBy>
  <cp:revision>7</cp:revision>
  <dcterms:created xsi:type="dcterms:W3CDTF">2020-04-10T09:21:49Z</dcterms:created>
  <dcterms:modified xsi:type="dcterms:W3CDTF">2020-04-10T12:15:12Z</dcterms:modified>
</cp:coreProperties>
</file>