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8"/>
  </p:notesMasterIdLst>
  <p:sldIdLst>
    <p:sldId id="2814" r:id="rId5"/>
    <p:sldId id="2816" r:id="rId6"/>
    <p:sldId id="2818" r:id="rId7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BF5197"/>
    <a:srgbClr val="FF3399"/>
    <a:srgbClr val="ED7D31"/>
    <a:srgbClr val="CC66FF"/>
    <a:srgbClr val="FFD6F8"/>
    <a:srgbClr val="3D85AB"/>
    <a:srgbClr val="953F03"/>
    <a:srgbClr val="475B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529A9-7139-4A5C-87DE-03027520536E}" v="150" dt="2019-06-25T04:17:42.162"/>
    <p1510:client id="{353B1C3E-D598-4C6B-9DBB-FBE916B53D5A}" v="1" dt="2019-06-26T00:24:41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E555-EC99-4841-981E-FF75F4355D11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6389B-5971-4840-8995-FE0802EE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707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531126" y="2507421"/>
            <a:ext cx="4308584" cy="269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82991" y="2418302"/>
            <a:ext cx="3597998" cy="21601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368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92564" y="2004377"/>
            <a:ext cx="3787559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388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5395921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8694018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961190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4614514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090258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138770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0" y="0"/>
            <a:ext cx="6783386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2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544493" y="1978030"/>
            <a:ext cx="2674041" cy="267404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5135650" y="1272487"/>
            <a:ext cx="1922289" cy="196754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5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25521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524882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985540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682440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85540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82798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24882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749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809705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3907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1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531126" y="2507421"/>
            <a:ext cx="4308584" cy="2694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0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82991" y="2418302"/>
            <a:ext cx="3597998" cy="21601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1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4212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445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319232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27733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536066" y="4140306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64212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4445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319232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27733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536066" y="1559449"/>
            <a:ext cx="1346336" cy="1574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934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92564" y="2004377"/>
            <a:ext cx="3787559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4151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5395921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8694018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961190" y="1760105"/>
            <a:ext cx="1401746" cy="1650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4614514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090258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1138770" y="2194105"/>
            <a:ext cx="2950669" cy="171799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0" y="0"/>
            <a:ext cx="6783386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544493" y="1978030"/>
            <a:ext cx="2674041" cy="267404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5135650" y="1272487"/>
            <a:ext cx="1922289" cy="196754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25521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524882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985540" y="1804456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682440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85540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827982" y="3096788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24882" y="4389120"/>
            <a:ext cx="1326943" cy="132575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591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809705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633907" y="2305958"/>
            <a:ext cx="1731226" cy="305233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517842" y="6350700"/>
            <a:ext cx="461915" cy="3676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11" name="Rectangle 10"/>
          <p:cNvSpPr/>
          <p:nvPr userDrawn="1"/>
        </p:nvSpPr>
        <p:spPr>
          <a:xfrm>
            <a:off x="11517842" y="6718351"/>
            <a:ext cx="461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12" name="Rectangle 11"/>
          <p:cNvSpPr/>
          <p:nvPr userDrawn="1"/>
        </p:nvSpPr>
        <p:spPr>
          <a:xfrm>
            <a:off x="11517842" y="6676101"/>
            <a:ext cx="461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506" y="6384923"/>
            <a:ext cx="36737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12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39EC9-3372-EE49-A735-E0A60605835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04" y="6300002"/>
            <a:ext cx="973960" cy="442847"/>
          </a:xfrm>
          <a:prstGeom prst="rect">
            <a:avLst/>
          </a:prstGeom>
        </p:spPr>
      </p:pic>
      <p:sp>
        <p:nvSpPr>
          <p:cNvPr id="4" name="MSIPCMContentMarking" descr="{&quot;HashCode&quot;:404316862,&quot;Placement&quot;:&quot;Footer&quot;}">
            <a:extLst>
              <a:ext uri="{FF2B5EF4-FFF2-40B4-BE49-F238E27FC236}">
                <a16:creationId xmlns:a16="http://schemas.microsoft.com/office/drawing/2014/main" id="{CAD3BAA7-4046-460D-97FD-8DB7B650D641}"/>
              </a:ext>
            </a:extLst>
          </p:cNvPr>
          <p:cNvSpPr txBox="1"/>
          <p:nvPr userDrawn="1"/>
        </p:nvSpPr>
        <p:spPr>
          <a:xfrm>
            <a:off x="5427259" y="6596338"/>
            <a:ext cx="1337483" cy="2616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Verdana" panose="020B0604030504040204" pitchFamily="34" charset="0"/>
              </a:rPr>
              <a:t>IN CONFIDENCE</a:t>
            </a:r>
          </a:p>
        </p:txBody>
      </p:sp>
    </p:spTree>
    <p:extLst>
      <p:ext uri="{BB962C8B-B14F-4D97-AF65-F5344CB8AC3E}">
        <p14:creationId xmlns:p14="http://schemas.microsoft.com/office/powerpoint/2010/main" val="25653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6A423475-7E3E-8042-9691-52629DEC88CE}"/>
              </a:ext>
            </a:extLst>
          </p:cNvPr>
          <p:cNvSpPr/>
          <p:nvPr/>
        </p:nvSpPr>
        <p:spPr>
          <a:xfrm>
            <a:off x="239093" y="5423802"/>
            <a:ext cx="11700000" cy="25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Avenir Next" panose="020B0503020202020204"/>
              </a:rPr>
              <a:t>CHANGE – Lena / Leigh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55C43BC0-4409-4144-8350-07463066FB7D}"/>
              </a:ext>
            </a:extLst>
          </p:cNvPr>
          <p:cNvSpPr/>
          <p:nvPr/>
        </p:nvSpPr>
        <p:spPr>
          <a:xfrm>
            <a:off x="239093" y="5701200"/>
            <a:ext cx="11700000" cy="25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900" b="1">
                <a:solidFill>
                  <a:schemeClr val="tx1"/>
                </a:solidFill>
                <a:latin typeface="Avenir Next" panose="020B0503020202020204"/>
              </a:rPr>
              <a:t>AGILE PLANNING &amp; DELIVERY TRAINING AND SUPPORT  - Shiffy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0A4E992-9105-6646-B9FE-78AD9C40A219}"/>
              </a:ext>
            </a:extLst>
          </p:cNvPr>
          <p:cNvSpPr/>
          <p:nvPr/>
        </p:nvSpPr>
        <p:spPr>
          <a:xfrm>
            <a:off x="7089176" y="190598"/>
            <a:ext cx="433985" cy="405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DA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13396EB-C2B2-CC4F-BDF6-D3AF41B4D771}"/>
              </a:ext>
            </a:extLst>
          </p:cNvPr>
          <p:cNvSpPr/>
          <p:nvPr/>
        </p:nvSpPr>
        <p:spPr>
          <a:xfrm>
            <a:off x="8888003" y="190598"/>
            <a:ext cx="433985" cy="4057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386A6E1D-39F9-E94B-9E65-444B3F72B2D8}"/>
              </a:ext>
            </a:extLst>
          </p:cNvPr>
          <p:cNvSpPr/>
          <p:nvPr/>
        </p:nvSpPr>
        <p:spPr>
          <a:xfrm>
            <a:off x="8888003" y="643730"/>
            <a:ext cx="433985" cy="405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DE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212F51FF-B2BD-754F-86B4-B99A4782D22C}"/>
              </a:ext>
            </a:extLst>
          </p:cNvPr>
          <p:cNvSpPr/>
          <p:nvPr/>
        </p:nvSpPr>
        <p:spPr>
          <a:xfrm>
            <a:off x="5214359" y="675627"/>
            <a:ext cx="433985" cy="4057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BA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572B5B3-4986-574F-B3FA-3D39BF12F231}"/>
              </a:ext>
            </a:extLst>
          </p:cNvPr>
          <p:cNvSpPr/>
          <p:nvPr/>
        </p:nvSpPr>
        <p:spPr>
          <a:xfrm>
            <a:off x="5214359" y="161208"/>
            <a:ext cx="433985" cy="4057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VDL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9092CBC-7AF9-AD42-8513-7082843F8A0F}"/>
              </a:ext>
            </a:extLst>
          </p:cNvPr>
          <p:cNvSpPr txBox="1"/>
          <p:nvPr/>
        </p:nvSpPr>
        <p:spPr>
          <a:xfrm>
            <a:off x="7463669" y="259548"/>
            <a:ext cx="917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ANALYST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C7AB175-26E8-BA42-AB4A-D0CE1FF0D3F4}"/>
              </a:ext>
            </a:extLst>
          </p:cNvPr>
          <p:cNvSpPr txBox="1"/>
          <p:nvPr/>
        </p:nvSpPr>
        <p:spPr>
          <a:xfrm>
            <a:off x="5581381" y="744579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BUSINESS ANALYST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38203DA-EEAF-9B45-9B07-A2BC28E89F96}"/>
              </a:ext>
            </a:extLst>
          </p:cNvPr>
          <p:cNvSpPr txBox="1"/>
          <p:nvPr/>
        </p:nvSpPr>
        <p:spPr>
          <a:xfrm>
            <a:off x="5583098" y="274041"/>
            <a:ext cx="1258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VALUE DELIVERY LEAD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0275297D-944F-6243-9025-F351DDEE3E0E}"/>
              </a:ext>
            </a:extLst>
          </p:cNvPr>
          <p:cNvSpPr/>
          <p:nvPr/>
        </p:nvSpPr>
        <p:spPr>
          <a:xfrm>
            <a:off x="10582748" y="158701"/>
            <a:ext cx="433985" cy="405799"/>
          </a:xfrm>
          <a:prstGeom prst="ellipse">
            <a:avLst/>
          </a:prstGeom>
          <a:solidFill>
            <a:srgbClr val="BF5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SM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4F4D9E7-08CC-FF49-A21D-D51624748F57}"/>
              </a:ext>
            </a:extLst>
          </p:cNvPr>
          <p:cNvSpPr txBox="1"/>
          <p:nvPr/>
        </p:nvSpPr>
        <p:spPr>
          <a:xfrm>
            <a:off x="10965750" y="259548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SCRUM MASTER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6714DB5-87C6-6C46-BC12-2F39FE0D3DDF}"/>
              </a:ext>
            </a:extLst>
          </p:cNvPr>
          <p:cNvSpPr txBox="1"/>
          <p:nvPr/>
        </p:nvSpPr>
        <p:spPr>
          <a:xfrm>
            <a:off x="9270187" y="259548"/>
            <a:ext cx="9589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SCIENTIST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8C281D8-E0B2-A447-8D57-CCA1BD300A12}"/>
              </a:ext>
            </a:extLst>
          </p:cNvPr>
          <p:cNvSpPr txBox="1"/>
          <p:nvPr/>
        </p:nvSpPr>
        <p:spPr>
          <a:xfrm>
            <a:off x="9244786" y="71268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ENGINEER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A3629509-15B0-5E44-A9AF-307CC3A7521E}"/>
              </a:ext>
            </a:extLst>
          </p:cNvPr>
          <p:cNvSpPr/>
          <p:nvPr/>
        </p:nvSpPr>
        <p:spPr>
          <a:xfrm>
            <a:off x="10588246" y="675627"/>
            <a:ext cx="433985" cy="405799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Avenir Next" panose="020B0503020202020204"/>
              </a:rPr>
              <a:t>REP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5DCF607-79C7-7B4B-9FAB-36A3EC7EB523}"/>
              </a:ext>
            </a:extLst>
          </p:cNvPr>
          <p:cNvSpPr txBox="1"/>
          <p:nvPr/>
        </p:nvSpPr>
        <p:spPr>
          <a:xfrm>
            <a:off x="10971252" y="744579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BUSINESS REP.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5C43BC0-4409-4144-8350-07463066FB7D}"/>
              </a:ext>
            </a:extLst>
          </p:cNvPr>
          <p:cNvSpPr/>
          <p:nvPr/>
        </p:nvSpPr>
        <p:spPr>
          <a:xfrm>
            <a:off x="239093" y="5977097"/>
            <a:ext cx="11700000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900" b="1">
                <a:solidFill>
                  <a:prstClr val="white"/>
                </a:solidFill>
                <a:latin typeface="Avenir Next" panose="020B0503020202020204"/>
              </a:rPr>
              <a:t>WORKSTREAM LEAD - Allison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8B6291B-B31D-4108-9126-730A9B19A3D6}"/>
              </a:ext>
            </a:extLst>
          </p:cNvPr>
          <p:cNvSpPr/>
          <p:nvPr/>
        </p:nvSpPr>
        <p:spPr>
          <a:xfrm>
            <a:off x="7085590" y="685953"/>
            <a:ext cx="433985" cy="405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AO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7773295-27FD-4F18-90A7-653A66AA1FC4}"/>
              </a:ext>
            </a:extLst>
          </p:cNvPr>
          <p:cNvSpPr txBox="1"/>
          <p:nvPr/>
        </p:nvSpPr>
        <p:spPr>
          <a:xfrm>
            <a:off x="7460083" y="754903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ANALYST (OTHER)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4BF816-8511-4FF5-BE6C-D3D101CFB87A}"/>
              </a:ext>
            </a:extLst>
          </p:cNvPr>
          <p:cNvGrpSpPr/>
          <p:nvPr/>
        </p:nvGrpSpPr>
        <p:grpSpPr>
          <a:xfrm>
            <a:off x="3678865" y="1560811"/>
            <a:ext cx="8180772" cy="1193193"/>
            <a:chOff x="4983233" y="1517475"/>
            <a:chExt cx="8180772" cy="11931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62B7B7-15F3-4691-B053-5F02BB3FB451}"/>
                </a:ext>
              </a:extLst>
            </p:cNvPr>
            <p:cNvGrpSpPr/>
            <p:nvPr/>
          </p:nvGrpSpPr>
          <p:grpSpPr>
            <a:xfrm>
              <a:off x="4983233" y="1517475"/>
              <a:ext cx="8180772" cy="1193193"/>
              <a:chOff x="3220873" y="1253742"/>
              <a:chExt cx="9864770" cy="1438808"/>
            </a:xfrm>
          </p:grpSpPr>
          <p:sp>
            <p:nvSpPr>
              <p:cNvPr id="253" name="Trapezoid 252">
                <a:extLst>
                  <a:ext uri="{FF2B5EF4-FFF2-40B4-BE49-F238E27FC236}">
                    <a16:creationId xmlns:a16="http://schemas.microsoft.com/office/drawing/2014/main" id="{DFBE9850-6A6D-A548-A531-3539AFA511EA}"/>
                  </a:ext>
                </a:extLst>
              </p:cNvPr>
              <p:cNvSpPr/>
              <p:nvPr/>
            </p:nvSpPr>
            <p:spPr>
              <a:xfrm rot="10800000">
                <a:off x="3856738" y="1721537"/>
                <a:ext cx="2065488" cy="330924"/>
              </a:xfrm>
              <a:prstGeom prst="trapezoid">
                <a:avLst>
                  <a:gd name="adj" fmla="val 12956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endParaRPr>
              </a:p>
            </p:txBody>
          </p:sp>
          <p:sp>
            <p:nvSpPr>
              <p:cNvPr id="254" name="Rectangle: Rounded Corners 35">
                <a:extLst>
                  <a:ext uri="{FF2B5EF4-FFF2-40B4-BE49-F238E27FC236}">
                    <a16:creationId xmlns:a16="http://schemas.microsoft.com/office/drawing/2014/main" id="{3DE63807-0CAC-0544-A574-90B0203B1824}"/>
                  </a:ext>
                </a:extLst>
              </p:cNvPr>
              <p:cNvSpPr/>
              <p:nvPr/>
            </p:nvSpPr>
            <p:spPr>
              <a:xfrm>
                <a:off x="3220873" y="1253742"/>
                <a:ext cx="9864770" cy="52807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rPr>
                  <a:t>ALLOCATION TO SEGMENTS TBC</a:t>
                </a: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C23CD966-5B98-F847-888F-E7259A2F10E0}"/>
                  </a:ext>
                </a:extLst>
              </p:cNvPr>
              <p:cNvSpPr/>
              <p:nvPr/>
            </p:nvSpPr>
            <p:spPr>
              <a:xfrm>
                <a:off x="4465319" y="1844218"/>
                <a:ext cx="848332" cy="8483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endParaRPr>
              </a:p>
            </p:txBody>
          </p:sp>
        </p:grp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70C678B-76F0-5740-BB7D-0F5EDC743898}"/>
                </a:ext>
              </a:extLst>
            </p:cNvPr>
            <p:cNvSpPr/>
            <p:nvPr/>
          </p:nvSpPr>
          <p:spPr>
            <a:xfrm>
              <a:off x="5461698" y="2101596"/>
              <a:ext cx="596308" cy="54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err="1">
                  <a:solidFill>
                    <a:schemeClr val="tx1"/>
                  </a:solidFill>
                  <a:latin typeface="Avenir Next" panose="020B0503020202020204"/>
                </a:rPr>
                <a:t>StephenTracey</a:t>
              </a:r>
              <a:r>
                <a:rPr lang="en-US" sz="900" b="1">
                  <a:solidFill>
                    <a:schemeClr val="tx1"/>
                  </a:solidFill>
                  <a:latin typeface="Avenir Next" panose="020B0503020202020204"/>
                </a:rPr>
                <a:t> Mario</a:t>
              </a:r>
            </a:p>
          </p:txBody>
        </p:sp>
        <p:sp>
          <p:nvSpPr>
            <p:cNvPr id="153" name="Rounded Rectangle 184">
              <a:extLst>
                <a:ext uri="{FF2B5EF4-FFF2-40B4-BE49-F238E27FC236}">
                  <a16:creationId xmlns:a16="http://schemas.microsoft.com/office/drawing/2014/main" id="{B02380E4-34DB-4CDE-ACB1-B8D6AE4D87FA}"/>
                </a:ext>
              </a:extLst>
            </p:cNvPr>
            <p:cNvSpPr/>
            <p:nvPr/>
          </p:nvSpPr>
          <p:spPr>
            <a:xfrm>
              <a:off x="5991101" y="2230850"/>
              <a:ext cx="790593" cy="32787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>
                  <a:solidFill>
                    <a:prstClr val="white"/>
                  </a:solidFill>
                  <a:latin typeface="Avenir Next" panose="020B0503020202020204"/>
                </a:rPr>
                <a:t>Debt &amp; Returns</a:t>
              </a:r>
            </a:p>
          </p:txBody>
        </p:sp>
      </p:grp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F5E2F517-C81E-F14B-9ACF-29E6030D675C}"/>
              </a:ext>
            </a:extLst>
          </p:cNvPr>
          <p:cNvSpPr/>
          <p:nvPr/>
        </p:nvSpPr>
        <p:spPr>
          <a:xfrm>
            <a:off x="239093" y="5147710"/>
            <a:ext cx="11700000" cy="252000"/>
          </a:xfrm>
          <a:prstGeom prst="roundRect">
            <a:avLst/>
          </a:prstGeom>
          <a:noFill/>
          <a:ln w="19050">
            <a:solidFill>
              <a:srgbClr val="FF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accent1"/>
                </a:solidFill>
                <a:latin typeface="Avenir Next" panose="020B0503020202020204"/>
              </a:rPr>
              <a:t>BUSINESS TRANSFORMATION MANAGER - Judi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AFA60D7-656A-4369-BA62-F6DDD00DD2AF}"/>
              </a:ext>
            </a:extLst>
          </p:cNvPr>
          <p:cNvSpPr txBox="1"/>
          <p:nvPr/>
        </p:nvSpPr>
        <p:spPr>
          <a:xfrm>
            <a:off x="10701753" y="0"/>
            <a:ext cx="1431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/>
              <a:t>Updated as @ 12.6.19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A4665A5-63A2-47C2-99AE-94D1ED141F46}"/>
              </a:ext>
            </a:extLst>
          </p:cNvPr>
          <p:cNvGrpSpPr/>
          <p:nvPr/>
        </p:nvGrpSpPr>
        <p:grpSpPr>
          <a:xfrm>
            <a:off x="6876666" y="1993756"/>
            <a:ext cx="1800168" cy="805254"/>
            <a:chOff x="5423275" y="1905414"/>
            <a:chExt cx="1800168" cy="80525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44A42B6-2D07-4D8A-8487-0C9CCCB6DF9B}"/>
                </a:ext>
              </a:extLst>
            </p:cNvPr>
            <p:cNvGrpSpPr/>
            <p:nvPr/>
          </p:nvGrpSpPr>
          <p:grpSpPr>
            <a:xfrm>
              <a:off x="5510551" y="1905414"/>
              <a:ext cx="1712892" cy="805254"/>
              <a:chOff x="3856738" y="1721537"/>
              <a:chExt cx="2065488" cy="971013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4182FEDF-A7C6-4E2F-A844-EDD10571B041}"/>
                  </a:ext>
                </a:extLst>
              </p:cNvPr>
              <p:cNvSpPr/>
              <p:nvPr/>
            </p:nvSpPr>
            <p:spPr>
              <a:xfrm rot="10800000">
                <a:off x="3856738" y="1721537"/>
                <a:ext cx="2065488" cy="330924"/>
              </a:xfrm>
              <a:prstGeom prst="trapezoid">
                <a:avLst>
                  <a:gd name="adj" fmla="val 12956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2C8D9A0-D7F2-416B-8DEA-2379D0B6787B}"/>
                  </a:ext>
                </a:extLst>
              </p:cNvPr>
              <p:cNvSpPr/>
              <p:nvPr/>
            </p:nvSpPr>
            <p:spPr>
              <a:xfrm>
                <a:off x="4465319" y="1844218"/>
                <a:ext cx="848332" cy="8483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endParaRPr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A6BD904-CC85-48AB-B58E-CB4AB842454F}"/>
                </a:ext>
              </a:extLst>
            </p:cNvPr>
            <p:cNvSpPr/>
            <p:nvPr/>
          </p:nvSpPr>
          <p:spPr>
            <a:xfrm>
              <a:off x="5423275" y="2101596"/>
              <a:ext cx="634731" cy="54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>
                  <a:solidFill>
                    <a:schemeClr val="tx1"/>
                  </a:solidFill>
                  <a:latin typeface="Avenir Next" panose="020B0503020202020204"/>
                </a:rPr>
                <a:t>Raelene George Jackie</a:t>
              </a:r>
            </a:p>
          </p:txBody>
        </p:sp>
        <p:sp>
          <p:nvSpPr>
            <p:cNvPr id="199" name="Rounded Rectangle 184">
              <a:extLst>
                <a:ext uri="{FF2B5EF4-FFF2-40B4-BE49-F238E27FC236}">
                  <a16:creationId xmlns:a16="http://schemas.microsoft.com/office/drawing/2014/main" id="{536F39FD-CFA7-4DB1-9D43-64687D88AE75}"/>
                </a:ext>
              </a:extLst>
            </p:cNvPr>
            <p:cNvSpPr/>
            <p:nvPr/>
          </p:nvSpPr>
          <p:spPr>
            <a:xfrm>
              <a:off x="5991101" y="2230850"/>
              <a:ext cx="790593" cy="32787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>
                  <a:solidFill>
                    <a:prstClr val="white"/>
                  </a:solidFill>
                  <a:latin typeface="Avenir Next" panose="020B0503020202020204"/>
                </a:rPr>
                <a:t>GST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4D96CC-7FE5-4ADF-BE50-218E3E4FCBE1}"/>
              </a:ext>
            </a:extLst>
          </p:cNvPr>
          <p:cNvGrpSpPr/>
          <p:nvPr/>
        </p:nvGrpSpPr>
        <p:grpSpPr>
          <a:xfrm>
            <a:off x="9486306" y="1985948"/>
            <a:ext cx="1853540" cy="805254"/>
            <a:chOff x="9986028" y="2001850"/>
            <a:chExt cx="1853540" cy="805254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931E1E22-39A3-419F-BB7D-9C7FCAEC159E}"/>
                </a:ext>
              </a:extLst>
            </p:cNvPr>
            <p:cNvSpPr/>
            <p:nvPr/>
          </p:nvSpPr>
          <p:spPr>
            <a:xfrm rot="10800000">
              <a:off x="10126676" y="2001850"/>
              <a:ext cx="1712892" cy="274433"/>
            </a:xfrm>
            <a:prstGeom prst="trapezoid">
              <a:avLst>
                <a:gd name="adj" fmla="val 12956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9C41475-5CB8-4F8F-9401-323ABDB56359}"/>
                </a:ext>
              </a:extLst>
            </p:cNvPr>
            <p:cNvSpPr/>
            <p:nvPr/>
          </p:nvSpPr>
          <p:spPr>
            <a:xfrm>
              <a:off x="10631367" y="2103588"/>
              <a:ext cx="703515" cy="703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7EBE360-A15C-48B0-8EBD-6FEA84835CD1}"/>
                </a:ext>
              </a:extLst>
            </p:cNvPr>
            <p:cNvSpPr/>
            <p:nvPr/>
          </p:nvSpPr>
          <p:spPr>
            <a:xfrm>
              <a:off x="9986028" y="2204141"/>
              <a:ext cx="703514" cy="54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err="1">
                  <a:solidFill>
                    <a:schemeClr val="tx1"/>
                  </a:solidFill>
                  <a:latin typeface="Avenir Next" panose="020B0503020202020204"/>
                </a:rPr>
                <a:t>MaryanneTBC</a:t>
              </a:r>
              <a:endParaRPr lang="en-US" sz="900" b="1">
                <a:solidFill>
                  <a:schemeClr val="tx1"/>
                </a:solidFill>
                <a:latin typeface="Avenir Next" panose="020B0503020202020204"/>
              </a:endParaRPr>
            </a:p>
          </p:txBody>
        </p:sp>
        <p:sp>
          <p:nvSpPr>
            <p:cNvPr id="170" name="Rounded Rectangle 184">
              <a:extLst>
                <a:ext uri="{FF2B5EF4-FFF2-40B4-BE49-F238E27FC236}">
                  <a16:creationId xmlns:a16="http://schemas.microsoft.com/office/drawing/2014/main" id="{B743AD69-05C0-46F9-B083-CFFB4D6BF047}"/>
                </a:ext>
              </a:extLst>
            </p:cNvPr>
            <p:cNvSpPr/>
            <p:nvPr/>
          </p:nvSpPr>
          <p:spPr>
            <a:xfrm>
              <a:off x="10622637" y="2333395"/>
              <a:ext cx="790593" cy="32787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>
                  <a:solidFill>
                    <a:prstClr val="white"/>
                  </a:solidFill>
                  <a:latin typeface="Avenir Next" panose="020B0503020202020204"/>
                </a:rPr>
                <a:t>Property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62B280-A3FE-490E-895B-A2B41DB3B5F3}"/>
              </a:ext>
            </a:extLst>
          </p:cNvPr>
          <p:cNvGrpSpPr/>
          <p:nvPr/>
        </p:nvGrpSpPr>
        <p:grpSpPr>
          <a:xfrm>
            <a:off x="9970349" y="3387990"/>
            <a:ext cx="1650610" cy="563285"/>
            <a:chOff x="9545047" y="3387990"/>
            <a:chExt cx="1650610" cy="563285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3DFAD0C-BEBF-42DD-8BF9-AE0F10BA8B89}"/>
                </a:ext>
              </a:extLst>
            </p:cNvPr>
            <p:cNvSpPr/>
            <p:nvPr/>
          </p:nvSpPr>
          <p:spPr>
            <a:xfrm>
              <a:off x="10100770" y="3406788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solidFill>
                    <a:prstClr val="white"/>
                  </a:solidFill>
                  <a:latin typeface="Avenir Next" panose="020B0503020202020204"/>
                </a:rPr>
                <a:t>Jeremy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32B41E5-10E5-477F-AD6F-EA825F26AC76}"/>
                </a:ext>
              </a:extLst>
            </p:cNvPr>
            <p:cNvSpPr/>
            <p:nvPr/>
          </p:nvSpPr>
          <p:spPr>
            <a:xfrm>
              <a:off x="10655657" y="3387990"/>
              <a:ext cx="540000" cy="54127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rPr>
                <a:t>Mike E</a:t>
              </a: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66CDCA3-5F93-491E-9B23-63DBC1AE424A}"/>
                </a:ext>
              </a:extLst>
            </p:cNvPr>
            <p:cNvSpPr/>
            <p:nvPr/>
          </p:nvSpPr>
          <p:spPr>
            <a:xfrm>
              <a:off x="9545047" y="3411275"/>
              <a:ext cx="540000" cy="540000"/>
            </a:xfrm>
            <a:prstGeom prst="ellipse">
              <a:avLst/>
            </a:prstGeom>
            <a:solidFill>
              <a:srgbClr val="BF519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>
                  <a:latin typeface="Avenir Next" panose="020B0503020202020204"/>
                </a:rPr>
                <a:t>Stephen</a:t>
              </a:r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A4617E90-8E54-46AF-A89E-447B80B7E17E}"/>
              </a:ext>
            </a:extLst>
          </p:cNvPr>
          <p:cNvSpPr/>
          <p:nvPr/>
        </p:nvSpPr>
        <p:spPr>
          <a:xfrm>
            <a:off x="10242841" y="2691060"/>
            <a:ext cx="558000" cy="5412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rPr>
              <a:t>Chris S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4E36AA3-3FF9-4081-88EC-DDA041064044}"/>
              </a:ext>
            </a:extLst>
          </p:cNvPr>
          <p:cNvSpPr txBox="1"/>
          <p:nvPr/>
        </p:nvSpPr>
        <p:spPr>
          <a:xfrm>
            <a:off x="248231" y="255181"/>
            <a:ext cx="31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/>
              <a:t>Insight Delivery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323CCB-6E9E-4704-BAE1-9C1F21B19B1E}"/>
              </a:ext>
            </a:extLst>
          </p:cNvPr>
          <p:cNvGrpSpPr/>
          <p:nvPr/>
        </p:nvGrpSpPr>
        <p:grpSpPr>
          <a:xfrm>
            <a:off x="6997801" y="2691060"/>
            <a:ext cx="2185311" cy="1770265"/>
            <a:chOff x="6997801" y="2691060"/>
            <a:chExt cx="2185311" cy="17702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252248-2DEA-4177-94A4-8271B61BD3ED}"/>
                </a:ext>
              </a:extLst>
            </p:cNvPr>
            <p:cNvGrpSpPr/>
            <p:nvPr/>
          </p:nvGrpSpPr>
          <p:grpSpPr>
            <a:xfrm>
              <a:off x="6997801" y="2691060"/>
              <a:ext cx="1650610" cy="1770265"/>
              <a:chOff x="7720343" y="2691060"/>
              <a:chExt cx="1650610" cy="177026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00FE7E8-AF09-4C11-B608-076B5EBB50A0}"/>
                  </a:ext>
                </a:extLst>
              </p:cNvPr>
              <p:cNvGrpSpPr/>
              <p:nvPr/>
            </p:nvGrpSpPr>
            <p:grpSpPr>
              <a:xfrm>
                <a:off x="7720343" y="3366291"/>
                <a:ext cx="1650610" cy="1095034"/>
                <a:chOff x="10114757" y="3366291"/>
                <a:chExt cx="1650610" cy="1095034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D86C110F-3D4E-4E25-B2E0-5E4951DE051B}"/>
                    </a:ext>
                  </a:extLst>
                </p:cNvPr>
                <p:cNvSpPr/>
                <p:nvPr/>
              </p:nvSpPr>
              <p:spPr>
                <a:xfrm>
                  <a:off x="10114757" y="3921325"/>
                  <a:ext cx="540000" cy="540000"/>
                </a:xfrm>
                <a:prstGeom prst="ellipse">
                  <a:avLst/>
                </a:prstGeom>
                <a:solidFill>
                  <a:srgbClr val="7030A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Ally</a:t>
                  </a: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C2C7CAA5-A6C2-4133-B275-6B8168B5E2D9}"/>
                    </a:ext>
                  </a:extLst>
                </p:cNvPr>
                <p:cNvSpPr/>
                <p:nvPr/>
              </p:nvSpPr>
              <p:spPr>
                <a:xfrm>
                  <a:off x="11225367" y="3366291"/>
                  <a:ext cx="540000" cy="540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solidFill>
                        <a:prstClr val="white"/>
                      </a:solidFill>
                      <a:latin typeface="Avenir Next" panose="020B0503020202020204"/>
                    </a:rPr>
                    <a:t>Corey</a:t>
                  </a: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13F8F387-2349-43E6-B8BD-3D13571D67A7}"/>
                    </a:ext>
                  </a:extLst>
                </p:cNvPr>
                <p:cNvSpPr/>
                <p:nvPr/>
              </p:nvSpPr>
              <p:spPr>
                <a:xfrm>
                  <a:off x="10114757" y="3366291"/>
                  <a:ext cx="540000" cy="540000"/>
                </a:xfrm>
                <a:prstGeom prst="ellipse">
                  <a:avLst/>
                </a:prstGeom>
                <a:solidFill>
                  <a:srgbClr val="BF519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Vincent</a:t>
                  </a: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CC00A1C-4C00-45C0-B0D7-F39FABC59A5F}"/>
                    </a:ext>
                  </a:extLst>
                </p:cNvPr>
                <p:cNvSpPr/>
                <p:nvPr/>
              </p:nvSpPr>
              <p:spPr>
                <a:xfrm>
                  <a:off x="10667489" y="3366291"/>
                  <a:ext cx="540000" cy="54127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venir Next" panose="020B0503020202020204"/>
                    </a:rPr>
                    <a:t>Tony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0FAB7CAF-1247-4AA2-96CC-22D1E216637B}"/>
                    </a:ext>
                  </a:extLst>
                </p:cNvPr>
                <p:cNvSpPr/>
                <p:nvPr/>
              </p:nvSpPr>
              <p:spPr>
                <a:xfrm>
                  <a:off x="10670062" y="3921325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Marcia</a:t>
                  </a: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AD65C7CB-B15F-402A-9C55-EECDB5F18E63}"/>
                    </a:ext>
                  </a:extLst>
                </p:cNvPr>
                <p:cNvSpPr/>
                <p:nvPr/>
              </p:nvSpPr>
              <p:spPr>
                <a:xfrm>
                  <a:off x="11225367" y="3921325"/>
                  <a:ext cx="540000" cy="5400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Ronan</a:t>
                  </a:r>
                </a:p>
              </p:txBody>
            </p: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81012A4-BAC8-4ED0-9AFE-63976CDF6D91}"/>
                  </a:ext>
                </a:extLst>
              </p:cNvPr>
              <p:cNvSpPr/>
              <p:nvPr/>
            </p:nvSpPr>
            <p:spPr>
              <a:xfrm>
                <a:off x="8264017" y="2691060"/>
                <a:ext cx="558000" cy="5412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rPr>
                  <a:t>Jo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4D06DC-3BBE-43D0-A68E-0256EDCFF30E}"/>
                </a:ext>
              </a:extLst>
            </p:cNvPr>
            <p:cNvSpPr/>
            <p:nvPr/>
          </p:nvSpPr>
          <p:spPr>
            <a:xfrm>
              <a:off x="8643112" y="3381481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Derek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FCC573-4259-4D52-9E6B-D7D382183770}"/>
              </a:ext>
            </a:extLst>
          </p:cNvPr>
          <p:cNvGrpSpPr/>
          <p:nvPr/>
        </p:nvGrpSpPr>
        <p:grpSpPr>
          <a:xfrm>
            <a:off x="903075" y="1560811"/>
            <a:ext cx="2344831" cy="2966189"/>
            <a:chOff x="903075" y="1560811"/>
            <a:chExt cx="2344831" cy="296618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5799CC-6129-4E2F-9C15-B9AA056ABEA3}"/>
                </a:ext>
              </a:extLst>
            </p:cNvPr>
            <p:cNvGrpSpPr/>
            <p:nvPr/>
          </p:nvGrpSpPr>
          <p:grpSpPr>
            <a:xfrm>
              <a:off x="903075" y="1560811"/>
              <a:ext cx="1864778" cy="2966189"/>
              <a:chOff x="1946377" y="1517470"/>
              <a:chExt cx="1864778" cy="296618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50794D-2982-486C-A019-A87BA56DAC5B}"/>
                  </a:ext>
                </a:extLst>
              </p:cNvPr>
              <p:cNvGrpSpPr/>
              <p:nvPr/>
            </p:nvGrpSpPr>
            <p:grpSpPr>
              <a:xfrm>
                <a:off x="2019496" y="1517470"/>
                <a:ext cx="1791659" cy="1172937"/>
                <a:chOff x="1014854" y="1222838"/>
                <a:chExt cx="2149740" cy="1407360"/>
              </a:xfrm>
            </p:grpSpPr>
            <p:sp>
              <p:nvSpPr>
                <p:cNvPr id="250" name="Trapezoid 249">
                  <a:extLst>
                    <a:ext uri="{FF2B5EF4-FFF2-40B4-BE49-F238E27FC236}">
                      <a16:creationId xmlns:a16="http://schemas.microsoft.com/office/drawing/2014/main" id="{02F06AEF-1BDA-444B-B206-93FEBBB71EBB}"/>
                    </a:ext>
                  </a:extLst>
                </p:cNvPr>
                <p:cNvSpPr/>
                <p:nvPr/>
              </p:nvSpPr>
              <p:spPr>
                <a:xfrm rot="10800000">
                  <a:off x="1056977" y="1687471"/>
                  <a:ext cx="2065489" cy="330925"/>
                </a:xfrm>
                <a:prstGeom prst="trapezoid">
                  <a:avLst>
                    <a:gd name="adj" fmla="val 129562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endParaRPr>
                </a:p>
              </p:txBody>
            </p:sp>
            <p:sp>
              <p:nvSpPr>
                <p:cNvPr id="251" name="Rectangle: Rounded Corners 34">
                  <a:extLst>
                    <a:ext uri="{FF2B5EF4-FFF2-40B4-BE49-F238E27FC236}">
                      <a16:creationId xmlns:a16="http://schemas.microsoft.com/office/drawing/2014/main" id="{34609021-7F43-724D-9216-BB61FEA79145}"/>
                    </a:ext>
                  </a:extLst>
                </p:cNvPr>
                <p:cNvSpPr/>
                <p:nvPr/>
              </p:nvSpPr>
              <p:spPr>
                <a:xfrm>
                  <a:off x="1014854" y="1222838"/>
                  <a:ext cx="2149740" cy="53368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11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venir Next" panose="020B0503020202020204"/>
                    </a:rPr>
                    <a:t>CCS-I </a:t>
                  </a:r>
                  <a:br>
                    <a:rPr kumimoji="0" lang="en-NZ" sz="11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venir Next" panose="020B0503020202020204"/>
                    </a:rPr>
                  </a:br>
                  <a:r>
                    <a:rPr kumimoji="0" lang="en-NZ" sz="11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venir Next" panose="020B0503020202020204"/>
                    </a:rPr>
                    <a:t>(Individuals &amp; Families)</a:t>
                  </a: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533D004-60FC-3D46-AFD0-D073AABCBCF6}"/>
                    </a:ext>
                  </a:extLst>
                </p:cNvPr>
                <p:cNvSpPr/>
                <p:nvPr/>
              </p:nvSpPr>
              <p:spPr>
                <a:xfrm>
                  <a:off x="1673278" y="1781866"/>
                  <a:ext cx="848332" cy="848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endParaRPr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1946377" y="2115818"/>
                <a:ext cx="653562" cy="653562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  <a:t>Jade </a:t>
                </a:r>
                <a:b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</a:br>
                <a: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  <a:t>Jane </a:t>
                </a:r>
                <a:b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</a:br>
                <a: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  <a:t>Al</a:t>
                </a:r>
              </a:p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venir Next" panose="020B0503020202020204"/>
                  </a:rPr>
                  <a:t>Sue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E7D20DEE-C170-4043-93BB-7C3B1E484B21}"/>
                  </a:ext>
                </a:extLst>
              </p:cNvPr>
              <p:cNvSpPr/>
              <p:nvPr/>
            </p:nvSpPr>
            <p:spPr>
              <a:xfrm>
                <a:off x="2558118" y="2231825"/>
                <a:ext cx="792000" cy="327870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>
                    <a:solidFill>
                      <a:prstClr val="white"/>
                    </a:solidFill>
                    <a:latin typeface="Avenir Next" panose="020B0503020202020204"/>
                  </a:rPr>
                  <a:t>R3 </a:t>
                </a:r>
                <a:br>
                  <a:rPr lang="en-US" sz="1050" b="1">
                    <a:solidFill>
                      <a:prstClr val="white"/>
                    </a:solidFill>
                    <a:latin typeface="Avenir Next" panose="020B0503020202020204"/>
                  </a:rPr>
                </a:br>
                <a:r>
                  <a:rPr lang="en-US" sz="1050" b="1">
                    <a:solidFill>
                      <a:prstClr val="white"/>
                    </a:solidFill>
                    <a:latin typeface="Avenir Next" panose="020B0503020202020204"/>
                  </a:rPr>
                  <a:t>Assurance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436CD31-D772-41FB-91F8-D81274EC19FA}"/>
                  </a:ext>
                </a:extLst>
              </p:cNvPr>
              <p:cNvGrpSpPr/>
              <p:nvPr/>
            </p:nvGrpSpPr>
            <p:grpSpPr>
              <a:xfrm>
                <a:off x="2095953" y="3386539"/>
                <a:ext cx="1655464" cy="1097120"/>
                <a:chOff x="2128972" y="3328364"/>
                <a:chExt cx="1655464" cy="1097120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570C678B-76F0-5740-BB7D-0F5EDC743898}"/>
                    </a:ext>
                  </a:extLst>
                </p:cNvPr>
                <p:cNvSpPr/>
                <p:nvPr/>
              </p:nvSpPr>
              <p:spPr>
                <a:xfrm>
                  <a:off x="3244436" y="3328364"/>
                  <a:ext cx="540000" cy="540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solidFill>
                        <a:prstClr val="white"/>
                      </a:solidFill>
                      <a:latin typeface="Avenir Next" panose="020B0503020202020204"/>
                    </a:rPr>
                    <a:t>Tariq</a:t>
                  </a: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570C678B-76F0-5740-BB7D-0F5EDC743898}"/>
                    </a:ext>
                  </a:extLst>
                </p:cNvPr>
                <p:cNvSpPr/>
                <p:nvPr/>
              </p:nvSpPr>
              <p:spPr>
                <a:xfrm>
                  <a:off x="2128972" y="3885484"/>
                  <a:ext cx="540000" cy="540000"/>
                </a:xfrm>
                <a:prstGeom prst="ellipse">
                  <a:avLst/>
                </a:prstGeom>
                <a:solidFill>
                  <a:srgbClr val="7030A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Sam</a:t>
                  </a: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570C678B-76F0-5740-BB7D-0F5EDC743898}"/>
                    </a:ext>
                  </a:extLst>
                </p:cNvPr>
                <p:cNvSpPr/>
                <p:nvPr/>
              </p:nvSpPr>
              <p:spPr>
                <a:xfrm>
                  <a:off x="2132053" y="3328364"/>
                  <a:ext cx="540000" cy="540000"/>
                </a:xfrm>
                <a:prstGeom prst="ellipse">
                  <a:avLst/>
                </a:prstGeom>
                <a:solidFill>
                  <a:srgbClr val="BF519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latin typeface="Avenir Next" panose="020B0503020202020204"/>
                    </a:rPr>
                    <a:t>Sarah</a:t>
                  </a: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70C678B-76F0-5740-BB7D-0F5EDC743898}"/>
                    </a:ext>
                  </a:extLst>
                </p:cNvPr>
                <p:cNvSpPr/>
                <p:nvPr/>
              </p:nvSpPr>
              <p:spPr>
                <a:xfrm>
                  <a:off x="2688245" y="3328364"/>
                  <a:ext cx="540000" cy="540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solidFill>
                        <a:prstClr val="white"/>
                      </a:solidFill>
                      <a:latin typeface="Avenir Next" panose="020B0503020202020204"/>
                    </a:rPr>
                    <a:t>Tom</a:t>
                  </a: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ACF6455-2857-444C-BC16-682262D5EACE}"/>
                    </a:ext>
                  </a:extLst>
                </p:cNvPr>
                <p:cNvSpPr/>
                <p:nvPr/>
              </p:nvSpPr>
              <p:spPr>
                <a:xfrm>
                  <a:off x="3244436" y="3885484"/>
                  <a:ext cx="540000" cy="540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solidFill>
                        <a:prstClr val="white"/>
                      </a:solidFill>
                      <a:latin typeface="Avenir Next" panose="020B0503020202020204"/>
                    </a:rPr>
                    <a:t>Dee</a:t>
                  </a: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74429A29-B8DD-46F8-9CAE-7C2C16B2705F}"/>
                    </a:ext>
                  </a:extLst>
                </p:cNvPr>
                <p:cNvSpPr/>
                <p:nvPr/>
              </p:nvSpPr>
              <p:spPr>
                <a:xfrm>
                  <a:off x="2687199" y="3885484"/>
                  <a:ext cx="540000" cy="540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900" b="1">
                      <a:solidFill>
                        <a:prstClr val="white"/>
                      </a:solidFill>
                      <a:latin typeface="Avenir Next" panose="020B0503020202020204"/>
                    </a:rPr>
                    <a:t>Bella</a:t>
                  </a:r>
                </a:p>
              </p:txBody>
            </p:sp>
          </p:grp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2673677" y="2691060"/>
                <a:ext cx="540000" cy="5412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b="1">
                    <a:solidFill>
                      <a:prstClr val="white"/>
                    </a:solidFill>
                    <a:latin typeface="Avenir Next" panose="020B0503020202020204"/>
                  </a:rPr>
                  <a:t>James</a:t>
                </a:r>
                <a:endPara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560F34-5FB5-426D-8FEA-7B88756010E5}"/>
                </a:ext>
              </a:extLst>
            </p:cNvPr>
            <p:cNvSpPr/>
            <p:nvPr/>
          </p:nvSpPr>
          <p:spPr>
            <a:xfrm>
              <a:off x="2707906" y="3448927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solidFill>
                    <a:prstClr val="white"/>
                  </a:solidFill>
                  <a:latin typeface="Avenir Next" panose="020B0503020202020204"/>
                </a:rPr>
                <a:t>Stu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42382A-173F-4E73-A1F5-8D010A37B7E2}"/>
              </a:ext>
            </a:extLst>
          </p:cNvPr>
          <p:cNvGrpSpPr/>
          <p:nvPr/>
        </p:nvGrpSpPr>
        <p:grpSpPr>
          <a:xfrm>
            <a:off x="4229938" y="2691060"/>
            <a:ext cx="1678853" cy="2333954"/>
            <a:chOff x="5154962" y="2691060"/>
            <a:chExt cx="1678853" cy="2333954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70C678B-76F0-5740-BB7D-0F5EDC743898}"/>
                </a:ext>
              </a:extLst>
            </p:cNvPr>
            <p:cNvSpPr/>
            <p:nvPr/>
          </p:nvSpPr>
          <p:spPr>
            <a:xfrm>
              <a:off x="5702649" y="2691060"/>
              <a:ext cx="558000" cy="5412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" panose="020B0503020202020204"/>
                </a:rPr>
                <a:t>Kris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203363-2074-4257-9053-CA864E941A5C}"/>
                </a:ext>
              </a:extLst>
            </p:cNvPr>
            <p:cNvGrpSpPr/>
            <p:nvPr/>
          </p:nvGrpSpPr>
          <p:grpSpPr>
            <a:xfrm>
              <a:off x="5154962" y="3372419"/>
              <a:ext cx="1678853" cy="1652595"/>
              <a:chOff x="5154962" y="3372419"/>
              <a:chExt cx="1678853" cy="165259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5165573" y="392132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latin typeface="Avenir Next" panose="020B0503020202020204"/>
                  </a:rPr>
                  <a:t>Glen</a:t>
                </a: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6290665" y="3372419"/>
                <a:ext cx="540000" cy="5400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solidFill>
                      <a:prstClr val="white"/>
                    </a:solidFill>
                    <a:latin typeface="Avenir Next" panose="020B0503020202020204"/>
                  </a:rPr>
                  <a:t>Caleb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5166644" y="3372419"/>
                <a:ext cx="540000" cy="540000"/>
              </a:xfrm>
              <a:prstGeom prst="ellipse">
                <a:avLst/>
              </a:prstGeom>
              <a:solidFill>
                <a:srgbClr val="BF5197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latin typeface="Avenir Next" panose="020B0503020202020204"/>
                  </a:rPr>
                  <a:t>Judi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70C678B-76F0-5740-BB7D-0F5EDC743898}"/>
                  </a:ext>
                </a:extLst>
              </p:cNvPr>
              <p:cNvSpPr/>
              <p:nvPr/>
            </p:nvSpPr>
            <p:spPr>
              <a:xfrm>
                <a:off x="5728654" y="3372419"/>
                <a:ext cx="540000" cy="5412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rPr>
                  <a:t>Nisha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A765102-0356-4526-A24B-D8FD1A7C571F}"/>
                  </a:ext>
                </a:extLst>
              </p:cNvPr>
              <p:cNvSpPr/>
              <p:nvPr/>
            </p:nvSpPr>
            <p:spPr>
              <a:xfrm>
                <a:off x="5727584" y="44850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latin typeface="Avenir Next" panose="020B0503020202020204"/>
                  </a:rPr>
                  <a:t>Wayne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45BF417-9D13-4EA0-831A-4C92CCE2FF01}"/>
                  </a:ext>
                </a:extLst>
              </p:cNvPr>
              <p:cNvSpPr/>
              <p:nvPr/>
            </p:nvSpPr>
            <p:spPr>
              <a:xfrm>
                <a:off x="6287493" y="44850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latin typeface="Avenir Next" panose="020B0503020202020204"/>
                  </a:rPr>
                  <a:t>Wenjun</a:t>
                </a: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4D51D248-F9B6-4E8F-8052-666F5E98C301}"/>
                  </a:ext>
                </a:extLst>
              </p:cNvPr>
              <p:cNvSpPr/>
              <p:nvPr/>
            </p:nvSpPr>
            <p:spPr>
              <a:xfrm>
                <a:off x="5154962" y="4476544"/>
                <a:ext cx="540000" cy="54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latin typeface="Avenir Next" panose="020B0503020202020204"/>
                  </a:rPr>
                  <a:t>Megan S</a:t>
                </a: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64EB5A7-8508-4D6F-BA95-57F32FEEB2A5}"/>
                  </a:ext>
                </a:extLst>
              </p:cNvPr>
              <p:cNvSpPr/>
              <p:nvPr/>
            </p:nvSpPr>
            <p:spPr>
              <a:xfrm>
                <a:off x="6293815" y="3929260"/>
                <a:ext cx="540000" cy="5400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b="1">
                    <a:solidFill>
                      <a:prstClr val="white"/>
                    </a:solidFill>
                    <a:latin typeface="Avenir Next" panose="020B0503020202020204"/>
                  </a:rPr>
                  <a:t>Alika</a:t>
                </a: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68F03D1D-8123-4EE8-9EC7-6F4EB70D9099}"/>
                  </a:ext>
                </a:extLst>
              </p:cNvPr>
              <p:cNvSpPr/>
              <p:nvPr/>
            </p:nvSpPr>
            <p:spPr>
              <a:xfrm>
                <a:off x="5730733" y="3929260"/>
                <a:ext cx="540000" cy="54127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" panose="020B0503020202020204"/>
                  </a:rPr>
                  <a:t>Ryan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8831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36">
            <a:extLst>
              <a:ext uri="{FF2B5EF4-FFF2-40B4-BE49-F238E27FC236}">
                <a16:creationId xmlns:a16="http://schemas.microsoft.com/office/drawing/2014/main" id="{74992D3F-D05E-4B44-9062-A6F4E4252928}"/>
              </a:ext>
            </a:extLst>
          </p:cNvPr>
          <p:cNvSpPr/>
          <p:nvPr/>
        </p:nvSpPr>
        <p:spPr>
          <a:xfrm>
            <a:off x="5895311" y="1555897"/>
            <a:ext cx="6043782" cy="4266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rPr>
              <a:t>Platform &amp; Data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F3211FD-038C-409F-92AF-AC6CDB464A84}"/>
              </a:ext>
            </a:extLst>
          </p:cNvPr>
          <p:cNvSpPr/>
          <p:nvPr/>
        </p:nvSpPr>
        <p:spPr>
          <a:xfrm>
            <a:off x="1296361" y="1752999"/>
            <a:ext cx="642703" cy="701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/>
            </a:endParaRPr>
          </a:p>
        </p:txBody>
      </p:sp>
      <p:sp>
        <p:nvSpPr>
          <p:cNvPr id="97" name="Rounded Rectangle 84">
            <a:extLst>
              <a:ext uri="{FF2B5EF4-FFF2-40B4-BE49-F238E27FC236}">
                <a16:creationId xmlns:a16="http://schemas.microsoft.com/office/drawing/2014/main" id="{DB5B50E2-BBE5-40D4-ABF5-BFD8A6FC3EC5}"/>
              </a:ext>
            </a:extLst>
          </p:cNvPr>
          <p:cNvSpPr/>
          <p:nvPr/>
        </p:nvSpPr>
        <p:spPr>
          <a:xfrm>
            <a:off x="239093" y="5001728"/>
            <a:ext cx="11700000" cy="25200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900" b="1">
                <a:solidFill>
                  <a:prstClr val="white"/>
                </a:solidFill>
                <a:latin typeface="Avenir Next" panose="020B0503020202020204"/>
              </a:rPr>
              <a:t>TECHNICAL LEAD – Marc P/ Mike 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D6D96-9381-4592-902C-E08DCE61B46F}"/>
              </a:ext>
            </a:extLst>
          </p:cNvPr>
          <p:cNvGrpSpPr/>
          <p:nvPr/>
        </p:nvGrpSpPr>
        <p:grpSpPr>
          <a:xfrm>
            <a:off x="10329678" y="1895625"/>
            <a:ext cx="1614133" cy="820119"/>
            <a:chOff x="10297850" y="1641835"/>
            <a:chExt cx="1614133" cy="820119"/>
          </a:xfrm>
        </p:grpSpPr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8E24DFD3-82C6-4D22-A948-CE99D31B6D5E}"/>
                </a:ext>
              </a:extLst>
            </p:cNvPr>
            <p:cNvSpPr/>
            <p:nvPr/>
          </p:nvSpPr>
          <p:spPr>
            <a:xfrm rot="10800000">
              <a:off x="10297850" y="1641835"/>
              <a:ext cx="1614133" cy="273584"/>
            </a:xfrm>
            <a:prstGeom prst="trapezoid">
              <a:avLst>
                <a:gd name="adj" fmla="val 12956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04EB550-7F69-4575-88FD-105E85669507}"/>
                </a:ext>
              </a:extLst>
            </p:cNvPr>
            <p:cNvSpPr/>
            <p:nvPr/>
          </p:nvSpPr>
          <p:spPr>
            <a:xfrm>
              <a:off x="10809029" y="1760617"/>
              <a:ext cx="636971" cy="7013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A432048-22EF-4364-BEB8-A54BC4517BFC}"/>
              </a:ext>
            </a:extLst>
          </p:cNvPr>
          <p:cNvSpPr txBox="1"/>
          <p:nvPr/>
        </p:nvSpPr>
        <p:spPr>
          <a:xfrm>
            <a:off x="248231" y="255181"/>
            <a:ext cx="31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/>
              <a:t>Platform &amp; Data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B3962BC-F967-413F-AFD9-2058E928B56F}"/>
              </a:ext>
            </a:extLst>
          </p:cNvPr>
          <p:cNvSpPr/>
          <p:nvPr/>
        </p:nvSpPr>
        <p:spPr>
          <a:xfrm>
            <a:off x="8120381" y="190598"/>
            <a:ext cx="433985" cy="405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DA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120BFF-3F44-4F85-AF1A-F24F5330D2B3}"/>
              </a:ext>
            </a:extLst>
          </p:cNvPr>
          <p:cNvSpPr/>
          <p:nvPr/>
        </p:nvSpPr>
        <p:spPr>
          <a:xfrm>
            <a:off x="9720049" y="190598"/>
            <a:ext cx="433985" cy="4057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E95017D-269C-494B-8026-B340E3E6296C}"/>
              </a:ext>
            </a:extLst>
          </p:cNvPr>
          <p:cNvSpPr/>
          <p:nvPr/>
        </p:nvSpPr>
        <p:spPr>
          <a:xfrm>
            <a:off x="9720049" y="687944"/>
            <a:ext cx="433985" cy="405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E14A54-C50F-48EA-9553-530E19935CFB}"/>
              </a:ext>
            </a:extLst>
          </p:cNvPr>
          <p:cNvSpPr txBox="1"/>
          <p:nvPr/>
        </p:nvSpPr>
        <p:spPr>
          <a:xfrm>
            <a:off x="8535793" y="287988"/>
            <a:ext cx="917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ANALYST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69AF1E-FB59-4E8B-8333-2DE212898EAD}"/>
              </a:ext>
            </a:extLst>
          </p:cNvPr>
          <p:cNvSpPr txBox="1"/>
          <p:nvPr/>
        </p:nvSpPr>
        <p:spPr>
          <a:xfrm>
            <a:off x="10102233" y="287988"/>
            <a:ext cx="9589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SCIENTIST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8967DE-50E9-4F5F-9AF0-D5A521A4F8B6}"/>
              </a:ext>
            </a:extLst>
          </p:cNvPr>
          <p:cNvSpPr txBox="1"/>
          <p:nvPr/>
        </p:nvSpPr>
        <p:spPr>
          <a:xfrm>
            <a:off x="10076832" y="72344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ENGINEER / </a:t>
            </a:r>
            <a:br>
              <a:rPr lang="en-US" sz="900" b="1">
                <a:latin typeface="Avenir Next" panose="020B0503020202020204"/>
              </a:rPr>
            </a:br>
            <a:r>
              <a:rPr lang="en-US" sz="900" b="1">
                <a:latin typeface="Avenir Next" panose="020B0503020202020204"/>
              </a:rPr>
              <a:t>DATA INTEGRATION DEVELOPER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1C9666F-781C-45B2-9267-6E34B8BCF953}"/>
              </a:ext>
            </a:extLst>
          </p:cNvPr>
          <p:cNvSpPr/>
          <p:nvPr/>
        </p:nvSpPr>
        <p:spPr>
          <a:xfrm>
            <a:off x="8116795" y="687944"/>
            <a:ext cx="433985" cy="40579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902C74-F8A2-4018-A823-0291D320FC94}"/>
              </a:ext>
            </a:extLst>
          </p:cNvPr>
          <p:cNvSpPr txBox="1"/>
          <p:nvPr/>
        </p:nvSpPr>
        <p:spPr>
          <a:xfrm>
            <a:off x="8491288" y="72344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PLATFORM </a:t>
            </a:r>
            <a:br>
              <a:rPr lang="en-US" sz="900" b="1">
                <a:latin typeface="Avenir Next" panose="020B0503020202020204"/>
              </a:rPr>
            </a:br>
            <a:r>
              <a:rPr lang="en-US" sz="900" b="1">
                <a:latin typeface="Avenir Next" panose="020B0503020202020204"/>
              </a:rPr>
              <a:t>ARCHITECTURE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8E70BF8-26CA-4EB8-9DDE-631C437CC3CE}"/>
              </a:ext>
            </a:extLst>
          </p:cNvPr>
          <p:cNvSpPr/>
          <p:nvPr/>
        </p:nvSpPr>
        <p:spPr>
          <a:xfrm>
            <a:off x="11231259" y="2935891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Mark 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35A49F3-0C39-4C18-BC32-3C6392132308}"/>
              </a:ext>
            </a:extLst>
          </p:cNvPr>
          <p:cNvSpPr/>
          <p:nvPr/>
        </p:nvSpPr>
        <p:spPr>
          <a:xfrm>
            <a:off x="10945026" y="3500960"/>
            <a:ext cx="556233" cy="5562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>
                <a:latin typeface="Avenir Next" panose="020B0503020202020204"/>
              </a:rPr>
              <a:t>Jonathan</a:t>
            </a:r>
          </a:p>
        </p:txBody>
      </p:sp>
      <p:sp>
        <p:nvSpPr>
          <p:cNvPr id="136" name="Rounded Rectangle 228">
            <a:extLst>
              <a:ext uri="{FF2B5EF4-FFF2-40B4-BE49-F238E27FC236}">
                <a16:creationId xmlns:a16="http://schemas.microsoft.com/office/drawing/2014/main" id="{A58B591D-7186-4423-AE24-EE508DC3E459}"/>
              </a:ext>
            </a:extLst>
          </p:cNvPr>
          <p:cNvSpPr/>
          <p:nvPr/>
        </p:nvSpPr>
        <p:spPr>
          <a:xfrm>
            <a:off x="239093" y="5574417"/>
            <a:ext cx="11700000" cy="25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Avenir Next" panose="020B0503020202020204"/>
              </a:rPr>
              <a:t>CHANGE – Lena / Leigh</a:t>
            </a:r>
          </a:p>
        </p:txBody>
      </p:sp>
      <p:sp>
        <p:nvSpPr>
          <p:cNvPr id="139" name="Rounded Rectangle 230">
            <a:extLst>
              <a:ext uri="{FF2B5EF4-FFF2-40B4-BE49-F238E27FC236}">
                <a16:creationId xmlns:a16="http://schemas.microsoft.com/office/drawing/2014/main" id="{269C3725-2988-4647-B517-DB9B4F885E70}"/>
              </a:ext>
            </a:extLst>
          </p:cNvPr>
          <p:cNvSpPr/>
          <p:nvPr/>
        </p:nvSpPr>
        <p:spPr>
          <a:xfrm>
            <a:off x="239093" y="5851097"/>
            <a:ext cx="11700000" cy="25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900" b="1">
                <a:solidFill>
                  <a:schemeClr val="tx1"/>
                </a:solidFill>
                <a:latin typeface="Avenir Next" panose="020B0503020202020204"/>
              </a:rPr>
              <a:t>AGILE PLANNING &amp; DELIVERY TRAINING AND SUPPORT  - Shiffy</a:t>
            </a:r>
          </a:p>
        </p:txBody>
      </p:sp>
      <p:sp>
        <p:nvSpPr>
          <p:cNvPr id="141" name="Rounded Rectangle 288">
            <a:extLst>
              <a:ext uri="{FF2B5EF4-FFF2-40B4-BE49-F238E27FC236}">
                <a16:creationId xmlns:a16="http://schemas.microsoft.com/office/drawing/2014/main" id="{23BF635E-A90E-4DAE-A731-C2022EDDD6CA}"/>
              </a:ext>
            </a:extLst>
          </p:cNvPr>
          <p:cNvSpPr/>
          <p:nvPr/>
        </p:nvSpPr>
        <p:spPr>
          <a:xfrm>
            <a:off x="239093" y="5298325"/>
            <a:ext cx="11700000" cy="252000"/>
          </a:xfrm>
          <a:prstGeom prst="roundRect">
            <a:avLst/>
          </a:prstGeom>
          <a:noFill/>
          <a:ln w="19050">
            <a:solidFill>
              <a:srgbClr val="FF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accent1"/>
                </a:solidFill>
                <a:latin typeface="Avenir Next" panose="020B0503020202020204"/>
              </a:rPr>
              <a:t>BUSINESS TRANSFORMATION MANAGER - Judi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319FA1-A810-4778-95FE-9AF91197992F}"/>
              </a:ext>
            </a:extLst>
          </p:cNvPr>
          <p:cNvSpPr/>
          <p:nvPr/>
        </p:nvSpPr>
        <p:spPr>
          <a:xfrm>
            <a:off x="9412166" y="2935891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Thierry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A1D6E6-8ACF-4122-A3AD-04CB5174BE00}"/>
              </a:ext>
            </a:extLst>
          </p:cNvPr>
          <p:cNvSpPr/>
          <p:nvPr/>
        </p:nvSpPr>
        <p:spPr>
          <a:xfrm>
            <a:off x="6626276" y="190598"/>
            <a:ext cx="433985" cy="405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18169A-E814-4FE0-83A8-D5A468CE9DDA}"/>
              </a:ext>
            </a:extLst>
          </p:cNvPr>
          <p:cNvSpPr txBox="1"/>
          <p:nvPr/>
        </p:nvSpPr>
        <p:spPr>
          <a:xfrm>
            <a:off x="7000769" y="287988"/>
            <a:ext cx="1013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DATA ARCHITECT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C8752-D7AE-48E5-A6C2-BE7C6FB86054}"/>
              </a:ext>
            </a:extLst>
          </p:cNvPr>
          <p:cNvSpPr/>
          <p:nvPr/>
        </p:nvSpPr>
        <p:spPr>
          <a:xfrm>
            <a:off x="6626276" y="687944"/>
            <a:ext cx="433985" cy="4057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SME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B34E7B-1DDC-498C-B847-DF32DC59CAF3}"/>
              </a:ext>
            </a:extLst>
          </p:cNvPr>
          <p:cNvSpPr txBox="1"/>
          <p:nvPr/>
        </p:nvSpPr>
        <p:spPr>
          <a:xfrm>
            <a:off x="7000769" y="792693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ROTATIONAL SME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67EC9E7-9193-4EF2-8E48-F8CB9945C253}"/>
              </a:ext>
            </a:extLst>
          </p:cNvPr>
          <p:cNvSpPr/>
          <p:nvPr/>
        </p:nvSpPr>
        <p:spPr>
          <a:xfrm>
            <a:off x="6525610" y="2935891"/>
            <a:ext cx="540000" cy="540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err="1">
                <a:latin typeface="Avenir Next" panose="020B0503020202020204"/>
              </a:rPr>
              <a:t>Jono</a:t>
            </a:r>
            <a:endParaRPr lang="en-US" sz="900" b="1">
              <a:latin typeface="Avenir Next" panose="020B0503020202020204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A8ECBD-D381-40E0-8128-75D41A3FCF7D}"/>
              </a:ext>
            </a:extLst>
          </p:cNvPr>
          <p:cNvSpPr/>
          <p:nvPr/>
        </p:nvSpPr>
        <p:spPr>
          <a:xfrm>
            <a:off x="5219609" y="190671"/>
            <a:ext cx="433985" cy="40579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D22C22-41D7-43C3-AB4C-EC68BDB0CC95}"/>
              </a:ext>
            </a:extLst>
          </p:cNvPr>
          <p:cNvSpPr txBox="1"/>
          <p:nvPr/>
        </p:nvSpPr>
        <p:spPr>
          <a:xfrm>
            <a:off x="5602611" y="278154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DELIVERY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6F1E14A-5F74-4CAC-B94A-CA8A63B5E966}"/>
              </a:ext>
            </a:extLst>
          </p:cNvPr>
          <p:cNvSpPr/>
          <p:nvPr/>
        </p:nvSpPr>
        <p:spPr>
          <a:xfrm>
            <a:off x="10643983" y="2935891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Ravi</a:t>
            </a:r>
          </a:p>
        </p:txBody>
      </p:sp>
      <p:sp>
        <p:nvSpPr>
          <p:cNvPr id="76" name="Trapezoid 75">
            <a:extLst>
              <a:ext uri="{FF2B5EF4-FFF2-40B4-BE49-F238E27FC236}">
                <a16:creationId xmlns:a16="http://schemas.microsoft.com/office/drawing/2014/main" id="{2F2F7140-72F1-4523-BF2B-5BFE23658C18}"/>
              </a:ext>
            </a:extLst>
          </p:cNvPr>
          <p:cNvSpPr/>
          <p:nvPr/>
        </p:nvSpPr>
        <p:spPr>
          <a:xfrm rot="10800000">
            <a:off x="3193366" y="1911329"/>
            <a:ext cx="1614133" cy="273584"/>
          </a:xfrm>
          <a:prstGeom prst="trapezoid">
            <a:avLst>
              <a:gd name="adj" fmla="val 12956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D4A115-9EC1-4CFB-9A1C-DAD92BEF6796}"/>
              </a:ext>
            </a:extLst>
          </p:cNvPr>
          <p:cNvSpPr/>
          <p:nvPr/>
        </p:nvSpPr>
        <p:spPr>
          <a:xfrm>
            <a:off x="3711036" y="2032572"/>
            <a:ext cx="636971" cy="701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/>
            </a:endParaRPr>
          </a:p>
        </p:txBody>
      </p:sp>
      <p:sp>
        <p:nvSpPr>
          <p:cNvPr id="91" name="Rectangle: Rounded Corners 36">
            <a:extLst>
              <a:ext uri="{FF2B5EF4-FFF2-40B4-BE49-F238E27FC236}">
                <a16:creationId xmlns:a16="http://schemas.microsoft.com/office/drawing/2014/main" id="{A9908065-194C-4740-A1AA-6DD90A66A9CC}"/>
              </a:ext>
            </a:extLst>
          </p:cNvPr>
          <p:cNvSpPr/>
          <p:nvPr/>
        </p:nvSpPr>
        <p:spPr>
          <a:xfrm>
            <a:off x="2305050" y="1550488"/>
            <a:ext cx="3574096" cy="4266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rPr>
              <a:t>Refined Layer + ETL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9DBA4-D353-4DC5-9339-ACB86095DA61}"/>
              </a:ext>
            </a:extLst>
          </p:cNvPr>
          <p:cNvGrpSpPr/>
          <p:nvPr/>
        </p:nvGrpSpPr>
        <p:grpSpPr>
          <a:xfrm>
            <a:off x="5965946" y="1941028"/>
            <a:ext cx="1614133" cy="820119"/>
            <a:chOff x="6929373" y="1687238"/>
            <a:chExt cx="1614133" cy="820119"/>
          </a:xfrm>
        </p:grpSpPr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D95AB5EB-60CA-4FB9-B88F-46CF5FBDEA5E}"/>
                </a:ext>
              </a:extLst>
            </p:cNvPr>
            <p:cNvSpPr/>
            <p:nvPr/>
          </p:nvSpPr>
          <p:spPr>
            <a:xfrm rot="10800000">
              <a:off x="6929373" y="1687238"/>
              <a:ext cx="1614133" cy="273584"/>
            </a:xfrm>
            <a:prstGeom prst="trapezoid">
              <a:avLst>
                <a:gd name="adj" fmla="val 12956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05D5D2E-854E-4714-B685-58A59CAF4579}"/>
                </a:ext>
              </a:extLst>
            </p:cNvPr>
            <p:cNvSpPr/>
            <p:nvPr/>
          </p:nvSpPr>
          <p:spPr>
            <a:xfrm>
              <a:off x="7440552" y="1806020"/>
              <a:ext cx="636971" cy="7013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</p:grpSp>
      <p:sp>
        <p:nvSpPr>
          <p:cNvPr id="78" name="Rounded Rectangle 184">
            <a:extLst>
              <a:ext uri="{FF2B5EF4-FFF2-40B4-BE49-F238E27FC236}">
                <a16:creationId xmlns:a16="http://schemas.microsoft.com/office/drawing/2014/main" id="{F1C50A90-B5A0-4326-B6BF-AA869A538E7A}"/>
              </a:ext>
            </a:extLst>
          </p:cNvPr>
          <p:cNvSpPr/>
          <p:nvPr/>
        </p:nvSpPr>
        <p:spPr>
          <a:xfrm>
            <a:off x="6327889" y="2261055"/>
            <a:ext cx="912418" cy="374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>
                <a:latin typeface="Avenir Next" panose="020B0503020202020204"/>
              </a:rPr>
              <a:t>R&amp;D</a:t>
            </a:r>
            <a:endParaRPr lang="en-US"/>
          </a:p>
        </p:txBody>
      </p:sp>
      <p:sp>
        <p:nvSpPr>
          <p:cNvPr id="83" name="Rounded Rectangle 184">
            <a:extLst>
              <a:ext uri="{FF2B5EF4-FFF2-40B4-BE49-F238E27FC236}">
                <a16:creationId xmlns:a16="http://schemas.microsoft.com/office/drawing/2014/main" id="{8FACFB77-84AF-4087-9A22-2F6483E212E7}"/>
              </a:ext>
            </a:extLst>
          </p:cNvPr>
          <p:cNvSpPr/>
          <p:nvPr/>
        </p:nvSpPr>
        <p:spPr>
          <a:xfrm>
            <a:off x="10752742" y="2261055"/>
            <a:ext cx="912418" cy="374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>
                <a:latin typeface="Avenir Next" panose="020B0503020202020204"/>
              </a:rPr>
              <a:t>Architecture + Enterprise Solutions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F1E107-EE3C-4F97-BDFC-656AF6BEFEA4}"/>
              </a:ext>
            </a:extLst>
          </p:cNvPr>
          <p:cNvGrpSpPr/>
          <p:nvPr/>
        </p:nvGrpSpPr>
        <p:grpSpPr>
          <a:xfrm>
            <a:off x="2305049" y="2248328"/>
            <a:ext cx="3574097" cy="387504"/>
            <a:chOff x="649316" y="2328240"/>
            <a:chExt cx="5836533" cy="3747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5B99F7-3071-4791-9A7B-6D896D132E82}"/>
                </a:ext>
              </a:extLst>
            </p:cNvPr>
            <p:cNvGrpSpPr/>
            <p:nvPr/>
          </p:nvGrpSpPr>
          <p:grpSpPr>
            <a:xfrm>
              <a:off x="649316" y="2328240"/>
              <a:ext cx="4897186" cy="374777"/>
              <a:chOff x="303323" y="1792552"/>
              <a:chExt cx="5410198" cy="2746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3" name="Rounded Rectangle 184">
                <a:extLst>
                  <a:ext uri="{FF2B5EF4-FFF2-40B4-BE49-F238E27FC236}">
                    <a16:creationId xmlns:a16="http://schemas.microsoft.com/office/drawing/2014/main" id="{DFF77AA8-2162-4225-824F-5959AAA4CFBD}"/>
                  </a:ext>
                </a:extLst>
              </p:cNvPr>
              <p:cNvSpPr/>
              <p:nvPr/>
            </p:nvSpPr>
            <p:spPr>
              <a:xfrm>
                <a:off x="303323" y="1792552"/>
                <a:ext cx="1008000" cy="274640"/>
              </a:xfrm>
              <a:prstGeom prst="round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>
                    <a:solidFill>
                      <a:prstClr val="white"/>
                    </a:solidFill>
                    <a:latin typeface="Avenir Next" panose="020B0503020202020204"/>
                  </a:rPr>
                  <a:t>Discovery</a:t>
                </a:r>
              </a:p>
            </p:txBody>
          </p:sp>
          <p:sp>
            <p:nvSpPr>
              <p:cNvPr id="68" name="Rounded Rectangle 184">
                <a:extLst>
                  <a:ext uri="{FF2B5EF4-FFF2-40B4-BE49-F238E27FC236}">
                    <a16:creationId xmlns:a16="http://schemas.microsoft.com/office/drawing/2014/main" id="{2BE8AB3C-5EA5-4EB3-BDE8-0447A3E092D4}"/>
                  </a:ext>
                </a:extLst>
              </p:cNvPr>
              <p:cNvSpPr/>
              <p:nvPr/>
            </p:nvSpPr>
            <p:spPr>
              <a:xfrm>
                <a:off x="1341077" y="1792552"/>
                <a:ext cx="1008001" cy="274640"/>
              </a:xfrm>
              <a:prstGeom prst="round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>
                    <a:solidFill>
                      <a:prstClr val="white"/>
                    </a:solidFill>
                    <a:latin typeface="Avenir Next" panose="020B0503020202020204"/>
                  </a:rPr>
                  <a:t>Modelling + Design</a:t>
                </a:r>
              </a:p>
            </p:txBody>
          </p:sp>
          <p:sp>
            <p:nvSpPr>
              <p:cNvPr id="69" name="Rounded Rectangle 184">
                <a:extLst>
                  <a:ext uri="{FF2B5EF4-FFF2-40B4-BE49-F238E27FC236}">
                    <a16:creationId xmlns:a16="http://schemas.microsoft.com/office/drawing/2014/main" id="{01C537B1-1A8D-4640-987D-E0CCCA291003}"/>
                  </a:ext>
                </a:extLst>
              </p:cNvPr>
              <p:cNvSpPr/>
              <p:nvPr/>
            </p:nvSpPr>
            <p:spPr>
              <a:xfrm>
                <a:off x="2378833" y="1792552"/>
                <a:ext cx="1008001" cy="274640"/>
              </a:xfrm>
              <a:prstGeom prst="round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>
                    <a:latin typeface="Avenir Next" panose="020B0503020202020204"/>
                  </a:rPr>
                  <a:t>Deep Analysis</a:t>
                </a:r>
              </a:p>
            </p:txBody>
          </p:sp>
          <p:sp>
            <p:nvSpPr>
              <p:cNvPr id="70" name="Rounded Rectangle 184">
                <a:extLst>
                  <a:ext uri="{FF2B5EF4-FFF2-40B4-BE49-F238E27FC236}">
                    <a16:creationId xmlns:a16="http://schemas.microsoft.com/office/drawing/2014/main" id="{8F880F6F-FCE0-42A1-BEB9-19AA8752DC99}"/>
                  </a:ext>
                </a:extLst>
              </p:cNvPr>
              <p:cNvSpPr/>
              <p:nvPr/>
            </p:nvSpPr>
            <p:spPr>
              <a:xfrm>
                <a:off x="3416589" y="1792552"/>
                <a:ext cx="1259176" cy="274640"/>
              </a:xfrm>
              <a:prstGeom prst="round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>
                    <a:latin typeface="Avenir Next" panose="020B0503020202020204"/>
                  </a:rPr>
                  <a:t>Transformation Rules</a:t>
                </a:r>
              </a:p>
            </p:txBody>
          </p:sp>
          <p:sp>
            <p:nvSpPr>
              <p:cNvPr id="71" name="Rounded Rectangle 184">
                <a:extLst>
                  <a:ext uri="{FF2B5EF4-FFF2-40B4-BE49-F238E27FC236}">
                    <a16:creationId xmlns:a16="http://schemas.microsoft.com/office/drawing/2014/main" id="{012F7C25-D740-4514-A782-EDC1B88CF5E0}"/>
                  </a:ext>
                </a:extLst>
              </p:cNvPr>
              <p:cNvSpPr/>
              <p:nvPr/>
            </p:nvSpPr>
            <p:spPr>
              <a:xfrm>
                <a:off x="4705520" y="1792552"/>
                <a:ext cx="1008001" cy="274640"/>
              </a:xfrm>
              <a:prstGeom prst="round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>
                    <a:latin typeface="Avenir Next" panose="020B0503020202020204"/>
                  </a:rPr>
                  <a:t>Build  </a:t>
                </a:r>
                <a:br>
                  <a:rPr lang="en-US" sz="800" b="1" dirty="0">
                    <a:latin typeface="Avenir Next" panose="020B0503020202020204"/>
                  </a:rPr>
                </a:br>
                <a:r>
                  <a:rPr lang="en-US" sz="800" b="1" dirty="0">
                    <a:latin typeface="Avenir Next" panose="020B0503020202020204"/>
                  </a:rPr>
                  <a:t>+ Test</a:t>
                </a:r>
                <a:endParaRPr lang="en-US" dirty="0"/>
              </a:p>
            </p:txBody>
          </p:sp>
        </p:grpSp>
        <p:sp>
          <p:nvSpPr>
            <p:cNvPr id="84" name="Rounded Rectangle 184">
              <a:extLst>
                <a:ext uri="{FF2B5EF4-FFF2-40B4-BE49-F238E27FC236}">
                  <a16:creationId xmlns:a16="http://schemas.microsoft.com/office/drawing/2014/main" id="{05D6D83B-FC1A-4425-8F83-9A1B72F5196A}"/>
                </a:ext>
              </a:extLst>
            </p:cNvPr>
            <p:cNvSpPr/>
            <p:nvPr/>
          </p:nvSpPr>
          <p:spPr>
            <a:xfrm>
              <a:off x="5573431" y="2328240"/>
              <a:ext cx="912418" cy="3747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>
                  <a:latin typeface="Avenir Next" panose="020B0503020202020204"/>
                </a:rPr>
                <a:t>Deploy</a:t>
              </a:r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96045D-ED69-4841-8F68-FBA09BB4D240}"/>
              </a:ext>
            </a:extLst>
          </p:cNvPr>
          <p:cNvGrpSpPr/>
          <p:nvPr/>
        </p:nvGrpSpPr>
        <p:grpSpPr>
          <a:xfrm>
            <a:off x="7420523" y="1955870"/>
            <a:ext cx="1614133" cy="820119"/>
            <a:chOff x="6929373" y="1687238"/>
            <a:chExt cx="1614133" cy="820119"/>
          </a:xfrm>
        </p:grpSpPr>
        <p:sp>
          <p:nvSpPr>
            <p:cNvPr id="86" name="Trapezoid 85">
              <a:extLst>
                <a:ext uri="{FF2B5EF4-FFF2-40B4-BE49-F238E27FC236}">
                  <a16:creationId xmlns:a16="http://schemas.microsoft.com/office/drawing/2014/main" id="{79C6AEEE-BBEE-45FD-8936-C36063723C97}"/>
                </a:ext>
              </a:extLst>
            </p:cNvPr>
            <p:cNvSpPr/>
            <p:nvPr/>
          </p:nvSpPr>
          <p:spPr>
            <a:xfrm rot="10800000">
              <a:off x="6929373" y="1687238"/>
              <a:ext cx="1614133" cy="273584"/>
            </a:xfrm>
            <a:prstGeom prst="trapezoid">
              <a:avLst>
                <a:gd name="adj" fmla="val 12956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9521EFB-6CF4-419C-BFD4-FE2BC44805C8}"/>
                </a:ext>
              </a:extLst>
            </p:cNvPr>
            <p:cNvSpPr/>
            <p:nvPr/>
          </p:nvSpPr>
          <p:spPr>
            <a:xfrm>
              <a:off x="7440552" y="1806020"/>
              <a:ext cx="636971" cy="7013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</p:grpSp>
      <p:sp>
        <p:nvSpPr>
          <p:cNvPr id="90" name="Rounded Rectangle 184">
            <a:extLst>
              <a:ext uri="{FF2B5EF4-FFF2-40B4-BE49-F238E27FC236}">
                <a16:creationId xmlns:a16="http://schemas.microsoft.com/office/drawing/2014/main" id="{3FFBC369-79EB-4509-88BA-1E0472CCDEA9}"/>
              </a:ext>
            </a:extLst>
          </p:cNvPr>
          <p:cNvSpPr/>
          <p:nvPr/>
        </p:nvSpPr>
        <p:spPr>
          <a:xfrm>
            <a:off x="7793773" y="2275897"/>
            <a:ext cx="912418" cy="374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 err="1">
                <a:latin typeface="Avenir Next" panose="020B0503020202020204"/>
              </a:rPr>
              <a:t>Viya</a:t>
            </a:r>
            <a:r>
              <a:rPr lang="en-US" sz="800" b="1">
                <a:latin typeface="Avenir Next" panose="020B0503020202020204"/>
              </a:rPr>
              <a:t> Admin</a:t>
            </a:r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E867C4-86F4-435B-AAE6-CE7A5FAC8268}"/>
              </a:ext>
            </a:extLst>
          </p:cNvPr>
          <p:cNvSpPr/>
          <p:nvPr/>
        </p:nvSpPr>
        <p:spPr>
          <a:xfrm>
            <a:off x="7979982" y="2929594"/>
            <a:ext cx="540000" cy="5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Avenir Next" panose="020B0503020202020204"/>
              </a:rPr>
              <a:t>Neeraj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CDA860-8BB1-4AE0-970C-A730CED80C02}"/>
              </a:ext>
            </a:extLst>
          </p:cNvPr>
          <p:cNvGrpSpPr/>
          <p:nvPr/>
        </p:nvGrpSpPr>
        <p:grpSpPr>
          <a:xfrm>
            <a:off x="8875100" y="1930105"/>
            <a:ext cx="1614133" cy="820119"/>
            <a:chOff x="6929373" y="1687238"/>
            <a:chExt cx="1614133" cy="820119"/>
          </a:xfrm>
        </p:grpSpPr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63668D30-8535-4769-98E4-36CDC1A32479}"/>
                </a:ext>
              </a:extLst>
            </p:cNvPr>
            <p:cNvSpPr/>
            <p:nvPr/>
          </p:nvSpPr>
          <p:spPr>
            <a:xfrm rot="10800000">
              <a:off x="6929373" y="1687238"/>
              <a:ext cx="1614133" cy="273584"/>
            </a:xfrm>
            <a:prstGeom prst="trapezoid">
              <a:avLst>
                <a:gd name="adj" fmla="val 12956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45BD91-AAB8-4C78-8AA8-FA15FC99DABC}"/>
                </a:ext>
              </a:extLst>
            </p:cNvPr>
            <p:cNvSpPr/>
            <p:nvPr/>
          </p:nvSpPr>
          <p:spPr>
            <a:xfrm>
              <a:off x="7440552" y="1806020"/>
              <a:ext cx="636971" cy="7013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endParaRPr>
            </a:p>
          </p:txBody>
        </p:sp>
      </p:grpSp>
      <p:sp>
        <p:nvSpPr>
          <p:cNvPr id="88" name="Rounded Rectangle 184">
            <a:extLst>
              <a:ext uri="{FF2B5EF4-FFF2-40B4-BE49-F238E27FC236}">
                <a16:creationId xmlns:a16="http://schemas.microsoft.com/office/drawing/2014/main" id="{8FA326C3-F2CD-46B5-ACD2-7CA512E7FD52}"/>
              </a:ext>
            </a:extLst>
          </p:cNvPr>
          <p:cNvSpPr/>
          <p:nvPr/>
        </p:nvSpPr>
        <p:spPr>
          <a:xfrm>
            <a:off x="9249415" y="2250132"/>
            <a:ext cx="912418" cy="374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>
                <a:latin typeface="Avenir Next" panose="020B0503020202020204"/>
              </a:rPr>
              <a:t>Cloudera Admin (NZ)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1848B-7BD5-4625-9FF2-B448D07C365A}"/>
              </a:ext>
            </a:extLst>
          </p:cNvPr>
          <p:cNvSpPr txBox="1"/>
          <p:nvPr/>
        </p:nvSpPr>
        <p:spPr>
          <a:xfrm>
            <a:off x="6244133" y="3518997"/>
            <a:ext cx="11029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00" i="1" dirty="0">
                <a:solidFill>
                  <a:schemeClr val="bg1">
                    <a:lumMod val="50000"/>
                  </a:schemeClr>
                </a:solidFill>
              </a:rPr>
              <a:t>Feature/objective and resource view to form post PI3</a:t>
            </a:r>
          </a:p>
        </p:txBody>
      </p:sp>
      <p:sp>
        <p:nvSpPr>
          <p:cNvPr id="95" name="Rectangle: Rounded Corners 36">
            <a:extLst>
              <a:ext uri="{FF2B5EF4-FFF2-40B4-BE49-F238E27FC236}">
                <a16:creationId xmlns:a16="http://schemas.microsoft.com/office/drawing/2014/main" id="{5AEB7826-FCA7-479E-BCE7-E8B2C28A2FA7}"/>
              </a:ext>
            </a:extLst>
          </p:cNvPr>
          <p:cNvSpPr/>
          <p:nvPr/>
        </p:nvSpPr>
        <p:spPr>
          <a:xfrm>
            <a:off x="122823" y="1550544"/>
            <a:ext cx="2163177" cy="4266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" panose="020B0503020202020204"/>
              </a:rPr>
              <a:t>Heritage to DIP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2B645D5-462A-4445-A9D8-2E3197089766}"/>
              </a:ext>
            </a:extLst>
          </p:cNvPr>
          <p:cNvSpPr/>
          <p:nvPr/>
        </p:nvSpPr>
        <p:spPr>
          <a:xfrm>
            <a:off x="922591" y="2937911"/>
            <a:ext cx="540000" cy="540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Kip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192A3E-23D5-4583-8FEA-2EA2D2F9F036}"/>
              </a:ext>
            </a:extLst>
          </p:cNvPr>
          <p:cNvGrpSpPr/>
          <p:nvPr/>
        </p:nvGrpSpPr>
        <p:grpSpPr>
          <a:xfrm>
            <a:off x="2571892" y="2929006"/>
            <a:ext cx="2918498" cy="1692827"/>
            <a:chOff x="2947085" y="2928732"/>
            <a:chExt cx="2918498" cy="169282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923277-B5A0-4C8E-B5DC-653C087A3657}"/>
                </a:ext>
              </a:extLst>
            </p:cNvPr>
            <p:cNvSpPr/>
            <p:nvPr/>
          </p:nvSpPr>
          <p:spPr>
            <a:xfrm>
              <a:off x="5325583" y="4079342"/>
              <a:ext cx="540000" cy="54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  <a:latin typeface="Avenir Next" panose="020B0503020202020204"/>
                </a:rPr>
                <a:t>Daniel M </a:t>
              </a:r>
              <a:r>
                <a:rPr lang="en-US" sz="800" b="1" dirty="0">
                  <a:solidFill>
                    <a:prstClr val="white"/>
                  </a:solidFill>
                  <a:latin typeface="Avenir Next" panose="020B0503020202020204"/>
                </a:rPr>
                <a:t>(75%)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55F3D0F-70B1-420B-B84F-A59827116774}"/>
                </a:ext>
              </a:extLst>
            </p:cNvPr>
            <p:cNvSpPr/>
            <p:nvPr/>
          </p:nvSpPr>
          <p:spPr>
            <a:xfrm>
              <a:off x="5308833" y="3515250"/>
              <a:ext cx="540000" cy="54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Sandi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ABDFE8C-B6FF-4133-A2E4-92588E695DDE}"/>
                </a:ext>
              </a:extLst>
            </p:cNvPr>
            <p:cNvSpPr/>
            <p:nvPr/>
          </p:nvSpPr>
          <p:spPr>
            <a:xfrm>
              <a:off x="4725210" y="3515250"/>
              <a:ext cx="540000" cy="54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latin typeface="Avenir Next" panose="020B0503020202020204"/>
                </a:rPr>
                <a:t>Max W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E707BA4-5CE4-4AE1-8908-18D3E500151D}"/>
                </a:ext>
              </a:extLst>
            </p:cNvPr>
            <p:cNvSpPr/>
            <p:nvPr/>
          </p:nvSpPr>
          <p:spPr>
            <a:xfrm>
              <a:off x="5325583" y="2937911"/>
              <a:ext cx="540000" cy="54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Laurie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729D98A-A147-4468-81D2-E24F8E013D46}"/>
                </a:ext>
              </a:extLst>
            </p:cNvPr>
            <p:cNvSpPr/>
            <p:nvPr/>
          </p:nvSpPr>
          <p:spPr>
            <a:xfrm>
              <a:off x="3561771" y="4055250"/>
              <a:ext cx="540000" cy="5400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latin typeface="Avenir Next" panose="020B0503020202020204"/>
                </a:rPr>
                <a:t>Greg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B18C443-AB07-448F-BFB4-57B8568C1D12}"/>
                </a:ext>
              </a:extLst>
            </p:cNvPr>
            <p:cNvSpPr/>
            <p:nvPr/>
          </p:nvSpPr>
          <p:spPr>
            <a:xfrm>
              <a:off x="3558612" y="2937911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Kelsen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58CB3B-EFB5-46AD-8BBB-B34BB0A5FDEC}"/>
                </a:ext>
              </a:extLst>
            </p:cNvPr>
            <p:cNvSpPr/>
            <p:nvPr/>
          </p:nvSpPr>
          <p:spPr>
            <a:xfrm>
              <a:off x="4149709" y="2937911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solidFill>
                    <a:prstClr val="white"/>
                  </a:solidFill>
                  <a:latin typeface="Avenir Next" panose="020B0503020202020204"/>
                </a:rPr>
                <a:t>Mark O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54DA8D-5B75-49AA-BEAA-384D6D1F1EFC}"/>
                </a:ext>
              </a:extLst>
            </p:cNvPr>
            <p:cNvSpPr/>
            <p:nvPr/>
          </p:nvSpPr>
          <p:spPr>
            <a:xfrm>
              <a:off x="4737647" y="2937911"/>
              <a:ext cx="540000" cy="5400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solidFill>
                    <a:prstClr val="white"/>
                  </a:solidFill>
                  <a:latin typeface="Avenir Next" panose="020B0503020202020204"/>
                </a:rPr>
                <a:t>Ray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591C8F-52B2-4111-8F09-4CC8B17DC677}"/>
                </a:ext>
              </a:extLst>
            </p:cNvPr>
            <p:cNvSpPr/>
            <p:nvPr/>
          </p:nvSpPr>
          <p:spPr>
            <a:xfrm>
              <a:off x="2965209" y="4081559"/>
              <a:ext cx="540000" cy="540000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SME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8AA0891-688E-4DC4-A0B2-841A776260BE}"/>
                </a:ext>
              </a:extLst>
            </p:cNvPr>
            <p:cNvSpPr/>
            <p:nvPr/>
          </p:nvSpPr>
          <p:spPr>
            <a:xfrm>
              <a:off x="2973833" y="3515250"/>
              <a:ext cx="540000" cy="540000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latin typeface="Avenir Next" panose="020B0503020202020204"/>
                </a:rPr>
                <a:t>SME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9F520C-EF7F-489F-8D97-391058739472}"/>
                </a:ext>
              </a:extLst>
            </p:cNvPr>
            <p:cNvSpPr/>
            <p:nvPr/>
          </p:nvSpPr>
          <p:spPr>
            <a:xfrm>
              <a:off x="4145396" y="3515250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>
                  <a:solidFill>
                    <a:prstClr val="white"/>
                  </a:solidFill>
                  <a:latin typeface="Avenir Next" panose="020B0503020202020204"/>
                </a:rPr>
                <a:t>Dan I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43941C-AF91-4125-8131-83665C712ED9}"/>
                </a:ext>
              </a:extLst>
            </p:cNvPr>
            <p:cNvSpPr/>
            <p:nvPr/>
          </p:nvSpPr>
          <p:spPr>
            <a:xfrm>
              <a:off x="3561771" y="3477911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  <a:latin typeface="Avenir Next" panose="020B0503020202020204"/>
                </a:rPr>
                <a:t>Aaron P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6C76FD2-2B8F-4390-B3C6-0F7D9F040191}"/>
                </a:ext>
              </a:extLst>
            </p:cNvPr>
            <p:cNvSpPr/>
            <p:nvPr/>
          </p:nvSpPr>
          <p:spPr>
            <a:xfrm>
              <a:off x="2947085" y="292873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latin typeface="Avenir Next" panose="020B0503020202020204"/>
                </a:rPr>
                <a:t>Ally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B2B59F6-0E0C-4DE3-9AAE-2210DD421577}"/>
                </a:ext>
              </a:extLst>
            </p:cNvPr>
            <p:cNvSpPr/>
            <p:nvPr/>
          </p:nvSpPr>
          <p:spPr>
            <a:xfrm>
              <a:off x="4145396" y="4079342"/>
              <a:ext cx="540000" cy="54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prstClr val="white"/>
                  </a:solidFill>
                  <a:latin typeface="Avenir Next" panose="020B0503020202020204"/>
                </a:rPr>
                <a:t>Richard 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5185CB-3C9C-4F32-9208-9A77110851DF}"/>
                </a:ext>
              </a:extLst>
            </p:cNvPr>
            <p:cNvSpPr/>
            <p:nvPr/>
          </p:nvSpPr>
          <p:spPr>
            <a:xfrm>
              <a:off x="4731846" y="406125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latin typeface="Avenir Next" panose="020B0503020202020204"/>
                </a:rPr>
                <a:t>Aaron S</a:t>
              </a: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33CB418E-9D34-4E1E-9669-7C85EA7EE5C4}"/>
              </a:ext>
            </a:extLst>
          </p:cNvPr>
          <p:cNvSpPr/>
          <p:nvPr/>
        </p:nvSpPr>
        <p:spPr>
          <a:xfrm>
            <a:off x="922591" y="3509333"/>
            <a:ext cx="540000" cy="540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Avenir Next" panose="020B0503020202020204"/>
              </a:rPr>
              <a:t>Mike D</a:t>
            </a:r>
          </a:p>
        </p:txBody>
      </p:sp>
      <p:sp>
        <p:nvSpPr>
          <p:cNvPr id="102" name="Trapezoid 101">
            <a:extLst>
              <a:ext uri="{FF2B5EF4-FFF2-40B4-BE49-F238E27FC236}">
                <a16:creationId xmlns:a16="http://schemas.microsoft.com/office/drawing/2014/main" id="{BFB77E3F-1959-453B-A602-2B6920B1E338}"/>
              </a:ext>
            </a:extLst>
          </p:cNvPr>
          <p:cNvSpPr/>
          <p:nvPr/>
        </p:nvSpPr>
        <p:spPr>
          <a:xfrm rot="10800000">
            <a:off x="361388" y="1909634"/>
            <a:ext cx="1614133" cy="273584"/>
          </a:xfrm>
          <a:prstGeom prst="trapezoid">
            <a:avLst>
              <a:gd name="adj" fmla="val 12956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DAF91A4-5B40-4E45-B1E8-48B269D148A1}"/>
              </a:ext>
            </a:extLst>
          </p:cNvPr>
          <p:cNvSpPr/>
          <p:nvPr/>
        </p:nvSpPr>
        <p:spPr>
          <a:xfrm>
            <a:off x="879058" y="2030877"/>
            <a:ext cx="636971" cy="701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" panose="020B0503020202020204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EE769E-9CFB-4B5A-A53B-F27C7857C20D}"/>
              </a:ext>
            </a:extLst>
          </p:cNvPr>
          <p:cNvSpPr/>
          <p:nvPr/>
        </p:nvSpPr>
        <p:spPr>
          <a:xfrm>
            <a:off x="5214359" y="675627"/>
            <a:ext cx="433985" cy="4057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>
                <a:latin typeface="Avenir Next" panose="020B0503020202020204"/>
              </a:rPr>
              <a:t>BA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18A96B-1285-4E0E-93D0-C9C3833B7653}"/>
              </a:ext>
            </a:extLst>
          </p:cNvPr>
          <p:cNvSpPr txBox="1"/>
          <p:nvPr/>
        </p:nvSpPr>
        <p:spPr>
          <a:xfrm>
            <a:off x="5581381" y="744579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venir Next" panose="020B0503020202020204"/>
              </a:rPr>
              <a:t>BUSINESS ANALYST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987500C-63E2-4628-97D9-17E891C2B83D}"/>
              </a:ext>
            </a:extLst>
          </p:cNvPr>
          <p:cNvSpPr/>
          <p:nvPr/>
        </p:nvSpPr>
        <p:spPr>
          <a:xfrm>
            <a:off x="1466181" y="2937911"/>
            <a:ext cx="540000" cy="5400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Avenir Next" panose="020B0503020202020204"/>
              </a:rPr>
              <a:t>Hooi Yee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A1B4F1-7FCC-40B3-A721-F72B6BEEA69F}"/>
              </a:ext>
            </a:extLst>
          </p:cNvPr>
          <p:cNvSpPr/>
          <p:nvPr/>
        </p:nvSpPr>
        <p:spPr>
          <a:xfrm>
            <a:off x="1460919" y="3497809"/>
            <a:ext cx="540000" cy="5400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Avenir Next" panose="020B0503020202020204"/>
              </a:rPr>
              <a:t>Daniel M </a:t>
            </a:r>
            <a:r>
              <a:rPr lang="en-US" sz="800" b="1" dirty="0">
                <a:solidFill>
                  <a:prstClr val="white"/>
                </a:solidFill>
                <a:latin typeface="Avenir Next" panose="020B0503020202020204"/>
              </a:rPr>
              <a:t>(25%)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4B1AC8D-59F3-48FD-B867-699B405ADA23}"/>
              </a:ext>
            </a:extLst>
          </p:cNvPr>
          <p:cNvSpPr/>
          <p:nvPr/>
        </p:nvSpPr>
        <p:spPr>
          <a:xfrm>
            <a:off x="380796" y="2935891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Avenir Next" panose="020B0503020202020204"/>
              </a:rPr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11918672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BA432048-22EF-4364-BEB8-A54BC4517BFC}"/>
              </a:ext>
            </a:extLst>
          </p:cNvPr>
          <p:cNvSpPr txBox="1"/>
          <p:nvPr/>
        </p:nvSpPr>
        <p:spPr>
          <a:xfrm>
            <a:off x="248231" y="255181"/>
            <a:ext cx="1169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/>
              <a:t>Insight Delivery – Roles/Responsibilities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ED250-885D-427E-96EE-93F3BC803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50832"/>
              </p:ext>
            </p:extLst>
          </p:nvPr>
        </p:nvGraphicFramePr>
        <p:xfrm>
          <a:off x="248229" y="908536"/>
          <a:ext cx="11695539" cy="535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513">
                  <a:extLst>
                    <a:ext uri="{9D8B030D-6E8A-4147-A177-3AD203B41FA5}">
                      <a16:colId xmlns:a16="http://schemas.microsoft.com/office/drawing/2014/main" val="2489810093"/>
                    </a:ext>
                  </a:extLst>
                </a:gridCol>
                <a:gridCol w="3898513">
                  <a:extLst>
                    <a:ext uri="{9D8B030D-6E8A-4147-A177-3AD203B41FA5}">
                      <a16:colId xmlns:a16="http://schemas.microsoft.com/office/drawing/2014/main" val="656191695"/>
                    </a:ext>
                  </a:extLst>
                </a:gridCol>
                <a:gridCol w="3898513">
                  <a:extLst>
                    <a:ext uri="{9D8B030D-6E8A-4147-A177-3AD203B41FA5}">
                      <a16:colId xmlns:a16="http://schemas.microsoft.com/office/drawing/2014/main" val="952563056"/>
                    </a:ext>
                  </a:extLst>
                </a:gridCol>
              </a:tblGrid>
              <a:tr h="326153">
                <a:tc>
                  <a:txBody>
                    <a:bodyPr/>
                    <a:lstStyle/>
                    <a:p>
                      <a:pPr algn="ctr"/>
                      <a:r>
                        <a:rPr lang="en-NZ" sz="1400"/>
                        <a:t>Value Delivery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/>
                        <a:t>Delivery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/>
                        <a:t>Business Representative/SME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72411"/>
                  </a:ext>
                </a:extLst>
              </a:tr>
              <a:tr h="442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/>
                        <a:t>Responsibilities: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Jointly creates the strategy for the product with Business Rep, Product Lead and others (as required).​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product backlog items (Features/User stories).​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product backlog items to help achieve the organisation / product goals to unlock value.​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the product backlog is visible and transparent and clearly outlines what the delivery team will work on next.​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closely with the delivery team to help them understand that ‘Why” and “What” needs to be delivered.​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Liaise with customers, Business Transformation Manager, Product Lead, and other internal stakeholders to ensure external customer/business needs are being met through delivery.​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 with other key resources to decide which product backlog items are planned to be delivered in each iteration and prioritise the iteration backlog.​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closely with the delivery team during the iteration to answer questions and make decisions as needed.​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if stories meet acceptance criteria and accept stories on behalf of the business.​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closely with internal stakeholders and with the delivery team to continuously improve the quality of the product backlog.​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the team adopt new ways of working.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/>
                        <a:t>Responsibilities: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200" b="1"/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Cross-functional group, facilitated by the Scrum Master.​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Elaborate users stories.​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Estimates the size and complexity of the work.​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Determines the technical design for the product.​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Commits to the work it can accomplish in a sprint (2 weeks) or programme increment (PI) 3-month window.​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Builds, Tests and Deploys solution as per user requirements.​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Models the new ways of working.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NZ" sz="1200" b="1"/>
                        <a:t>Business Rep Responsibilities:</a:t>
                      </a:r>
                      <a:endParaRPr lang="en-NZ" sz="1200" b="0"/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Be the single point of contact from the business for the delivery team.​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Jointly creates the strategy with the Value Delivery Lead (VDL).​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Works closely with the VDL to help understand the “Why” and “What” needs to be delivered.​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Communicates back to business teams.​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Injects SME into delivery teams as needed.​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Escalation point for business related issues.​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Collaborates on acceptance criteria.​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Models new ways of working.​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Support change delivery and act as conduit into business for training and impact assessments, etc.​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Can act as an SME as required and/or appropriate.</a:t>
                      </a:r>
                      <a:endParaRPr lang="en-NZ" sz="1200" b="0"/>
                    </a:p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NZ" sz="1200" b="1"/>
                        <a:t>SME Responsibilities:</a:t>
                      </a:r>
                      <a:endParaRPr lang="en-NZ" sz="1200" b="0"/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Provide business knowledge and context for the problem to be solved.​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Participate in Discovery and Design (Analysis/User Experience) and PI Planning sessions.​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Contribute to user acceptance testing.​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Provide regular feedback to the delivery team to ensure user stories meet business need, which includes attending Demo’s and providing feedback as required.​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000" b="0"/>
                        <a:t>Models new ways of working.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579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Simple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46546C"/>
      </a:accent1>
      <a:accent2>
        <a:srgbClr val="1986AF"/>
      </a:accent2>
      <a:accent3>
        <a:srgbClr val="46BE9C"/>
      </a:accent3>
      <a:accent4>
        <a:srgbClr val="9CB631"/>
      </a:accent4>
      <a:accent5>
        <a:srgbClr val="FB8635"/>
      </a:accent5>
      <a:accent6>
        <a:srgbClr val="D53E23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_Project Overview_IIS_Sept v0.1" id="{377C1CBD-98B2-404A-9BBB-2C4294A42539}" vid="{29C65103-5182-3947-9B11-DEA67FC5AD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 xsi:nil="true"/>
    <Workstream xmlns="6e0a4e06-3416-4843-87bc-db9fade7c212">Intel Led</Workstream>
    <Narrative xmlns="6e0a4e06-3416-4843-87bc-db9fade7c212" xsi:nil="true"/>
    <Phase xmlns="6e0a4e06-3416-4843-87bc-db9fade7c212">Stage 2 - Solution Delivery</Phase>
    <Substream xmlns="6e0a4e06-3416-4843-87bc-db9fade7c212">All Intel Led</Substream>
    <Function xmlns="6e0a4e06-3416-4843-87bc-db9fade7c212">Intel Led</Function>
    <Activity xmlns="6e0a4e06-3416-4843-87bc-db9fade7c212" xsi:nil="true"/>
    <DocumentType xmlns="6e0a4e06-3416-4843-87bc-db9fade7c212">ADHOC</DocumentType>
    <Key_x0020_Words xmlns="6e0a4e06-3416-4843-87bc-db9fade7c212" xsi:nil="true"/>
    <Subactivity xmlns="6e0a4e06-3416-4843-87bc-db9fade7c212">Resources</Subactivity>
    <FunctionGroup xmlns="6e0a4e06-3416-4843-87bc-db9fade7c212">Business Transformation</FunctionGroup>
    <TaxCatchAll xmlns="6e0a4e06-3416-4843-87bc-db9fade7c212">
      <Value>3</Value>
      <Value>42</Value>
    </TaxCatchAll>
    <dad99fc4804b49d2969a1d50dac60781 xmlns="6e0a4e06-3416-4843-87bc-db9fade7c2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Release 3</TermName>
          <TermId xmlns="http://schemas.microsoft.com/office/infopath/2007/PartnerControls">9ba03485-0d70-43ed-8389-37fcb1a7a133</TermId>
        </TermInfo>
      </Terms>
    </dad99fc4804b49d2969a1d50dac60781>
    <a29a7f361d53422f94d5f9ee41f2e157 xmlns="6e0a4e06-3416-4843-87bc-db9fade7c2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Intel Led</TermName>
          <TermId xmlns="http://schemas.microsoft.com/office/infopath/2007/PartnerControls">c062cf15-f837-40b8-a407-0b1500ba0235</TermId>
        </TermInfo>
      </Terms>
    </a29a7f361d53422f94d5f9ee41f2e157>
    <SharedWithUsers xmlns="6e0a4e06-3416-4843-87bc-db9fade7c212">
      <UserInfo>
        <DisplayName>Ally Rutherford</DisplayName>
        <AccountId>187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Document" ma:contentTypeID="0x010100C6513BF81D14A04A9F795E530B18BE1900C4EEC9296A5FE241B0792D878B217482" ma:contentTypeVersion="310" ma:contentTypeDescription="" ma:contentTypeScope="" ma:versionID="f7c25dd2c7c4288d8b1becbd472ab973">
  <xsd:schema xmlns:xsd="http://www.w3.org/2001/XMLSchema" xmlns:xs="http://www.w3.org/2001/XMLSchema" xmlns:p="http://schemas.microsoft.com/office/2006/metadata/properties" xmlns:ns2="6e0a4e06-3416-4843-87bc-db9fade7c212" xmlns:ns3="http://schemas.microsoft.com/sharepoint/v3/fields" xmlns:ns4="6a2974da-9462-4ff7-b39b-acff437c5fce" targetNamespace="http://schemas.microsoft.com/office/2006/metadata/properties" ma:root="true" ma:fieldsID="613283140990b95338116668a575da56" ns2:_="" ns3:_="" ns4:_="">
    <xsd:import namespace="6e0a4e06-3416-4843-87bc-db9fade7c212"/>
    <xsd:import namespace="http://schemas.microsoft.com/sharepoint/v3/fields"/>
    <xsd:import namespace="6a2974da-9462-4ff7-b39b-acff437c5fce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Subactivity"/>
                <xsd:element ref="ns2:Key_x0020_Words" minOccurs="0"/>
                <xsd:element ref="ns3:_Status" minOccurs="0"/>
                <xsd:element ref="ns2:Phase" minOccurs="0"/>
                <xsd:element ref="ns2:Workstream" minOccurs="0"/>
                <xsd:element ref="ns2:Substream" minOccurs="0"/>
                <xsd:element ref="ns2:Narrative" minOccurs="0"/>
                <xsd:element ref="ns2:FunctionGroup" minOccurs="0"/>
                <xsd:element ref="ns2:Function" minOccurs="0"/>
                <xsd:element ref="ns2:Activity" minOccurs="0"/>
                <xsd:element ref="ns2:TaxCatchAllLabel" minOccurs="0"/>
                <xsd:element ref="ns2:a29a7f361d53422f94d5f9ee41f2e157" minOccurs="0"/>
                <xsd:element ref="ns2:TaxCatchAll" minOccurs="0"/>
                <xsd:element ref="ns2:dad99fc4804b49d2969a1d50dac60781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a4e06-3416-4843-87bc-db9fade7c212" elementFormDefault="qualified">
    <xsd:import namespace="http://schemas.microsoft.com/office/2006/documentManagement/types"/>
    <xsd:import namespace="http://schemas.microsoft.com/office/infopath/2007/PartnerControls"/>
    <xsd:element name="DocumentType" ma:index="1" ma:displayName="Document Type" ma:default="ADHOC" ma:format="Dropdown" ma:internalName="DocumentType" ma:readOnly="false">
      <xsd:simpleType>
        <xsd:restriction base="dms:Choice">
          <xsd:enumeration value="ADHOC"/>
          <xsd:enumeration value="CONTRACT, Variation, Agreement"/>
          <xsd:enumeration value="DELIVERABLE"/>
          <xsd:enumeration value="EMPLOYMENT related"/>
          <xsd:enumeration value="FILENOTE"/>
          <xsd:enumeration value="FINANCIAL related"/>
          <xsd:enumeration value="IMAGE or Multi-media"/>
          <xsd:enumeration value="KNOWLEDGE article"/>
          <xsd:enumeration value="MEETING Agenda"/>
          <xsd:enumeration value="MEETING Minutes"/>
          <xsd:enumeration value="MEETING Papers"/>
          <xsd:enumeration value="MEMO"/>
          <xsd:enumeration value="EMAIL"/>
          <xsd:enumeration value="LETTER"/>
          <xsd:enumeration value="PRESENTATION"/>
          <xsd:enumeration value="PRODUCT DESCRIPTION"/>
          <xsd:enumeration value="PUBLICATION material"/>
          <xsd:enumeration value="REPORT, or planning related"/>
          <xsd:enumeration value="RULES, Policy, Bylaw, procedure"/>
          <xsd:enumeration value="TEMPLATE, Checklist or Form"/>
        </xsd:restriction>
      </xsd:simpleType>
    </xsd:element>
    <xsd:element name="Subactivity" ma:index="2" ma:displayName="Subactivity" ma:format="Dropdown" ma:internalName="Subactivity" ma:readOnly="false">
      <xsd:simpleType>
        <xsd:restriction base="dms:Choice">
          <xsd:enumeration value="Change"/>
          <xsd:enumeration value="Commercial"/>
          <xsd:enumeration value="Data Governance"/>
          <xsd:enumeration value="Deliverable"/>
          <xsd:enumeration value="Finance"/>
          <xsd:enumeration value="Governance"/>
          <xsd:enumeration value="Reporting"/>
          <xsd:enumeration value="Resources"/>
          <xsd:enumeration value="Schedule"/>
          <xsd:enumeration value="Stakeholders"/>
          <xsd:enumeration value="Test approvals"/>
          <xsd:enumeration value="Not yet defined"/>
        </xsd:restriction>
      </xsd:simpleType>
    </xsd:element>
    <xsd:element name="Key_x0020_Words" ma:index="3" nillable="true" ma:displayName="Key Words" ma:format="Dropdown" ma:internalName="Key_x0020_Words" ma:readOnly="false">
      <xsd:simpleType>
        <xsd:union memberTypes="dms:Text">
          <xsd:simpleType>
            <xsd:restriction base="dms:Choice">
              <xsd:enumeration value="Not yet defined"/>
            </xsd:restriction>
          </xsd:simpleType>
        </xsd:union>
      </xsd:simpleType>
    </xsd:element>
    <xsd:element name="Phase" ma:index="5" nillable="true" ma:displayName="Phase" ma:default="Stage 2 - Solution Delivery" ma:format="Dropdown" ma:hidden="true" ma:list="{0e45c973-e384-4133-9dfb-1b3aef3232d8}" ma:internalName="Phase" ma:readOnly="false" ma:showField="Term1033" ma:web="6e0a4e06-3416-4843-87bc-db9fade7c212">
      <xsd:simpleType>
        <xsd:restriction base="dms:Choice">
          <xsd:enumeration value="Transformation Mobilisation"/>
          <xsd:enumeration value="Pre Design"/>
          <xsd:enumeration value="High Level Design"/>
          <xsd:enumeration value="Stage 1 - Detailed Design"/>
          <xsd:enumeration value="Stage 1 - Solution Delivery"/>
          <xsd:enumeration value="Stage 2 - Detailed Design"/>
          <xsd:enumeration value="Stage 2 - Solution Delivery"/>
          <xsd:enumeration value="Stage 3 - Detailed Design"/>
          <xsd:enumeration value="Stage 3 - Solution Delivery"/>
          <xsd:enumeration value="Stage 4 - Detailed Design"/>
          <xsd:enumeration value="Stage 4 - Solution Delivery"/>
        </xsd:restriction>
      </xsd:simpleType>
    </xsd:element>
    <xsd:element name="Workstream" ma:index="6" nillable="true" ma:displayName="Workstream" ma:default="Intel Led" ma:format="Dropdown" ma:hidden="true" ma:internalName="Workstream" ma:readOnly="false">
      <xsd:simpleType>
        <xsd:restriction base="dms:Choice">
          <xsd:enumeration value="Automatic Exchange of Information"/>
          <xsd:enumeration value="Benefits and Business Case"/>
          <xsd:enumeration value="Business Intelligence and Reporting"/>
          <xsd:enumeration value="Business Transformation"/>
          <xsd:enumeration value="Commercial Management"/>
          <xsd:enumeration value="Communications"/>
          <xsd:enumeration value="Core – BT Testing"/>
          <xsd:enumeration value="Core – Business Deployment"/>
          <xsd:enumeration value="Core – Change Management"/>
          <xsd:enumeration value="Core – Co-Design"/>
          <xsd:enumeration value="Core – Customer Interaction Solutions"/>
          <xsd:enumeration value="Core - Data Extraction"/>
          <xsd:enumeration value="Core - End 2 End Processes"/>
          <xsd:enumeration value="Core – Environments"/>
          <xsd:enumeration value="Core – Heritage"/>
          <xsd:enumeration value="Core – START Application"/>
          <xsd:enumeration value="Enterprise Support Services"/>
          <xsd:enumeration value="Foundation"/>
          <xsd:enumeration value="Intel Led"/>
          <xsd:enumeration value="Information Knowledge Management"/>
          <xsd:enumeration value="New Services Platform"/>
          <xsd:enumeration value="Organisational Change Management and Training"/>
          <xsd:enumeration value="PMO"/>
          <xsd:enumeration value="Policy"/>
          <xsd:enumeration value="Technical and Architecture"/>
        </xsd:restriction>
      </xsd:simpleType>
    </xsd:element>
    <xsd:element name="Substream" ma:index="7" nillable="true" ma:displayName="Substream" ma:default="All Intel Led" ma:format="Dropdown" ma:hidden="true" ma:internalName="Substream" ma:readOnly="false">
      <xsd:simpleType>
        <xsd:restriction base="dms:Choice">
          <xsd:enumeration value="All Intel Led"/>
          <xsd:enumeration value="Advanced Analytics"/>
          <xsd:enumeration value="BIR"/>
          <xsd:enumeration value="DIP Processes"/>
          <xsd:enumeration value="IKM"/>
          <xsd:enumeration value="NA"/>
          <xsd:enumeration value="Platform and Data"/>
        </xsd:restriction>
      </xsd:simpleType>
    </xsd:element>
    <xsd:element name="Narrative" ma:index="10" nillable="true" ma:displayName="Narrative" ma:internalName="Narrative" ma:readOnly="false">
      <xsd:simpleType>
        <xsd:restriction base="dms:Note">
          <xsd:maxLength value="255"/>
        </xsd:restriction>
      </xsd:simpleType>
    </xsd:element>
    <xsd:element name="FunctionGroup" ma:index="12" nillable="true" ma:displayName="Function Group" ma:default="Business Transformation" ma:internalName="FunctionGroup" ma:readOnly="false">
      <xsd:simpleType>
        <xsd:restriction base="dms:Text">
          <xsd:maxLength value="255"/>
        </xsd:restriction>
      </xsd:simpleType>
    </xsd:element>
    <xsd:element name="Function" ma:index="13" nillable="true" ma:displayName="Function" ma:default="Intel Led" ma:hidden="true" ma:internalName="Function" ma:readOnly="false">
      <xsd:simpleType>
        <xsd:restriction base="dms:Text">
          <xsd:maxLength value="255"/>
        </xsd:restriction>
      </xsd:simpleType>
    </xsd:element>
    <xsd:element name="Activity" ma:index="14" nillable="true" ma:displayName="Activity" ma:internalName="Activity" ma:readOnly="false">
      <xsd:simpleType>
        <xsd:restriction base="dms:Text">
          <xsd:maxLength value="255"/>
        </xsd:restriction>
      </xsd:simpleType>
    </xsd:element>
    <xsd:element name="TaxCatchAllLabel" ma:index="21" nillable="true" ma:displayName="Taxonomy Catch All Column1" ma:hidden="true" ma:list="{0e45c973-e384-4133-9dfb-1b3aef3232d8}" ma:internalName="TaxCatchAllLabel" ma:readOnly="true" ma:showField="CatchAllDataLabel" ma:web="6e0a4e06-3416-4843-87bc-db9fade7c2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29a7f361d53422f94d5f9ee41f2e157" ma:index="22" nillable="true" ma:taxonomy="true" ma:internalName="a29a7f361d53422f94d5f9ee41f2e157" ma:taxonomyFieldName="BT_x0020_Workstream" ma:displayName="BT Workstream" ma:readOnly="false" ma:default="-1;#Intel Led|c062cf15-f837-40b8-a407-0b1500ba0235" ma:fieldId="{a29a7f36-1d53-422f-94d5-f9ee41f2e157}" ma:sspId="5927ce2a-d703-4d88-aeb0-762fc977e677" ma:termSetId="f1dfb2a4-a361-419a-b918-c878adfecf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3" nillable="true" ma:displayName="Taxonomy Catch All Column" ma:hidden="true" ma:list="{0e45c973-e384-4133-9dfb-1b3aef3232d8}" ma:internalName="TaxCatchAll" ma:readOnly="false" ma:showField="CatchAllData" ma:web="6e0a4e06-3416-4843-87bc-db9fade7c2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d99fc4804b49d2969a1d50dac60781" ma:index="25" nillable="true" ma:taxonomy="true" ma:internalName="dad99fc4804b49d2969a1d50dac60781" ma:taxonomyFieldName="Release" ma:displayName="Release" ma:readOnly="false" ma:default="-1;#Release 3|9ba03485-0d70-43ed-8389-37fcb1a7a133" ma:fieldId="{dad99fc4-804b-49d2-969a-1d50dac60781}" ma:sspId="5927ce2a-d703-4d88-aeb0-762fc977e677" ma:termSetId="2eddadf8-b067-45c7-8eca-44f5e08e2a8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nillable="true" ma:displayName="Status" ma:format="Dropdown" ma:internalName="_Status" ma:readOnly="false">
      <xsd:simpleType>
        <xsd:restriction base="dms:Choice">
          <xsd:enumeration value="Work in Progress"/>
          <xsd:enumeration value="Submitted to PMO for QA"/>
          <xsd:enumeration value="In draft"/>
          <xsd:enumeration value="Endorsed"/>
          <xsd:enumeration value="Final/Approved"/>
          <xsd:enumeration value="Archived"/>
          <xsd:enumeration value="ADDED FOR MIGRATION"/>
          <xsd:enumeration value="In Draf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74da-9462-4ff7-b39b-acff437c5f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9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A6548-A683-439F-99E1-71DD33E167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53192F-7F80-4FB4-9516-6521B734B5B2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6a2974da-9462-4ff7-b39b-acff437c5fce"/>
    <ds:schemaRef ds:uri="http://schemas.microsoft.com/sharepoint/v3/fields"/>
    <ds:schemaRef ds:uri="http://purl.org/dc/dcmitype/"/>
    <ds:schemaRef ds:uri="6e0a4e06-3416-4843-87bc-db9fade7c21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C4DA03-91F5-42F1-A71C-55650F0728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0a4e06-3416-4843-87bc-db9fade7c212"/>
    <ds:schemaRef ds:uri="http://schemas.microsoft.com/sharepoint/v3/fields"/>
    <ds:schemaRef ds:uri="6a2974da-9462-4ff7-b39b-acff437c5f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750</Words>
  <Application>Microsoft Office PowerPoint</Application>
  <PresentationFormat>Widescreen</PresentationFormat>
  <Paragraphs>166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</vt:lpstr>
      <vt:lpstr>Calibri</vt:lpstr>
      <vt:lpstr>Lato Light</vt:lpstr>
      <vt:lpstr>Lato Regular</vt:lpstr>
      <vt:lpstr>Verdana</vt:lpstr>
      <vt:lpstr>Default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 Croskery</dc:creator>
  <cp:lastModifiedBy>Kip Marks</cp:lastModifiedBy>
  <cp:revision>1</cp:revision>
  <cp:lastPrinted>2019-06-13T22:00:34Z</cp:lastPrinted>
  <dcterms:created xsi:type="dcterms:W3CDTF">2018-07-30T19:58:28Z</dcterms:created>
  <dcterms:modified xsi:type="dcterms:W3CDTF">2019-06-26T00:24:42Z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bbfb72-5dfe-4110-beb8-7d13c4f9c6ee_Enabled">
    <vt:lpwstr>True</vt:lpwstr>
  </property>
  <property fmtid="{D5CDD505-2E9C-101B-9397-08002B2CF9AE}" pid="3" name="MSIP_Label_a7bbfb72-5dfe-4110-beb8-7d13c4f9c6ee_SiteId">
    <vt:lpwstr>fb39e3e9-23a9-404e-93a2-b42a87d94f35</vt:lpwstr>
  </property>
  <property fmtid="{D5CDD505-2E9C-101B-9397-08002B2CF9AE}" pid="4" name="MSIP_Label_a7bbfb72-5dfe-4110-beb8-7d13c4f9c6ee_Owner">
    <vt:lpwstr>allison.quigg@ird.govt.nz</vt:lpwstr>
  </property>
  <property fmtid="{D5CDD505-2E9C-101B-9397-08002B2CF9AE}" pid="5" name="MSIP_Label_a7bbfb72-5dfe-4110-beb8-7d13c4f9c6ee_SetDate">
    <vt:lpwstr>2018-10-30T21:19:38.5034506Z</vt:lpwstr>
  </property>
  <property fmtid="{D5CDD505-2E9C-101B-9397-08002B2CF9AE}" pid="6" name="MSIP_Label_a7bbfb72-5dfe-4110-beb8-7d13c4f9c6ee_Name">
    <vt:lpwstr>IN CONFIDENCE</vt:lpwstr>
  </property>
  <property fmtid="{D5CDD505-2E9C-101B-9397-08002B2CF9AE}" pid="7" name="MSIP_Label_a7bbfb72-5dfe-4110-beb8-7d13c4f9c6ee_Application">
    <vt:lpwstr>Microsoft Azure Information Protection</vt:lpwstr>
  </property>
  <property fmtid="{D5CDD505-2E9C-101B-9397-08002B2CF9AE}" pid="8" name="MSIP_Label_a7bbfb72-5dfe-4110-beb8-7d13c4f9c6ee_Extended_MSFT_Method">
    <vt:lpwstr>Manual</vt:lpwstr>
  </property>
  <property fmtid="{D5CDD505-2E9C-101B-9397-08002B2CF9AE}" pid="9" name="MSIP_Label_665369cb-4b57-4918-891b-be45ced60474_Enabled">
    <vt:lpwstr>True</vt:lpwstr>
  </property>
  <property fmtid="{D5CDD505-2E9C-101B-9397-08002B2CF9AE}" pid="10" name="MSIP_Label_665369cb-4b57-4918-891b-be45ced60474_SiteId">
    <vt:lpwstr>fb39e3e9-23a9-404e-93a2-b42a87d94f35</vt:lpwstr>
  </property>
  <property fmtid="{D5CDD505-2E9C-101B-9397-08002B2CF9AE}" pid="11" name="MSIP_Label_665369cb-4b57-4918-891b-be45ced60474_Owner">
    <vt:lpwstr>allison.quigg@ird.govt.nz</vt:lpwstr>
  </property>
  <property fmtid="{D5CDD505-2E9C-101B-9397-08002B2CF9AE}" pid="12" name="MSIP_Label_665369cb-4b57-4918-891b-be45ced60474_SetDate">
    <vt:lpwstr>2018-10-30T21:19:38.5034506Z</vt:lpwstr>
  </property>
  <property fmtid="{D5CDD505-2E9C-101B-9397-08002B2CF9AE}" pid="13" name="MSIP_Label_665369cb-4b57-4918-891b-be45ced60474_Name">
    <vt:lpwstr>Internal, NZ Government</vt:lpwstr>
  </property>
  <property fmtid="{D5CDD505-2E9C-101B-9397-08002B2CF9AE}" pid="14" name="MSIP_Label_665369cb-4b57-4918-891b-be45ced60474_Application">
    <vt:lpwstr>Microsoft Azure Information Protection</vt:lpwstr>
  </property>
  <property fmtid="{D5CDD505-2E9C-101B-9397-08002B2CF9AE}" pid="15" name="MSIP_Label_665369cb-4b57-4918-891b-be45ced60474_Parent">
    <vt:lpwstr>a7bbfb72-5dfe-4110-beb8-7d13c4f9c6ee</vt:lpwstr>
  </property>
  <property fmtid="{D5CDD505-2E9C-101B-9397-08002B2CF9AE}" pid="16" name="MSIP_Label_665369cb-4b57-4918-891b-be45ced60474_Extended_MSFT_Method">
    <vt:lpwstr>Manual</vt:lpwstr>
  </property>
  <property fmtid="{D5CDD505-2E9C-101B-9397-08002B2CF9AE}" pid="17" name="Sensitivity">
    <vt:lpwstr>IN CONFIDENCE Internal, NZ Government</vt:lpwstr>
  </property>
  <property fmtid="{D5CDD505-2E9C-101B-9397-08002B2CF9AE}" pid="18" name="ContentTypeId">
    <vt:lpwstr>0x010100C6513BF81D14A04A9F795E530B18BE1900C4EEC9296A5FE241B0792D878B217482</vt:lpwstr>
  </property>
  <property fmtid="{D5CDD505-2E9C-101B-9397-08002B2CF9AE}" pid="19" name="From1">
    <vt:lpwstr/>
  </property>
  <property fmtid="{D5CDD505-2E9C-101B-9397-08002B2CF9AE}" pid="20" name="Release">
    <vt:lpwstr>3;#Release 3|9ba03485-0d70-43ed-8389-37fcb1a7a133</vt:lpwstr>
  </property>
  <property fmtid="{D5CDD505-2E9C-101B-9397-08002B2CF9AE}" pid="21" name="DocumentSetDescription">
    <vt:lpwstr/>
  </property>
  <property fmtid="{D5CDD505-2E9C-101B-9397-08002B2CF9AE}" pid="22" name="To">
    <vt:lpwstr/>
  </property>
  <property fmtid="{D5CDD505-2E9C-101B-9397-08002B2CF9AE}" pid="23" name="BT Workstream">
    <vt:lpwstr>42;#Intel Led|c062cf15-f837-40b8-a407-0b1500ba0235</vt:lpwstr>
  </property>
  <property fmtid="{D5CDD505-2E9C-101B-9397-08002B2CF9AE}" pid="24" name="URL">
    <vt:lpwstr/>
  </property>
</Properties>
</file>