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72" autoAdjust="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E0B4-18B5-4B6A-9B26-9BCA3E5896D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49EBD-19D4-4E2E-ABDC-C83212D0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biz.com/machine-learning-the-complete-history-in-a-timelin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technology.com/blog/ai/ai-evolu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nologyreview.com/2017/05/31/151461/experts-predict-when-artificial-intelligence-will-exceed-human-performanc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Roboticsbiz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Machine Learning: The complete history in a timeline. (December 7, 2019).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https://roboticsbiz.com/machine-learning-the-complete-history-in-a-timeline/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Accessed July 23,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9EBD-19D4-4E2E-ABDC-C83212D02A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Leapfrog Technology. Evolution of AI.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https://www.lftechnology.com/blog/ai/ai-evolution/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Accessed July 22,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Technology Review. Experts Predict When Artificial Intelligence Will Exceed Human Performance.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https://www.technologyreview.com/2017/05/31/151461/experts-predict-when-artificial-intelligence-will-exceed-human-performance/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Accessed July 22,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9EBD-19D4-4E2E-ABDC-C83212D02A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2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9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92445-CFCA-4B96-B3CA-53DA801E1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10526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18547-C5EB-40B9-888C-BC6A8F875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2B62-CBF8-4243-A841-37340384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941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Past, Present, Future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955FB2-712E-4D9C-8C1F-2F486E663127}"/>
              </a:ext>
            </a:extLst>
          </p:cNvPr>
          <p:cNvSpPr/>
          <p:nvPr/>
        </p:nvSpPr>
        <p:spPr>
          <a:xfrm>
            <a:off x="1524000" y="5825765"/>
            <a:ext cx="9144000" cy="90236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CCB91-8A4F-4C4A-A272-9995EE0F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23825"/>
            <a:ext cx="11091600" cy="1104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Timeline of Artificial Intelligence (AI)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D9FF0B-562C-445C-B3B3-B79B62FFCC6F}"/>
              </a:ext>
            </a:extLst>
          </p:cNvPr>
          <p:cNvGrpSpPr/>
          <p:nvPr/>
        </p:nvGrpSpPr>
        <p:grpSpPr>
          <a:xfrm>
            <a:off x="318189" y="3682120"/>
            <a:ext cx="11551278" cy="1406355"/>
            <a:chOff x="277406" y="3465303"/>
            <a:chExt cx="11551278" cy="14063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C8CD69-9664-4273-87C7-7FD963972956}"/>
                </a:ext>
              </a:extLst>
            </p:cNvPr>
            <p:cNvSpPr/>
            <p:nvPr/>
          </p:nvSpPr>
          <p:spPr>
            <a:xfrm>
              <a:off x="277406" y="3465303"/>
              <a:ext cx="1573590" cy="1406355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Parallel Distributed Processing published, advancing neural network models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2AC1F5-DA57-4B42-AA9F-372A8D4249D4}"/>
                </a:ext>
              </a:extLst>
            </p:cNvPr>
            <p:cNvSpPr/>
            <p:nvPr/>
          </p:nvSpPr>
          <p:spPr>
            <a:xfrm>
              <a:off x="5200682" y="3465303"/>
              <a:ext cx="1573590" cy="1406355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Microsoft Kinect greatly improves motion-sensing input capability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1D61DA-111E-4B7A-B808-E81D7F38916A}"/>
                </a:ext>
              </a:extLst>
            </p:cNvPr>
            <p:cNvSpPr/>
            <p:nvPr/>
          </p:nvSpPr>
          <p:spPr>
            <a:xfrm>
              <a:off x="8614002" y="3465303"/>
              <a:ext cx="1573590" cy="1406355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Microsoft’s Distributed Machine Learning Toolkit improves distribution across systems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4C857B-F97E-4B19-8451-973B6FEBFF69}"/>
                </a:ext>
              </a:extLst>
            </p:cNvPr>
            <p:cNvSpPr/>
            <p:nvPr/>
          </p:nvSpPr>
          <p:spPr>
            <a:xfrm>
              <a:off x="1918498" y="3465303"/>
              <a:ext cx="1573590" cy="1406355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Backgammon program created by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Tesauro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matches top human players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969AC36-C6FE-49F7-9251-F1ABD342FF01}"/>
                </a:ext>
              </a:extLst>
            </p:cNvPr>
            <p:cNvSpPr/>
            <p:nvPr/>
          </p:nvSpPr>
          <p:spPr>
            <a:xfrm>
              <a:off x="3559590" y="3465303"/>
              <a:ext cx="1573590" cy="1406355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Hinton creates the term “deep learning”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FE2DB0-1AB2-45CD-884A-1B67630B5580}"/>
                </a:ext>
              </a:extLst>
            </p:cNvPr>
            <p:cNvSpPr/>
            <p:nvPr/>
          </p:nvSpPr>
          <p:spPr>
            <a:xfrm>
              <a:off x="6841774" y="3465303"/>
              <a:ext cx="1704726" cy="1406355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ImageNet research paper published on model to greatly reduce error in image recognition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9341E42-A338-4509-87C2-6D2A256A0EFE}"/>
                </a:ext>
              </a:extLst>
            </p:cNvPr>
            <p:cNvSpPr/>
            <p:nvPr/>
          </p:nvSpPr>
          <p:spPr>
            <a:xfrm>
              <a:off x="10255094" y="3465303"/>
              <a:ext cx="1573590" cy="1406355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Google DeepMind’s AlphaGo defeats renowned Go player Lee Sedol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5EE50A-010B-49AC-B914-18E7365AB89D}"/>
              </a:ext>
            </a:extLst>
          </p:cNvPr>
          <p:cNvGrpSpPr/>
          <p:nvPr/>
        </p:nvGrpSpPr>
        <p:grpSpPr>
          <a:xfrm>
            <a:off x="317355" y="3274543"/>
            <a:ext cx="11552946" cy="341913"/>
            <a:chOff x="277406" y="3057726"/>
            <a:chExt cx="11552946" cy="3419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A303D87-60A9-47DC-B5C6-8E4BB3098011}"/>
                </a:ext>
              </a:extLst>
            </p:cNvPr>
            <p:cNvSpPr/>
            <p:nvPr/>
          </p:nvSpPr>
          <p:spPr>
            <a:xfrm>
              <a:off x="277406" y="3057726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1986: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9D4FCB4-9373-44BC-B809-EF716CC0B9D3}"/>
                </a:ext>
              </a:extLst>
            </p:cNvPr>
            <p:cNvSpPr/>
            <p:nvPr/>
          </p:nvSpPr>
          <p:spPr>
            <a:xfrm>
              <a:off x="5267084" y="3057726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2010: 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D2E6C58-E9F7-4402-B0FA-2E6C63DC3E60}"/>
                </a:ext>
              </a:extLst>
            </p:cNvPr>
            <p:cNvSpPr/>
            <p:nvPr/>
          </p:nvSpPr>
          <p:spPr>
            <a:xfrm>
              <a:off x="8593536" y="3057726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2015: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74F671D-6E14-4050-B5D2-E6B7FEC0E847}"/>
                </a:ext>
              </a:extLst>
            </p:cNvPr>
            <p:cNvSpPr/>
            <p:nvPr/>
          </p:nvSpPr>
          <p:spPr>
            <a:xfrm>
              <a:off x="1940632" y="3057726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1992: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47C4D81-0A2F-4F27-B378-00A723140CA7}"/>
                </a:ext>
              </a:extLst>
            </p:cNvPr>
            <p:cNvSpPr/>
            <p:nvPr/>
          </p:nvSpPr>
          <p:spPr>
            <a:xfrm>
              <a:off x="3603858" y="3057726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2006: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D06F84A-8D62-4002-BB28-B4F88600E8EA}"/>
                </a:ext>
              </a:extLst>
            </p:cNvPr>
            <p:cNvSpPr/>
            <p:nvPr/>
          </p:nvSpPr>
          <p:spPr>
            <a:xfrm>
              <a:off x="6930310" y="3057726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2012: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C91A60C-614E-463A-AA55-D43BF846CF41}"/>
                </a:ext>
              </a:extLst>
            </p:cNvPr>
            <p:cNvSpPr/>
            <p:nvPr/>
          </p:nvSpPr>
          <p:spPr>
            <a:xfrm>
              <a:off x="10256762" y="3057726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2016:</a:t>
              </a:r>
            </a:p>
          </p:txBody>
        </p: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F161331D-61BB-4E60-97B5-D589A46D0CD8}"/>
              </a:ext>
            </a:extLst>
          </p:cNvPr>
          <p:cNvSpPr/>
          <p:nvPr/>
        </p:nvSpPr>
        <p:spPr>
          <a:xfrm>
            <a:off x="316916" y="2874252"/>
            <a:ext cx="11553825" cy="341913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349312-8E81-4751-809E-F33EB0DEB55E}"/>
              </a:ext>
            </a:extLst>
          </p:cNvPr>
          <p:cNvGrpSpPr/>
          <p:nvPr/>
        </p:nvGrpSpPr>
        <p:grpSpPr>
          <a:xfrm>
            <a:off x="1108823" y="1392472"/>
            <a:ext cx="9970011" cy="1406355"/>
            <a:chOff x="1140547" y="1175655"/>
            <a:chExt cx="9970011" cy="140635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CF959EA-9F1E-4369-88A6-E8074AEA0289}"/>
                </a:ext>
              </a:extLst>
            </p:cNvPr>
            <p:cNvSpPr/>
            <p:nvPr/>
          </p:nvSpPr>
          <p:spPr>
            <a:xfrm>
              <a:off x="2819831" y="1175655"/>
              <a:ext cx="1573590" cy="1406355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IBM’s Deep Blue defeats world chess champion Kasparov 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788FB9-BF38-481B-8799-A57217A9B43B}"/>
                </a:ext>
              </a:extLst>
            </p:cNvPr>
            <p:cNvSpPr/>
            <p:nvPr/>
          </p:nvSpPr>
          <p:spPr>
            <a:xfrm>
              <a:off x="6178399" y="1175655"/>
              <a:ext cx="1573590" cy="1406355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Google Brain deep neural network can discover and categorize items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92E0F05-F0AA-4502-A1D6-5C40D5ABE1E5}"/>
                </a:ext>
              </a:extLst>
            </p:cNvPr>
            <p:cNvSpPr/>
            <p:nvPr/>
          </p:nvSpPr>
          <p:spPr>
            <a:xfrm>
              <a:off x="7857683" y="1175655"/>
              <a:ext cx="1573590" cy="1406355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Amazon AWS Machine Learning services launched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6C8123-8FFB-4A13-9A9A-A65DAB091298}"/>
                </a:ext>
              </a:extLst>
            </p:cNvPr>
            <p:cNvSpPr/>
            <p:nvPr/>
          </p:nvSpPr>
          <p:spPr>
            <a:xfrm>
              <a:off x="1140547" y="1175655"/>
              <a:ext cx="1573590" cy="1406355"/>
            </a:xfrm>
            <a:prstGeom prst="roundRect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UCI Machine Learning Repository (MLR) Launched as FTP Archive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C29A7F5-A65B-4AFF-9EA9-2DCEC1371237}"/>
                </a:ext>
              </a:extLst>
            </p:cNvPr>
            <p:cNvSpPr/>
            <p:nvPr/>
          </p:nvSpPr>
          <p:spPr>
            <a:xfrm>
              <a:off x="4499115" y="1175655"/>
              <a:ext cx="1573590" cy="1406355"/>
            </a:xfrm>
            <a:prstGeom prst="roundRect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UCI MLR Transition to Current Website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14FCDB-035E-4D0B-960F-7DBCEFD421EE}"/>
                </a:ext>
              </a:extLst>
            </p:cNvPr>
            <p:cNvSpPr/>
            <p:nvPr/>
          </p:nvSpPr>
          <p:spPr>
            <a:xfrm>
              <a:off x="9536968" y="1175655"/>
              <a:ext cx="1573590" cy="1406355"/>
            </a:xfrm>
            <a:prstGeom prst="roundRect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UCI MLR Notable Growth in Data Size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618CBE-C437-4812-9A04-903E68DB3D39}"/>
              </a:ext>
            </a:extLst>
          </p:cNvPr>
          <p:cNvGrpSpPr/>
          <p:nvPr/>
        </p:nvGrpSpPr>
        <p:grpSpPr>
          <a:xfrm>
            <a:off x="1108823" y="1001942"/>
            <a:ext cx="9970011" cy="341913"/>
            <a:chOff x="1140547" y="785125"/>
            <a:chExt cx="9970011" cy="34191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9C3FFB-E3FC-4D62-8221-2D04CBD6A4B9}"/>
                </a:ext>
              </a:extLst>
            </p:cNvPr>
            <p:cNvSpPr/>
            <p:nvPr/>
          </p:nvSpPr>
          <p:spPr>
            <a:xfrm>
              <a:off x="2819831" y="785125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1997: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D9060C3-045D-4238-86FC-87EFB97830B3}"/>
                </a:ext>
              </a:extLst>
            </p:cNvPr>
            <p:cNvSpPr/>
            <p:nvPr/>
          </p:nvSpPr>
          <p:spPr>
            <a:xfrm>
              <a:off x="6178399" y="785125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2011: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EB67131-3F1E-4B65-A8A1-35E430EC6F4B}"/>
                </a:ext>
              </a:extLst>
            </p:cNvPr>
            <p:cNvSpPr/>
            <p:nvPr/>
          </p:nvSpPr>
          <p:spPr>
            <a:xfrm>
              <a:off x="7857683" y="785125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2015: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768D3D-6984-43DA-90A7-2B512F6AB456}"/>
                </a:ext>
              </a:extLst>
            </p:cNvPr>
            <p:cNvSpPr/>
            <p:nvPr/>
          </p:nvSpPr>
          <p:spPr>
            <a:xfrm>
              <a:off x="1140547" y="785125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1987: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3D116C-425D-48CC-BAE0-1B16C5B6840E}"/>
                </a:ext>
              </a:extLst>
            </p:cNvPr>
            <p:cNvSpPr/>
            <p:nvPr/>
          </p:nvSpPr>
          <p:spPr>
            <a:xfrm>
              <a:off x="4499115" y="785125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2007: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FD88B2-108D-4BD1-A697-C0C45370890A}"/>
                </a:ext>
              </a:extLst>
            </p:cNvPr>
            <p:cNvSpPr/>
            <p:nvPr/>
          </p:nvSpPr>
          <p:spPr>
            <a:xfrm>
              <a:off x="9536968" y="785125"/>
              <a:ext cx="1573590" cy="34191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2015: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125162-1145-4DC4-B670-23E79A42FA2D}"/>
              </a:ext>
            </a:extLst>
          </p:cNvPr>
          <p:cNvGrpSpPr/>
          <p:nvPr/>
        </p:nvGrpSpPr>
        <p:grpSpPr>
          <a:xfrm>
            <a:off x="1647050" y="6221691"/>
            <a:ext cx="8897901" cy="368089"/>
            <a:chOff x="1546993" y="6221691"/>
            <a:chExt cx="8897901" cy="36808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B435C2-3C7C-4006-8470-3A2BAAFC6C15}"/>
                </a:ext>
              </a:extLst>
            </p:cNvPr>
            <p:cNvSpPr/>
            <p:nvPr/>
          </p:nvSpPr>
          <p:spPr>
            <a:xfrm>
              <a:off x="7561285" y="6221691"/>
              <a:ext cx="2883609" cy="368089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Possible links to UCI MLR changes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B43BB68-4E5D-4D2A-B3A1-51DC38C49538}"/>
                </a:ext>
              </a:extLst>
            </p:cNvPr>
            <p:cNvSpPr/>
            <p:nvPr/>
          </p:nvSpPr>
          <p:spPr>
            <a:xfrm>
              <a:off x="1546993" y="6221691"/>
              <a:ext cx="2883609" cy="368089"/>
            </a:xfrm>
            <a:prstGeom prst="roundRect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UCI MLR Events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28F5519-13D6-4697-B96C-901588B1A202}"/>
                </a:ext>
              </a:extLst>
            </p:cNvPr>
            <p:cNvSpPr/>
            <p:nvPr/>
          </p:nvSpPr>
          <p:spPr>
            <a:xfrm>
              <a:off x="4554139" y="6221691"/>
              <a:ext cx="2883609" cy="368089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Benchmarks in AI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2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olution of AI timeline">
            <a:extLst>
              <a:ext uri="{FF2B5EF4-FFF2-40B4-BE49-F238E27FC236}">
                <a16:creationId xmlns:a16="http://schemas.microsoft.com/office/drawing/2014/main" id="{FDD21C6F-52BE-43AC-BD5F-1FD8256B5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2594" r="6561" b="3107"/>
          <a:stretch/>
        </p:blipFill>
        <p:spPr bwMode="auto">
          <a:xfrm>
            <a:off x="125268" y="856215"/>
            <a:ext cx="4672976" cy="58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9BF756-50FB-4C8B-A7ED-F887E16F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23825"/>
            <a:ext cx="11091600" cy="1104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Rebirth and Future of 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83FD9-A3C1-4998-8C73-AF82F76B9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78" y="856215"/>
            <a:ext cx="7008028" cy="2933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9181-9EE1-4CDB-9853-E65A4E6B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340" y="4729711"/>
            <a:ext cx="4848867" cy="20044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Democratization of AI knowledge opens doors to academia and researchers (Stanford, Udacity)</a:t>
            </a:r>
          </a:p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and GPU advancements make AI more accessible and affordable</a:t>
            </a:r>
          </a:p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open source tools and frameworks (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PyTorch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OpenAI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Web-based platforms readily available (AWS, IBM Cloud AI)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E1849-E880-4FDD-A0AA-283A14D6D038}"/>
              </a:ext>
            </a:extLst>
          </p:cNvPr>
          <p:cNvSpPr txBox="1">
            <a:spLocks/>
          </p:cNvSpPr>
          <p:nvPr/>
        </p:nvSpPr>
        <p:spPr>
          <a:xfrm>
            <a:off x="4719340" y="4173324"/>
            <a:ext cx="4848867" cy="5387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algn="ctr"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Catalysts to Recent Growth in AI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7BF761-6F1F-4699-8861-82171750D70B}"/>
              </a:ext>
            </a:extLst>
          </p:cNvPr>
          <p:cNvSpPr txBox="1">
            <a:spLocks/>
          </p:cNvSpPr>
          <p:nvPr/>
        </p:nvSpPr>
        <p:spPr>
          <a:xfrm>
            <a:off x="8584292" y="3176310"/>
            <a:ext cx="3463125" cy="848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Future Implications of AI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7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328</Words>
  <Application>Microsoft Office PowerPoint</Application>
  <PresentationFormat>Widescreen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Artificial Intelligence</vt:lpstr>
      <vt:lpstr>Timeline of Artificial Intelligence (AI)</vt:lpstr>
      <vt:lpstr>Rebirth and Future of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Stephen A CPT USARMY ICOE (USA)</dc:creator>
  <cp:lastModifiedBy>Morris, Stephen A CPT USARMY ICOE (USA)</cp:lastModifiedBy>
  <cp:revision>12</cp:revision>
  <dcterms:created xsi:type="dcterms:W3CDTF">2020-07-24T14:19:06Z</dcterms:created>
  <dcterms:modified xsi:type="dcterms:W3CDTF">2020-07-29T16:31:08Z</dcterms:modified>
</cp:coreProperties>
</file>