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0" autoAdjust="0"/>
    <p:restoredTop sz="89942" autoAdjust="0"/>
  </p:normalViewPr>
  <p:slideViewPr>
    <p:cSldViewPr snapToGrid="0">
      <p:cViewPr varScale="1">
        <p:scale>
          <a:sx n="77" d="100"/>
          <a:sy n="77" d="100"/>
        </p:scale>
        <p:origin x="120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9E0B4-18B5-4B6A-9B26-9BCA3E5896D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49EBD-19D4-4E2E-ABDC-C83212D0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62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ticsbiz.com/machine-learning-the-complete-history-in-a-timeline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lftechnology.com/blog/ai/ai-evolution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nologyreview.com/2017/05/31/151461/experts-predict-when-artificial-intelligence-will-exceed-human-performance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Roboticsbiz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Machine Learning: The complete history in a timeline. (December 7, 2019).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https://roboticsbiz.com/machine-learning-the-complete-history-in-a-timeline/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u="none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Accessed July 23, 2020.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Leapfrog Technology. Evolution of AI.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https://www.lftechnology.com/blog/ai/ai-evolution/</a:t>
            </a:r>
            <a:r>
              <a:rPr lang="en-US" sz="1800" u="none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Accessed July 22, 2020.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49EBD-19D4-4E2E-ABDC-C83212D02A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00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 Technology Review. Experts Predict When Artificial Intelligence Will Exceed Human Performance. 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https://www.technologyreview.com/2017/05/31/151461/experts-predict-when-artificial-intelligence-will-exceed-human-performance/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u="none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Accessed July 22, 2020.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49EBD-19D4-4E2E-ABDC-C83212D02A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76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August 2,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627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August 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5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August 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09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August 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5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August 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5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August 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9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August 2,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August 2,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63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August 2,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6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August 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7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August 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4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August 2,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19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chnologyreview.com/2017/05/31/151461/experts-predict-when-artificial-intelligence-will-exceed-human-performanc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CCB91-8A4F-4C4A-A272-9995EE0F2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42" y="123825"/>
            <a:ext cx="11480717" cy="11049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Artificial Intelligence (AI) Development</a:t>
            </a:r>
            <a:br>
              <a:rPr lang="en-US" dirty="0"/>
            </a:br>
            <a:r>
              <a:rPr lang="en-US" sz="2700" dirty="0"/>
              <a:t>Considering University of California Irvine (UCI) Machine Learning Repository (MLR)</a:t>
            </a:r>
            <a:br>
              <a:rPr lang="en-US" dirty="0"/>
            </a:br>
            <a:endParaRPr lang="en-US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3BC8CD69-9664-4273-87C7-7FD963972956}"/>
              </a:ext>
            </a:extLst>
          </p:cNvPr>
          <p:cNvSpPr/>
          <p:nvPr/>
        </p:nvSpPr>
        <p:spPr>
          <a:xfrm>
            <a:off x="370027" y="3716435"/>
            <a:ext cx="1429456" cy="1328023"/>
          </a:xfrm>
          <a:prstGeom prst="wedgeRoundRectCallout">
            <a:avLst>
              <a:gd name="adj1" fmla="val -18834"/>
              <a:gd name="adj2" fmla="val -100312"/>
              <a:gd name="adj3" fmla="val 16667"/>
            </a:avLst>
          </a:prstGeom>
          <a:solidFill>
            <a:schemeClr val="bg1">
              <a:lumMod val="50000"/>
              <a:lumOff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1986: Parallel Distributed Processing published, advancing neural network models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7A2AC1F5-DA57-4B42-AA9F-372A8D4249D4}"/>
              </a:ext>
            </a:extLst>
          </p:cNvPr>
          <p:cNvSpPr/>
          <p:nvPr/>
        </p:nvSpPr>
        <p:spPr>
          <a:xfrm>
            <a:off x="4830853" y="1468404"/>
            <a:ext cx="1429456" cy="1123712"/>
          </a:xfrm>
          <a:prstGeom prst="wedgeRoundRectCallout">
            <a:avLst>
              <a:gd name="adj1" fmla="val 54463"/>
              <a:gd name="adj2" fmla="val 87081"/>
              <a:gd name="adj3" fmla="val 16667"/>
            </a:avLst>
          </a:prstGeom>
          <a:solidFill>
            <a:srgbClr val="00B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2010: Microsoft Kinect greatly improves motion-sensing input capability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131D61DA-111E-4B7A-B808-E81D7F38916A}"/>
              </a:ext>
            </a:extLst>
          </p:cNvPr>
          <p:cNvSpPr/>
          <p:nvPr/>
        </p:nvSpPr>
        <p:spPr>
          <a:xfrm>
            <a:off x="8524369" y="3595634"/>
            <a:ext cx="1429456" cy="1328023"/>
          </a:xfrm>
          <a:prstGeom prst="wedgeRoundRectCallout">
            <a:avLst>
              <a:gd name="adj1" fmla="val 27810"/>
              <a:gd name="adj2" fmla="val -91705"/>
              <a:gd name="adj3" fmla="val 16667"/>
            </a:avLst>
          </a:prstGeom>
          <a:solidFill>
            <a:srgbClr val="00B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2015: Microsoft’s Distributed Machine Learning Toolkit improves distribution across systems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4C4C857B-F97E-4B19-8451-973B6FEBFF69}"/>
              </a:ext>
            </a:extLst>
          </p:cNvPr>
          <p:cNvSpPr/>
          <p:nvPr/>
        </p:nvSpPr>
        <p:spPr>
          <a:xfrm>
            <a:off x="1947269" y="3817297"/>
            <a:ext cx="1429456" cy="1328023"/>
          </a:xfrm>
          <a:prstGeom prst="wedgeRoundRectCallout">
            <a:avLst>
              <a:gd name="adj1" fmla="val -8173"/>
              <a:gd name="adj2" fmla="val -108918"/>
              <a:gd name="adj3" fmla="val 16667"/>
            </a:avLst>
          </a:prstGeom>
          <a:solidFill>
            <a:schemeClr val="bg1">
              <a:lumMod val="50000"/>
              <a:lumOff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1992: Backgammon program created by 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Tesauro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matches top human players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969AC36-C6FE-49F7-9251-F1ABD342FF01}"/>
              </a:ext>
            </a:extLst>
          </p:cNvPr>
          <p:cNvSpPr/>
          <p:nvPr/>
        </p:nvSpPr>
        <p:spPr>
          <a:xfrm>
            <a:off x="3812174" y="4923657"/>
            <a:ext cx="1429456" cy="715089"/>
          </a:xfrm>
          <a:prstGeom prst="wedgeRoundRectCallout">
            <a:avLst>
              <a:gd name="adj1" fmla="val -2841"/>
              <a:gd name="adj2" fmla="val -315788"/>
              <a:gd name="adj3" fmla="val 16667"/>
            </a:avLst>
          </a:prstGeom>
          <a:solidFill>
            <a:srgbClr val="00B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2006: Hinton creates the term “deep learning”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6FFE2DB0-1AB2-45CD-884A-1B67630B5580}"/>
              </a:ext>
            </a:extLst>
          </p:cNvPr>
          <p:cNvSpPr/>
          <p:nvPr/>
        </p:nvSpPr>
        <p:spPr>
          <a:xfrm>
            <a:off x="6674147" y="1108999"/>
            <a:ext cx="1548581" cy="1328023"/>
          </a:xfrm>
          <a:prstGeom prst="wedgeRoundRectCallout">
            <a:avLst>
              <a:gd name="adj1" fmla="val -40516"/>
              <a:gd name="adj2" fmla="val 90471"/>
              <a:gd name="adj3" fmla="val 16667"/>
            </a:avLst>
          </a:prstGeom>
          <a:solidFill>
            <a:schemeClr val="bg1">
              <a:lumMod val="50000"/>
              <a:lumOff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2012: ImageNet research paper published on model to greatly reduce error in image recognition</a:t>
            </a:r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69341E42-A338-4509-87C2-6D2A256A0EFE}"/>
              </a:ext>
            </a:extLst>
          </p:cNvPr>
          <p:cNvSpPr/>
          <p:nvPr/>
        </p:nvSpPr>
        <p:spPr>
          <a:xfrm>
            <a:off x="10244731" y="3706144"/>
            <a:ext cx="1429456" cy="1123712"/>
          </a:xfrm>
          <a:prstGeom prst="wedgeRoundRectCallout">
            <a:avLst>
              <a:gd name="adj1" fmla="val 2489"/>
              <a:gd name="adj2" fmla="val -108723"/>
              <a:gd name="adj3" fmla="val 16667"/>
            </a:avLst>
          </a:prstGeom>
          <a:solidFill>
            <a:schemeClr val="bg1">
              <a:lumMod val="50000"/>
              <a:lumOff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2016: Google DeepMind’s AlphaGo defeats renowned Go player Lee Sedol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DCF959EA-9F1E-4369-88A6-E8074AEA0289}"/>
              </a:ext>
            </a:extLst>
          </p:cNvPr>
          <p:cNvSpPr/>
          <p:nvPr/>
        </p:nvSpPr>
        <p:spPr>
          <a:xfrm>
            <a:off x="2355045" y="1313310"/>
            <a:ext cx="1429456" cy="1123712"/>
          </a:xfrm>
          <a:prstGeom prst="wedgeRoundRectCallout">
            <a:avLst>
              <a:gd name="adj1" fmla="val 18481"/>
              <a:gd name="adj2" fmla="val 100644"/>
              <a:gd name="adj3" fmla="val 16667"/>
            </a:avLst>
          </a:prstGeom>
          <a:solidFill>
            <a:schemeClr val="bg1">
              <a:lumMod val="50000"/>
              <a:lumOff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1997: IBM’s Deep Blue defeats world chess champion Kasparov 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E4788FB9-BF38-481B-8799-A57217A9B43B}"/>
              </a:ext>
            </a:extLst>
          </p:cNvPr>
          <p:cNvSpPr/>
          <p:nvPr/>
        </p:nvSpPr>
        <p:spPr>
          <a:xfrm>
            <a:off x="6599689" y="3595634"/>
            <a:ext cx="1429456" cy="1123712"/>
          </a:xfrm>
          <a:prstGeom prst="wedgeRoundRectCallout">
            <a:avLst>
              <a:gd name="adj1" fmla="val -52818"/>
              <a:gd name="adj2" fmla="val -97704"/>
              <a:gd name="adj3" fmla="val 16667"/>
            </a:avLst>
          </a:prstGeom>
          <a:solidFill>
            <a:schemeClr val="bg1">
              <a:lumMod val="50000"/>
              <a:lumOff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2011: Google Brain deep neural network can discover and categorize items</a:t>
            </a: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A92E0F05-F0AA-4502-A1D6-5C40D5ABE1E5}"/>
              </a:ext>
            </a:extLst>
          </p:cNvPr>
          <p:cNvSpPr/>
          <p:nvPr/>
        </p:nvSpPr>
        <p:spPr>
          <a:xfrm>
            <a:off x="8524369" y="1228725"/>
            <a:ext cx="1429456" cy="919401"/>
          </a:xfrm>
          <a:prstGeom prst="wedgeRoundRectCallout">
            <a:avLst>
              <a:gd name="adj1" fmla="val 27144"/>
              <a:gd name="adj2" fmla="val 144344"/>
              <a:gd name="adj3" fmla="val 16667"/>
            </a:avLst>
          </a:prstGeom>
          <a:solidFill>
            <a:srgbClr val="00B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2015: Amazon AWS Machine Learning services launched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7B6C8123-8FFB-4A13-9A9A-A65DAB091298}"/>
              </a:ext>
            </a:extLst>
          </p:cNvPr>
          <p:cNvSpPr/>
          <p:nvPr/>
        </p:nvSpPr>
        <p:spPr>
          <a:xfrm>
            <a:off x="422609" y="1181258"/>
            <a:ext cx="1429456" cy="715089"/>
          </a:xfrm>
          <a:prstGeom prst="wedgeRoundRectCallout">
            <a:avLst>
              <a:gd name="adj1" fmla="val -6841"/>
              <a:gd name="adj2" fmla="val 207688"/>
              <a:gd name="adj3" fmla="val 16667"/>
            </a:avLst>
          </a:prstGeom>
          <a:solidFill>
            <a:srgbClr val="00B0F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1987: UCI MLR launched as FTP archive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C29A7F5-A65B-4AFF-9EA9-2DCEC1371237}"/>
              </a:ext>
            </a:extLst>
          </p:cNvPr>
          <p:cNvSpPr/>
          <p:nvPr/>
        </p:nvSpPr>
        <p:spPr>
          <a:xfrm>
            <a:off x="4680754" y="3980240"/>
            <a:ext cx="1429456" cy="715089"/>
          </a:xfrm>
          <a:prstGeom prst="wedgeRoundRectCallout">
            <a:avLst>
              <a:gd name="adj1" fmla="val -60813"/>
              <a:gd name="adj2" fmla="val -177260"/>
              <a:gd name="adj3" fmla="val 16667"/>
            </a:avLst>
          </a:prstGeom>
          <a:solidFill>
            <a:srgbClr val="00B0F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2007: UCI MLR transition to current website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3C14FCDB-035E-4D0B-960F-7DBCEFD421EE}"/>
              </a:ext>
            </a:extLst>
          </p:cNvPr>
          <p:cNvSpPr/>
          <p:nvPr/>
        </p:nvSpPr>
        <p:spPr>
          <a:xfrm>
            <a:off x="10215351" y="1128672"/>
            <a:ext cx="1429456" cy="1123712"/>
          </a:xfrm>
          <a:prstGeom prst="wedgeRoundRectCallout">
            <a:avLst>
              <a:gd name="adj1" fmla="val -84849"/>
              <a:gd name="adj2" fmla="val 116792"/>
              <a:gd name="adj3" fmla="val 16667"/>
            </a:avLst>
          </a:prstGeom>
          <a:solidFill>
            <a:srgbClr val="00B0F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2015+ : MLR increased growth in data sets – including human motion tracking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F955FB2-712E-4D9C-8C1F-2F486E663127}"/>
              </a:ext>
            </a:extLst>
          </p:cNvPr>
          <p:cNvSpPr/>
          <p:nvPr/>
        </p:nvSpPr>
        <p:spPr>
          <a:xfrm>
            <a:off x="4072379" y="5987080"/>
            <a:ext cx="8012784" cy="798651"/>
          </a:xfrm>
          <a:prstGeom prst="roundRect">
            <a:avLst/>
          </a:prstGeom>
          <a:solidFill>
            <a:schemeClr val="tx1">
              <a:lumMod val="8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Legend: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130A961-7754-494D-843A-94E74DFC3D4B}"/>
              </a:ext>
            </a:extLst>
          </p:cNvPr>
          <p:cNvGrpSpPr/>
          <p:nvPr/>
        </p:nvGrpSpPr>
        <p:grpSpPr>
          <a:xfrm>
            <a:off x="4363449" y="6424410"/>
            <a:ext cx="7430645" cy="251796"/>
            <a:chOff x="4387434" y="6424410"/>
            <a:chExt cx="7430645" cy="251796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6B435C2-3C7C-4006-8470-3A2BAAFC6C15}"/>
                </a:ext>
              </a:extLst>
            </p:cNvPr>
            <p:cNvSpPr/>
            <p:nvPr/>
          </p:nvSpPr>
          <p:spPr>
            <a:xfrm>
              <a:off x="9710716" y="6424410"/>
              <a:ext cx="2107363" cy="251796"/>
            </a:xfrm>
            <a:prstGeom prst="roundRect">
              <a:avLst/>
            </a:prstGeom>
            <a:solidFill>
              <a:srgbClr val="00B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20000"/>
            </a:bodyPr>
            <a:lstStyle/>
            <a:p>
              <a:pPr algn="ctr"/>
              <a:r>
                <a:rPr lang="en-US" sz="1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Possible links to UCI MLR changes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FB43BB68-4E5D-4D2A-B3A1-51DC38C49538}"/>
                </a:ext>
              </a:extLst>
            </p:cNvPr>
            <p:cNvSpPr/>
            <p:nvPr/>
          </p:nvSpPr>
          <p:spPr>
            <a:xfrm>
              <a:off x="4387434" y="6424410"/>
              <a:ext cx="2107363" cy="251796"/>
            </a:xfrm>
            <a:prstGeom prst="roundRect">
              <a:avLst/>
            </a:prstGeom>
            <a:solidFill>
              <a:srgbClr val="00B0F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20000"/>
            </a:bodyPr>
            <a:lstStyle/>
            <a:p>
              <a:pPr algn="ctr"/>
              <a:r>
                <a:rPr lang="en-US" sz="1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UCI MLR Events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028F5519-13D6-4697-B96C-901588B1A202}"/>
                </a:ext>
              </a:extLst>
            </p:cNvPr>
            <p:cNvSpPr/>
            <p:nvPr/>
          </p:nvSpPr>
          <p:spPr>
            <a:xfrm>
              <a:off x="7049075" y="6424410"/>
              <a:ext cx="2107363" cy="251796"/>
            </a:xfrm>
            <a:prstGeom prst="roundRect">
              <a:avLst/>
            </a:prstGeom>
            <a:solidFill>
              <a:schemeClr val="bg1">
                <a:lumMod val="50000"/>
                <a:lumOff val="50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20000"/>
            </a:bodyPr>
            <a:lstStyle/>
            <a:p>
              <a:pPr algn="ctr"/>
              <a:r>
                <a:rPr lang="en-US" sz="1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Benchmarks in AI Development</a:t>
              </a:r>
            </a:p>
          </p:txBody>
        </p:sp>
      </p:grpSp>
      <p:sp>
        <p:nvSpPr>
          <p:cNvPr id="59" name="Action Button: Go Forward or Next 5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4D7571B-1A21-4DD2-AC80-A3CC44C9E52D}"/>
              </a:ext>
            </a:extLst>
          </p:cNvPr>
          <p:cNvSpPr/>
          <p:nvPr/>
        </p:nvSpPr>
        <p:spPr>
          <a:xfrm>
            <a:off x="1417359" y="3430604"/>
            <a:ext cx="456017" cy="341913"/>
          </a:xfrm>
          <a:prstGeom prst="actionButtonForwardNext">
            <a:avLst/>
          </a:prstGeom>
          <a:solidFill>
            <a:schemeClr val="bg1">
              <a:lumMod val="50000"/>
              <a:lumOff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134D0D5-971F-461D-9D78-C292398718F8}"/>
              </a:ext>
            </a:extLst>
          </p:cNvPr>
          <p:cNvGrpSpPr/>
          <p:nvPr/>
        </p:nvGrpSpPr>
        <p:grpSpPr>
          <a:xfrm>
            <a:off x="1481140" y="1710696"/>
            <a:ext cx="547147" cy="638466"/>
            <a:chOff x="2340431" y="5544152"/>
            <a:chExt cx="547147" cy="63846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ADB6EDA-2F26-4430-B3BB-70045FEE197B}"/>
                </a:ext>
              </a:extLst>
            </p:cNvPr>
            <p:cNvSpPr/>
            <p:nvPr/>
          </p:nvSpPr>
          <p:spPr>
            <a:xfrm>
              <a:off x="2340431" y="5544152"/>
              <a:ext cx="547147" cy="638466"/>
            </a:xfrm>
            <a:prstGeom prst="rect">
              <a:avLst/>
            </a:prstGeo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93E2143-4617-49AE-A877-BC5A06293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711" y="5590074"/>
              <a:ext cx="510587" cy="546623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3BE1CA7-FEF2-4A6C-A2B2-87A64D4A1AC6}"/>
              </a:ext>
            </a:extLst>
          </p:cNvPr>
          <p:cNvGrpSpPr/>
          <p:nvPr/>
        </p:nvGrpSpPr>
        <p:grpSpPr>
          <a:xfrm>
            <a:off x="11193436" y="2173516"/>
            <a:ext cx="547147" cy="638466"/>
            <a:chOff x="2340431" y="5544152"/>
            <a:chExt cx="547147" cy="638466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534DB14-9AE2-4AAA-8AA5-D9AF3922376A}"/>
                </a:ext>
              </a:extLst>
            </p:cNvPr>
            <p:cNvSpPr/>
            <p:nvPr/>
          </p:nvSpPr>
          <p:spPr>
            <a:xfrm>
              <a:off x="2340431" y="5544152"/>
              <a:ext cx="547147" cy="638466"/>
            </a:xfrm>
            <a:prstGeom prst="rect">
              <a:avLst/>
            </a:prstGeo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15987189-FFA7-4B92-BF70-EA3223C4A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711" y="5590074"/>
              <a:ext cx="510587" cy="546623"/>
            </a:xfrm>
            <a:prstGeom prst="rect">
              <a:avLst/>
            </a:prstGeom>
          </p:spPr>
        </p:pic>
      </p:grpSp>
      <p:sp>
        <p:nvSpPr>
          <p:cNvPr id="62" name="Action Button: Go Forward or Next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00FABDA-784A-41EB-A1FA-FB6F2185ED5B}"/>
              </a:ext>
            </a:extLst>
          </p:cNvPr>
          <p:cNvSpPr/>
          <p:nvPr/>
        </p:nvSpPr>
        <p:spPr>
          <a:xfrm>
            <a:off x="3031781" y="3567363"/>
            <a:ext cx="456017" cy="341913"/>
          </a:xfrm>
          <a:prstGeom prst="actionButtonForwardNext">
            <a:avLst/>
          </a:prstGeom>
          <a:solidFill>
            <a:schemeClr val="bg1">
              <a:lumMod val="50000"/>
              <a:lumOff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Action Button: Go Forward or Next 7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871D473-4162-4EBC-93A4-ECBC73889F6A}"/>
              </a:ext>
            </a:extLst>
          </p:cNvPr>
          <p:cNvSpPr/>
          <p:nvPr/>
        </p:nvSpPr>
        <p:spPr>
          <a:xfrm>
            <a:off x="2117374" y="2274411"/>
            <a:ext cx="456017" cy="341913"/>
          </a:xfrm>
          <a:prstGeom prst="actionButtonForwardNext">
            <a:avLst/>
          </a:prstGeom>
          <a:solidFill>
            <a:schemeClr val="bg1">
              <a:lumMod val="50000"/>
              <a:lumOff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Action Button: Go Forward or Next 7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A024D1C-2279-418A-AB2E-4ADF0B46C4DF}"/>
              </a:ext>
            </a:extLst>
          </p:cNvPr>
          <p:cNvSpPr/>
          <p:nvPr/>
        </p:nvSpPr>
        <p:spPr>
          <a:xfrm>
            <a:off x="7743873" y="3356158"/>
            <a:ext cx="456017" cy="341913"/>
          </a:xfrm>
          <a:prstGeom prst="actionButtonForwardNext">
            <a:avLst/>
          </a:prstGeom>
          <a:solidFill>
            <a:schemeClr val="bg1">
              <a:lumMod val="50000"/>
              <a:lumOff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Action Button: Go Forward or Next 7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A136EC7-735F-40BA-A16B-3E4A9E24570B}"/>
              </a:ext>
            </a:extLst>
          </p:cNvPr>
          <p:cNvSpPr/>
          <p:nvPr/>
        </p:nvSpPr>
        <p:spPr>
          <a:xfrm>
            <a:off x="7921592" y="2284843"/>
            <a:ext cx="456017" cy="341913"/>
          </a:xfrm>
          <a:prstGeom prst="actionButtonForwardNext">
            <a:avLst/>
          </a:prstGeom>
          <a:solidFill>
            <a:schemeClr val="bg1">
              <a:lumMod val="50000"/>
              <a:lumOff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Action Button: Go Forward or Next 8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61FFC9B-1C24-490F-A823-34C249374ABB}"/>
              </a:ext>
            </a:extLst>
          </p:cNvPr>
          <p:cNvSpPr/>
          <p:nvPr/>
        </p:nvSpPr>
        <p:spPr>
          <a:xfrm>
            <a:off x="10050295" y="3485451"/>
            <a:ext cx="456017" cy="341913"/>
          </a:xfrm>
          <a:prstGeom prst="actionButtonForwardNext">
            <a:avLst/>
          </a:prstGeom>
          <a:solidFill>
            <a:schemeClr val="bg1">
              <a:lumMod val="50000"/>
              <a:lumOff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885F39E-5B05-4E6E-83EB-F529858B17AA}"/>
              </a:ext>
            </a:extLst>
          </p:cNvPr>
          <p:cNvGrpSpPr/>
          <p:nvPr/>
        </p:nvGrpSpPr>
        <p:grpSpPr>
          <a:xfrm>
            <a:off x="5872884" y="3429000"/>
            <a:ext cx="547147" cy="638466"/>
            <a:chOff x="2340431" y="5544152"/>
            <a:chExt cx="547147" cy="638466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713F56A-485B-4A28-8F3B-E228633B9B6C}"/>
                </a:ext>
              </a:extLst>
            </p:cNvPr>
            <p:cNvSpPr/>
            <p:nvPr/>
          </p:nvSpPr>
          <p:spPr>
            <a:xfrm>
              <a:off x="2340431" y="5544152"/>
              <a:ext cx="547147" cy="638466"/>
            </a:xfrm>
            <a:prstGeom prst="rect">
              <a:avLst/>
            </a:prstGeo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EA806A47-D122-427C-B4CD-04247F700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711" y="5590074"/>
              <a:ext cx="510587" cy="546623"/>
            </a:xfrm>
            <a:prstGeom prst="rect">
              <a:avLst/>
            </a:prstGeom>
          </p:spPr>
        </p:pic>
      </p:grp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F161331D-61BB-4E60-97B5-D589A46D0CD8}"/>
              </a:ext>
            </a:extLst>
          </p:cNvPr>
          <p:cNvSpPr/>
          <p:nvPr/>
        </p:nvSpPr>
        <p:spPr>
          <a:xfrm>
            <a:off x="316916" y="2874252"/>
            <a:ext cx="11553825" cy="341913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Action Button: Sound 8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C4E2119-DCD6-4951-BB4A-B5BEE63942D2}"/>
              </a:ext>
            </a:extLst>
          </p:cNvPr>
          <p:cNvSpPr/>
          <p:nvPr/>
        </p:nvSpPr>
        <p:spPr>
          <a:xfrm>
            <a:off x="4531123" y="1274078"/>
            <a:ext cx="456017" cy="341595"/>
          </a:xfrm>
          <a:prstGeom prst="actionButtonSound">
            <a:avLst/>
          </a:prstGeom>
          <a:solidFill>
            <a:srgbClr val="FFFF00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Action Button: Sound 9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3A8B651-85D1-42A7-9069-DE1D1B6FDFFE}"/>
              </a:ext>
            </a:extLst>
          </p:cNvPr>
          <p:cNvSpPr/>
          <p:nvPr/>
        </p:nvSpPr>
        <p:spPr>
          <a:xfrm>
            <a:off x="5089564" y="5470221"/>
            <a:ext cx="456017" cy="341595"/>
          </a:xfrm>
          <a:prstGeom prst="actionButtonSound">
            <a:avLst/>
          </a:prstGeom>
          <a:solidFill>
            <a:srgbClr val="FFFF00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Action Button: Sound 9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16831A9-197B-4F01-9D2B-4FED4AB09777}"/>
              </a:ext>
            </a:extLst>
          </p:cNvPr>
          <p:cNvSpPr/>
          <p:nvPr/>
        </p:nvSpPr>
        <p:spPr>
          <a:xfrm>
            <a:off x="8296360" y="1057115"/>
            <a:ext cx="456017" cy="341595"/>
          </a:xfrm>
          <a:prstGeom prst="actionButtonSound">
            <a:avLst/>
          </a:prstGeom>
          <a:solidFill>
            <a:srgbClr val="FFFF00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Action Button: Sound 9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B2ED1F8-E47B-443A-A297-6AC53A961010}"/>
              </a:ext>
            </a:extLst>
          </p:cNvPr>
          <p:cNvSpPr/>
          <p:nvPr/>
        </p:nvSpPr>
        <p:spPr>
          <a:xfrm>
            <a:off x="8222728" y="4752859"/>
            <a:ext cx="456017" cy="341595"/>
          </a:xfrm>
          <a:prstGeom prst="actionButtonSound">
            <a:avLst/>
          </a:prstGeom>
          <a:solidFill>
            <a:srgbClr val="FFFF00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FD3F75A-20FE-4351-A702-AEC3EFEE4776}"/>
              </a:ext>
            </a:extLst>
          </p:cNvPr>
          <p:cNvGrpSpPr/>
          <p:nvPr/>
        </p:nvGrpSpPr>
        <p:grpSpPr>
          <a:xfrm>
            <a:off x="4216988" y="6175904"/>
            <a:ext cx="340892" cy="397787"/>
            <a:chOff x="2340431" y="5544152"/>
            <a:chExt cx="547147" cy="638466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BD8F051-C4A7-4AD2-A903-9FC3DD003F3D}"/>
                </a:ext>
              </a:extLst>
            </p:cNvPr>
            <p:cNvSpPr/>
            <p:nvPr/>
          </p:nvSpPr>
          <p:spPr>
            <a:xfrm>
              <a:off x="2340431" y="5544152"/>
              <a:ext cx="547147" cy="638466"/>
            </a:xfrm>
            <a:prstGeom prst="rect">
              <a:avLst/>
            </a:prstGeo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E5247109-0EE2-40D0-A019-C5137018F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711" y="5590074"/>
              <a:ext cx="510587" cy="546623"/>
            </a:xfrm>
            <a:prstGeom prst="rect">
              <a:avLst/>
            </a:prstGeom>
          </p:spPr>
        </p:pic>
      </p:grpSp>
      <p:sp>
        <p:nvSpPr>
          <p:cNvPr id="101" name="Action Button: Sound 10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F93A0A9-380C-4FDE-8592-ECC12A277A67}"/>
              </a:ext>
            </a:extLst>
          </p:cNvPr>
          <p:cNvSpPr/>
          <p:nvPr/>
        </p:nvSpPr>
        <p:spPr>
          <a:xfrm>
            <a:off x="9379067" y="6230628"/>
            <a:ext cx="385283" cy="288609"/>
          </a:xfrm>
          <a:prstGeom prst="actionButtonSound">
            <a:avLst/>
          </a:prstGeom>
          <a:solidFill>
            <a:srgbClr val="FFFF00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Action Button: Go Forward or Next 10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9F40786-C16C-4D66-8D8D-5345B7F3387D}"/>
              </a:ext>
            </a:extLst>
          </p:cNvPr>
          <p:cNvSpPr/>
          <p:nvPr/>
        </p:nvSpPr>
        <p:spPr>
          <a:xfrm>
            <a:off x="6775288" y="6230359"/>
            <a:ext cx="385283" cy="288878"/>
          </a:xfrm>
          <a:prstGeom prst="actionButtonForwardNext">
            <a:avLst/>
          </a:prstGeom>
          <a:solidFill>
            <a:schemeClr val="bg1">
              <a:lumMod val="50000"/>
              <a:lumOff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5CD8B6-F3AA-467B-804A-F961B34249C2}"/>
              </a:ext>
            </a:extLst>
          </p:cNvPr>
          <p:cNvGrpSpPr/>
          <p:nvPr/>
        </p:nvGrpSpPr>
        <p:grpSpPr>
          <a:xfrm>
            <a:off x="155743" y="2766061"/>
            <a:ext cx="6330059" cy="3082414"/>
            <a:chOff x="155743" y="2766061"/>
            <a:chExt cx="6330059" cy="30824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30039AC-E86F-4746-A61C-4E2CA8E9E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5743" y="2766061"/>
              <a:ext cx="6330059" cy="308241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A0CB713-8197-4636-9EDC-E5C071ADB535}"/>
                </a:ext>
              </a:extLst>
            </p:cNvPr>
            <p:cNvGrpSpPr/>
            <p:nvPr/>
          </p:nvGrpSpPr>
          <p:grpSpPr>
            <a:xfrm>
              <a:off x="780383" y="3248130"/>
              <a:ext cx="547147" cy="638466"/>
              <a:chOff x="2340431" y="5544152"/>
              <a:chExt cx="547147" cy="638466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A2B7690-F911-4CAB-9EEC-0932DCADB0BF}"/>
                  </a:ext>
                </a:extLst>
              </p:cNvPr>
              <p:cNvSpPr/>
              <p:nvPr/>
            </p:nvSpPr>
            <p:spPr>
              <a:xfrm>
                <a:off x="2340431" y="5544152"/>
                <a:ext cx="547147" cy="638466"/>
              </a:xfrm>
              <a:prstGeom prst="rect">
                <a:avLst/>
              </a:prstGeom>
              <a:solidFill>
                <a:srgbClr val="00206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 sz="1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CCB105D6-0C7E-458E-A2A5-604FF52569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8711" y="5590074"/>
                <a:ext cx="510587" cy="546623"/>
              </a:xfrm>
              <a:prstGeom prst="rect">
                <a:avLst/>
              </a:prstGeom>
            </p:spPr>
          </p:pic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98EF3F1-807C-4CDE-B945-0EA9D15AF43B}"/>
              </a:ext>
            </a:extLst>
          </p:cNvPr>
          <p:cNvGrpSpPr/>
          <p:nvPr/>
        </p:nvGrpSpPr>
        <p:grpSpPr>
          <a:xfrm>
            <a:off x="4295642" y="2723217"/>
            <a:ext cx="5696167" cy="2958516"/>
            <a:chOff x="4295642" y="2723217"/>
            <a:chExt cx="5696167" cy="2958516"/>
          </a:xfrm>
        </p:grpSpPr>
        <p:sp>
          <p:nvSpPr>
            <p:cNvPr id="96" name="Star: 5 Points 95">
              <a:extLst>
                <a:ext uri="{FF2B5EF4-FFF2-40B4-BE49-F238E27FC236}">
                  <a16:creationId xmlns:a16="http://schemas.microsoft.com/office/drawing/2014/main" id="{FF1B964B-D010-4CA7-9869-890E7F6DE7B7}"/>
                </a:ext>
              </a:extLst>
            </p:cNvPr>
            <p:cNvSpPr/>
            <p:nvPr/>
          </p:nvSpPr>
          <p:spPr>
            <a:xfrm>
              <a:off x="9285588" y="2723217"/>
              <a:ext cx="706221" cy="63294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3A16DA5-C822-45B1-8F1D-C0B97353AF51}"/>
                </a:ext>
              </a:extLst>
            </p:cNvPr>
            <p:cNvSpPr/>
            <p:nvPr/>
          </p:nvSpPr>
          <p:spPr>
            <a:xfrm>
              <a:off x="4295642" y="3091215"/>
              <a:ext cx="1032134" cy="2590518"/>
            </a:xfrm>
            <a:prstGeom prst="roundRect">
              <a:avLst/>
            </a:prstGeom>
            <a:noFill/>
            <a:ln w="57150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020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F9BF756-50FB-4C8B-A7ED-F887E16F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23825"/>
            <a:ext cx="11091600" cy="11049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Possible Future of AI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A83FD9-A3C1-4998-8C73-AF82F76B9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8" y="856215"/>
            <a:ext cx="11981698" cy="501519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37BF761-6F1F-4699-8861-82171750D70B}"/>
              </a:ext>
            </a:extLst>
          </p:cNvPr>
          <p:cNvSpPr txBox="1">
            <a:spLocks/>
          </p:cNvSpPr>
          <p:nvPr/>
        </p:nvSpPr>
        <p:spPr>
          <a:xfrm>
            <a:off x="8116479" y="3091991"/>
            <a:ext cx="3685880" cy="2630079"/>
          </a:xfrm>
          <a:prstGeom prst="cloud">
            <a:avLst/>
          </a:prstGeom>
          <a:solidFill>
            <a:srgbClr val="00B050"/>
          </a:solidFill>
          <a:ln>
            <a:solidFill>
              <a:schemeClr val="tx2">
                <a:lumMod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Future Implementation: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Causal Discovery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Clustering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Classification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Regression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861FF5-88A7-4839-B611-7D8E9637A2F3}"/>
              </a:ext>
            </a:extLst>
          </p:cNvPr>
          <p:cNvSpPr txBox="1"/>
          <p:nvPr/>
        </p:nvSpPr>
        <p:spPr>
          <a:xfrm>
            <a:off x="106608" y="6001785"/>
            <a:ext cx="119816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Graphic source: MIT Technology Review</a:t>
            </a:r>
          </a:p>
          <a:p>
            <a:r>
              <a:rPr lang="en-US" sz="1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https://www.technologyreview.com/2017/05/31/151461/experts-predict-when-artificial-intelligence-will-exceed-human-performance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5707424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RightStep">
      <a:dk1>
        <a:srgbClr val="000000"/>
      </a:dk1>
      <a:lt1>
        <a:srgbClr val="FFFFFF"/>
      </a:lt1>
      <a:dk2>
        <a:srgbClr val="243741"/>
      </a:dk2>
      <a:lt2>
        <a:srgbClr val="E8E2E2"/>
      </a:lt2>
      <a:accent1>
        <a:srgbClr val="2FB1BB"/>
      </a:accent1>
      <a:accent2>
        <a:srgbClr val="2578C7"/>
      </a:accent2>
      <a:accent3>
        <a:srgbClr val="4352DB"/>
      </a:accent3>
      <a:accent4>
        <a:srgbClr val="7245CF"/>
      </a:accent4>
      <a:accent5>
        <a:srgbClr val="AE37D9"/>
      </a:accent5>
      <a:accent6>
        <a:srgbClr val="C725AE"/>
      </a:accent6>
      <a:hlink>
        <a:srgbClr val="C75F58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2313</TotalTime>
  <Words>301</Words>
  <Application>Microsoft Office PowerPoint</Application>
  <PresentationFormat>Widescreen</PresentationFormat>
  <Paragraphs>33</Paragraphs>
  <Slides>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Gill Sans MT</vt:lpstr>
      <vt:lpstr>Walbaum Display</vt:lpstr>
      <vt:lpstr>3DFloatVTI</vt:lpstr>
      <vt:lpstr>Artificial Intelligence (AI) Development Considering University of California Irvine (UCI) Machine Learning Repository (MLR) </vt:lpstr>
      <vt:lpstr>Possible Future of 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Morris, Stephen A CPT USARMY ICOE (USA)</dc:creator>
  <cp:lastModifiedBy>Morris, Stephen A CPT USARMY ICOE (USA)</cp:lastModifiedBy>
  <cp:revision>32</cp:revision>
  <dcterms:created xsi:type="dcterms:W3CDTF">2020-07-24T14:19:06Z</dcterms:created>
  <dcterms:modified xsi:type="dcterms:W3CDTF">2020-08-02T17:02:34Z</dcterms:modified>
</cp:coreProperties>
</file>