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  <p:sldMasterId id="2147483675" r:id="rId4"/>
    <p:sldMasterId id="2147483680" r:id="rId5"/>
    <p:sldMasterId id="2147483685" r:id="rId6"/>
    <p:sldMasterId id="2147483690" r:id="rId7"/>
    <p:sldMasterId id="2147483695" r:id="rId8"/>
  </p:sldMasterIdLst>
  <p:notesMasterIdLst>
    <p:notesMasterId r:id="rId25"/>
  </p:notesMasterIdLst>
  <p:sldIdLst>
    <p:sldId id="257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2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6318" autoAdjust="0"/>
  </p:normalViewPr>
  <p:slideViewPr>
    <p:cSldViewPr snapToGrid="0">
      <p:cViewPr varScale="1">
        <p:scale>
          <a:sx n="59" d="100"/>
          <a:sy n="59" d="100"/>
        </p:scale>
        <p:origin x="1274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E2E0-B5FC-4B1A-915B-16CDFF41EAD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8CC4-9E86-4E76-BC62-68FB01E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9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Subdomain: user will select ‘Credit</a:t>
            </a:r>
            <a:r>
              <a:rPr lang="en-US" baseline="0" dirty="0" smtClean="0"/>
              <a:t> Application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Dataset: convert 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baseline="0" dirty="0" smtClean="0"/>
              <a:t> Type: &lt;may not use currently, but store value in a variable&gt;</a:t>
            </a:r>
          </a:p>
          <a:p>
            <a:r>
              <a:rPr lang="en-US" baseline="0" dirty="0" smtClean="0"/>
              <a:t>Explainer File: convert to </a:t>
            </a:r>
            <a:r>
              <a:rPr lang="en-US" baseline="0" dirty="0" err="1" smtClean="0"/>
              <a:t>DataFrame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32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Explainer </a:t>
            </a:r>
            <a:r>
              <a:rPr lang="en-US" dirty="0" err="1" smtClean="0"/>
              <a:t>DataFrame</a:t>
            </a:r>
            <a:r>
              <a:rPr lang="en-US" baseline="0" dirty="0" smtClean="0"/>
              <a:t> to get average of absolute values (multiply by 100 to display properly)</a:t>
            </a:r>
          </a:p>
          <a:p>
            <a:r>
              <a:rPr lang="en-US" baseline="0" dirty="0" smtClean="0"/>
              <a:t>List from Highest Value to Lowest Value</a:t>
            </a:r>
          </a:p>
          <a:p>
            <a:r>
              <a:rPr lang="en-US" baseline="0" dirty="0" smtClean="0"/>
              <a:t>By default all are selected (X)</a:t>
            </a:r>
          </a:p>
          <a:p>
            <a:r>
              <a:rPr lang="en-US" baseline="0" dirty="0" smtClean="0"/>
              <a:t>Allow user to deselect features </a:t>
            </a:r>
            <a:r>
              <a:rPr lang="en-US" baseline="0" dirty="0" smtClean="0">
                <a:sym typeface="Wingdings" panose="05000000000000000000" pitchFamily="2" charset="2"/>
              </a:rPr>
              <a:t> generate a new </a:t>
            </a:r>
            <a:r>
              <a:rPr lang="en-US" baseline="0" dirty="0" err="1" smtClean="0">
                <a:sym typeface="Wingdings" panose="05000000000000000000" pitchFamily="2" charset="2"/>
              </a:rPr>
              <a:t>DataFrame</a:t>
            </a:r>
            <a:r>
              <a:rPr lang="en-US" baseline="0" dirty="0" smtClean="0">
                <a:sym typeface="Wingdings" panose="05000000000000000000" pitchFamily="2" charset="2"/>
              </a:rPr>
              <a:t> with only the selected features and their values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will select ‘Age’ from the dropdown</a:t>
            </a:r>
          </a:p>
          <a:p>
            <a:r>
              <a:rPr lang="en-US" dirty="0" smtClean="0"/>
              <a:t>Get ‘Allowable Age Range’ from the Background Dataset</a:t>
            </a:r>
          </a:p>
          <a:p>
            <a:r>
              <a:rPr lang="en-US" dirty="0" smtClean="0"/>
              <a:t>User will enter range for each ‘Age Groups’</a:t>
            </a:r>
          </a:p>
          <a:p>
            <a:r>
              <a:rPr lang="en-US" dirty="0" smtClean="0"/>
              <a:t>Generates the table to the right</a:t>
            </a:r>
          </a:p>
          <a:p>
            <a:r>
              <a:rPr lang="en-US" dirty="0" smtClean="0"/>
              <a:t>Do the same for ‘Debt Ratio’ and ‘Monthly Income’</a:t>
            </a:r>
          </a:p>
          <a:p>
            <a:pPr marL="1397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37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Allow user to generate categories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Get ‘Prediction Score’ for each client from the Background Dataset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(‘Out of 100’ means 100 x value in spreadsheet)</a:t>
            </a:r>
          </a:p>
          <a:p>
            <a:r>
              <a:rPr lang="en-US" dirty="0" smtClean="0"/>
              <a:t>Get</a:t>
            </a:r>
            <a:r>
              <a:rPr lang="en-US" baseline="0" dirty="0" smtClean="0"/>
              <a:t> ‘Risk of Default’ values for each client from the Background Dataset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If Prediction score is &gt;= 10, then ‘Yes’. Else, if &lt;10, then ‘No’.</a:t>
            </a:r>
          </a:p>
          <a:p>
            <a:r>
              <a:rPr lang="en-US" baseline="0" dirty="0" smtClean="0"/>
              <a:t>Get ‘Explanations’ values from Explainer </a:t>
            </a:r>
            <a:r>
              <a:rPr lang="en-US" baseline="0" dirty="0" err="1" smtClean="0"/>
              <a:t>DataFrame</a:t>
            </a:r>
            <a:endParaRPr lang="en-US" baseline="0" dirty="0" smtClean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aseline="0" dirty="0" smtClean="0"/>
              <a:t>If ‘Percentage of…’ selected, display percentage under the categories (</a:t>
            </a:r>
            <a:r>
              <a:rPr lang="en-US" dirty="0" smtClean="0"/>
              <a:t>Client</a:t>
            </a:r>
            <a:r>
              <a:rPr lang="en-US" baseline="0" dirty="0" smtClean="0"/>
              <a:t> Profile, Debts, Delinquencies should add up to 100% per row)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If ‘Contribution</a:t>
            </a:r>
            <a:r>
              <a:rPr lang="en-US" baseline="0" dirty="0" smtClean="0"/>
              <a:t> value’ selected, display total of contributions for that category per client (multiply the raw value by 100)</a:t>
            </a:r>
          </a:p>
        </p:txBody>
      </p:sp>
    </p:spTree>
    <p:extLst>
      <p:ext uri="{BB962C8B-B14F-4D97-AF65-F5344CB8AC3E}">
        <p14:creationId xmlns:p14="http://schemas.microsoft.com/office/powerpoint/2010/main" val="402134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Avg. Default Score = Get average of all Prediction Score displayed on </a:t>
            </a:r>
            <a:r>
              <a:rPr lang="en-US" baseline="0" smtClean="0"/>
              <a:t>Slide </a:t>
            </a:r>
            <a:r>
              <a:rPr lang="en-US" baseline="0" smtClean="0"/>
              <a:t>14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/>
              <a:t>For each </a:t>
            </a:r>
            <a:r>
              <a:rPr lang="en-US" u="sng" baseline="0" dirty="0" smtClean="0"/>
              <a:t>client (from the Explainer DF):</a:t>
            </a:r>
            <a:endParaRPr lang="en-US" u="sng" baseline="0" dirty="0" smtClean="0"/>
          </a:p>
          <a:p>
            <a:r>
              <a:rPr lang="en-US" baseline="0" dirty="0" smtClean="0"/>
              <a:t>Ron’s Score = Prediction Score displayed on Slide 14 for Ron</a:t>
            </a:r>
          </a:p>
          <a:p>
            <a:r>
              <a:rPr lang="en-US" baseline="0" dirty="0" smtClean="0"/>
              <a:t>For each feature, Contribution = Value from Explainer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* </a:t>
            </a:r>
            <a:r>
              <a:rPr lang="en-US" baseline="0" dirty="0" smtClean="0"/>
              <a:t>100</a:t>
            </a:r>
          </a:p>
          <a:p>
            <a:r>
              <a:rPr lang="en-US" u="sng" baseline="0" dirty="0" smtClean="0"/>
              <a:t>Attributes Column:</a:t>
            </a:r>
          </a:p>
          <a:p>
            <a:r>
              <a:rPr lang="en-US" baseline="0" dirty="0" smtClean="0"/>
              <a:t>These values are from the background dataset DF.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3215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dirty="0" smtClean="0"/>
              <a:t>For each Category (Client</a:t>
            </a:r>
            <a:r>
              <a:rPr lang="en-US" baseline="0" dirty="0" smtClean="0"/>
              <a:t> Profile, Debts, Delinquencies)</a:t>
            </a:r>
            <a:r>
              <a:rPr lang="en-US" dirty="0" smtClean="0"/>
              <a:t>,</a:t>
            </a:r>
            <a:r>
              <a:rPr lang="en-US" baseline="0" dirty="0" smtClean="0"/>
              <a:t> Scorecard points are sum of point of their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Subdomain: user will select ‘Dermatology’ </a:t>
            </a:r>
          </a:p>
          <a:p>
            <a:r>
              <a:rPr lang="en-US" dirty="0" smtClean="0"/>
              <a:t>Dataset: convert 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baseline="0" dirty="0" smtClean="0"/>
              <a:t> Type: &lt;may not use currently, but store value in a variable&gt;</a:t>
            </a:r>
          </a:p>
          <a:p>
            <a:r>
              <a:rPr lang="en-US" baseline="0" dirty="0" smtClean="0"/>
              <a:t>Explainer File: convert to </a:t>
            </a:r>
            <a:r>
              <a:rPr lang="en-US" baseline="0" dirty="0" err="1" smtClean="0"/>
              <a:t>DataFrame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Subdomain: user will select ‘Diabetes’ </a:t>
            </a:r>
          </a:p>
          <a:p>
            <a:r>
              <a:rPr lang="en-US" dirty="0" smtClean="0"/>
              <a:t>Dataset: convert 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baseline="0" dirty="0" smtClean="0"/>
              <a:t> Type: &lt;may not use currently, but store value in a variable&gt;</a:t>
            </a:r>
          </a:p>
          <a:p>
            <a:r>
              <a:rPr lang="en-US" baseline="0" dirty="0" smtClean="0"/>
              <a:t>Explainer File: convert to </a:t>
            </a:r>
            <a:r>
              <a:rPr lang="en-US" baseline="0" dirty="0" err="1" smtClean="0"/>
              <a:t>DataFrame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Explainer </a:t>
            </a:r>
            <a:r>
              <a:rPr lang="en-US" dirty="0" err="1" smtClean="0"/>
              <a:t>DataFrame</a:t>
            </a:r>
            <a:r>
              <a:rPr lang="en-US" baseline="0" dirty="0" smtClean="0"/>
              <a:t> to get mean of absolute values</a:t>
            </a:r>
          </a:p>
          <a:p>
            <a:r>
              <a:rPr lang="en-US" baseline="0" dirty="0" smtClean="0"/>
              <a:t>List from Highest Value to Lowest Value</a:t>
            </a:r>
          </a:p>
          <a:p>
            <a:r>
              <a:rPr lang="en-US" baseline="0" dirty="0" smtClean="0"/>
              <a:t>By default all are selected (X)</a:t>
            </a:r>
          </a:p>
          <a:p>
            <a:r>
              <a:rPr lang="en-US" baseline="0" dirty="0" smtClean="0"/>
              <a:t>Allow user to deselect features </a:t>
            </a:r>
            <a:r>
              <a:rPr lang="en-US" baseline="0" dirty="0" smtClean="0">
                <a:sym typeface="Wingdings" panose="05000000000000000000" pitchFamily="2" charset="2"/>
              </a:rPr>
              <a:t> generate a new </a:t>
            </a:r>
            <a:r>
              <a:rPr lang="en-US" baseline="0" dirty="0" err="1" smtClean="0">
                <a:sym typeface="Wingdings" panose="05000000000000000000" pitchFamily="2" charset="2"/>
              </a:rPr>
              <a:t>DataFrame</a:t>
            </a:r>
            <a:r>
              <a:rPr lang="en-US" baseline="0" dirty="0" smtClean="0">
                <a:sym typeface="Wingdings" panose="05000000000000000000" pitchFamily="2" charset="2"/>
              </a:rPr>
              <a:t> with only the selected features and their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will select ‘Age’ from the dropdown</a:t>
            </a:r>
          </a:p>
          <a:p>
            <a:r>
              <a:rPr lang="en-US" dirty="0" smtClean="0"/>
              <a:t>Get ‘Allowable Age Range’ from the Background Dataset</a:t>
            </a:r>
          </a:p>
          <a:p>
            <a:r>
              <a:rPr lang="en-US" dirty="0" smtClean="0"/>
              <a:t>User will enter range for each ‘Age Groups’</a:t>
            </a:r>
          </a:p>
          <a:p>
            <a:r>
              <a:rPr lang="en-US" dirty="0" smtClean="0"/>
              <a:t>Generates the table to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3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user to generate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Get ‘Prediction Score’ for each patient from the Background Dataset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(‘Out of 100’ means 100 x value in spreadsheet)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</a:t>
            </a:r>
            <a:r>
              <a:rPr lang="en-US" baseline="0" dirty="0" smtClean="0"/>
              <a:t> ‘Predicted Diagnosis’ values for each patient from the Background Dataset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If Prediction score is &gt;= 50, then ‘Yes’. Else, if &lt;50, then ‘No’.</a:t>
            </a:r>
          </a:p>
          <a:p>
            <a:r>
              <a:rPr lang="en-US" baseline="0" dirty="0" smtClean="0"/>
              <a:t>Get ‘Explanations’ values from Explainer </a:t>
            </a:r>
            <a:r>
              <a:rPr lang="en-US" baseline="0" dirty="0" err="1" smtClean="0"/>
              <a:t>DataFrame</a:t>
            </a:r>
            <a:endParaRPr lang="en-US" baseline="0" dirty="0" smtClean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aseline="0" dirty="0" smtClean="0"/>
              <a:t>If ‘Percentage of…’ selected, display percentage under the categories (</a:t>
            </a:r>
            <a:r>
              <a:rPr lang="en-US" baseline="0" dirty="0" err="1" smtClean="0"/>
              <a:t>Clin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Demog</a:t>
            </a:r>
            <a:r>
              <a:rPr lang="en-US" baseline="0" dirty="0" smtClean="0"/>
              <a:t> should add up to 100% per row)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If ‘Contribution</a:t>
            </a:r>
            <a:r>
              <a:rPr lang="en-US" baseline="0" dirty="0" smtClean="0"/>
              <a:t> value’ selected, display total of contributions for that category per patient</a:t>
            </a:r>
          </a:p>
        </p:txBody>
      </p:sp>
    </p:spTree>
    <p:extLst>
      <p:ext uri="{BB962C8B-B14F-4D97-AF65-F5344CB8AC3E}">
        <p14:creationId xmlns:p14="http://schemas.microsoft.com/office/powerpoint/2010/main" val="296998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If ‘Proportional</a:t>
            </a:r>
            <a:r>
              <a:rPr lang="en-US" baseline="0" dirty="0" smtClean="0"/>
              <a:t> to the Total Confidence Score’ selected by user:</a:t>
            </a:r>
          </a:p>
          <a:p>
            <a:pPr marL="457200" indent="-317500"/>
            <a:r>
              <a:rPr lang="en-US" baseline="0" dirty="0" smtClean="0"/>
              <a:t>Need total of 12 squares</a:t>
            </a:r>
          </a:p>
          <a:p>
            <a:pPr marL="457200" indent="-317500"/>
            <a:r>
              <a:rPr lang="en-US" baseline="0" dirty="0" smtClean="0"/>
              <a:t>Take Sum of Absolute value of all contributions, and then divide by 12 to get value of each square.  </a:t>
            </a:r>
          </a:p>
          <a:p>
            <a:pPr marL="457200" indent="-317500"/>
            <a:r>
              <a:rPr lang="en-US" baseline="0" dirty="0" smtClean="0"/>
              <a:t>Example, if absolute value of all contributions = 6, each square = ½. If Insulin’s contribution is 1.0, then it will have 2 squares next to it.</a:t>
            </a:r>
          </a:p>
          <a:p>
            <a:pPr marL="457200" indent="-317500"/>
            <a:r>
              <a:rPr lang="en-US" baseline="0" dirty="0" smtClean="0"/>
              <a:t>Example, if ‘Glucose’ has ‘-0.5’ contribution (abs value of ‘0.5’), then it will have 1 squares.</a:t>
            </a:r>
          </a:p>
          <a:p>
            <a:pPr marL="139700" indent="0">
              <a:buNone/>
            </a:pPr>
            <a:r>
              <a:rPr lang="en-US" baseline="0" dirty="0" smtClean="0"/>
              <a:t>If ‘As Percentage of the Category Score’,</a:t>
            </a:r>
          </a:p>
          <a:p>
            <a:pPr marL="457200" indent="-317500"/>
            <a:r>
              <a:rPr lang="en-US" baseline="0" dirty="0" smtClean="0"/>
              <a:t>We need total of 12 squares</a:t>
            </a:r>
          </a:p>
          <a:p>
            <a:pPr marL="457200" indent="-317500"/>
            <a:r>
              <a:rPr lang="en-US" baseline="0" dirty="0" smtClean="0"/>
              <a:t>Each category will get 4 squares because we have 3 categories</a:t>
            </a:r>
          </a:p>
          <a:p>
            <a:pPr marL="457200" indent="-317500"/>
            <a:r>
              <a:rPr lang="en-US" baseline="0" dirty="0" smtClean="0"/>
              <a:t>The value of each square is 100%/4 = 25%.  </a:t>
            </a:r>
          </a:p>
          <a:p>
            <a:pPr marL="457200" indent="-317500"/>
            <a:r>
              <a:rPr lang="en-US" baseline="0" dirty="0" smtClean="0"/>
              <a:t>If absolute value of ‘Diabetes Family Pedigree’ contributes around 74% to its category (Personal &amp; Fam History), then it will get 3 squares next to it (since 74/25 is approximately 3).</a:t>
            </a:r>
          </a:p>
          <a:p>
            <a:pPr marL="13970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0006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5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6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7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7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0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1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4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7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2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85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5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43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15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31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3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54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1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4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28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13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84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01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356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16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7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74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09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30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dirty="0"/>
              <a:t>Eleza</a:t>
            </a:r>
            <a:endParaRPr sz="80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/>
              <a:t>Illuminate AI</a:t>
            </a:r>
            <a:endParaRPr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865414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15343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2357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43800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02585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10215580" y="461372"/>
            <a:ext cx="662152" cy="32582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sym typeface="Arial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7612290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Eleza</a:t>
            </a:r>
            <a:r>
              <a:rPr lang="en-US" dirty="0" smtClean="0"/>
              <a:t> Demo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/>
                <a:gridCol w="8897824"/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Please</a:t>
                      </a:r>
                      <a:r>
                        <a:rPr lang="en-US" sz="2500" baseline="0" dirty="0" smtClean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Search for Model File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60383" y="2230751"/>
            <a:ext cx="2761176" cy="1334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Insurance Claims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Credit Application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Investment Portfolios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Financial Instruments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6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30" name="Straight Connector 29"/>
          <p:cNvCxnSpPr>
            <a:endCxn id="8" idx="1"/>
          </p:cNvCxnSpPr>
          <p:nvPr/>
        </p:nvCxnSpPr>
        <p:spPr>
          <a:xfrm flipV="1">
            <a:off x="9824964" y="2898158"/>
            <a:ext cx="935419" cy="34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800685" y="3911005"/>
            <a:ext cx="2716224" cy="164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Model1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Model2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Model3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Model4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Model5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529660" y="4300594"/>
            <a:ext cx="1230725" cy="22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– Assessing Credit Applications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3477" y="1219195"/>
          <a:ext cx="10996786" cy="5402323"/>
        </p:xfrm>
        <a:graphic>
          <a:graphicData uri="http://schemas.openxmlformats.org/drawingml/2006/table">
            <a:tbl>
              <a:tblPr firstRow="1" bandRow="1"/>
              <a:tblGrid>
                <a:gridCol w="1339359"/>
                <a:gridCol w="9657427"/>
              </a:tblGrid>
              <a:tr h="540232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aseline="0" dirty="0" smtClean="0"/>
                        <a:t>Select (keep) only relevant attributes from individual score card:</a:t>
                      </a:r>
                    </a:p>
                    <a:p>
                      <a:endParaRPr lang="en-US" sz="1500" baseline="0" dirty="0" smtClean="0"/>
                    </a:p>
                    <a:p>
                      <a:r>
                        <a:rPr lang="en-US" sz="1500" baseline="0" dirty="0" smtClean="0"/>
                        <a:t>Summarized for all applicants, the attributes are listed from having the highest to lowest predictive power:</a:t>
                      </a:r>
                      <a:endParaRPr lang="en-US" sz="25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06565" y="2459424"/>
          <a:ext cx="7257394" cy="3907400"/>
        </p:xfrm>
        <a:graphic>
          <a:graphicData uri="http://schemas.openxmlformats.org/drawingml/2006/table">
            <a:tbl>
              <a:tblPr firstRow="1" bandRow="1"/>
              <a:tblGrid>
                <a:gridCol w="992631"/>
                <a:gridCol w="4598875"/>
                <a:gridCol w="166588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</a:t>
                      </a:r>
                      <a:r>
                        <a:rPr lang="en-US" sz="1300" baseline="0" dirty="0" smtClean="0"/>
                        <a:t> Relevant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Features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Predictive Power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1.5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 90 days late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0.60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Age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0.52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0.41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0.35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Monthly Income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0.25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Dependents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0.20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Debt Ratio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0.15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Real Estate Loans or Lines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0.10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Open Credit Lines And Loans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0.08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977122" y="5769665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5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45440" y="1219195"/>
          <a:ext cx="11602720" cy="5582925"/>
        </p:xfrm>
        <a:graphic>
          <a:graphicData uri="http://schemas.openxmlformats.org/drawingml/2006/table">
            <a:tbl>
              <a:tblPr firstRow="1" bandRow="1"/>
              <a:tblGrid>
                <a:gridCol w="6552716"/>
                <a:gridCol w="5050004"/>
              </a:tblGrid>
              <a:tr h="538485">
                <a:tc gridSpan="2">
                  <a:txBody>
                    <a:bodyPr/>
                    <a:lstStyle/>
                    <a:p>
                      <a:r>
                        <a:rPr lang="en-US" sz="2500" dirty="0" smtClean="0"/>
                        <a:t>Post-model</a:t>
                      </a:r>
                      <a:r>
                        <a:rPr lang="en-US" sz="2500" baseline="0" dirty="0" smtClean="0"/>
                        <a:t> Binning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444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73742" y="6330893"/>
            <a:ext cx="1146116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0300" y="2349359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252" y="1812712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Feature to Bin: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5408"/>
              </p:ext>
            </p:extLst>
          </p:nvPr>
        </p:nvGraphicFramePr>
        <p:xfrm>
          <a:off x="442292" y="3435611"/>
          <a:ext cx="4917086" cy="3272593"/>
        </p:xfrm>
        <a:graphic>
          <a:graphicData uri="http://schemas.openxmlformats.org/drawingml/2006/table">
            <a:tbl>
              <a:tblPr firstRow="1" bandRow="1"/>
              <a:tblGrid>
                <a:gridCol w="2280589"/>
                <a:gridCol w="1210909"/>
                <a:gridCol w="712793"/>
                <a:gridCol w="712795"/>
              </a:tblGrid>
              <a:tr h="757993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Age Groups</a:t>
                      </a:r>
                      <a:endParaRPr lang="en-US" sz="2500" b="1" dirty="0"/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500" b="1" dirty="0" smtClean="0"/>
                        <a:t>Enter Range</a:t>
                      </a:r>
                      <a:endParaRPr lang="en-US" sz="2500" b="1" dirty="0"/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8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31 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….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….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33068" y="1691718"/>
            <a:ext cx="1928709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(list all feature names selected above)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61640" y="2212211"/>
            <a:ext cx="1432560" cy="2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037" y="2955983"/>
            <a:ext cx="62584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Age Groups [Allowable Age Range: 8 – 91] 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93488" y="2833037"/>
          <a:ext cx="4276766" cy="3017520"/>
        </p:xfrm>
        <a:graphic>
          <a:graphicData uri="http://schemas.openxmlformats.org/drawingml/2006/table">
            <a:tbl>
              <a:tblPr firstRow="1" bandRow="1"/>
              <a:tblGrid>
                <a:gridCol w="2138383"/>
                <a:gridCol w="2138383"/>
              </a:tblGrid>
              <a:tr h="50131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Age Groups</a:t>
                      </a:r>
                      <a:endParaRPr lang="en-US" sz="25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Enter Range</a:t>
                      </a:r>
                      <a:endParaRPr lang="en-US" sz="2500" b="1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8 - 20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21 - 30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31 - 40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41 - 60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61 –</a:t>
                      </a:r>
                      <a:r>
                        <a:rPr lang="en-US" sz="2500" baseline="0" dirty="0" smtClean="0"/>
                        <a:t> Greater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3488" y="219527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User Generated Age Groups: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341614" y="6244352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4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9381"/>
              </p:ext>
            </p:extLst>
          </p:nvPr>
        </p:nvGraphicFramePr>
        <p:xfrm>
          <a:off x="415159" y="977476"/>
          <a:ext cx="11204028" cy="5830828"/>
        </p:xfrm>
        <a:graphic>
          <a:graphicData uri="http://schemas.openxmlformats.org/drawingml/2006/table">
            <a:tbl>
              <a:tblPr firstRow="1" bandRow="1"/>
              <a:tblGrid>
                <a:gridCol w="5827987"/>
                <a:gridCol w="5376041"/>
              </a:tblGrid>
              <a:tr h="753092">
                <a:tc gridSpan="2">
                  <a:txBody>
                    <a:bodyPr/>
                    <a:lstStyle/>
                    <a:p>
                      <a:r>
                        <a:rPr lang="en-US" sz="2500" dirty="0" smtClean="0"/>
                        <a:t>Categorize</a:t>
                      </a:r>
                      <a:r>
                        <a:rPr lang="en-US" sz="2500" baseline="0" dirty="0" smtClean="0"/>
                        <a:t> Features – group features into categories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7773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384509" y="6449670"/>
            <a:ext cx="1679787" cy="26597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652" y="172123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 category: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645" y="2073601"/>
            <a:ext cx="2306320" cy="2999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Text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739" y="2128577"/>
            <a:ext cx="20705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Enter category name: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9738" y="2507429"/>
          <a:ext cx="5117433" cy="3849585"/>
        </p:xfrm>
        <a:graphic>
          <a:graphicData uri="http://schemas.openxmlformats.org/drawingml/2006/table">
            <a:tbl>
              <a:tblPr firstRow="1" bandRow="1"/>
              <a:tblGrid>
                <a:gridCol w="792428"/>
                <a:gridCol w="4325005"/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Features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4252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 90 days late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Age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344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640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Monthly Income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Dependents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Debt Ratio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Real Estate Loans or Lines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4500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Open Credit Lines And Loans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2538" y="2023261"/>
            <a:ext cx="4656084" cy="3805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Profile/Demographic: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Age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Dependents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Monthly Income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Debts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Revolving Utilization of Unsecured Lines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Debt Ratio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Real Estate Loans or Lines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Open Credit Lines and Loans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Delinquencies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30-59 days past due not worse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60-89 days past due not worse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90 days late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3907" y="879184"/>
            <a:ext cx="3857493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User enters ‘Delinquencies’, ‘Debts’ and ‘Profile/Demographics’ and select relevant features for each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63805" y="1366520"/>
            <a:ext cx="491075" cy="9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103075" y="6246296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72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696" y="1219195"/>
          <a:ext cx="11881317" cy="5533774"/>
        </p:xfrm>
        <a:graphic>
          <a:graphicData uri="http://schemas.openxmlformats.org/drawingml/2006/table">
            <a:tbl>
              <a:tblPr firstRow="1" bandRow="1"/>
              <a:tblGrid>
                <a:gridCol w="2485697"/>
                <a:gridCol w="9395620"/>
              </a:tblGrid>
              <a:tr h="748129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Credit Score: View Explanations (Summary)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78564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How</a:t>
                      </a:r>
                      <a:r>
                        <a:rPr lang="en-US" sz="1300" baseline="0" dirty="0" smtClean="0"/>
                        <a:t> to view Contributions:</a:t>
                      </a:r>
                    </a:p>
                    <a:p>
                      <a:endParaRPr lang="en-US" sz="1300" baseline="0" dirty="0" smtClean="0"/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Prediction </a:t>
                      </a:r>
                      <a:r>
                        <a:rPr lang="en-US" sz="1500" baseline="0" dirty="0" smtClean="0"/>
                        <a:t>Score &amp; Category Contributions: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87199"/>
              </p:ext>
            </p:extLst>
          </p:nvPr>
        </p:nvGraphicFramePr>
        <p:xfrm>
          <a:off x="3268718" y="2575536"/>
          <a:ext cx="8631081" cy="3548126"/>
        </p:xfrm>
        <a:graphic>
          <a:graphicData uri="http://schemas.openxmlformats.org/drawingml/2006/table">
            <a:tbl>
              <a:tblPr firstRow="1" bandRow="1"/>
              <a:tblGrid>
                <a:gridCol w="832249"/>
                <a:gridCol w="589068"/>
                <a:gridCol w="1235030"/>
                <a:gridCol w="1785551"/>
                <a:gridCol w="1315995"/>
                <a:gridCol w="1346886"/>
                <a:gridCol w="1526302"/>
              </a:tblGrid>
              <a:tr h="717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Client 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Risk of Default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Prediction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or Confidence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Score (Out of 100)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Profile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/ Demographic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Debts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Delinquencies Contribution</a:t>
                      </a:r>
                      <a:endParaRPr lang="en-US" sz="15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- 29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30-50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8-21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</a:tr>
              <a:tr h="37939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21-29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50-70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29342" y="2695173"/>
            <a:ext cx="1442881" cy="5833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3108" y="3499154"/>
            <a:ext cx="2050547" cy="100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Contribution Value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Percentage of Contributions Per Row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418382" y="3278497"/>
            <a:ext cx="15002" cy="62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726208" y="3688407"/>
            <a:ext cx="662152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sym typeface="Arial"/>
              </a:rPr>
              <a:t>Click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2281246"/>
            <a:ext cx="3656462" cy="277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Explanations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883837" y="6336491"/>
            <a:ext cx="776967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31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7115"/>
              </p:ext>
            </p:extLst>
          </p:nvPr>
        </p:nvGraphicFramePr>
        <p:xfrm>
          <a:off x="162911" y="1219197"/>
          <a:ext cx="3415861" cy="5705859"/>
        </p:xfrm>
        <a:graphic>
          <a:graphicData uri="http://schemas.openxmlformats.org/drawingml/2006/table">
            <a:tbl>
              <a:tblPr firstRow="1" bandRow="1"/>
              <a:tblGrid>
                <a:gridCol w="3415861"/>
              </a:tblGrid>
              <a:tr h="88846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81739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56567"/>
              </p:ext>
            </p:extLst>
          </p:nvPr>
        </p:nvGraphicFramePr>
        <p:xfrm>
          <a:off x="162911" y="1219196"/>
          <a:ext cx="11829381" cy="6180309"/>
        </p:xfrm>
        <a:graphic>
          <a:graphicData uri="http://schemas.openxmlformats.org/drawingml/2006/table">
            <a:tbl>
              <a:tblPr firstRow="1" bandRow="1"/>
              <a:tblGrid>
                <a:gridCol w="3415861"/>
                <a:gridCol w="8413520"/>
              </a:tblGrid>
              <a:tr h="83553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Credit Score: View Explanations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34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smtClean="0"/>
                        <a:t>Select Client</a:t>
                      </a:r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Ron’s</a:t>
                      </a:r>
                    </a:p>
                    <a:p>
                      <a:r>
                        <a:rPr lang="en-US" sz="1500" baseline="0" dirty="0" smtClean="0"/>
                        <a:t>Scores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87063"/>
              </p:ext>
            </p:extLst>
          </p:nvPr>
        </p:nvGraphicFramePr>
        <p:xfrm>
          <a:off x="4361781" y="2938569"/>
          <a:ext cx="6474832" cy="3788041"/>
        </p:xfrm>
        <a:graphic>
          <a:graphicData uri="http://schemas.openxmlformats.org/drawingml/2006/table">
            <a:tbl>
              <a:tblPr firstRow="1" bandRow="1"/>
              <a:tblGrid>
                <a:gridCol w="3452648"/>
                <a:gridCol w="1665903"/>
                <a:gridCol w="1356281"/>
              </a:tblGrid>
              <a:tr h="478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Characteristics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Attributes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A:50-60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-1.5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 Ratio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DR: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1.2 – 1.4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3.5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Monthly Income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MI: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12000 - 14000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-1.0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389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45%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6.7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-0.9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9.2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8939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 90 days late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-1.7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Total</a:t>
                      </a:r>
                      <a:endParaRPr lang="en-US" sz="13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14.2</a:t>
                      </a:r>
                      <a:endParaRPr lang="en-US" sz="1300" b="1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0964237" y="6400561"/>
            <a:ext cx="992304" cy="32604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8579" y="2198451"/>
            <a:ext cx="59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Average Default Score:  </a:t>
            </a:r>
            <a:r>
              <a:rPr lang="en-US" dirty="0" smtClean="0"/>
              <a:t>7.5,          </a:t>
            </a:r>
            <a:r>
              <a:rPr lang="en-US" dirty="0" smtClean="0">
                <a:solidFill>
                  <a:schemeClr val="bg2"/>
                </a:solidFill>
              </a:rPr>
              <a:t>Ron’s Score: </a:t>
            </a:r>
            <a:r>
              <a:rPr lang="en-US" dirty="0" smtClean="0"/>
              <a:t>25.5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1278" y="2840589"/>
            <a:ext cx="877615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65601" y="2840588"/>
            <a:ext cx="1229480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</a:t>
            </a:r>
            <a:r>
              <a:rPr lang="en-US" sz="1467" kern="0" dirty="0" smtClean="0">
                <a:solidFill>
                  <a:srgbClr val="FFFFFF"/>
                </a:solidFill>
                <a:sym typeface="Arial"/>
              </a:rPr>
              <a:t>by Name</a:t>
            </a:r>
            <a:endParaRPr lang="en-US" sz="14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547"/>
              </p:ext>
            </p:extLst>
          </p:nvPr>
        </p:nvGraphicFramePr>
        <p:xfrm>
          <a:off x="162911" y="946826"/>
          <a:ext cx="11829381" cy="5907931"/>
        </p:xfrm>
        <a:graphic>
          <a:graphicData uri="http://schemas.openxmlformats.org/drawingml/2006/table">
            <a:tbl>
              <a:tblPr firstRow="1" bandRow="1"/>
              <a:tblGrid>
                <a:gridCol w="3415861"/>
                <a:gridCol w="8413520"/>
              </a:tblGrid>
              <a:tr h="479897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Credit Score: View Explanations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40501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Select Client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Ron’s</a:t>
                      </a:r>
                    </a:p>
                    <a:p>
                      <a:r>
                        <a:rPr lang="en-US" sz="1500" baseline="0" dirty="0" smtClean="0"/>
                        <a:t>Scoresheet</a:t>
                      </a:r>
                    </a:p>
                    <a:p>
                      <a:endParaRPr lang="en-US" sz="15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95123"/>
              </p:ext>
            </p:extLst>
          </p:nvPr>
        </p:nvGraphicFramePr>
        <p:xfrm>
          <a:off x="5060715" y="2057396"/>
          <a:ext cx="6839086" cy="4705567"/>
        </p:xfrm>
        <a:graphic>
          <a:graphicData uri="http://schemas.openxmlformats.org/drawingml/2006/table">
            <a:tbl>
              <a:tblPr firstRow="1" bandRow="1"/>
              <a:tblGrid>
                <a:gridCol w="1743193"/>
                <a:gridCol w="2527847"/>
                <a:gridCol w="1277879"/>
                <a:gridCol w="1290167"/>
              </a:tblGrid>
              <a:tr h="46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Categories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Characteristics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Attributes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Client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Profile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-2.5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A:50-60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-1.5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46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Monthly Income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MI: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12000 - 14000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-1.0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245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10.2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 Ratio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DR: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1.2 – 1.4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3.5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</a:tr>
              <a:tr h="503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45%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6.7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56132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Delinquencies</a:t>
                      </a:r>
                      <a:endParaRPr lang="en-US" sz="1300" b="1" dirty="0"/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6.6</a:t>
                      </a:r>
                      <a:endParaRPr lang="en-US" sz="1300" b="1" dirty="0"/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347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-0.9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50347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</a:t>
                      </a:r>
                      <a:r>
                        <a:rPr lang="en-US" sz="1300" baseline="0" dirty="0" smtClean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9.2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4558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Number of times 90 days late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-1.7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478905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Total</a:t>
                      </a:r>
                      <a:endParaRPr lang="en-US" sz="13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14.2</a:t>
                      </a:r>
                      <a:endParaRPr lang="en-US" sz="1300" b="1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1278" y="2840589"/>
            <a:ext cx="877615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4027" y="1448155"/>
            <a:ext cx="59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Average Default Score:  </a:t>
            </a:r>
            <a:r>
              <a:rPr lang="en-US" dirty="0" smtClean="0"/>
              <a:t>7.5,          </a:t>
            </a:r>
            <a:r>
              <a:rPr lang="en-US" dirty="0" smtClean="0">
                <a:solidFill>
                  <a:schemeClr val="bg2"/>
                </a:solidFill>
              </a:rPr>
              <a:t>Ron’s Score: </a:t>
            </a:r>
            <a:r>
              <a:rPr lang="en-US" dirty="0" smtClean="0"/>
              <a:t>25.5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01" y="2840588"/>
            <a:ext cx="1229480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</a:t>
            </a:r>
            <a:r>
              <a:rPr lang="en-US" sz="1467" kern="0" dirty="0" smtClean="0">
                <a:solidFill>
                  <a:srgbClr val="FFFFFF"/>
                </a:solidFill>
                <a:sym typeface="Arial"/>
              </a:rPr>
              <a:t>by Name</a:t>
            </a:r>
            <a:endParaRPr lang="en-US" sz="14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2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Eleza</a:t>
            </a:r>
            <a:r>
              <a:rPr lang="en-US" dirty="0" smtClean="0"/>
              <a:t> Demo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/>
                <a:gridCol w="8897824"/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Please</a:t>
                      </a:r>
                      <a:r>
                        <a:rPr lang="en-US" sz="2500" baseline="0" dirty="0" smtClean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42994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 (.csv)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Explainer File (.csv)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3676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Eleza</a:t>
            </a:r>
            <a:r>
              <a:rPr lang="en-US" dirty="0" smtClean="0"/>
              <a:t> Demo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/>
                <a:gridCol w="8897824"/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Please</a:t>
                      </a:r>
                      <a:r>
                        <a:rPr lang="en-US" sz="2500" baseline="0" dirty="0" smtClean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42994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 (.csv)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Explainer File (.csv)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60386" y="1943797"/>
            <a:ext cx="1944413" cy="181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Cancer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Cardiac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Dermatology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Diabetes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Radiology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Pharma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Genomics</a:t>
            </a:r>
          </a:p>
        </p:txBody>
      </p:sp>
      <p:cxnSp>
        <p:nvCxnSpPr>
          <p:cNvPr id="30" name="Straight Connector 29"/>
          <p:cNvCxnSpPr>
            <a:endCxn id="8" idx="1"/>
          </p:cNvCxnSpPr>
          <p:nvPr/>
        </p:nvCxnSpPr>
        <p:spPr>
          <a:xfrm flipV="1">
            <a:off x="9824964" y="2853086"/>
            <a:ext cx="935422" cy="39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800685" y="3911005"/>
            <a:ext cx="2716224" cy="164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Model1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Model2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Model3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Model4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Model5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529660" y="4300594"/>
            <a:ext cx="1230725" cy="22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– Diabetes Diagnosis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57354" y="982718"/>
          <a:ext cx="11587653" cy="5796455"/>
        </p:xfrm>
        <a:graphic>
          <a:graphicData uri="http://schemas.openxmlformats.org/drawingml/2006/table">
            <a:tbl>
              <a:tblPr firstRow="1" bandRow="1"/>
              <a:tblGrid>
                <a:gridCol w="623628"/>
                <a:gridCol w="10964025"/>
              </a:tblGrid>
              <a:tr h="5796455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Select (keep) only relevant attributes:</a:t>
                      </a:r>
                    </a:p>
                    <a:p>
                      <a:endParaRPr lang="en-US" sz="1500" baseline="0" dirty="0" smtClean="0"/>
                    </a:p>
                    <a:p>
                      <a:r>
                        <a:rPr lang="en-US" sz="1500" baseline="0" dirty="0" smtClean="0"/>
                        <a:t>Summarized for all patients, the attributes are listed from having the highest to lowest predictive power:</a:t>
                      </a:r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2408"/>
              </p:ext>
            </p:extLst>
          </p:nvPr>
        </p:nvGraphicFramePr>
        <p:xfrm>
          <a:off x="1198177" y="1791901"/>
          <a:ext cx="4466899" cy="4104640"/>
        </p:xfrm>
        <a:graphic>
          <a:graphicData uri="http://schemas.openxmlformats.org/drawingml/2006/table">
            <a:tbl>
              <a:tblPr firstRow="1" bandRow="1"/>
              <a:tblGrid>
                <a:gridCol w="987192"/>
                <a:gridCol w="2481608"/>
                <a:gridCol w="998099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</a:t>
                      </a:r>
                    </a:p>
                    <a:p>
                      <a:r>
                        <a:rPr lang="en-US" sz="1300" dirty="0" smtClean="0"/>
                        <a:t>Relevant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Features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Predictive Power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1.6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1.4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1.1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Mass Index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0.91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0.74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0.65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Skin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0.55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0.46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Blood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Pressure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0.44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0.32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Temp</a:t>
                      </a: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0.28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477880" y="6284071"/>
            <a:ext cx="1679787" cy="35367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37" y="6170575"/>
            <a:ext cx="62484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Outcome: Diabetes Diagnosis or Not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45440" y="1219195"/>
          <a:ext cx="11602720" cy="5582925"/>
        </p:xfrm>
        <a:graphic>
          <a:graphicData uri="http://schemas.openxmlformats.org/drawingml/2006/table">
            <a:tbl>
              <a:tblPr firstRow="1" bandRow="1"/>
              <a:tblGrid>
                <a:gridCol w="6552716"/>
                <a:gridCol w="5050004"/>
              </a:tblGrid>
              <a:tr h="538485">
                <a:tc gridSpan="2">
                  <a:txBody>
                    <a:bodyPr/>
                    <a:lstStyle/>
                    <a:p>
                      <a:r>
                        <a:rPr lang="en-US" sz="2500" dirty="0" smtClean="0"/>
                        <a:t>Post-model</a:t>
                      </a:r>
                      <a:r>
                        <a:rPr lang="en-US" sz="2500" baseline="0" dirty="0" smtClean="0"/>
                        <a:t> Binning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444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73742" y="6339042"/>
            <a:ext cx="1146116" cy="31140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0300" y="2349359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252" y="1812712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Feature to Bin: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11136"/>
              </p:ext>
            </p:extLst>
          </p:nvPr>
        </p:nvGraphicFramePr>
        <p:xfrm>
          <a:off x="554767" y="3357059"/>
          <a:ext cx="4809649" cy="3337463"/>
        </p:xfrm>
        <a:graphic>
          <a:graphicData uri="http://schemas.openxmlformats.org/drawingml/2006/table">
            <a:tbl>
              <a:tblPr firstRow="1" bandRow="1"/>
              <a:tblGrid>
                <a:gridCol w="2105837"/>
                <a:gridCol w="1241826"/>
                <a:gridCol w="730992"/>
                <a:gridCol w="730994"/>
              </a:tblGrid>
              <a:tr h="822863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Age</a:t>
                      </a:r>
                      <a:r>
                        <a:rPr lang="en-US" sz="2500" b="1" baseline="0" dirty="0" smtClean="0"/>
                        <a:t> </a:t>
                      </a:r>
                      <a:r>
                        <a:rPr lang="en-US" sz="2500" b="1" dirty="0" smtClean="0"/>
                        <a:t>Groups</a:t>
                      </a:r>
                      <a:endParaRPr lang="en-US" sz="2500" b="1" dirty="0"/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500" b="1" dirty="0" smtClean="0"/>
                        <a:t>Enter Range</a:t>
                      </a:r>
                      <a:endParaRPr lang="en-US" sz="2500" b="1" dirty="0"/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29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50 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70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….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….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To</a:t>
                      </a:r>
                      <a:endParaRPr lang="en-US" sz="2500" dirty="0"/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33068" y="1691718"/>
            <a:ext cx="1928709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(list all feature names selected above)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61640" y="2212211"/>
            <a:ext cx="1432560" cy="2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037" y="2945338"/>
            <a:ext cx="62584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Age Groups [Allowable Age Range: </a:t>
            </a:r>
            <a:r>
              <a:rPr lang="en-US" sz="1867" kern="0" dirty="0" smtClean="0">
                <a:solidFill>
                  <a:srgbClr val="000000"/>
                </a:solidFill>
                <a:cs typeface="Arial"/>
                <a:sym typeface="Arial"/>
              </a:rPr>
              <a:t>21 </a:t>
            </a: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en-US" sz="1867" kern="0" dirty="0" smtClean="0">
                <a:solidFill>
                  <a:srgbClr val="000000"/>
                </a:solidFill>
                <a:cs typeface="Arial"/>
                <a:sym typeface="Arial"/>
              </a:rPr>
              <a:t>81] </a:t>
            </a: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98991"/>
              </p:ext>
            </p:extLst>
          </p:nvPr>
        </p:nvGraphicFramePr>
        <p:xfrm>
          <a:off x="7393488" y="2833037"/>
          <a:ext cx="4276766" cy="2514600"/>
        </p:xfrm>
        <a:graphic>
          <a:graphicData uri="http://schemas.openxmlformats.org/drawingml/2006/table">
            <a:tbl>
              <a:tblPr firstRow="1" bandRow="1"/>
              <a:tblGrid>
                <a:gridCol w="2138383"/>
                <a:gridCol w="2138383"/>
              </a:tblGrid>
              <a:tr h="50131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Age Groups</a:t>
                      </a:r>
                      <a:endParaRPr lang="en-US" sz="25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Enter Range</a:t>
                      </a:r>
                      <a:endParaRPr lang="en-US" sz="2500" b="1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21 - 29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30 - 50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50 - 70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71 –</a:t>
                      </a:r>
                      <a:r>
                        <a:rPr lang="en-US" sz="2500" baseline="0" dirty="0" smtClean="0"/>
                        <a:t> Greater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3488" y="219527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User Generated Age Groups: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341614" y="6244352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3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159" y="1219195"/>
          <a:ext cx="11204028" cy="5570488"/>
        </p:xfrm>
        <a:graphic>
          <a:graphicData uri="http://schemas.openxmlformats.org/drawingml/2006/table">
            <a:tbl>
              <a:tblPr firstRow="1" bandRow="1"/>
              <a:tblGrid>
                <a:gridCol w="5827987"/>
                <a:gridCol w="5376041"/>
              </a:tblGrid>
              <a:tr h="753092">
                <a:tc gridSpan="2">
                  <a:txBody>
                    <a:bodyPr/>
                    <a:lstStyle/>
                    <a:p>
                      <a:r>
                        <a:rPr lang="en-US" sz="2500" dirty="0" smtClean="0"/>
                        <a:t>Categorize</a:t>
                      </a:r>
                      <a:r>
                        <a:rPr lang="en-US" sz="2500" baseline="0" dirty="0" smtClean="0"/>
                        <a:t> Features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739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1500" baseline="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482816" y="6392494"/>
            <a:ext cx="1679787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652" y="1962953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 category: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645" y="2315320"/>
            <a:ext cx="2306320" cy="2999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Text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739" y="2370295"/>
            <a:ext cx="20705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Enter category name: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8379"/>
              </p:ext>
            </p:extLst>
          </p:nvPr>
        </p:nvGraphicFramePr>
        <p:xfrm>
          <a:off x="899739" y="2749148"/>
          <a:ext cx="3468800" cy="3025333"/>
        </p:xfrm>
        <a:graphic>
          <a:graphicData uri="http://schemas.openxmlformats.org/drawingml/2006/table">
            <a:tbl>
              <a:tblPr firstRow="1" bandRow="1"/>
              <a:tblGrid>
                <a:gridCol w="987192"/>
                <a:gridCol w="2481608"/>
              </a:tblGrid>
              <a:tr h="42437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Features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Mass Index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Skin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Blood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Pressure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2538" y="2264979"/>
            <a:ext cx="4656084" cy="27795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 smtClean="0">
                <a:solidFill>
                  <a:srgbClr val="000000"/>
                </a:solidFill>
                <a:cs typeface="Arial"/>
                <a:sym typeface="Arial"/>
              </a:rPr>
              <a:t>Personal &amp; Family History:</a:t>
            </a:r>
            <a:endParaRPr lang="en-US" sz="1467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Age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Num. of Pregnancies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Diabetes Family Pedigree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Blood Lab Values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Glucose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Insulin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Clinical Measurements: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Body Mass Index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Skin Thickness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 smtClean="0">
                <a:solidFill>
                  <a:srgbClr val="000000"/>
                </a:solidFill>
                <a:cs typeface="Arial"/>
                <a:sym typeface="Arial"/>
              </a:rPr>
              <a:t>Blood Pressure</a:t>
            </a: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3907" y="879184"/>
            <a:ext cx="3857493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User enters </a:t>
            </a: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Personal &amp; Family History and makes selections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Same allowed for </a:t>
            </a:r>
            <a:r>
              <a:rPr lang="en-US" sz="1600" kern="0" dirty="0" smtClean="0">
                <a:solidFill>
                  <a:srgbClr val="FFFFFF"/>
                </a:solidFill>
                <a:sym typeface="Arial"/>
              </a:rPr>
              <a:t>‘Blood Lab Values’ and ‘Other Clinical Measurements’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 flipH="1">
            <a:off x="4263805" y="1366520"/>
            <a:ext cx="491075" cy="9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187557" y="6392494"/>
            <a:ext cx="1328640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7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7153"/>
              </p:ext>
            </p:extLst>
          </p:nvPr>
        </p:nvGraphicFramePr>
        <p:xfrm>
          <a:off x="199696" y="1219195"/>
          <a:ext cx="11881317" cy="5533774"/>
        </p:xfrm>
        <a:graphic>
          <a:graphicData uri="http://schemas.openxmlformats.org/drawingml/2006/table">
            <a:tbl>
              <a:tblPr firstRow="1" bandRow="1"/>
              <a:tblGrid>
                <a:gridCol w="2485697"/>
                <a:gridCol w="9395620"/>
              </a:tblGrid>
              <a:tr h="748129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Credit Score: View Explanations (Summary)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78564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How</a:t>
                      </a:r>
                      <a:r>
                        <a:rPr lang="en-US" sz="1300" baseline="0" dirty="0" smtClean="0"/>
                        <a:t> to view Contributions:</a:t>
                      </a:r>
                    </a:p>
                    <a:p>
                      <a:endParaRPr lang="en-US" sz="1300" baseline="0" dirty="0" smtClean="0"/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Prediction </a:t>
                      </a:r>
                      <a:r>
                        <a:rPr lang="en-US" sz="1500" baseline="0" dirty="0" smtClean="0"/>
                        <a:t>Score &amp; Category Contributions: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36488"/>
              </p:ext>
            </p:extLst>
          </p:nvPr>
        </p:nvGraphicFramePr>
        <p:xfrm>
          <a:off x="3268718" y="2575536"/>
          <a:ext cx="8631081" cy="3548126"/>
        </p:xfrm>
        <a:graphic>
          <a:graphicData uri="http://schemas.openxmlformats.org/drawingml/2006/table">
            <a:tbl>
              <a:tblPr firstRow="1" bandRow="1"/>
              <a:tblGrid>
                <a:gridCol w="832249"/>
                <a:gridCol w="589068"/>
                <a:gridCol w="1235030"/>
                <a:gridCol w="1785551"/>
                <a:gridCol w="1315995"/>
                <a:gridCol w="1346886"/>
                <a:gridCol w="1526302"/>
              </a:tblGrid>
              <a:tr h="717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Patient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Diabetes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Predicted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Prediction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or Confidence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Score (Out of 100)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Personal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&amp; Fam History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Blood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Lab Values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Clinical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Measurements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- 29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30-50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21-29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…</a:t>
                      </a:r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</a:tr>
              <a:tr h="37939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21-29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50-70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29342" y="2695173"/>
            <a:ext cx="1442881" cy="5833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3108" y="3499154"/>
            <a:ext cx="2050547" cy="100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Contribution Value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Percentage of Contributions Per Row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418382" y="3278497"/>
            <a:ext cx="15002" cy="62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726208" y="3688407"/>
            <a:ext cx="662152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sym typeface="Arial"/>
              </a:rPr>
              <a:t>Click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2281246"/>
            <a:ext cx="3656462" cy="277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Explanations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883837" y="6336491"/>
            <a:ext cx="776967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 smtClean="0">
                <a:solidFill>
                  <a:srgbClr val="FFFFFF"/>
                </a:solidFill>
                <a:sym typeface="Arial"/>
              </a:rPr>
              <a:t>Next</a:t>
            </a:r>
            <a:endParaRPr lang="en-US" sz="2133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48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697" y="1219195"/>
          <a:ext cx="11845159" cy="5570488"/>
        </p:xfrm>
        <a:graphic>
          <a:graphicData uri="http://schemas.openxmlformats.org/drawingml/2006/table">
            <a:tbl>
              <a:tblPr firstRow="1" bandRow="1"/>
              <a:tblGrid>
                <a:gridCol w="2170387"/>
                <a:gridCol w="9674772"/>
              </a:tblGrid>
              <a:tr h="75309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Credit Score: View Explanations (Per</a:t>
                      </a:r>
                      <a:r>
                        <a:rPr lang="en-US" sz="2500" baseline="0" dirty="0" smtClean="0"/>
                        <a:t> Patient)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</a:tr>
              <a:tr h="481739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How</a:t>
                      </a:r>
                      <a:r>
                        <a:rPr lang="en-US" sz="1300" baseline="0" dirty="0" smtClean="0"/>
                        <a:t> to view Contributions </a:t>
                      </a:r>
                    </a:p>
                    <a:p>
                      <a:r>
                        <a:rPr lang="en-US" sz="1300" baseline="0" dirty="0" smtClean="0"/>
                        <a:t>of Features</a:t>
                      </a:r>
                    </a:p>
                    <a:p>
                      <a:endParaRPr lang="en-US" sz="1300" baseline="0" dirty="0" smtClean="0"/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 </a:t>
                      </a:r>
                    </a:p>
                    <a:p>
                      <a:endParaRPr lang="en-US" sz="15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78083"/>
              </p:ext>
            </p:extLst>
          </p:nvPr>
        </p:nvGraphicFramePr>
        <p:xfrm>
          <a:off x="5355021" y="2154634"/>
          <a:ext cx="6544779" cy="3518408"/>
        </p:xfrm>
        <a:graphic>
          <a:graphicData uri="http://schemas.openxmlformats.org/drawingml/2006/table">
            <a:tbl>
              <a:tblPr firstRow="1" bandRow="1"/>
              <a:tblGrid>
                <a:gridCol w="1243487"/>
                <a:gridCol w="1155357"/>
                <a:gridCol w="1093573"/>
                <a:gridCol w="1044146"/>
                <a:gridCol w="1116776"/>
                <a:gridCol w="891440"/>
              </a:tblGrid>
              <a:tr h="956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Personal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&amp; Fam History </a:t>
                      </a:r>
                      <a:endParaRPr lang="en-US" sz="15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(70%)</a:t>
                      </a: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 </a:t>
                      </a: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Blood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Lab Values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(-10%)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 </a:t>
                      </a:r>
                      <a:r>
                        <a:rPr lang="en-US" sz="15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Bution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Clinical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Measurements </a:t>
                      </a:r>
                      <a:r>
                        <a:rPr lang="en-US" sz="15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(40%)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 </a:t>
                      </a:r>
                      <a:r>
                        <a:rPr lang="en-US" sz="15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Bution</a:t>
                      </a: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sz="1200" kern="0" dirty="0" smtClean="0">
                        <a:solidFill>
                          <a:srgbClr val="000000"/>
                        </a:solidFill>
                        <a:cs typeface="Arial"/>
                        <a:sym typeface="Arial"/>
                      </a:endParaRPr>
                    </a:p>
                    <a:p>
                      <a:pPr marL="0" indent="0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cs typeface="Arial"/>
                          <a:sym typeface="Arial"/>
                        </a:rPr>
                        <a:t>Body Mass Index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  <a:sym typeface="Arial"/>
                        </a:rPr>
                        <a:t>Skin Thickness</a:t>
                      </a:r>
                    </a:p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cs typeface="Arial"/>
                          <a:sym typeface="Arial"/>
                        </a:rPr>
                        <a:t>Blood Pressure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29342" y="3031503"/>
            <a:ext cx="1442881" cy="5833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9689" y="3953720"/>
            <a:ext cx="2050547" cy="1145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Proportional to the Category Score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Proportional to the Total Confidence Score</a:t>
            </a:r>
          </a:p>
        </p:txBody>
      </p:sp>
      <p:cxnSp>
        <p:nvCxnSpPr>
          <p:cNvPr id="14" name="Straight Connector 13"/>
          <p:cNvCxnSpPr>
            <a:endCxn id="13" idx="2"/>
          </p:cNvCxnSpPr>
          <p:nvPr/>
        </p:nvCxnSpPr>
        <p:spPr>
          <a:xfrm>
            <a:off x="1098333" y="3471037"/>
            <a:ext cx="146631" cy="162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28741"/>
              </p:ext>
            </p:extLst>
          </p:nvPr>
        </p:nvGraphicFramePr>
        <p:xfrm>
          <a:off x="2506734" y="2117393"/>
          <a:ext cx="2548759" cy="1849120"/>
        </p:xfrm>
        <a:graphic>
          <a:graphicData uri="http://schemas.openxmlformats.org/drawingml/2006/table">
            <a:tbl>
              <a:tblPr firstRow="1" bandRow="1"/>
              <a:tblGrid>
                <a:gridCol w="2548759"/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Patient ID</a:t>
                      </a:r>
                      <a:r>
                        <a:rPr lang="en-US" sz="1500" dirty="0" smtClean="0"/>
                        <a:t>:</a:t>
                      </a:r>
                      <a:r>
                        <a:rPr lang="en-US" sz="1500" baseline="0" dirty="0" smtClean="0"/>
                        <a:t> 2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Age</a:t>
                      </a:r>
                      <a:r>
                        <a:rPr lang="en-US" sz="1500" dirty="0" smtClean="0"/>
                        <a:t>: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20</a:t>
                      </a:r>
                      <a:r>
                        <a:rPr lang="en-US" sz="1500" baseline="0" dirty="0" smtClean="0"/>
                        <a:t> - 30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Diabetes</a:t>
                      </a:r>
                      <a:r>
                        <a:rPr lang="en-US" sz="1500" b="1" baseline="0" dirty="0" smtClean="0"/>
                        <a:t> Predicted</a:t>
                      </a:r>
                      <a:r>
                        <a:rPr lang="en-US" sz="1500" baseline="0" dirty="0" smtClean="0"/>
                        <a:t>: Yes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Prediction or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Confidence</a:t>
                      </a:r>
                      <a:r>
                        <a:rPr lang="en-US" sz="1500" b="1" baseline="0" dirty="0" smtClean="0"/>
                        <a:t> Score (Out of 100)</a:t>
                      </a:r>
                      <a:r>
                        <a:rPr lang="en-US" sz="1500" baseline="0" dirty="0" smtClean="0"/>
                        <a:t>: </a:t>
                      </a:r>
                      <a:r>
                        <a:rPr lang="en-US" sz="1500" b="1" baseline="0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47335" y="3315134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1044" y="3312506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4754" y="3312506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482" y="3996230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191" y="3993602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7482" y="4646188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18843" y="3329161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2552" y="3326533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38990" y="4072041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75435" y="3326077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82578" y="3339896"/>
            <a:ext cx="153488" cy="1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 smtClean="0">
                <a:solidFill>
                  <a:srgbClr val="FFFFFF"/>
                </a:solidFill>
                <a:sym typeface="Arial"/>
              </a:rPr>
              <a:t>cv</a:t>
            </a: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27596" y="3323165"/>
            <a:ext cx="153488" cy="1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 smtClean="0">
                <a:solidFill>
                  <a:srgbClr val="FFFFFF"/>
                </a:solidFill>
                <a:sym typeface="Arial"/>
              </a:rPr>
              <a:t>cv</a:t>
            </a: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5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 smtClean="0"/>
              <a:t>Scenario </a:t>
            </a:r>
            <a:r>
              <a:rPr lang="en" sz="8000" dirty="0"/>
              <a:t>2</a:t>
            </a:r>
            <a:endParaRPr sz="8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032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terial">
    <a:dk1>
      <a:srgbClr val="4285F4"/>
    </a:dk1>
    <a:lt1>
      <a:srgbClr val="FFFFFF"/>
    </a:lt1>
    <a:dk2>
      <a:srgbClr val="424242"/>
    </a:dk2>
    <a:lt2>
      <a:srgbClr val="737373"/>
    </a:lt2>
    <a:accent1>
      <a:srgbClr val="0277BD"/>
    </a:accent1>
    <a:accent2>
      <a:srgbClr val="0F9D58"/>
    </a:accent2>
    <a:accent3>
      <a:srgbClr val="DB4437"/>
    </a:accent3>
    <a:accent4>
      <a:srgbClr val="FAFAFA"/>
    </a:accent4>
    <a:accent5>
      <a:srgbClr val="4FC3F7"/>
    </a:accent5>
    <a:accent6>
      <a:srgbClr val="F4B400"/>
    </a:accent6>
    <a:hlink>
      <a:srgbClr val="4FC3F7"/>
    </a:hlink>
    <a:folHlink>
      <a:srgbClr val="4FC3F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2074</Words>
  <Application>Microsoft Office PowerPoint</Application>
  <PresentationFormat>Widescreen</PresentationFormat>
  <Paragraphs>623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Roboto</vt:lpstr>
      <vt:lpstr>Shruti</vt:lpstr>
      <vt:lpstr>Wingdings</vt:lpstr>
      <vt:lpstr>Material</vt:lpstr>
      <vt:lpstr>1_Material</vt:lpstr>
      <vt:lpstr>2_Material</vt:lpstr>
      <vt:lpstr>3_Material</vt:lpstr>
      <vt:lpstr>4_Material</vt:lpstr>
      <vt:lpstr>5_Material</vt:lpstr>
      <vt:lpstr>6_Material</vt:lpstr>
      <vt:lpstr>7_Material</vt:lpstr>
      <vt:lpstr>Eleza</vt:lpstr>
      <vt:lpstr>Eleza Demo</vt:lpstr>
      <vt:lpstr>Eleza Demo</vt:lpstr>
      <vt:lpstr>Healthcare – Diabetes Diagnosis</vt:lpstr>
      <vt:lpstr>Healthcare – Diabetes Diagnosis</vt:lpstr>
      <vt:lpstr>Healthcare – Diabetes Diagnosis</vt:lpstr>
      <vt:lpstr>Healthcare – Diabetes Diagnosis</vt:lpstr>
      <vt:lpstr>Healthcare – Diabetes Diagnosis</vt:lpstr>
      <vt:lpstr>Scenario 2</vt:lpstr>
      <vt:lpstr>Eleza Demo</vt:lpstr>
      <vt:lpstr>Financial – Assessing Credit Applications</vt:lpstr>
      <vt:lpstr>Financial – Assessing Credit Applications</vt:lpstr>
      <vt:lpstr>Financial – Assessing Credit Applications</vt:lpstr>
      <vt:lpstr>Healthcare – Diabetes Diagnosis</vt:lpstr>
      <vt:lpstr>Financial – Assessing Credit Applications</vt:lpstr>
      <vt:lpstr>Financial – Assessing Credit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Desai</dc:creator>
  <cp:lastModifiedBy>S Desai</cp:lastModifiedBy>
  <cp:revision>54</cp:revision>
  <dcterms:created xsi:type="dcterms:W3CDTF">2020-08-05T13:36:13Z</dcterms:created>
  <dcterms:modified xsi:type="dcterms:W3CDTF">2020-08-16T04:54:43Z</dcterms:modified>
</cp:coreProperties>
</file>