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0" r:id="rId3"/>
    <p:sldMasterId id="2147483675" r:id="rId4"/>
    <p:sldMasterId id="2147483680" r:id="rId5"/>
    <p:sldMasterId id="2147483685" r:id="rId6"/>
    <p:sldMasterId id="2147483690" r:id="rId7"/>
    <p:sldMasterId id="2147483695" r:id="rId8"/>
  </p:sldMasterIdLst>
  <p:notesMasterIdLst>
    <p:notesMasterId r:id="rId24"/>
  </p:notesMasterIdLst>
  <p:sldIdLst>
    <p:sldId id="257" r:id="rId9"/>
    <p:sldId id="271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9902" autoAdjust="0"/>
  </p:normalViewPr>
  <p:slideViewPr>
    <p:cSldViewPr snapToGrid="0">
      <p:cViewPr varScale="1">
        <p:scale>
          <a:sx n="54" d="100"/>
          <a:sy n="54" d="100"/>
        </p:scale>
        <p:origin x="11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5E2E0-B5FC-4B1A-915B-16CDFF41EA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78CC4-9E86-4E76-BC62-68FB01EEF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9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598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Subdomain: user will select ‘Credit</a:t>
            </a:r>
            <a:r>
              <a:rPr lang="en-US" baseline="0" dirty="0"/>
              <a:t> Application</a:t>
            </a:r>
            <a:r>
              <a:rPr lang="en-US" dirty="0"/>
              <a:t>’</a:t>
            </a:r>
          </a:p>
          <a:p>
            <a:r>
              <a:rPr lang="en-US" dirty="0"/>
              <a:t>Dataset: convert to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Model</a:t>
            </a:r>
            <a:r>
              <a:rPr lang="en-US" baseline="0" dirty="0"/>
              <a:t> Type: &lt;may not use currently, but store value in a variable&gt;</a:t>
            </a:r>
          </a:p>
          <a:p>
            <a:r>
              <a:rPr lang="en-US" baseline="0" dirty="0"/>
              <a:t>Explainer File: convert to </a:t>
            </a:r>
            <a:r>
              <a:rPr lang="en-US" baseline="0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28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Explainer </a:t>
            </a:r>
            <a:r>
              <a:rPr lang="en-US" dirty="0" err="1"/>
              <a:t>DataFrame</a:t>
            </a:r>
            <a:r>
              <a:rPr lang="en-US" baseline="0" dirty="0"/>
              <a:t> to get mean of absolute values</a:t>
            </a:r>
          </a:p>
          <a:p>
            <a:r>
              <a:rPr lang="en-US" baseline="0" dirty="0"/>
              <a:t>List from Highest Value to Lowest Value</a:t>
            </a:r>
          </a:p>
          <a:p>
            <a:r>
              <a:rPr lang="en-US" baseline="0" dirty="0"/>
              <a:t>By default all are selected (X)</a:t>
            </a:r>
          </a:p>
          <a:p>
            <a:r>
              <a:rPr lang="en-US" baseline="0" dirty="0"/>
              <a:t>Allow user to deselect features </a:t>
            </a:r>
            <a:r>
              <a:rPr lang="en-US" baseline="0" dirty="0">
                <a:sym typeface="Wingdings" panose="05000000000000000000" pitchFamily="2" charset="2"/>
              </a:rPr>
              <a:t> generate a new </a:t>
            </a:r>
            <a:r>
              <a:rPr lang="en-US" baseline="0" dirty="0" err="1">
                <a:sym typeface="Wingdings" panose="05000000000000000000" pitchFamily="2" charset="2"/>
              </a:rPr>
              <a:t>DataFrame</a:t>
            </a:r>
            <a:r>
              <a:rPr lang="en-US" baseline="0" dirty="0">
                <a:sym typeface="Wingdings" panose="05000000000000000000" pitchFamily="2" charset="2"/>
              </a:rPr>
              <a:t> with only the selected features and their values</a:t>
            </a: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45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will select ‘Age’ from the dropdown</a:t>
            </a:r>
          </a:p>
          <a:p>
            <a:r>
              <a:rPr lang="en-US" dirty="0"/>
              <a:t>Get ‘Allowable Age Range’ from the Background Dataset</a:t>
            </a:r>
          </a:p>
          <a:p>
            <a:r>
              <a:rPr lang="en-US" dirty="0"/>
              <a:t>User will enter range for each ‘Age Groups’</a:t>
            </a:r>
          </a:p>
          <a:p>
            <a:r>
              <a:rPr lang="en-US" dirty="0"/>
              <a:t>Generates the table to the right</a:t>
            </a:r>
          </a:p>
          <a:p>
            <a:r>
              <a:rPr lang="en-US" dirty="0"/>
              <a:t>Do the same for ‘Debt Ratio’ and ‘Monthly Income’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75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Allow user to generate categories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03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baseline="0" dirty="0"/>
              <a:t>For Client X:</a:t>
            </a:r>
          </a:p>
          <a:p>
            <a:r>
              <a:rPr lang="en-US" baseline="0" dirty="0"/>
              <a:t>Total Scorecard Points = ‘Probability Will Not Default’ for client X * 10</a:t>
            </a:r>
          </a:p>
          <a:p>
            <a:r>
              <a:rPr lang="en-US" baseline="0" dirty="0"/>
              <a:t>Avg. Probability = Get average of ‘Probability Will Not Default’ values of all clients</a:t>
            </a:r>
          </a:p>
          <a:p>
            <a:r>
              <a:rPr lang="en-US" baseline="0" dirty="0"/>
              <a:t>For each feature, scorecard points = (‘Avg. Probability’ + each Contribution Value) * 10</a:t>
            </a:r>
          </a:p>
        </p:txBody>
      </p:sp>
    </p:spTree>
    <p:extLst>
      <p:ext uri="{BB962C8B-B14F-4D97-AF65-F5344CB8AC3E}">
        <p14:creationId xmlns:p14="http://schemas.microsoft.com/office/powerpoint/2010/main" val="3132159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17500"/>
            <a:r>
              <a:rPr lang="en-US" dirty="0"/>
              <a:t>For each Category (Client</a:t>
            </a:r>
            <a:r>
              <a:rPr lang="en-US" baseline="0" dirty="0"/>
              <a:t> Profile, Debts, Delinquencies)</a:t>
            </a:r>
            <a:r>
              <a:rPr lang="en-US" dirty="0"/>
              <a:t>,</a:t>
            </a:r>
            <a:r>
              <a:rPr lang="en-US" baseline="0" dirty="0"/>
              <a:t> Scorecard points are sum of point of their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88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Subdomain: user will select ‘Dermatology’ </a:t>
            </a:r>
          </a:p>
          <a:p>
            <a:r>
              <a:rPr lang="en-US" dirty="0"/>
              <a:t>Dataset: convert to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Model</a:t>
            </a:r>
            <a:r>
              <a:rPr lang="en-US" baseline="0" dirty="0"/>
              <a:t> Type: &lt;may not use currently, but store value in a variable&gt;</a:t>
            </a:r>
          </a:p>
          <a:p>
            <a:r>
              <a:rPr lang="en-US" baseline="0" dirty="0"/>
              <a:t>Explainer File: convert to </a:t>
            </a:r>
            <a:r>
              <a:rPr lang="en-US" baseline="0" dirty="0" err="1"/>
              <a:t>DataFrame</a:t>
            </a: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3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Subdomain: user will select ‘Diabetes’ </a:t>
            </a:r>
          </a:p>
          <a:p>
            <a:r>
              <a:rPr lang="en-US" dirty="0"/>
              <a:t>Dataset: convert to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Model</a:t>
            </a:r>
            <a:r>
              <a:rPr lang="en-US" baseline="0" dirty="0"/>
              <a:t> Type: &lt;may not use currently, but store value in a variable&gt;</a:t>
            </a:r>
          </a:p>
          <a:p>
            <a:r>
              <a:rPr lang="en-US" baseline="0" dirty="0"/>
              <a:t>Explainer File: convert to </a:t>
            </a:r>
            <a:r>
              <a:rPr lang="en-US" baseline="0" dirty="0" err="1"/>
              <a:t>DataFrame</a:t>
            </a: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5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Explainer </a:t>
            </a:r>
            <a:r>
              <a:rPr lang="en-US" dirty="0" err="1"/>
              <a:t>DataFrame</a:t>
            </a:r>
            <a:r>
              <a:rPr lang="en-US" baseline="0" dirty="0"/>
              <a:t> to get mean of absolute values</a:t>
            </a:r>
          </a:p>
          <a:p>
            <a:r>
              <a:rPr lang="en-US" baseline="0" dirty="0"/>
              <a:t>List from Highest Value to Lowest Value</a:t>
            </a:r>
          </a:p>
          <a:p>
            <a:r>
              <a:rPr lang="en-US" baseline="0" dirty="0"/>
              <a:t>By default all are selected (X)</a:t>
            </a:r>
          </a:p>
          <a:p>
            <a:r>
              <a:rPr lang="en-US" baseline="0" dirty="0"/>
              <a:t>Allow user to deselect features </a:t>
            </a:r>
            <a:r>
              <a:rPr lang="en-US" baseline="0" dirty="0">
                <a:sym typeface="Wingdings" panose="05000000000000000000" pitchFamily="2" charset="2"/>
              </a:rPr>
              <a:t> generate a new </a:t>
            </a:r>
            <a:r>
              <a:rPr lang="en-US" baseline="0" dirty="0" err="1">
                <a:sym typeface="Wingdings" panose="05000000000000000000" pitchFamily="2" charset="2"/>
              </a:rPr>
              <a:t>DataFrame</a:t>
            </a:r>
            <a:r>
              <a:rPr lang="en-US" baseline="0" dirty="0">
                <a:sym typeface="Wingdings" panose="05000000000000000000" pitchFamily="2" charset="2"/>
              </a:rPr>
              <a:t> with only the selected features and their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5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will select ‘Age’ from the dropdown</a:t>
            </a:r>
          </a:p>
          <a:p>
            <a:r>
              <a:rPr lang="en-US" dirty="0"/>
              <a:t>Get ‘Allowable Age Range’ from the Background Dataset</a:t>
            </a:r>
          </a:p>
          <a:p>
            <a:r>
              <a:rPr lang="en-US" dirty="0"/>
              <a:t>User will enter range for each ‘Age Groups’</a:t>
            </a:r>
          </a:p>
          <a:p>
            <a:r>
              <a:rPr lang="en-US" dirty="0"/>
              <a:t>Generates the table to the right</a:t>
            </a:r>
          </a:p>
        </p:txBody>
      </p:sp>
    </p:spTree>
    <p:extLst>
      <p:ext uri="{BB962C8B-B14F-4D97-AF65-F5344CB8AC3E}">
        <p14:creationId xmlns:p14="http://schemas.microsoft.com/office/powerpoint/2010/main" val="170513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user to generate categories</a:t>
            </a:r>
          </a:p>
        </p:txBody>
      </p:sp>
    </p:spTree>
    <p:extLst>
      <p:ext uri="{BB962C8B-B14F-4D97-AF65-F5344CB8AC3E}">
        <p14:creationId xmlns:p14="http://schemas.microsoft.com/office/powerpoint/2010/main" val="3687227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</a:t>
            </a:r>
            <a:r>
              <a:rPr lang="en-US" baseline="0" dirty="0"/>
              <a:t> ‘Predicted Diagnosis’ values for each patient from the Background Dataset </a:t>
            </a:r>
            <a:r>
              <a:rPr lang="en-US" baseline="0" dirty="0" err="1"/>
              <a:t>DataFrame</a:t>
            </a:r>
            <a:endParaRPr lang="en-US" baseline="0" dirty="0"/>
          </a:p>
          <a:p>
            <a:r>
              <a:rPr lang="en-US" baseline="0" dirty="0"/>
              <a:t>Get ‘Prediction Score’ for each patient from the Background Dataset </a:t>
            </a:r>
            <a:r>
              <a:rPr lang="en-US" baseline="0" dirty="0" err="1"/>
              <a:t>DataFrame</a:t>
            </a:r>
            <a:endParaRPr lang="en-US" baseline="0" dirty="0"/>
          </a:p>
          <a:p>
            <a:r>
              <a:rPr lang="en-US" baseline="0" dirty="0"/>
              <a:t>Get ‘Explanations’ values from Explainer </a:t>
            </a:r>
            <a:r>
              <a:rPr lang="en-US" baseline="0" dirty="0" err="1"/>
              <a:t>DataFrame</a:t>
            </a:r>
            <a:endParaRPr lang="en-US" baseline="0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baseline="0" dirty="0"/>
              <a:t>If ‘Percentage of…’ selected, display percentage under the categories (</a:t>
            </a:r>
            <a:r>
              <a:rPr lang="en-US" baseline="0" dirty="0" err="1"/>
              <a:t>Clin</a:t>
            </a:r>
            <a:r>
              <a:rPr lang="en-US" baseline="0" dirty="0"/>
              <a:t> + </a:t>
            </a:r>
            <a:r>
              <a:rPr lang="en-US" baseline="0" dirty="0" err="1"/>
              <a:t>Hist</a:t>
            </a:r>
            <a:r>
              <a:rPr lang="en-US" baseline="0" dirty="0"/>
              <a:t> + </a:t>
            </a:r>
            <a:r>
              <a:rPr lang="en-US" baseline="0" dirty="0" err="1"/>
              <a:t>Demog</a:t>
            </a:r>
            <a:r>
              <a:rPr lang="en-US" baseline="0" dirty="0"/>
              <a:t> should add up to 100% per row)</a:t>
            </a:r>
            <a:endParaRPr lang="en-US" dirty="0"/>
          </a:p>
          <a:p>
            <a:r>
              <a:rPr lang="en-US" dirty="0"/>
              <a:t>If ‘Contribution</a:t>
            </a:r>
            <a:r>
              <a:rPr lang="en-US" baseline="0" dirty="0"/>
              <a:t> value’ selected, display total of contributions for that category per patient</a:t>
            </a:r>
          </a:p>
        </p:txBody>
      </p:sp>
    </p:spTree>
    <p:extLst>
      <p:ext uri="{BB962C8B-B14F-4D97-AF65-F5344CB8AC3E}">
        <p14:creationId xmlns:p14="http://schemas.microsoft.com/office/powerpoint/2010/main" val="296998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If ‘Proportional</a:t>
            </a:r>
            <a:r>
              <a:rPr lang="en-US" baseline="0" dirty="0"/>
              <a:t> to the Total Confidence Score’ selected by user:</a:t>
            </a:r>
          </a:p>
          <a:p>
            <a:pPr marL="457200" indent="-317500"/>
            <a:r>
              <a:rPr lang="en-US" baseline="0" dirty="0"/>
              <a:t>Need total of 12 squares</a:t>
            </a:r>
          </a:p>
          <a:p>
            <a:pPr marL="457200" indent="-317500"/>
            <a:r>
              <a:rPr lang="en-US" baseline="0" dirty="0"/>
              <a:t>Take Sum of Absolute value of all contributions, and then divide by 12 to get value of each square.  </a:t>
            </a:r>
          </a:p>
          <a:p>
            <a:pPr marL="457200" indent="-317500"/>
            <a:r>
              <a:rPr lang="en-US" baseline="0" dirty="0"/>
              <a:t>Example, if absolute value of all contributions = 6, each square = ½. If Insulin’s contribution is 1.0, then it will have 2 squares next to it.</a:t>
            </a:r>
          </a:p>
          <a:p>
            <a:pPr marL="457200" indent="-317500"/>
            <a:r>
              <a:rPr lang="en-US" baseline="0" dirty="0"/>
              <a:t>Example, if ‘Glucose’ has ‘-0.5’ contribution (abs value of ‘0.5’), then it will have 1 squares.</a:t>
            </a:r>
          </a:p>
          <a:p>
            <a:pPr marL="139700" indent="0">
              <a:buNone/>
            </a:pPr>
            <a:r>
              <a:rPr lang="en-US" baseline="0" dirty="0"/>
              <a:t>If ‘As Percentage of the Category Score’,</a:t>
            </a:r>
          </a:p>
          <a:p>
            <a:pPr marL="457200" indent="-317500"/>
            <a:r>
              <a:rPr lang="en-US" baseline="0" dirty="0"/>
              <a:t>We need total of 12 squares</a:t>
            </a:r>
          </a:p>
          <a:p>
            <a:pPr marL="457200" indent="-317500"/>
            <a:r>
              <a:rPr lang="en-US" baseline="0" dirty="0"/>
              <a:t>Each category will get 4 squares because we have 3 categories</a:t>
            </a:r>
          </a:p>
          <a:p>
            <a:pPr marL="457200" indent="-317500"/>
            <a:r>
              <a:rPr lang="en-US" baseline="0" dirty="0"/>
              <a:t>The value of each square is 100%/4 = 25%.  </a:t>
            </a:r>
          </a:p>
          <a:p>
            <a:pPr marL="457200" indent="-317500"/>
            <a:r>
              <a:rPr lang="en-US" baseline="0" dirty="0"/>
              <a:t>If absolute value of ‘Diabetes Family Pedigree’ contributes around 74% to its category (Personal &amp; Fam History), then it will get 3 squares next to it (since 74/25 is approximately 3).</a:t>
            </a:r>
          </a:p>
          <a:p>
            <a:pPr marL="13970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000065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46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08BB7DA-E665-4898-8CEB-2FB5B685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08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53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25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760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95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79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076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01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01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99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08BB7DA-E665-4898-8CEB-2FB5B685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24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67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924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985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53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4433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152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8311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034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543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1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E08BB7DA-E665-4898-8CEB-2FB5B685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644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285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4139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9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08BB7DA-E665-4898-8CEB-2FB5B685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9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5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1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2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1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E08BB7DA-E665-4898-8CEB-2FB5B685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384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737373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015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737373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3356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737373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316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737373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77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737373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8748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737373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1091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737373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301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8000" dirty="0"/>
              <a:t>Eleza</a:t>
            </a:r>
            <a:endParaRPr sz="8000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200" dirty="0"/>
              <a:t>Illuminate AI</a:t>
            </a:r>
            <a:endParaRPr sz="3200" dirty="0"/>
          </a:p>
        </p:txBody>
      </p:sp>
      <p:sp>
        <p:nvSpPr>
          <p:cNvPr id="2" name="Rounded Rectangle 1"/>
          <p:cNvSpPr/>
          <p:nvPr/>
        </p:nvSpPr>
        <p:spPr>
          <a:xfrm>
            <a:off x="865414" y="974273"/>
            <a:ext cx="1828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15343" y="974273"/>
            <a:ext cx="1828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52357" y="974273"/>
            <a:ext cx="1828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43800" y="974273"/>
            <a:ext cx="1828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02585" y="974273"/>
            <a:ext cx="1828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9" name="Right Arrow 8"/>
          <p:cNvSpPr/>
          <p:nvPr/>
        </p:nvSpPr>
        <p:spPr>
          <a:xfrm rot="5400000">
            <a:off x="10215580" y="461372"/>
            <a:ext cx="662152" cy="32582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067" kern="0" dirty="0">
                <a:solidFill>
                  <a:srgbClr val="FFFFFF"/>
                </a:solidFill>
                <a:sym typeface="Arial"/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76122909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Eleza</a:t>
            </a:r>
            <a:r>
              <a:rPr lang="en-US" dirty="0"/>
              <a:t> Demo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53478" y="1219195"/>
          <a:ext cx="10355653" cy="5276200"/>
        </p:xfrm>
        <a:graphic>
          <a:graphicData uri="http://schemas.openxmlformats.org/drawingml/2006/table">
            <a:tbl>
              <a:tblPr firstRow="1" bandRow="1"/>
              <a:tblGrid>
                <a:gridCol w="145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7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6888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312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  <a:p>
                      <a:r>
                        <a:rPr lang="en-US" sz="2500" dirty="0"/>
                        <a:t>Please</a:t>
                      </a:r>
                      <a:r>
                        <a:rPr lang="en-US" sz="2500" baseline="0" dirty="0"/>
                        <a:t> enter required information: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7702156" y="3565564"/>
            <a:ext cx="2455672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Search File System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702156" y="4088811"/>
            <a:ext cx="2306320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Dropdown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702156" y="4652784"/>
            <a:ext cx="2455672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Search File System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39580" y="3533099"/>
            <a:ext cx="377952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Select Background Dataset File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39580" y="4046368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Select Model Type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39580" y="4587855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Search for Model File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037188" y="5392018"/>
            <a:ext cx="1679787" cy="531029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>
                <a:solidFill>
                  <a:srgbClr val="FFFFFF"/>
                </a:solidFill>
                <a:sym typeface="Arial"/>
              </a:rPr>
              <a:t>Next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702156" y="3038083"/>
            <a:ext cx="2455672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Dropdown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39580" y="3005618"/>
            <a:ext cx="377952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Type of application subdomain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60383" y="2230751"/>
            <a:ext cx="2761176" cy="1334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Insurance Claims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Credit Application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Investment Portfolios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Financial Instruments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600" kern="0" dirty="0">
              <a:solidFill>
                <a:srgbClr val="FFFFFF"/>
              </a:solidFill>
              <a:sym typeface="Arial"/>
            </a:endParaRPr>
          </a:p>
        </p:txBody>
      </p:sp>
      <p:cxnSp>
        <p:nvCxnSpPr>
          <p:cNvPr id="30" name="Straight Connector 29"/>
          <p:cNvCxnSpPr>
            <a:endCxn id="8" idx="1"/>
          </p:cNvCxnSpPr>
          <p:nvPr/>
        </p:nvCxnSpPr>
        <p:spPr>
          <a:xfrm flipV="1">
            <a:off x="9824964" y="2898158"/>
            <a:ext cx="935419" cy="346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12125" y="1902372"/>
            <a:ext cx="1376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General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88979" y="1902372"/>
            <a:ext cx="1458647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Healthcare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47626" y="1902372"/>
            <a:ext cx="1376855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Financial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19101" y="1902372"/>
            <a:ext cx="1376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Education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95956" y="1902372"/>
            <a:ext cx="182900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Manufacturing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837263" y="1902372"/>
            <a:ext cx="1376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Legal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0800685" y="3911005"/>
            <a:ext cx="2716224" cy="1646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 err="1">
                <a:solidFill>
                  <a:srgbClr val="FFFFFF"/>
                </a:solidFill>
                <a:sym typeface="Arial"/>
              </a:rPr>
              <a:t>XGBoost</a:t>
            </a:r>
            <a:endParaRPr lang="en-US" sz="1600" kern="0" dirty="0">
              <a:solidFill>
                <a:srgbClr val="FFFFFF"/>
              </a:solidFill>
              <a:sym typeface="Arial"/>
            </a:endParaRP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Gradient Boosted Trees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Random Forest 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K Nearest Neighbor 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Deep Learning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9529660" y="4300594"/>
            <a:ext cx="1230725" cy="227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12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– Assessing Credit Applications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53477" y="1219195"/>
          <a:ext cx="10996786" cy="5402323"/>
        </p:xfrm>
        <a:graphic>
          <a:graphicData uri="http://schemas.openxmlformats.org/drawingml/2006/table">
            <a:tbl>
              <a:tblPr firstRow="1" bandRow="1"/>
              <a:tblGrid>
                <a:gridCol w="1339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7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2323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aseline="0" dirty="0"/>
                        <a:t>Select (keep) only relevant attributes from individual score card:</a:t>
                      </a:r>
                    </a:p>
                    <a:p>
                      <a:endParaRPr lang="en-US" sz="1500" baseline="0" dirty="0"/>
                    </a:p>
                    <a:p>
                      <a:r>
                        <a:rPr lang="en-US" sz="1500" baseline="0" dirty="0"/>
                        <a:t>Summarized for all applicants, the attributes are listed from having the highest to lowest predictive power: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06565" y="2459424"/>
          <a:ext cx="7257394" cy="3907400"/>
        </p:xfrm>
        <a:graphic>
          <a:graphicData uri="http://schemas.openxmlformats.org/drawingml/2006/table">
            <a:tbl>
              <a:tblPr firstRow="1" bandRow="1"/>
              <a:tblGrid>
                <a:gridCol w="99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1300" dirty="0"/>
                        <a:t>Select</a:t>
                      </a:r>
                      <a:r>
                        <a:rPr lang="en-US" sz="1300" baseline="0" dirty="0"/>
                        <a:t> Relevant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Features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Predictive Power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r>
                        <a:rPr lang="en-US" sz="13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Revolving Utilization of Unsecured Lines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r>
                        <a:rPr lang="en-US" sz="13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Number of times 90 days late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0.60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r>
                        <a:rPr lang="en-US" sz="13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Age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0.52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r>
                        <a:rPr lang="en-US" sz="13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Number of times</a:t>
                      </a:r>
                      <a:r>
                        <a:rPr lang="en-US" sz="1300" baseline="0" dirty="0"/>
                        <a:t> 60-89 days past due not worse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0.41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r>
                        <a:rPr lang="en-US" sz="13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Number of times</a:t>
                      </a:r>
                      <a:r>
                        <a:rPr lang="en-US" sz="1300" baseline="0" dirty="0"/>
                        <a:t> 30-59 days past due not worse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r>
                        <a:rPr lang="en-US" sz="13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Monthly Income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0.25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Number of Dependents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0.20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r>
                        <a:rPr lang="en-US" sz="13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Debt Ratio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Number Real Estate Loans or Lines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Number of Open Credit Lines And Loans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9977122" y="5769665"/>
            <a:ext cx="1328640" cy="40674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>
                <a:solidFill>
                  <a:srgbClr val="FFFFFF"/>
                </a:solidFill>
                <a:sym typeface="Arial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34154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– Assessing Credit Applications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45440" y="1219195"/>
          <a:ext cx="11602720" cy="5582925"/>
        </p:xfrm>
        <a:graphic>
          <a:graphicData uri="http://schemas.openxmlformats.org/drawingml/2006/table">
            <a:tbl>
              <a:tblPr firstRow="1" bandRow="1"/>
              <a:tblGrid>
                <a:gridCol w="6552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485">
                <a:tc gridSpan="2">
                  <a:txBody>
                    <a:bodyPr/>
                    <a:lstStyle/>
                    <a:p>
                      <a:r>
                        <a:rPr lang="en-US" sz="2500" dirty="0"/>
                        <a:t>Post-model</a:t>
                      </a:r>
                      <a:r>
                        <a:rPr lang="en-US" sz="2500" baseline="0" dirty="0"/>
                        <a:t> Binning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444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500" baseline="0" dirty="0"/>
                    </a:p>
                    <a:p>
                      <a:endParaRPr lang="en-US" sz="1500" baseline="0" dirty="0"/>
                    </a:p>
                    <a:p>
                      <a:endParaRPr lang="en-US" sz="1500" baseline="0" dirty="0"/>
                    </a:p>
                    <a:p>
                      <a:endParaRPr lang="en-US" sz="2500" dirty="0"/>
                    </a:p>
                    <a:p>
                      <a:endParaRPr lang="en-US" sz="2500" dirty="0"/>
                    </a:p>
                    <a:p>
                      <a:endParaRPr lang="en-US" sz="2500" dirty="0"/>
                    </a:p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5573742" y="6330893"/>
            <a:ext cx="1146116" cy="34545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>
                <a:solidFill>
                  <a:srgbClr val="FFFFFF"/>
                </a:solidFill>
                <a:sym typeface="Arial"/>
              </a:rPr>
              <a:t>Submit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30300" y="2349359"/>
            <a:ext cx="2306320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Dropdown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252" y="1812712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Select Feature to Bin: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65408"/>
              </p:ext>
            </p:extLst>
          </p:nvPr>
        </p:nvGraphicFramePr>
        <p:xfrm>
          <a:off x="442292" y="3435611"/>
          <a:ext cx="4917086" cy="3272593"/>
        </p:xfrm>
        <a:graphic>
          <a:graphicData uri="http://schemas.openxmlformats.org/drawingml/2006/table">
            <a:tbl>
              <a:tblPr firstRow="1" bandRow="1"/>
              <a:tblGrid>
                <a:gridCol w="228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993">
                <a:tc>
                  <a:txBody>
                    <a:bodyPr/>
                    <a:lstStyle/>
                    <a:p>
                      <a:r>
                        <a:rPr lang="en-US" sz="2500" b="1" dirty="0"/>
                        <a:t>Age Groups</a:t>
                      </a:r>
                    </a:p>
                  </a:txBody>
                  <a:tcPr marL="121920" marR="121920" marT="60960" marB="609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2500" b="1" dirty="0"/>
                        <a:t>Enter Range</a:t>
                      </a:r>
                    </a:p>
                  </a:txBody>
                  <a:tcPr marL="121920" marR="121920" marT="60960" marB="609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61">
                <a:tc>
                  <a:txBody>
                    <a:bodyPr/>
                    <a:lstStyle/>
                    <a:p>
                      <a:r>
                        <a:rPr lang="en-US" sz="25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To</a:t>
                      </a:r>
                    </a:p>
                  </a:txBody>
                  <a:tcPr marL="121920" marR="121920" marT="60960" marB="6096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20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61">
                <a:tc>
                  <a:txBody>
                    <a:bodyPr/>
                    <a:lstStyle/>
                    <a:p>
                      <a:r>
                        <a:rPr lang="en-US" sz="25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21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To</a:t>
                      </a:r>
                    </a:p>
                  </a:txBody>
                  <a:tcPr marL="121920" marR="121920" marT="60960" marB="6096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30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61">
                <a:tc>
                  <a:txBody>
                    <a:bodyPr/>
                    <a:lstStyle/>
                    <a:p>
                      <a:r>
                        <a:rPr lang="en-US" sz="25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31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To</a:t>
                      </a:r>
                    </a:p>
                  </a:txBody>
                  <a:tcPr marL="121920" marR="121920" marT="60960" marB="6096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40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461">
                <a:tc>
                  <a:txBody>
                    <a:bodyPr/>
                    <a:lstStyle/>
                    <a:p>
                      <a:r>
                        <a:rPr lang="en-US" sz="2500" dirty="0"/>
                        <a:t>…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….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To</a:t>
                      </a:r>
                    </a:p>
                  </a:txBody>
                  <a:tcPr marL="121920" marR="121920" marT="60960" marB="6096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…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461">
                <a:tc>
                  <a:txBody>
                    <a:bodyPr/>
                    <a:lstStyle/>
                    <a:p>
                      <a:r>
                        <a:rPr lang="en-US" sz="2500" dirty="0"/>
                        <a:t>…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….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To</a:t>
                      </a:r>
                    </a:p>
                  </a:txBody>
                  <a:tcPr marL="121920" marR="121920" marT="60960" marB="6096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…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433068" y="1691718"/>
            <a:ext cx="1928709" cy="992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(list all feature names selected above)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961640" y="2212211"/>
            <a:ext cx="1432560" cy="2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037" y="2955983"/>
            <a:ext cx="62584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Create Age Groups [Allowable Age Range: 8 – 91] 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393488" y="2833037"/>
          <a:ext cx="4276766" cy="3017520"/>
        </p:xfrm>
        <a:graphic>
          <a:graphicData uri="http://schemas.openxmlformats.org/drawingml/2006/table">
            <a:tbl>
              <a:tblPr firstRow="1" bandRow="1"/>
              <a:tblGrid>
                <a:gridCol w="2138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8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312">
                <a:tc>
                  <a:txBody>
                    <a:bodyPr/>
                    <a:lstStyle/>
                    <a:p>
                      <a:r>
                        <a:rPr lang="en-US" sz="2500" b="1" dirty="0"/>
                        <a:t>Age Groups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b="1" dirty="0"/>
                        <a:t>Enter Range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8 - 20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21 - 30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31 - 40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41 - 60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 dirty="0"/>
                        <a:t>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61 –</a:t>
                      </a:r>
                      <a:r>
                        <a:rPr lang="en-US" sz="2500" baseline="0" dirty="0"/>
                        <a:t> Greater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93488" y="2195278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User Generated Age Groups: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341614" y="6244352"/>
            <a:ext cx="1328640" cy="40674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>
                <a:solidFill>
                  <a:srgbClr val="FFFFFF"/>
                </a:solidFill>
                <a:sym typeface="Arial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73348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– Assessing Credit Applications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29381"/>
              </p:ext>
            </p:extLst>
          </p:nvPr>
        </p:nvGraphicFramePr>
        <p:xfrm>
          <a:off x="415159" y="977476"/>
          <a:ext cx="11204028" cy="5830828"/>
        </p:xfrm>
        <a:graphic>
          <a:graphicData uri="http://schemas.openxmlformats.org/drawingml/2006/table">
            <a:tbl>
              <a:tblPr firstRow="1" bandRow="1"/>
              <a:tblGrid>
                <a:gridCol w="582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6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3092">
                <a:tc gridSpan="2">
                  <a:txBody>
                    <a:bodyPr/>
                    <a:lstStyle/>
                    <a:p>
                      <a:r>
                        <a:rPr lang="en-US" sz="2500" dirty="0"/>
                        <a:t>Categorize</a:t>
                      </a:r>
                      <a:r>
                        <a:rPr lang="en-US" sz="2500" baseline="0" dirty="0"/>
                        <a:t> Features – group features into categories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7736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500" baseline="0" dirty="0"/>
                    </a:p>
                    <a:p>
                      <a:endParaRPr lang="en-US" sz="1500" baseline="0" dirty="0"/>
                    </a:p>
                    <a:p>
                      <a:endParaRPr lang="en-US" sz="1500" baseline="0" dirty="0"/>
                    </a:p>
                    <a:p>
                      <a:endParaRPr lang="en-US" sz="2500" dirty="0"/>
                    </a:p>
                    <a:p>
                      <a:endParaRPr lang="en-US" sz="2500" dirty="0"/>
                    </a:p>
                    <a:p>
                      <a:endParaRPr lang="en-US" sz="2500" dirty="0"/>
                    </a:p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4384509" y="6449670"/>
            <a:ext cx="1679787" cy="265978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>
                <a:solidFill>
                  <a:srgbClr val="FFFFFF"/>
                </a:solidFill>
                <a:sym typeface="Arial"/>
              </a:rPr>
              <a:t>Submit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652" y="1721235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Create a category: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10645" y="2073601"/>
            <a:ext cx="2306320" cy="29999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Text Field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739" y="2128577"/>
            <a:ext cx="207053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000000"/>
                </a:solidFill>
                <a:cs typeface="Arial"/>
                <a:sym typeface="Arial"/>
              </a:rPr>
              <a:t>Enter category name: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99738" y="2507429"/>
          <a:ext cx="5117433" cy="3849585"/>
        </p:xfrm>
        <a:graphic>
          <a:graphicData uri="http://schemas.openxmlformats.org/drawingml/2006/table">
            <a:tbl>
              <a:tblPr firstRow="1" bandRow="1"/>
              <a:tblGrid>
                <a:gridCol w="792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r>
                        <a:rPr lang="en-US" sz="1300" dirty="0"/>
                        <a:t>Select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Features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Revolving Utilization of Unsecured Lines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Number of times 90 days late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Age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439">
                <a:tc>
                  <a:txBody>
                    <a:bodyPr/>
                    <a:lstStyle/>
                    <a:p>
                      <a:r>
                        <a:rPr lang="en-US" sz="13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Number of times</a:t>
                      </a:r>
                      <a:r>
                        <a:rPr lang="en-US" sz="1300" baseline="0" dirty="0"/>
                        <a:t> 60-89 days past due not worse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03">
                <a:tc>
                  <a:txBody>
                    <a:bodyPr/>
                    <a:lstStyle/>
                    <a:p>
                      <a:r>
                        <a:rPr lang="en-US" sz="13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Number of times</a:t>
                      </a:r>
                      <a:r>
                        <a:rPr lang="en-US" sz="1300" baseline="0" dirty="0"/>
                        <a:t> 30-59 days past due not worse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Monthly Income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Number of Dependents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Debt Ratio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Number Real Estate Loans or Lines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06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Number of Open Credit Lines And Loans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42538" y="2023261"/>
            <a:ext cx="4656084" cy="38051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000000"/>
                </a:solidFill>
                <a:cs typeface="Arial"/>
                <a:sym typeface="Arial"/>
              </a:rPr>
              <a:t>Profile/Demographic: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Age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Number of Dependents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Monthly Income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333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Debts</a:t>
            </a:r>
          </a:p>
          <a:p>
            <a:pPr marL="228594" indent="-228594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333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Revolving Utilization of Unsecured Lines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Debt Ratio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Number of Real Estate Loans or Lines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Number of Open Credit Lines and Loans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333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Delinquencies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Number of times 30-59 days past due not worse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Number of times 60-89 days past due not worse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Number of times 90 days late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333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333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03907" y="879184"/>
            <a:ext cx="3857493" cy="992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User enters ‘Delinquencies’, ‘Debts’ and ‘Profile/Demographics’ and select relevant features for each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263805" y="1366520"/>
            <a:ext cx="491075" cy="94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0103075" y="6246296"/>
            <a:ext cx="1328640" cy="40674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>
                <a:solidFill>
                  <a:srgbClr val="FFFFFF"/>
                </a:solidFill>
                <a:sym typeface="Arial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34472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– Assessing Credit Applications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2911" y="1219197"/>
          <a:ext cx="3415861" cy="5570488"/>
        </p:xfrm>
        <a:graphic>
          <a:graphicData uri="http://schemas.openxmlformats.org/drawingml/2006/table">
            <a:tbl>
              <a:tblPr firstRow="1" bandRow="1"/>
              <a:tblGrid>
                <a:gridCol w="3415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3092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396">
                <a:tc>
                  <a:txBody>
                    <a:bodyPr/>
                    <a:lstStyle/>
                    <a:p>
                      <a:r>
                        <a:rPr lang="en-US" sz="1500" dirty="0"/>
                        <a:t>Select Client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61781" y="2627289"/>
          <a:ext cx="6185351" cy="3788041"/>
        </p:xfrm>
        <a:graphic>
          <a:graphicData uri="http://schemas.openxmlformats.org/drawingml/2006/table">
            <a:tbl>
              <a:tblPr firstRow="1" bandRow="1"/>
              <a:tblGrid>
                <a:gridCol w="3452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3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Characteristics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Attributes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Scorecard Points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Age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A:50-60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57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Debt Ratio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DR: 1.2 – 1.4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48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Monthly Income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MI: 12000 - 14000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50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Revolving Utilization of Unsecured Lines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  <a:sym typeface="Arial"/>
                        </a:rPr>
                        <a:t>45%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1300" dirty="0"/>
                        <a:t>Number of times</a:t>
                      </a:r>
                      <a:r>
                        <a:rPr lang="en-US" sz="1300" baseline="0" dirty="0"/>
                        <a:t> 60-89 days past due not worse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  <a:sym typeface="Arial"/>
                        </a:rPr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1300" dirty="0"/>
                        <a:t>Number of times</a:t>
                      </a:r>
                      <a:r>
                        <a:rPr lang="en-US" sz="1300" baseline="0" dirty="0"/>
                        <a:t> 30-59 days past due not worse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  <a:sym typeface="Arial"/>
                        </a:rPr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399">
                <a:tc>
                  <a:txBody>
                    <a:bodyPr/>
                    <a:lstStyle/>
                    <a:p>
                      <a:r>
                        <a:rPr lang="en-US" sz="1300" dirty="0"/>
                        <a:t>Number of times 90 days late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  <a:sym typeface="Arial"/>
                        </a:rPr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en-US" sz="1300" b="1" dirty="0"/>
                        <a:t>Total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5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345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10742496" y="5992761"/>
            <a:ext cx="992304" cy="326049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>
                <a:solidFill>
                  <a:srgbClr val="FFFFFF"/>
                </a:solidFill>
                <a:sym typeface="Arial"/>
              </a:rPr>
              <a:t>Next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2911" y="1219197"/>
          <a:ext cx="11829381" cy="5570488"/>
        </p:xfrm>
        <a:graphic>
          <a:graphicData uri="http://schemas.openxmlformats.org/drawingml/2006/table">
            <a:tbl>
              <a:tblPr firstRow="1" bandRow="1"/>
              <a:tblGrid>
                <a:gridCol w="3415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3092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Credit Score: View Explanations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396">
                <a:tc>
                  <a:txBody>
                    <a:bodyPr/>
                    <a:lstStyle/>
                    <a:p>
                      <a:r>
                        <a:rPr lang="en-US" sz="1500" dirty="0"/>
                        <a:t>Select Cl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baseline="0" dirty="0"/>
                        <a:t>Ron’s</a:t>
                      </a:r>
                    </a:p>
                    <a:p>
                      <a:r>
                        <a:rPr lang="en-US" sz="1500" baseline="0" dirty="0"/>
                        <a:t>Scoresheet</a:t>
                      </a:r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91278" y="2840589"/>
            <a:ext cx="877615" cy="391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FFFFFF"/>
                </a:solidFill>
                <a:sym typeface="Arial"/>
              </a:rPr>
              <a:t>Search by ID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9996" y="2827283"/>
            <a:ext cx="1005491" cy="404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FFFFFF"/>
                </a:solidFill>
                <a:sym typeface="Arial"/>
              </a:rPr>
              <a:t>Search by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76591" y="2840588"/>
            <a:ext cx="1005491" cy="404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FFFFFF"/>
                </a:solidFill>
                <a:sym typeface="Arial"/>
              </a:rPr>
              <a:t>Search by Age</a:t>
            </a:r>
          </a:p>
        </p:txBody>
      </p:sp>
      <p:cxnSp>
        <p:nvCxnSpPr>
          <p:cNvPr id="10" name="Straight Connector 9"/>
          <p:cNvCxnSpPr>
            <a:endCxn id="9" idx="0"/>
          </p:cNvCxnSpPr>
          <p:nvPr/>
        </p:nvCxnSpPr>
        <p:spPr>
          <a:xfrm>
            <a:off x="-874531" y="2037144"/>
            <a:ext cx="2647273" cy="790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-864243" y="2032001"/>
            <a:ext cx="3743579" cy="80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-1476415" y="1615539"/>
            <a:ext cx="1548435" cy="4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FFFFFF"/>
                </a:solidFill>
                <a:sym typeface="Arial"/>
              </a:rPr>
              <a:t>Non-functional</a:t>
            </a:r>
          </a:p>
        </p:txBody>
      </p:sp>
    </p:spTree>
    <p:extLst>
      <p:ext uri="{BB962C8B-B14F-4D97-AF65-F5344CB8AC3E}">
        <p14:creationId xmlns:p14="http://schemas.microsoft.com/office/powerpoint/2010/main" val="34622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– Assessing Credit Applications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2911" y="1219197"/>
          <a:ext cx="11829381" cy="5570488"/>
        </p:xfrm>
        <a:graphic>
          <a:graphicData uri="http://schemas.openxmlformats.org/drawingml/2006/table">
            <a:tbl>
              <a:tblPr firstRow="1" bandRow="1"/>
              <a:tblGrid>
                <a:gridCol w="3415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3092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Credit Score: View Explanations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396">
                <a:tc>
                  <a:txBody>
                    <a:bodyPr/>
                    <a:lstStyle/>
                    <a:p>
                      <a:r>
                        <a:rPr lang="en-US" sz="1500" dirty="0"/>
                        <a:t>Select Client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baseline="0" dirty="0"/>
                        <a:t>Ron’s</a:t>
                      </a:r>
                    </a:p>
                    <a:p>
                      <a:r>
                        <a:rPr lang="en-US" sz="1500" baseline="0" dirty="0"/>
                        <a:t>Scoresheet</a:t>
                      </a:r>
                    </a:p>
                    <a:p>
                      <a:endParaRPr lang="en-US" sz="1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79345"/>
              </p:ext>
            </p:extLst>
          </p:nvPr>
        </p:nvGraphicFramePr>
        <p:xfrm>
          <a:off x="5060715" y="2057396"/>
          <a:ext cx="6839086" cy="4673154"/>
        </p:xfrm>
        <a:graphic>
          <a:graphicData uri="http://schemas.openxmlformats.org/drawingml/2006/table">
            <a:tbl>
              <a:tblPr firstRow="1" bandRow="1"/>
              <a:tblGrid>
                <a:gridCol w="174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Categories</a:t>
                      </a:r>
                    </a:p>
                  </a:txBody>
                  <a:tcPr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Characteristics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Attributes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Scorecard Points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Client</a:t>
                      </a:r>
                      <a:r>
                        <a:rPr lang="en-US" sz="15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</a:t>
                      </a: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Profile</a:t>
                      </a: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107</a:t>
                      </a: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Age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A:50-60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57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Monthly Income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MI: 12000 - 14000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50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Debts</a:t>
                      </a: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63</a:t>
                      </a: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Debt Ratio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DR: 1.2 – 1.4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48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Revolving Utilization of Unsecured Lines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  <a:sym typeface="Arial"/>
                        </a:rPr>
                        <a:t>45%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132">
                <a:tc>
                  <a:txBody>
                    <a:bodyPr/>
                    <a:lstStyle/>
                    <a:p>
                      <a:r>
                        <a:rPr lang="en-US" sz="1300" b="1" dirty="0"/>
                        <a:t>Delinquencies</a:t>
                      </a:r>
                    </a:p>
                  </a:txBody>
                  <a:tcPr marL="121920" marR="121920" marT="60960" marB="6096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  <a:sym typeface="Arial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136</a:t>
                      </a:r>
                    </a:p>
                  </a:txBody>
                  <a:tcPr marL="121920" marR="121920" marT="60960" marB="6096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47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Number of times</a:t>
                      </a:r>
                      <a:r>
                        <a:rPr lang="en-US" sz="1300" baseline="0" dirty="0"/>
                        <a:t> 60-89 days past due not worse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  <a:sym typeface="Arial"/>
                        </a:rPr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47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Number of times</a:t>
                      </a:r>
                      <a:r>
                        <a:rPr lang="en-US" sz="1300" baseline="0" dirty="0"/>
                        <a:t> 30-59 days past due not worse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  <a:sym typeface="Arial"/>
                        </a:rPr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Number of times 90 days late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  <a:sym typeface="Arial"/>
                        </a:rPr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8905">
                <a:tc>
                  <a:txBody>
                    <a:bodyPr/>
                    <a:lstStyle/>
                    <a:p>
                      <a:r>
                        <a:rPr lang="en-US" sz="1300" b="1" dirty="0"/>
                        <a:t>Total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345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91278" y="2840589"/>
            <a:ext cx="877615" cy="391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FFFFFF"/>
                </a:solidFill>
                <a:sym typeface="Arial"/>
              </a:rPr>
              <a:t>Search by ID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69996" y="2827283"/>
            <a:ext cx="1005491" cy="404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FFFFFF"/>
                </a:solidFill>
                <a:sym typeface="Arial"/>
              </a:rPr>
              <a:t>Search by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76591" y="2840588"/>
            <a:ext cx="1005491" cy="404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FFFFFF"/>
                </a:solidFill>
                <a:sym typeface="Arial"/>
              </a:rPr>
              <a:t>Search by Age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618412" y="1439400"/>
            <a:ext cx="0" cy="1345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17518" y="1334293"/>
            <a:ext cx="1225079" cy="145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98524" y="1007027"/>
            <a:ext cx="1548435" cy="4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FFFFFF"/>
                </a:solidFill>
                <a:sym typeface="Arial"/>
              </a:rPr>
              <a:t>Non-functional</a:t>
            </a:r>
          </a:p>
        </p:txBody>
      </p:sp>
    </p:spTree>
    <p:extLst>
      <p:ext uri="{BB962C8B-B14F-4D97-AF65-F5344CB8AC3E}">
        <p14:creationId xmlns:p14="http://schemas.microsoft.com/office/powerpoint/2010/main" val="177928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Eleza</a:t>
            </a:r>
            <a:r>
              <a:rPr lang="en-US" dirty="0"/>
              <a:t> Demo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53478" y="1219195"/>
          <a:ext cx="10355653" cy="5276200"/>
        </p:xfrm>
        <a:graphic>
          <a:graphicData uri="http://schemas.openxmlformats.org/drawingml/2006/table">
            <a:tbl>
              <a:tblPr firstRow="1" bandRow="1"/>
              <a:tblGrid>
                <a:gridCol w="145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7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6888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312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  <a:p>
                      <a:r>
                        <a:rPr lang="en-US" sz="2500" dirty="0"/>
                        <a:t>Please</a:t>
                      </a:r>
                      <a:r>
                        <a:rPr lang="en-US" sz="2500" baseline="0" dirty="0"/>
                        <a:t> enter required information: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7702156" y="3565564"/>
            <a:ext cx="2455672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Search File System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702156" y="4088811"/>
            <a:ext cx="2306320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Dropdown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702156" y="4652784"/>
            <a:ext cx="2455672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Search File System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39580" y="3533099"/>
            <a:ext cx="429940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Select Background Dataset File (.csv)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39580" y="4046368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Select Model Type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39580" y="4587855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Select Explainer File (.csv)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037188" y="5392018"/>
            <a:ext cx="1679787" cy="531029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>
                <a:solidFill>
                  <a:srgbClr val="FFFFFF"/>
                </a:solidFill>
                <a:sym typeface="Arial"/>
              </a:rPr>
              <a:t>Next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702156" y="3038083"/>
            <a:ext cx="2455672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Dropdown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39580" y="3005618"/>
            <a:ext cx="377952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Type of application subdomain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2125" y="1902372"/>
            <a:ext cx="1376855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General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88979" y="1902372"/>
            <a:ext cx="1458647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Healthcare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47626" y="1902372"/>
            <a:ext cx="1376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Financial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19101" y="1902372"/>
            <a:ext cx="1376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Education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95956" y="1902372"/>
            <a:ext cx="182900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Manufacturing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837263" y="1902372"/>
            <a:ext cx="1376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Legal</a:t>
            </a:r>
          </a:p>
        </p:txBody>
      </p:sp>
    </p:spTree>
    <p:extLst>
      <p:ext uri="{BB962C8B-B14F-4D97-AF65-F5344CB8AC3E}">
        <p14:creationId xmlns:p14="http://schemas.microsoft.com/office/powerpoint/2010/main" val="367656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Eleza</a:t>
            </a:r>
            <a:r>
              <a:rPr lang="en-US" dirty="0"/>
              <a:t> Demo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53478" y="1219195"/>
          <a:ext cx="10355653" cy="5276200"/>
        </p:xfrm>
        <a:graphic>
          <a:graphicData uri="http://schemas.openxmlformats.org/drawingml/2006/table">
            <a:tbl>
              <a:tblPr firstRow="1" bandRow="1"/>
              <a:tblGrid>
                <a:gridCol w="145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7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6888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312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  <a:p>
                      <a:r>
                        <a:rPr lang="en-US" sz="2500" dirty="0"/>
                        <a:t>Please</a:t>
                      </a:r>
                      <a:r>
                        <a:rPr lang="en-US" sz="2500" baseline="0" dirty="0"/>
                        <a:t> enter required information: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7702156" y="3565564"/>
            <a:ext cx="2455672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Search File System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702156" y="4088811"/>
            <a:ext cx="2306320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Dropdown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702156" y="4652784"/>
            <a:ext cx="2455672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Search File System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39580" y="3533099"/>
            <a:ext cx="429940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Select Background Dataset File (.csv)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39580" y="4046368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Select Model Type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39580" y="4587855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Select Explainer File (.csv)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037188" y="5392018"/>
            <a:ext cx="1679787" cy="531029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>
                <a:solidFill>
                  <a:srgbClr val="FFFFFF"/>
                </a:solidFill>
                <a:sym typeface="Arial"/>
              </a:rPr>
              <a:t>Next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702156" y="3038083"/>
            <a:ext cx="2455672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Dropdown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39580" y="3005618"/>
            <a:ext cx="377952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Type of application subdomain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60386" y="2230751"/>
            <a:ext cx="1944413" cy="153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Cancer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Cardiac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Dermatology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Radiology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Pharma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Genomics</a:t>
            </a:r>
          </a:p>
        </p:txBody>
      </p:sp>
      <p:cxnSp>
        <p:nvCxnSpPr>
          <p:cNvPr id="30" name="Straight Connector 29"/>
          <p:cNvCxnSpPr>
            <a:endCxn id="8" idx="1"/>
          </p:cNvCxnSpPr>
          <p:nvPr/>
        </p:nvCxnSpPr>
        <p:spPr>
          <a:xfrm flipV="1">
            <a:off x="9824964" y="2996563"/>
            <a:ext cx="935421" cy="248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12125" y="1902372"/>
            <a:ext cx="1376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General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88979" y="1902372"/>
            <a:ext cx="1458647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Healthcare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47626" y="1902372"/>
            <a:ext cx="1376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Financial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19101" y="1902372"/>
            <a:ext cx="1376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Education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95956" y="1902372"/>
            <a:ext cx="182900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Manufacturing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837263" y="1902372"/>
            <a:ext cx="1376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Legal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0800685" y="3911005"/>
            <a:ext cx="2716224" cy="1646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 err="1">
                <a:solidFill>
                  <a:srgbClr val="FFFFFF"/>
                </a:solidFill>
                <a:sym typeface="Arial"/>
              </a:rPr>
              <a:t>XGBoost</a:t>
            </a:r>
            <a:endParaRPr lang="en-US" sz="1600" kern="0" dirty="0">
              <a:solidFill>
                <a:srgbClr val="FFFFFF"/>
              </a:solidFill>
              <a:sym typeface="Arial"/>
            </a:endParaRP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Gradient Boosted Trees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Random Forest 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K Nearest Neighbor 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Deep Learning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9529660" y="4300594"/>
            <a:ext cx="1230725" cy="227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0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– Diabetes Diagnosis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57354" y="982718"/>
          <a:ext cx="11587653" cy="5796455"/>
        </p:xfrm>
        <a:graphic>
          <a:graphicData uri="http://schemas.openxmlformats.org/drawingml/2006/table">
            <a:tbl>
              <a:tblPr firstRow="1" bandRow="1"/>
              <a:tblGrid>
                <a:gridCol w="62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6455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baseline="0" dirty="0"/>
                        <a:t>Select (keep) only relevant attributes:</a:t>
                      </a:r>
                    </a:p>
                    <a:p>
                      <a:endParaRPr lang="en-US" sz="1500" baseline="0" dirty="0"/>
                    </a:p>
                    <a:p>
                      <a:r>
                        <a:rPr lang="en-US" sz="1500" baseline="0" dirty="0"/>
                        <a:t>Summarized for all patients, the attributes are listed from having the highest to lowest predictive power:</a:t>
                      </a:r>
                    </a:p>
                    <a:p>
                      <a:endParaRPr lang="en-US" sz="2500" dirty="0"/>
                    </a:p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82408"/>
              </p:ext>
            </p:extLst>
          </p:nvPr>
        </p:nvGraphicFramePr>
        <p:xfrm>
          <a:off x="1198177" y="1791901"/>
          <a:ext cx="4466899" cy="4104640"/>
        </p:xfrm>
        <a:graphic>
          <a:graphicData uri="http://schemas.openxmlformats.org/drawingml/2006/table">
            <a:tbl>
              <a:tblPr firstRow="1" bandRow="1"/>
              <a:tblGrid>
                <a:gridCol w="98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1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1300" dirty="0"/>
                        <a:t>Select</a:t>
                      </a:r>
                    </a:p>
                    <a:p>
                      <a:r>
                        <a:rPr lang="en-US" sz="1300" dirty="0"/>
                        <a:t>Relevant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Features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Predictive Power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13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1.6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13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Num.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of Pregnancies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13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Glucose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13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Body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Mass Index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13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Diabetes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Family Pedigree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0.65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13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Skin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Thickness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0.55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13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Insulin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0.46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13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Blood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Pressure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0.44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Height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Body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Temp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0.28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9477880" y="6284071"/>
            <a:ext cx="1679787" cy="353679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>
                <a:solidFill>
                  <a:srgbClr val="FFFFFF"/>
                </a:solidFill>
                <a:sym typeface="Arial"/>
              </a:rPr>
              <a:t>Next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6137" y="6170575"/>
            <a:ext cx="624840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Outcome: Diabetes Diagnosis or Not</a:t>
            </a:r>
          </a:p>
        </p:txBody>
      </p:sp>
    </p:spTree>
    <p:extLst>
      <p:ext uri="{BB962C8B-B14F-4D97-AF65-F5344CB8AC3E}">
        <p14:creationId xmlns:p14="http://schemas.microsoft.com/office/powerpoint/2010/main" val="81903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– Diabetes Diagnosis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45440" y="1219195"/>
          <a:ext cx="11602720" cy="5582925"/>
        </p:xfrm>
        <a:graphic>
          <a:graphicData uri="http://schemas.openxmlformats.org/drawingml/2006/table">
            <a:tbl>
              <a:tblPr firstRow="1" bandRow="1"/>
              <a:tblGrid>
                <a:gridCol w="6552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485">
                <a:tc gridSpan="2">
                  <a:txBody>
                    <a:bodyPr/>
                    <a:lstStyle/>
                    <a:p>
                      <a:r>
                        <a:rPr lang="en-US" sz="2500" dirty="0"/>
                        <a:t>Post-model</a:t>
                      </a:r>
                      <a:r>
                        <a:rPr lang="en-US" sz="2500" baseline="0" dirty="0"/>
                        <a:t> Binning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444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500" baseline="0" dirty="0"/>
                    </a:p>
                    <a:p>
                      <a:endParaRPr lang="en-US" sz="1500" baseline="0" dirty="0"/>
                    </a:p>
                    <a:p>
                      <a:endParaRPr lang="en-US" sz="1500" baseline="0" dirty="0"/>
                    </a:p>
                    <a:p>
                      <a:endParaRPr lang="en-US" sz="2500" dirty="0"/>
                    </a:p>
                    <a:p>
                      <a:endParaRPr lang="en-US" sz="2500" dirty="0"/>
                    </a:p>
                    <a:p>
                      <a:endParaRPr lang="en-US" sz="2500" dirty="0"/>
                    </a:p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5573742" y="6339042"/>
            <a:ext cx="1146116" cy="31140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>
                <a:solidFill>
                  <a:srgbClr val="FFFFFF"/>
                </a:solidFill>
                <a:sym typeface="Arial"/>
              </a:rPr>
              <a:t>Submit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30300" y="2349359"/>
            <a:ext cx="2306320" cy="3454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Dropdown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252" y="1812712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Select Feature to Bin: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311136"/>
              </p:ext>
            </p:extLst>
          </p:nvPr>
        </p:nvGraphicFramePr>
        <p:xfrm>
          <a:off x="554767" y="3357059"/>
          <a:ext cx="4809649" cy="3337463"/>
        </p:xfrm>
        <a:graphic>
          <a:graphicData uri="http://schemas.openxmlformats.org/drawingml/2006/table">
            <a:tbl>
              <a:tblPr firstRow="1" bandRow="1"/>
              <a:tblGrid>
                <a:gridCol w="2105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863">
                <a:tc>
                  <a:txBody>
                    <a:bodyPr/>
                    <a:lstStyle/>
                    <a:p>
                      <a:r>
                        <a:rPr lang="en-US" sz="2500" b="1" dirty="0"/>
                        <a:t>Age</a:t>
                      </a:r>
                      <a:r>
                        <a:rPr lang="en-US" sz="2500" b="1" baseline="0" dirty="0"/>
                        <a:t> </a:t>
                      </a:r>
                      <a:r>
                        <a:rPr lang="en-US" sz="2500" b="1" dirty="0"/>
                        <a:t>Groups</a:t>
                      </a:r>
                    </a:p>
                  </a:txBody>
                  <a:tcPr marL="121920" marR="121920" marT="60960" marB="609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2500" b="1" dirty="0"/>
                        <a:t>Enter Range</a:t>
                      </a:r>
                    </a:p>
                  </a:txBody>
                  <a:tcPr marL="121920" marR="121920" marT="60960" marB="609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181">
                <a:tc>
                  <a:txBody>
                    <a:bodyPr/>
                    <a:lstStyle/>
                    <a:p>
                      <a:r>
                        <a:rPr lang="en-US" sz="25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21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To</a:t>
                      </a:r>
                    </a:p>
                  </a:txBody>
                  <a:tcPr marL="121920" marR="121920" marT="60960" marB="6096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29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181">
                <a:tc>
                  <a:txBody>
                    <a:bodyPr/>
                    <a:lstStyle/>
                    <a:p>
                      <a:r>
                        <a:rPr lang="en-US" sz="25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30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To</a:t>
                      </a:r>
                    </a:p>
                  </a:txBody>
                  <a:tcPr marL="121920" marR="121920" marT="60960" marB="6096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181">
                <a:tc>
                  <a:txBody>
                    <a:bodyPr/>
                    <a:lstStyle/>
                    <a:p>
                      <a:r>
                        <a:rPr lang="en-US" sz="25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50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To</a:t>
                      </a:r>
                    </a:p>
                  </a:txBody>
                  <a:tcPr marL="121920" marR="121920" marT="60960" marB="6096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70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181">
                <a:tc>
                  <a:txBody>
                    <a:bodyPr/>
                    <a:lstStyle/>
                    <a:p>
                      <a:r>
                        <a:rPr lang="en-US" sz="2500" dirty="0"/>
                        <a:t>…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….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To</a:t>
                      </a:r>
                    </a:p>
                  </a:txBody>
                  <a:tcPr marL="121920" marR="121920" marT="60960" marB="6096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…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181">
                <a:tc>
                  <a:txBody>
                    <a:bodyPr/>
                    <a:lstStyle/>
                    <a:p>
                      <a:r>
                        <a:rPr lang="en-US" sz="2500" dirty="0"/>
                        <a:t>…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….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To</a:t>
                      </a:r>
                    </a:p>
                  </a:txBody>
                  <a:tcPr marL="121920" marR="121920" marT="60960" marB="6096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…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433068" y="1691718"/>
            <a:ext cx="1928709" cy="992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(list all feature names selected above)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961640" y="2212211"/>
            <a:ext cx="1432560" cy="2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037" y="2945338"/>
            <a:ext cx="62584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Create Age Groups [Allowable Age Range: 21 – 81] 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98991"/>
              </p:ext>
            </p:extLst>
          </p:nvPr>
        </p:nvGraphicFramePr>
        <p:xfrm>
          <a:off x="7393488" y="2833037"/>
          <a:ext cx="4276766" cy="2514600"/>
        </p:xfrm>
        <a:graphic>
          <a:graphicData uri="http://schemas.openxmlformats.org/drawingml/2006/table">
            <a:tbl>
              <a:tblPr firstRow="1" bandRow="1"/>
              <a:tblGrid>
                <a:gridCol w="2138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8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312">
                <a:tc>
                  <a:txBody>
                    <a:bodyPr/>
                    <a:lstStyle/>
                    <a:p>
                      <a:r>
                        <a:rPr lang="en-US" sz="2500" b="1" dirty="0"/>
                        <a:t>Age Groups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b="1" dirty="0"/>
                        <a:t>Enter Range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21 - 29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30 - 50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50 - 70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71 –</a:t>
                      </a:r>
                      <a:r>
                        <a:rPr lang="en-US" sz="2500" baseline="0" dirty="0"/>
                        <a:t> Greater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93488" y="2195278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User Generated Age Groups: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341614" y="6244352"/>
            <a:ext cx="1328640" cy="40674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>
                <a:solidFill>
                  <a:srgbClr val="FFFFFF"/>
                </a:solidFill>
                <a:sym typeface="Arial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90433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– Diabetes Diagnosis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5159" y="1219195"/>
          <a:ext cx="11204028" cy="5570488"/>
        </p:xfrm>
        <a:graphic>
          <a:graphicData uri="http://schemas.openxmlformats.org/drawingml/2006/table">
            <a:tbl>
              <a:tblPr firstRow="1" bandRow="1"/>
              <a:tblGrid>
                <a:gridCol w="582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6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3092">
                <a:tc gridSpan="2">
                  <a:txBody>
                    <a:bodyPr/>
                    <a:lstStyle/>
                    <a:p>
                      <a:r>
                        <a:rPr lang="en-US" sz="2500" dirty="0"/>
                        <a:t>Categorize</a:t>
                      </a:r>
                      <a:r>
                        <a:rPr lang="en-US" sz="2500" baseline="0" dirty="0"/>
                        <a:t> Features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396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500" baseline="0" dirty="0"/>
                    </a:p>
                    <a:p>
                      <a:endParaRPr lang="en-US" sz="1500" baseline="0" dirty="0"/>
                    </a:p>
                    <a:p>
                      <a:endParaRPr lang="en-US" sz="1500" baseline="0" dirty="0"/>
                    </a:p>
                    <a:p>
                      <a:endParaRPr lang="en-US" sz="2500" dirty="0"/>
                    </a:p>
                    <a:p>
                      <a:endParaRPr lang="en-US" sz="2500" dirty="0"/>
                    </a:p>
                    <a:p>
                      <a:endParaRPr lang="en-US" sz="2500" dirty="0"/>
                    </a:p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4482816" y="6392494"/>
            <a:ext cx="1679787" cy="34545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>
                <a:solidFill>
                  <a:srgbClr val="FFFFFF"/>
                </a:solidFill>
                <a:sym typeface="Arial"/>
              </a:rPr>
              <a:t>Submit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652" y="1962953"/>
            <a:ext cx="38387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000000"/>
                </a:solidFill>
                <a:cs typeface="Arial"/>
                <a:sym typeface="Arial"/>
              </a:rPr>
              <a:t>Create a category: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10645" y="2315320"/>
            <a:ext cx="2306320" cy="29999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Text Field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739" y="2370295"/>
            <a:ext cx="207053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000000"/>
                </a:solidFill>
                <a:cs typeface="Arial"/>
                <a:sym typeface="Arial"/>
              </a:rPr>
              <a:t>Enter category name: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52006"/>
              </p:ext>
            </p:extLst>
          </p:nvPr>
        </p:nvGraphicFramePr>
        <p:xfrm>
          <a:off x="899739" y="2749148"/>
          <a:ext cx="3468800" cy="3350453"/>
        </p:xfrm>
        <a:graphic>
          <a:graphicData uri="http://schemas.openxmlformats.org/drawingml/2006/table">
            <a:tbl>
              <a:tblPr firstRow="1" bandRow="1"/>
              <a:tblGrid>
                <a:gridCol w="98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1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373">
                <a:tc>
                  <a:txBody>
                    <a:bodyPr/>
                    <a:lstStyle/>
                    <a:p>
                      <a:r>
                        <a:rPr lang="en-US" sz="1300" dirty="0"/>
                        <a:t>Select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Features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13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13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Num.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of Pregnancies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Glucose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Body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Mass Index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13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Diabetes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Family Pedigree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Skin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Thickness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Insulin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Blood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Pressure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42538" y="2264979"/>
            <a:ext cx="4656084" cy="27795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67" kern="0" dirty="0">
                <a:solidFill>
                  <a:srgbClr val="000000"/>
                </a:solidFill>
                <a:cs typeface="Arial"/>
                <a:sym typeface="Arial"/>
              </a:rPr>
              <a:t>Personal &amp; Family History: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Age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Num. of Pregnancies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Diabetes Family Pedigree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333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Blood Lab Values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Glucose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Insulin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333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Clinical Measurements: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Body Mass Index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Skin Thickness</a:t>
            </a:r>
          </a:p>
          <a:p>
            <a:pPr marL="380990" indent="-38099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000000"/>
                </a:solidFill>
                <a:cs typeface="Arial"/>
                <a:sym typeface="Arial"/>
              </a:rPr>
              <a:t>Blood Pressure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03907" y="879184"/>
            <a:ext cx="3857493" cy="992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User enters Personal &amp; Family History and makes selections</a:t>
            </a:r>
          </a:p>
          <a:p>
            <a:pPr marL="228594" indent="-228594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FFFFFF"/>
                </a:solidFill>
                <a:sym typeface="Arial"/>
              </a:rPr>
              <a:t>Same allowed for ‘Blood Lab Values’ and ‘Other Clinical Measurements’</a:t>
            </a:r>
          </a:p>
        </p:txBody>
      </p:sp>
      <p:cxnSp>
        <p:nvCxnSpPr>
          <p:cNvPr id="6" name="Straight Connector 5"/>
          <p:cNvCxnSpPr>
            <a:endCxn id="4" idx="0"/>
          </p:cNvCxnSpPr>
          <p:nvPr/>
        </p:nvCxnSpPr>
        <p:spPr>
          <a:xfrm flipH="1">
            <a:off x="4263805" y="1366520"/>
            <a:ext cx="491075" cy="94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0187557" y="6392494"/>
            <a:ext cx="1328640" cy="34545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>
                <a:solidFill>
                  <a:srgbClr val="FFFFFF"/>
                </a:solidFill>
                <a:sym typeface="Arial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91677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– Diabetes Diagnosis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57153"/>
              </p:ext>
            </p:extLst>
          </p:nvPr>
        </p:nvGraphicFramePr>
        <p:xfrm>
          <a:off x="199696" y="1219195"/>
          <a:ext cx="11881317" cy="5533774"/>
        </p:xfrm>
        <a:graphic>
          <a:graphicData uri="http://schemas.openxmlformats.org/drawingml/2006/table">
            <a:tbl>
              <a:tblPr firstRow="1" bandRow="1"/>
              <a:tblGrid>
                <a:gridCol w="2485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5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129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Credit Score: View Explanations (Summary)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645">
                <a:tc>
                  <a:txBody>
                    <a:bodyPr/>
                    <a:lstStyle/>
                    <a:p>
                      <a:r>
                        <a:rPr lang="en-US" sz="1300" dirty="0"/>
                        <a:t>How</a:t>
                      </a:r>
                      <a:r>
                        <a:rPr lang="en-US" sz="1300" baseline="0" dirty="0"/>
                        <a:t> to view Contributions:</a:t>
                      </a:r>
                    </a:p>
                    <a:p>
                      <a:endParaRPr lang="en-US" sz="1300" baseline="0" dirty="0"/>
                    </a:p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Prediction </a:t>
                      </a:r>
                      <a:r>
                        <a:rPr lang="en-US" sz="1500" baseline="0" dirty="0"/>
                        <a:t>Score &amp; Category Contributions:</a:t>
                      </a:r>
                      <a:endParaRPr lang="en-US" sz="1500" dirty="0"/>
                    </a:p>
                    <a:p>
                      <a:endParaRPr lang="en-US" sz="1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17485"/>
              </p:ext>
            </p:extLst>
          </p:nvPr>
        </p:nvGraphicFramePr>
        <p:xfrm>
          <a:off x="3268718" y="2575536"/>
          <a:ext cx="8631081" cy="3377092"/>
        </p:xfrm>
        <a:graphic>
          <a:graphicData uri="http://schemas.openxmlformats.org/drawingml/2006/table">
            <a:tbl>
              <a:tblPr firstRow="1" bandRow="1"/>
              <a:tblGrid>
                <a:gridCol w="832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6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6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75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Patient</a:t>
                      </a:r>
                      <a:r>
                        <a:rPr lang="en-US" sz="15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ID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Age</a:t>
                      </a: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Diabetes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Predicted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Prediction</a:t>
                      </a:r>
                      <a:r>
                        <a:rPr lang="en-US" sz="15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or Confidence</a:t>
                      </a: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Score (Out of 100)</a:t>
                      </a: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Personal</a:t>
                      </a:r>
                      <a:r>
                        <a:rPr lang="en-US" sz="15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&amp; Fam History </a:t>
                      </a: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Contribution</a:t>
                      </a: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Blood</a:t>
                      </a:r>
                      <a:r>
                        <a:rPr lang="en-US" sz="15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Lab Values </a:t>
                      </a: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Contribution</a:t>
                      </a: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Clinical</a:t>
                      </a:r>
                      <a:r>
                        <a:rPr lang="en-US" sz="15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Measurements </a:t>
                      </a: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Contribution</a:t>
                      </a: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</a:p>
                  </a:txBody>
                  <a:tcPr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70%</a:t>
                      </a:r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-10%</a:t>
                      </a: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40%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45%</a:t>
                      </a: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65%</a:t>
                      </a:r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-10%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</a:p>
                  </a:txBody>
                  <a:tcPr marT="0" marB="0">
                    <a:solidFill>
                      <a:srgbClr val="FF7D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30%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40%</a:t>
                      </a:r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30%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</a:t>
                      </a:r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…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…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…</a:t>
                      </a:r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</a:p>
                  </a:txBody>
                  <a:tcPr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392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</a:t>
                      </a:r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</a:p>
                  </a:txBody>
                  <a:tcPr marT="0" marB="0">
                    <a:solidFill>
                      <a:srgbClr val="FF7D7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729342" y="2695173"/>
            <a:ext cx="1442881" cy="5833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Dropdown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93108" y="3499154"/>
            <a:ext cx="2050547" cy="1001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FFFFFF"/>
                </a:solidFill>
                <a:sym typeface="Arial"/>
              </a:rPr>
              <a:t>Contribution Value</a:t>
            </a:r>
          </a:p>
          <a:p>
            <a:pPr marL="228594" indent="-228594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FFFFFF"/>
                </a:solidFill>
                <a:sym typeface="Arial"/>
              </a:rPr>
              <a:t>Percentage of Contributions Per Row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418382" y="3278497"/>
            <a:ext cx="15002" cy="629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2726208" y="3688407"/>
            <a:ext cx="662152" cy="32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067" kern="0" dirty="0">
                <a:solidFill>
                  <a:srgbClr val="FFFFFF"/>
                </a:solidFill>
                <a:sym typeface="Arial"/>
              </a:rPr>
              <a:t>Click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01000" y="2281246"/>
            <a:ext cx="3656462" cy="2777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Explanations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883837" y="6336491"/>
            <a:ext cx="776967" cy="34545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133" kern="0" dirty="0">
                <a:solidFill>
                  <a:srgbClr val="FFFFFF"/>
                </a:solidFill>
                <a:sym typeface="Arial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56948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– Diabetes Diagnosis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9697" y="1219195"/>
          <a:ext cx="11845159" cy="5570488"/>
        </p:xfrm>
        <a:graphic>
          <a:graphicData uri="http://schemas.openxmlformats.org/drawingml/2006/table">
            <a:tbl>
              <a:tblPr firstRow="1" bandRow="1"/>
              <a:tblGrid>
                <a:gridCol w="2170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4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3092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Credit Score: View Explanations (Per</a:t>
                      </a:r>
                      <a:r>
                        <a:rPr lang="en-US" sz="2500" baseline="0" dirty="0"/>
                        <a:t> Patient)</a:t>
                      </a:r>
                      <a:endParaRPr lang="en-US" sz="2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396">
                <a:tc>
                  <a:txBody>
                    <a:bodyPr/>
                    <a:lstStyle/>
                    <a:p>
                      <a:r>
                        <a:rPr lang="en-US" sz="1300" dirty="0"/>
                        <a:t>How</a:t>
                      </a:r>
                      <a:r>
                        <a:rPr lang="en-US" sz="1300" baseline="0" dirty="0"/>
                        <a:t> to view Contributions </a:t>
                      </a:r>
                    </a:p>
                    <a:p>
                      <a:r>
                        <a:rPr lang="en-US" sz="1300" baseline="0" dirty="0"/>
                        <a:t>of Features</a:t>
                      </a:r>
                    </a:p>
                    <a:p>
                      <a:endParaRPr lang="en-US" sz="1300" baseline="0" dirty="0"/>
                    </a:p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baseline="0" dirty="0"/>
                        <a:t> </a:t>
                      </a:r>
                    </a:p>
                    <a:p>
                      <a:endParaRPr lang="en-US" sz="1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978083"/>
              </p:ext>
            </p:extLst>
          </p:nvPr>
        </p:nvGraphicFramePr>
        <p:xfrm>
          <a:off x="5355021" y="2154634"/>
          <a:ext cx="6544779" cy="3507550"/>
        </p:xfrm>
        <a:graphic>
          <a:graphicData uri="http://schemas.openxmlformats.org/drawingml/2006/table">
            <a:tbl>
              <a:tblPr firstRow="1" bandRow="1"/>
              <a:tblGrid>
                <a:gridCol w="1243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67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Personal</a:t>
                      </a:r>
                      <a:r>
                        <a:rPr lang="en-US" sz="15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&amp; Fam History 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(70%)</a:t>
                      </a:r>
                    </a:p>
                  </a:txBody>
                  <a:tcPr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Feature</a:t>
                      </a:r>
                      <a:r>
                        <a:rPr lang="en-US" sz="15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</a:t>
                      </a: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Contribution </a:t>
                      </a:r>
                    </a:p>
                  </a:txBody>
                  <a:tcPr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Blood</a:t>
                      </a:r>
                      <a:r>
                        <a:rPr lang="en-US" sz="15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Lab Values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(-10%)</a:t>
                      </a:r>
                    </a:p>
                  </a:txBody>
                  <a:tcPr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Feature </a:t>
                      </a:r>
                      <a:r>
                        <a:rPr lang="en-US" sz="15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Contri</a:t>
                      </a: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Bution</a:t>
                      </a: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</a:t>
                      </a:r>
                    </a:p>
                  </a:txBody>
                  <a:tcPr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Clinical</a:t>
                      </a:r>
                      <a:r>
                        <a:rPr lang="en-US" sz="15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Measurements </a:t>
                      </a:r>
                      <a:r>
                        <a:rPr lang="en-US" sz="1500" b="1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(40%)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Feature </a:t>
                      </a:r>
                      <a:r>
                        <a:rPr lang="en-US" sz="15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Contri</a:t>
                      </a: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Bution</a:t>
                      </a: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Diabetes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Family Pedigree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Insulin</a:t>
                      </a:r>
                    </a:p>
                  </a:txBody>
                  <a:tcPr marL="121920" marR="121920"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sz="1200" kern="0" dirty="0">
                        <a:solidFill>
                          <a:srgbClr val="000000"/>
                        </a:solidFill>
                        <a:cs typeface="Arial"/>
                        <a:sym typeface="Arial"/>
                      </a:endParaRPr>
                    </a:p>
                    <a:p>
                      <a:pPr marL="0" indent="0"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cs typeface="Arial"/>
                          <a:sym typeface="Arial"/>
                        </a:rPr>
                        <a:t>Body Mass Index</a:t>
                      </a: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Num.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of Pregnancies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Glucose</a:t>
                      </a:r>
                    </a:p>
                  </a:txBody>
                  <a:tcPr marL="121920" marR="121920"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Arial"/>
                          <a:sym typeface="Arial"/>
                        </a:rPr>
                        <a:t>Skin Thickness</a:t>
                      </a:r>
                    </a:p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Age</a:t>
                      </a:r>
                    </a:p>
                  </a:txBody>
                  <a:tcPr marL="121920" marR="121920"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cs typeface="Arial"/>
                          <a:sym typeface="Arial"/>
                        </a:rPr>
                        <a:t>Blood Pressure</a:t>
                      </a: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729342" y="3031503"/>
            <a:ext cx="1442881" cy="5833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Dropdown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19689" y="3953720"/>
            <a:ext cx="2050547" cy="1145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FFFFFF"/>
                </a:solidFill>
                <a:sym typeface="Arial"/>
              </a:rPr>
              <a:t>Proportional to the Category Score</a:t>
            </a:r>
          </a:p>
          <a:p>
            <a:pPr marL="228594" indent="-228594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srgbClr val="FFFFFF"/>
                </a:solidFill>
                <a:sym typeface="Arial"/>
              </a:rPr>
              <a:t>Proportional to the Total Confidence Score</a:t>
            </a:r>
          </a:p>
        </p:txBody>
      </p:sp>
      <p:cxnSp>
        <p:nvCxnSpPr>
          <p:cNvPr id="14" name="Straight Connector 13"/>
          <p:cNvCxnSpPr>
            <a:endCxn id="13" idx="2"/>
          </p:cNvCxnSpPr>
          <p:nvPr/>
        </p:nvCxnSpPr>
        <p:spPr>
          <a:xfrm>
            <a:off x="1098333" y="3471037"/>
            <a:ext cx="146631" cy="162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8404"/>
              </p:ext>
            </p:extLst>
          </p:nvPr>
        </p:nvGraphicFramePr>
        <p:xfrm>
          <a:off x="2506734" y="2117393"/>
          <a:ext cx="2548759" cy="1849120"/>
        </p:xfrm>
        <a:graphic>
          <a:graphicData uri="http://schemas.openxmlformats.org/drawingml/2006/table">
            <a:tbl>
              <a:tblPr firstRow="1" bandRow="1"/>
              <a:tblGrid>
                <a:gridCol w="2548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r>
                        <a:rPr lang="en-US" sz="1500" b="1" dirty="0"/>
                        <a:t>Patient ID</a:t>
                      </a:r>
                      <a:r>
                        <a:rPr lang="en-US" sz="1500" dirty="0"/>
                        <a:t>:</a:t>
                      </a:r>
                      <a:r>
                        <a:rPr lang="en-US" sz="1500" baseline="0" dirty="0"/>
                        <a:t> 2</a:t>
                      </a:r>
                      <a:endParaRPr lang="en-US" sz="1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sz="1500" b="1" dirty="0"/>
                        <a:t>Age</a:t>
                      </a:r>
                      <a:r>
                        <a:rPr lang="en-US" sz="1500" dirty="0"/>
                        <a:t>: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dirty="0"/>
                        <a:t>28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r>
                        <a:rPr lang="en-US" sz="1500" b="1" dirty="0"/>
                        <a:t>Diabetes</a:t>
                      </a:r>
                      <a:r>
                        <a:rPr lang="en-US" sz="1500" b="1" baseline="0" dirty="0"/>
                        <a:t> Predicted</a:t>
                      </a:r>
                      <a:r>
                        <a:rPr lang="en-US" sz="1500" baseline="0" dirty="0"/>
                        <a:t>: Yes</a:t>
                      </a:r>
                      <a:endParaRPr lang="en-US" sz="1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r>
                        <a:rPr lang="en-US" sz="1500" b="1" dirty="0"/>
                        <a:t>Prediction or</a:t>
                      </a:r>
                      <a:r>
                        <a:rPr lang="en-US" sz="1500" b="1" baseline="0" dirty="0"/>
                        <a:t> </a:t>
                      </a:r>
                      <a:r>
                        <a:rPr lang="en-US" sz="1500" b="1" dirty="0"/>
                        <a:t>Confidence</a:t>
                      </a:r>
                      <a:r>
                        <a:rPr lang="en-US" sz="1500" b="1" baseline="0" dirty="0"/>
                        <a:t> Score (Out of 100)</a:t>
                      </a:r>
                      <a:r>
                        <a:rPr lang="en-US" sz="1500" baseline="0" dirty="0"/>
                        <a:t>: </a:t>
                      </a:r>
                      <a:r>
                        <a:rPr lang="en-US" sz="1500" b="1" baseline="0" dirty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947335" y="3315134"/>
            <a:ext cx="115613" cy="12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1044" y="3312506"/>
            <a:ext cx="115613" cy="12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74754" y="3312506"/>
            <a:ext cx="115613" cy="12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7482" y="3996230"/>
            <a:ext cx="115613" cy="12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81191" y="3993602"/>
            <a:ext cx="115613" cy="12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67482" y="4646188"/>
            <a:ext cx="115613" cy="12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418843" y="3329161"/>
            <a:ext cx="115613" cy="12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632552" y="3326533"/>
            <a:ext cx="115613" cy="12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438990" y="4072041"/>
            <a:ext cx="115613" cy="12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75435" y="3326077"/>
            <a:ext cx="115613" cy="12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382578" y="3339896"/>
            <a:ext cx="153488" cy="11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cv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627596" y="3323165"/>
            <a:ext cx="153488" cy="11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cv</a:t>
            </a:r>
          </a:p>
        </p:txBody>
      </p:sp>
    </p:spTree>
    <p:extLst>
      <p:ext uri="{BB962C8B-B14F-4D97-AF65-F5344CB8AC3E}">
        <p14:creationId xmlns:p14="http://schemas.microsoft.com/office/powerpoint/2010/main" val="152454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8000" dirty="0"/>
              <a:t>Scenario 2</a:t>
            </a:r>
            <a:endParaRPr sz="8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Screens</a:t>
            </a:r>
          </a:p>
        </p:txBody>
      </p:sp>
    </p:spTree>
    <p:extLst>
      <p:ext uri="{BB962C8B-B14F-4D97-AF65-F5344CB8AC3E}">
        <p14:creationId xmlns:p14="http://schemas.microsoft.com/office/powerpoint/2010/main" val="4031203273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terial">
    <a:dk1>
      <a:srgbClr val="4285F4"/>
    </a:dk1>
    <a:lt1>
      <a:srgbClr val="FFFFFF"/>
    </a:lt1>
    <a:dk2>
      <a:srgbClr val="424242"/>
    </a:dk2>
    <a:lt2>
      <a:srgbClr val="737373"/>
    </a:lt2>
    <a:accent1>
      <a:srgbClr val="0277BD"/>
    </a:accent1>
    <a:accent2>
      <a:srgbClr val="0F9D58"/>
    </a:accent2>
    <a:accent3>
      <a:srgbClr val="DB4437"/>
    </a:accent3>
    <a:accent4>
      <a:srgbClr val="FAFAFA"/>
    </a:accent4>
    <a:accent5>
      <a:srgbClr val="4FC3F7"/>
    </a:accent5>
    <a:accent6>
      <a:srgbClr val="F4B400"/>
    </a:accent6>
    <a:hlink>
      <a:srgbClr val="4FC3F7"/>
    </a:hlink>
    <a:folHlink>
      <a:srgbClr val="4FC3F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1789</Words>
  <Application>Microsoft Office PowerPoint</Application>
  <PresentationFormat>Widescreen</PresentationFormat>
  <Paragraphs>562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Roboto</vt:lpstr>
      <vt:lpstr>Material</vt:lpstr>
      <vt:lpstr>1_Material</vt:lpstr>
      <vt:lpstr>2_Material</vt:lpstr>
      <vt:lpstr>3_Material</vt:lpstr>
      <vt:lpstr>4_Material</vt:lpstr>
      <vt:lpstr>5_Material</vt:lpstr>
      <vt:lpstr>6_Material</vt:lpstr>
      <vt:lpstr>7_Material</vt:lpstr>
      <vt:lpstr>Eleza</vt:lpstr>
      <vt:lpstr>Eleza Demo</vt:lpstr>
      <vt:lpstr>Eleza Demo</vt:lpstr>
      <vt:lpstr>Healthcare – Diabetes Diagnosis</vt:lpstr>
      <vt:lpstr>Healthcare – Diabetes Diagnosis</vt:lpstr>
      <vt:lpstr>Healthcare – Diabetes Diagnosis</vt:lpstr>
      <vt:lpstr>Healthcare – Diabetes Diagnosis</vt:lpstr>
      <vt:lpstr>Healthcare – Diabetes Diagnosis</vt:lpstr>
      <vt:lpstr>Scenario 2</vt:lpstr>
      <vt:lpstr>Eleza Demo</vt:lpstr>
      <vt:lpstr>Financial – Assessing Credit Applications</vt:lpstr>
      <vt:lpstr>Financial – Assessing Credit Applications</vt:lpstr>
      <vt:lpstr>Financial – Assessing Credit Applications</vt:lpstr>
      <vt:lpstr>Financial – Assessing Credit Applications</vt:lpstr>
      <vt:lpstr>Financial – Assessing Credit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Desai</dc:creator>
  <cp:lastModifiedBy>Vasyl Khmura</cp:lastModifiedBy>
  <cp:revision>28</cp:revision>
  <dcterms:created xsi:type="dcterms:W3CDTF">2020-08-05T13:36:13Z</dcterms:created>
  <dcterms:modified xsi:type="dcterms:W3CDTF">2020-08-12T09:09:19Z</dcterms:modified>
</cp:coreProperties>
</file>