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5" r:id="rId6"/>
    <p:sldId id="264" r:id="rId7"/>
    <p:sldId id="274" r:id="rId8"/>
    <p:sldId id="263" r:id="rId9"/>
    <p:sldId id="268" r:id="rId10"/>
    <p:sldId id="269" r:id="rId11"/>
    <p:sldId id="273" r:id="rId12"/>
    <p:sldId id="272" r:id="rId13"/>
    <p:sldId id="267" r:id="rId14"/>
    <p:sldId id="266" r:id="rId15"/>
    <p:sldId id="261" r:id="rId16"/>
    <p:sldId id="270" r:id="rId17"/>
    <p:sldId id="276" r:id="rId18"/>
    <p:sldId id="271" r:id="rId19"/>
    <p:sldId id="277" r:id="rId20"/>
    <p:sldId id="275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422C16"/>
    <a:srgbClr val="0C788E"/>
    <a:srgbClr val="006666"/>
    <a:srgbClr val="54381C"/>
    <a:srgbClr val="A50021"/>
    <a:srgbClr val="FFFFA3"/>
    <a:srgbClr val="E6E6C4"/>
    <a:srgbClr val="FF5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23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3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83DD3-10C8-443B-BC51-5E5083B9816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7051F-364E-45CD-A4E6-213CF416983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4630E-A3E2-43D1-ADF4-E40AF33203D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CDBF7-1E9A-45FA-8764-2BAD21615F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21E50-A310-4715-AAAE-7C40BE16B02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44CCF-85C4-428E-AB6A-6134968EB13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15E49-DB75-49F1-B02D-1FCAF921861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8B394-C64F-42CC-A049-96ABE6517EE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1A4BF-BABD-44DE-92E6-87BBA1B0614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EB0E6-EB39-4FFD-A9FA-58F027F5EC7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4CE12-1A4C-48F3-B7A3-7C2DAE253F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065568-60DB-49DF-8211-542BE5A996B0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google.gr/url?sa=i&amp;rct=j&amp;q=&amp;esrc=s&amp;source=images&amp;cd=&amp;ved=0ahUKEwjLs6Ow7-3WAhVmOpoKHVQAD3oQjRwIBw&amp;url=http%3A%2F%2Fgazeta.info.ro%2Fboi-2015%2F&amp;psig=AOvVaw2oUEQhxdwdBGWaIYpv5koq&amp;ust=150799339493525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pdp.gr/default.asp?pid=1&amp;la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ellenico.gr/contest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bing.com/images/search?q=orwell+dev+c++&amp;view=detailv2&amp;&amp;id=15BB9B2C5174806A60AC8CF4DBAD57F584BB47AD&amp;selectedIndex=1&amp;ccid=p4bFLstW&amp;simid=608019760875045841&amp;thid=OIP.Ma786c52ecb56affd4722f902179cfe31o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usaco.org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57158" y="5000636"/>
            <a:ext cx="8534430" cy="647700"/>
          </a:xfrm>
        </p:spPr>
        <p:txBody>
          <a:bodyPr/>
          <a:lstStyle/>
          <a:p>
            <a:pPr algn="l"/>
            <a:r>
              <a:rPr lang="el-GR" sz="3600" b="1" dirty="0" smtClean="0">
                <a:solidFill>
                  <a:schemeClr val="bg1"/>
                </a:solidFill>
              </a:rPr>
              <a:t>Ανακαλύπτοντας τον προγραμματισμό και τον ΠΔΠ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2216" name="Rectangle 168"/>
          <p:cNvSpPr>
            <a:spLocks noChangeArrowheads="1"/>
          </p:cNvSpPr>
          <p:nvPr/>
        </p:nvSpPr>
        <p:spPr bwMode="auto">
          <a:xfrm>
            <a:off x="357158" y="5786454"/>
            <a:ext cx="5184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l-GR" b="1" dirty="0" err="1" smtClean="0">
                <a:solidFill>
                  <a:schemeClr val="bg1"/>
                </a:solidFill>
              </a:rPr>
              <a:t>Μιχάλαινας</a:t>
            </a:r>
            <a:r>
              <a:rPr lang="el-GR" b="1" dirty="0" smtClean="0">
                <a:solidFill>
                  <a:schemeClr val="bg1"/>
                </a:solidFill>
              </a:rPr>
              <a:t> Μανώλης</a:t>
            </a:r>
            <a:endParaRPr lang="es-E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Συνάντηση κορυφής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0" y="2608599"/>
          <a:ext cx="9144000" cy="3749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414775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</a:t>
                      </a:r>
                      <a:endParaRPr lang="el-GR" dirty="0"/>
                    </a:p>
                  </a:txBody>
                  <a:tcPr/>
                </a:tc>
              </a:tr>
              <a:tr h="1313069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Μια</a:t>
                      </a:r>
                      <a:r>
                        <a:rPr lang="el-GR" baseline="0" dirty="0" smtClean="0"/>
                        <a:t> εβδομάδα εντατικών μαθημάτων πάνω στα πιο προχωρημένα θέματα και τεχνικές της αλγοριθμικής επίλυσης προβλημάτων.</a:t>
                      </a:r>
                      <a:endParaRPr lang="el-GR" dirty="0"/>
                    </a:p>
                  </a:txBody>
                  <a:tcPr/>
                </a:tc>
              </a:tr>
              <a:tr h="956471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Εκμάθηση των πιο προχωρημένων τεχνικών.</a:t>
                      </a:r>
                    </a:p>
                    <a:p>
                      <a:r>
                        <a:rPr lang="el-GR" dirty="0" smtClean="0"/>
                        <a:t>Διεκδίκηση μιας θέσης για</a:t>
                      </a:r>
                      <a:r>
                        <a:rPr lang="el-GR" baseline="0" dirty="0" smtClean="0"/>
                        <a:t> την εθνική ομάδα πληροφορικής.</a:t>
                      </a:r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13+ χρονών.</a:t>
                      </a:r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lightoj.com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- Ορθογώνιο"/>
          <p:cNvSpPr/>
          <p:nvPr/>
        </p:nvSpPr>
        <p:spPr>
          <a:xfrm>
            <a:off x="0" y="1357298"/>
            <a:ext cx="9144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CAMP </a:t>
            </a:r>
            <a:r>
              <a:rPr lang="el-GR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ΠΡΟΕΤΟΙΜΑΣΙΑΣ</a:t>
            </a:r>
            <a:endParaRPr lang="el-GR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Όλα σε ένα νοικοκυρεμένα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0" y="2608599"/>
          <a:ext cx="9144000" cy="3749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414775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Σελίδα</a:t>
                      </a:r>
                      <a:r>
                        <a:rPr lang="el-GR" baseline="0" dirty="0" smtClean="0"/>
                        <a:t> ΠΔΠ του </a:t>
                      </a:r>
                      <a:r>
                        <a:rPr lang="el-GR" baseline="0" dirty="0" err="1" smtClean="0"/>
                        <a:t>κεπληνετ</a:t>
                      </a:r>
                      <a:r>
                        <a:rPr lang="el-GR" baseline="0" dirty="0" smtClean="0"/>
                        <a:t> Καρδίτσας</a:t>
                      </a:r>
                      <a:endParaRPr lang="el-GR" dirty="0"/>
                    </a:p>
                  </a:txBody>
                  <a:tcPr/>
                </a:tc>
              </a:tr>
              <a:tr h="1313069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 που συγκεντρώνει</a:t>
                      </a:r>
                      <a:r>
                        <a:rPr lang="el-GR" baseline="0" dirty="0" smtClean="0"/>
                        <a:t> συνδέσμους και υλικό σχετικά με τον ΠΔΠ.</a:t>
                      </a:r>
                      <a:endParaRPr lang="el-GR" dirty="0"/>
                    </a:p>
                  </a:txBody>
                  <a:tcPr/>
                </a:tc>
              </a:tr>
              <a:tr h="956471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Εξερεύνηση του</a:t>
                      </a:r>
                      <a:r>
                        <a:rPr lang="el-GR" baseline="0" dirty="0" smtClean="0"/>
                        <a:t> διαθέσιμου υλικού για τους διαγωνιζόμενους.</a:t>
                      </a:r>
                    </a:p>
                    <a:p>
                      <a:r>
                        <a:rPr lang="el-GR" baseline="0" dirty="0" smtClean="0"/>
                        <a:t>Παλιά θέματα ΠΔΠ και άλλων διαγωνισμών πληροφορικής.</a:t>
                      </a:r>
                    </a:p>
                    <a:p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13+ χρονών.</a:t>
                      </a:r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http://blogs.sch.gr/plinetks/contest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4391" r="29722" b="72812"/>
          <a:stretch>
            <a:fillRect/>
          </a:stretch>
        </p:blipFill>
        <p:spPr bwMode="auto">
          <a:xfrm>
            <a:off x="0" y="1052736"/>
            <a:ext cx="91440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782638"/>
          </a:xfrm>
        </p:spPr>
        <p:txBody>
          <a:bodyPr/>
          <a:lstStyle/>
          <a:p>
            <a:r>
              <a:rPr lang="el-GR" dirty="0" err="1" smtClean="0">
                <a:solidFill>
                  <a:schemeClr val="bg1"/>
                </a:solidFill>
              </a:rPr>
              <a:t>Οπτικοποίηση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2833718" y="1357297"/>
          <a:ext cx="6096000" cy="4714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9786"/>
                <a:gridCol w="3786214"/>
              </a:tblGrid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Visualgo</a:t>
                      </a:r>
                      <a:endParaRPr lang="el-GR" dirty="0"/>
                    </a:p>
                  </a:txBody>
                  <a:tcPr/>
                </a:tc>
              </a:tr>
              <a:tr h="1340732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r>
                        <a:rPr lang="el-GR" baseline="0" dirty="0" smtClean="0"/>
                        <a:t> εκμάθησης αλγορίθμων με ζωντανή αναπαράσταση τους.</a:t>
                      </a:r>
                      <a:endParaRPr lang="el-GR" dirty="0"/>
                    </a:p>
                  </a:txBody>
                  <a:tcPr/>
                </a:tc>
              </a:tr>
              <a:tr h="1742952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Εκμάθηση και κατανόηση του τρόπου λειτουργίας των αλγορίθμων.</a:t>
                      </a:r>
                      <a:endParaRPr lang="el-GR" dirty="0"/>
                    </a:p>
                  </a:txBody>
                  <a:tcPr/>
                </a:tc>
              </a:tr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14+ χρονών.</a:t>
                      </a:r>
                      <a:endParaRPr lang="el-GR" dirty="0"/>
                    </a:p>
                  </a:txBody>
                  <a:tcPr/>
                </a:tc>
              </a:tr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visualgo.net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- Ορθογώνιο"/>
          <p:cNvSpPr/>
          <p:nvPr/>
        </p:nvSpPr>
        <p:spPr>
          <a:xfrm>
            <a:off x="500034" y="1428736"/>
            <a:ext cx="1591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ilkscreenNormal"/>
              </a:rPr>
              <a:t>Visu</a:t>
            </a:r>
            <a:r>
              <a:rPr lang="en-US" b="1" dirty="0" smtClean="0">
                <a:solidFill>
                  <a:srgbClr val="2EBBD1"/>
                </a:solidFill>
                <a:latin typeface="SilkscreenNormal"/>
              </a:rPr>
              <a:t>Algo</a:t>
            </a:r>
            <a:r>
              <a:rPr lang="en-US" b="1" dirty="0" smtClean="0">
                <a:latin typeface="SilkscreenNormal"/>
              </a:rPr>
              <a:t>.net</a:t>
            </a:r>
            <a:endParaRPr lang="el-GR" dirty="0"/>
          </a:p>
        </p:txBody>
      </p:sp>
      <p:pic>
        <p:nvPicPr>
          <p:cNvPr id="45058" name="Picture 2" descr="https://visualgo.net/img/gif/bst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71678"/>
            <a:ext cx="2381239" cy="1785929"/>
          </a:xfrm>
          <a:prstGeom prst="rect">
            <a:avLst/>
          </a:prstGeom>
          <a:noFill/>
        </p:spPr>
      </p:pic>
      <p:pic>
        <p:nvPicPr>
          <p:cNvPr id="45060" name="Picture 4" descr="https://visualgo.net/img/gif/suffixarray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000504"/>
            <a:ext cx="2381267" cy="17859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Προβλήματα σε κατηγορίες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0" y="2608599"/>
          <a:ext cx="9144000" cy="3749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414775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 OJ</a:t>
                      </a:r>
                      <a:endParaRPr lang="el-GR" dirty="0"/>
                    </a:p>
                  </a:txBody>
                  <a:tcPr/>
                </a:tc>
              </a:tr>
              <a:tr h="1313069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σύστημα αξιολόγησης με κατηγοριοποιημένα προβλήματα.</a:t>
                      </a:r>
                      <a:endParaRPr lang="el-GR" dirty="0"/>
                    </a:p>
                  </a:txBody>
                  <a:tcPr/>
                </a:tc>
              </a:tr>
              <a:tr h="956471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Εξάσκηση στην επίλυση προβλημάτων</a:t>
                      </a:r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15+ χρονών.</a:t>
                      </a:r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lightoj.com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549" t="11364" r="78587" b="79924"/>
          <a:stretch>
            <a:fillRect/>
          </a:stretch>
        </p:blipFill>
        <p:spPr bwMode="auto">
          <a:xfrm>
            <a:off x="0" y="1142984"/>
            <a:ext cx="9144000" cy="150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Χύμα προβλήματα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0" y="2608599"/>
          <a:ext cx="9144000" cy="3749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414775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Spoj</a:t>
                      </a:r>
                      <a:endParaRPr lang="el-GR" dirty="0"/>
                    </a:p>
                  </a:txBody>
                  <a:tcPr/>
                </a:tc>
              </a:tr>
              <a:tr h="1313069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σύστημα αξιολόγησης με χιλιάδες προβλήματα.</a:t>
                      </a:r>
                      <a:endParaRPr lang="el-GR" dirty="0"/>
                    </a:p>
                  </a:txBody>
                  <a:tcPr/>
                </a:tc>
              </a:tr>
              <a:tr h="956471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Εξάσκηση στην επίλυση προβλημάτων</a:t>
                      </a:r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15+ χρονών.</a:t>
                      </a:r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spoj.com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l="8236" t="9765" r="66508" b="80469"/>
          <a:stretch>
            <a:fillRect/>
          </a:stretch>
        </p:blipFill>
        <p:spPr bwMode="auto">
          <a:xfrm>
            <a:off x="0" y="1142984"/>
            <a:ext cx="91440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Μηνιαίοι </a:t>
            </a:r>
            <a:r>
              <a:rPr lang="en-US" dirty="0" smtClean="0">
                <a:solidFill>
                  <a:schemeClr val="bg1"/>
                </a:solidFill>
              </a:rPr>
              <a:t>online </a:t>
            </a:r>
            <a:r>
              <a:rPr lang="el-GR" dirty="0" smtClean="0">
                <a:solidFill>
                  <a:schemeClr val="bg1"/>
                </a:solidFill>
              </a:rPr>
              <a:t>διαγωνισμοί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2833718" y="1357297"/>
          <a:ext cx="6096000" cy="48112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9786"/>
                <a:gridCol w="3786214"/>
              </a:tblGrid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Croatian Open Competition</a:t>
                      </a:r>
                      <a:r>
                        <a:rPr lang="en-US" baseline="0" dirty="0" smtClean="0"/>
                        <a:t> in</a:t>
                      </a:r>
                      <a:r>
                        <a:rPr lang="en-US" dirty="0" smtClean="0"/>
                        <a:t> informatics</a:t>
                      </a:r>
                      <a:endParaRPr lang="el-GR" dirty="0"/>
                    </a:p>
                  </a:txBody>
                  <a:tcPr/>
                </a:tc>
              </a:tr>
              <a:tr h="1340732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r>
                        <a:rPr lang="el-GR" baseline="0" dirty="0" smtClean="0"/>
                        <a:t> με διαδικτυακούς διαγωνισμούς.</a:t>
                      </a:r>
                      <a:endParaRPr lang="el-GR" dirty="0"/>
                    </a:p>
                  </a:txBody>
                  <a:tcPr/>
                </a:tc>
              </a:tr>
              <a:tr h="1742952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Συμμετοχή σε διαδικτυακούς διαγωνισμούς.</a:t>
                      </a:r>
                      <a:endParaRPr lang="el-GR" dirty="0"/>
                    </a:p>
                  </a:txBody>
                  <a:tcPr/>
                </a:tc>
              </a:tr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14+ χρονών.</a:t>
                      </a:r>
                      <a:endParaRPr lang="el-GR" dirty="0"/>
                    </a:p>
                  </a:txBody>
                  <a:tcPr/>
                </a:tc>
              </a:tr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hsin.hr/</a:t>
                      </a:r>
                      <a:r>
                        <a:rPr lang="en-US" dirty="0" err="1" smtClean="0"/>
                        <a:t>coci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 l="35139" t="32227" r="36310" b="47265"/>
          <a:stretch>
            <a:fillRect/>
          </a:stretch>
        </p:blipFill>
        <p:spPr bwMode="auto">
          <a:xfrm>
            <a:off x="142844" y="2071678"/>
            <a:ext cx="2571768" cy="103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857628"/>
            <a:ext cx="1438275" cy="14382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Ολυμπιάδα πληροφορικής 2015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0" y="2608599"/>
          <a:ext cx="9144000" cy="3749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414775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27</a:t>
                      </a:r>
                      <a:r>
                        <a:rPr lang="el-GR" baseline="30000" dirty="0" smtClean="0"/>
                        <a:t>η</a:t>
                      </a:r>
                      <a:r>
                        <a:rPr lang="el-GR" baseline="0" dirty="0" smtClean="0"/>
                        <a:t> Διεθνής Ολυμπιάδα Πληροφορικής (</a:t>
                      </a:r>
                      <a:r>
                        <a:rPr lang="en-US" baseline="0" dirty="0" smtClean="0"/>
                        <a:t>IOI)</a:t>
                      </a:r>
                      <a:endParaRPr lang="el-GR" dirty="0"/>
                    </a:p>
                  </a:txBody>
                  <a:tcPr/>
                </a:tc>
              </a:tr>
              <a:tr h="1313069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μεγαλύτερος και σημαντικότερος διαγωνισμός πληροφορικής στον κόσμο, με συμμετοχή περίπου 80 χωρών και 320 μαθητών γυμνασίου και λυκείου.</a:t>
                      </a:r>
                      <a:endParaRPr lang="el-GR" dirty="0"/>
                    </a:p>
                  </a:txBody>
                  <a:tcPr/>
                </a:tc>
              </a:tr>
              <a:tr h="956471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15-18 </a:t>
                      </a:r>
                      <a:r>
                        <a:rPr lang="el-GR" dirty="0" smtClean="0"/>
                        <a:t>χρονών</a:t>
                      </a:r>
                      <a:r>
                        <a:rPr lang="el-GR" dirty="0" smtClean="0"/>
                        <a:t>.</a:t>
                      </a:r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ioi2015.kz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13726" t="16601" r="35761" b="66797"/>
          <a:stretch>
            <a:fillRect/>
          </a:stretch>
        </p:blipFill>
        <p:spPr bwMode="auto">
          <a:xfrm>
            <a:off x="0" y="1142984"/>
            <a:ext cx="9144000" cy="145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85720" y="0"/>
            <a:ext cx="8472518" cy="1143000"/>
          </a:xfrm>
        </p:spPr>
        <p:txBody>
          <a:bodyPr/>
          <a:lstStyle/>
          <a:p>
            <a:r>
              <a:rPr lang="el-GR" dirty="0" err="1" smtClean="0">
                <a:solidFill>
                  <a:schemeClr val="bg1"/>
                </a:solidFill>
              </a:rPr>
              <a:t>Βαλκανιάδα</a:t>
            </a:r>
            <a:r>
              <a:rPr lang="el-GR" dirty="0" smtClean="0">
                <a:solidFill>
                  <a:schemeClr val="bg1"/>
                </a:solidFill>
              </a:rPr>
              <a:t> Πληροφορικής 2015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028" name="Picture 4" descr="Αποτέλεσμα εικόνας για boi 2015 bulgaria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40" y="1500174"/>
            <a:ext cx="4876800" cy="4143404"/>
          </a:xfrm>
          <a:prstGeom prst="rect">
            <a:avLst/>
          </a:prstGeom>
          <a:noFill/>
        </p:spPr>
      </p:pic>
      <p:graphicFrame>
        <p:nvGraphicFramePr>
          <p:cNvPr id="6" name="5 - Πίνακας"/>
          <p:cNvGraphicFramePr>
            <a:graphicFrameLocks noGrp="1"/>
          </p:cNvGraphicFramePr>
          <p:nvPr/>
        </p:nvGraphicFramePr>
        <p:xfrm>
          <a:off x="2833718" y="1357297"/>
          <a:ext cx="6096000" cy="44441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9786"/>
                <a:gridCol w="3786214"/>
              </a:tblGrid>
              <a:tr h="551399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23</a:t>
                      </a:r>
                      <a:r>
                        <a:rPr lang="el-GR" baseline="30000" dirty="0" smtClean="0"/>
                        <a:t>η</a:t>
                      </a:r>
                      <a:r>
                        <a:rPr lang="el-GR" dirty="0" smtClean="0"/>
                        <a:t> Βαλκανική Ολυμπιάδα Πληροφορικής</a:t>
                      </a:r>
                      <a:endParaRPr lang="el-GR" dirty="0"/>
                    </a:p>
                  </a:txBody>
                  <a:tcPr/>
                </a:tc>
              </a:tr>
              <a:tr h="1732969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Μικρότερης έκτασης ολυμπιάδα</a:t>
                      </a:r>
                      <a:r>
                        <a:rPr lang="el-GR" baseline="0" dirty="0" smtClean="0"/>
                        <a:t> στην οποία συμμετέχουν οι χώρες των Βαλκανίων. </a:t>
                      </a:r>
                      <a:endParaRPr lang="el-GR" dirty="0"/>
                    </a:p>
                  </a:txBody>
                  <a:tcPr/>
                </a:tc>
              </a:tr>
              <a:tr h="991579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439473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14+ χρονών.</a:t>
                      </a:r>
                      <a:endParaRPr lang="el-GR" dirty="0"/>
                    </a:p>
                  </a:txBody>
                  <a:tcPr/>
                </a:tc>
              </a:tr>
              <a:tr h="439473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http://www.boi2015.uni-ruse.bg/index.php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Ολυμπιάδα πληροφορικής 2016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0" y="2608599"/>
          <a:ext cx="9144000" cy="3749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414775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2</a:t>
                      </a:r>
                      <a:r>
                        <a:rPr lang="en-US" dirty="0" smtClean="0"/>
                        <a:t>8</a:t>
                      </a:r>
                      <a:r>
                        <a:rPr lang="el-GR" baseline="30000" dirty="0" smtClean="0"/>
                        <a:t>η</a:t>
                      </a:r>
                      <a:r>
                        <a:rPr lang="el-GR" baseline="0" dirty="0" smtClean="0"/>
                        <a:t> Διεθνής Ολυμπιάδα Πληροφορικής (</a:t>
                      </a:r>
                      <a:r>
                        <a:rPr lang="en-US" baseline="0" dirty="0" smtClean="0"/>
                        <a:t>IOI)</a:t>
                      </a:r>
                      <a:endParaRPr lang="el-GR" dirty="0"/>
                    </a:p>
                  </a:txBody>
                  <a:tcPr/>
                </a:tc>
              </a:tr>
              <a:tr h="1313069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μεγαλύτερος και σημαντικότερος διαγωνισμός πληροφορικής στον κόσμο, με συμμετοχή περίπου 80 χωρών και 320 μαθητών γυμνασίου και λυκείου.</a:t>
                      </a:r>
                      <a:endParaRPr lang="el-GR" dirty="0"/>
                    </a:p>
                  </a:txBody>
                  <a:tcPr/>
                </a:tc>
              </a:tr>
              <a:tr h="956471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r>
                        <a:rPr lang="en-US" dirty="0" smtClean="0"/>
                        <a:t>5-18 </a:t>
                      </a:r>
                      <a:r>
                        <a:rPr lang="el-GR" dirty="0" smtClean="0"/>
                        <a:t>χρονών</a:t>
                      </a:r>
                      <a:r>
                        <a:rPr lang="el-GR" dirty="0" smtClean="0"/>
                        <a:t>.</a:t>
                      </a:r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ioi2016.ru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l="12628" t="12695" r="17094" b="69727"/>
          <a:stretch>
            <a:fillRect/>
          </a:stretch>
        </p:blipFill>
        <p:spPr bwMode="auto">
          <a:xfrm>
            <a:off x="0" y="1142984"/>
            <a:ext cx="91440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Ευρωπαϊκή Ολυμπιάδα </a:t>
            </a:r>
            <a:r>
              <a:rPr lang="en-US" dirty="0" smtClean="0">
                <a:solidFill>
                  <a:schemeClr val="bg1"/>
                </a:solidFill>
              </a:rPr>
              <a:t>Junior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2770" name="Picture 2" descr="http://ejoi.org/wp-content/themes/ejoi/assets/images/kori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6458"/>
            <a:ext cx="9144000" cy="1359373"/>
          </a:xfrm>
          <a:prstGeom prst="rect">
            <a:avLst/>
          </a:prstGeom>
          <a:noFill/>
        </p:spPr>
      </p:pic>
      <p:graphicFrame>
        <p:nvGraphicFramePr>
          <p:cNvPr id="5" name="4 - Πίνακας"/>
          <p:cNvGraphicFramePr>
            <a:graphicFrameLocks noGrp="1"/>
          </p:cNvGraphicFramePr>
          <p:nvPr/>
        </p:nvGraphicFramePr>
        <p:xfrm>
          <a:off x="0" y="2357454"/>
          <a:ext cx="9144000" cy="4000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461353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European</a:t>
                      </a:r>
                      <a:r>
                        <a:rPr lang="en-US" baseline="0" dirty="0" smtClean="0"/>
                        <a:t> Junior Olympiad in Informatics</a:t>
                      </a:r>
                      <a:endParaRPr lang="el-GR" dirty="0"/>
                    </a:p>
                  </a:txBody>
                  <a:tcPr/>
                </a:tc>
              </a:tr>
              <a:tr h="1137584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Ευρωπαϊκή</a:t>
                      </a:r>
                      <a:r>
                        <a:rPr lang="el-GR" baseline="0" dirty="0" smtClean="0"/>
                        <a:t> ολυμπιάδα στην οποία συμμετέχουν μαθητές Γυμνασίου</a:t>
                      </a:r>
                      <a:endParaRPr lang="el-GR" dirty="0"/>
                    </a:p>
                  </a:txBody>
                  <a:tcPr/>
                </a:tc>
              </a:tr>
              <a:tr h="1478859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461353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12-15</a:t>
                      </a:r>
                      <a:r>
                        <a:rPr lang="el-GR" baseline="0" dirty="0" smtClean="0"/>
                        <a:t> χρονών</a:t>
                      </a:r>
                      <a:endParaRPr lang="el-GR" dirty="0"/>
                    </a:p>
                  </a:txBody>
                  <a:tcPr/>
                </a:tc>
              </a:tr>
              <a:tr h="461353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ejoi.org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Κατευθείαν στο ψητό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0" y="2786059"/>
          <a:ext cx="9144000" cy="35794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387210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Πανελλήνιος</a:t>
                      </a:r>
                      <a:r>
                        <a:rPr lang="el-GR" baseline="0" dirty="0" smtClean="0"/>
                        <a:t> διαγωνισμός πληροφορικής</a:t>
                      </a:r>
                      <a:endParaRPr lang="el-GR" dirty="0"/>
                    </a:p>
                  </a:txBody>
                  <a:tcPr/>
                </a:tc>
              </a:tr>
              <a:tr h="954764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Διεξάγεται κάθε χρόνο,</a:t>
                      </a:r>
                      <a:r>
                        <a:rPr lang="el-GR" baseline="0" dirty="0" smtClean="0"/>
                        <a:t> για μαθητές γυμνασίου και λυκείου. Οι καλύτεροι μαθητές παρακολουθούν το </a:t>
                      </a:r>
                      <a:r>
                        <a:rPr lang="en-US" baseline="0" dirty="0" smtClean="0"/>
                        <a:t>camp </a:t>
                      </a:r>
                      <a:r>
                        <a:rPr lang="el-GR" baseline="0" dirty="0" smtClean="0"/>
                        <a:t>και οι 4 καλύτεροι επιλέγονται για τους διεθνείς διαγωνισμούς.</a:t>
                      </a:r>
                      <a:endParaRPr lang="el-GR" dirty="0"/>
                    </a:p>
                  </a:txBody>
                  <a:tcPr/>
                </a:tc>
              </a:tr>
              <a:tr h="1241192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Ενημέρωση για τις ημερομηνίες διεξαγωγής του διαγωνισμού, για διαδικτυακούς διαγωνισμούς και</a:t>
                      </a:r>
                      <a:r>
                        <a:rPr lang="el-GR" baseline="0" dirty="0" smtClean="0"/>
                        <a:t> άλλα. </a:t>
                      </a:r>
                      <a:r>
                        <a:rPr lang="el-GR" dirty="0" smtClean="0"/>
                        <a:t>Απόκτηση εμπειρίας διαγωνισμών, συναναστροφή με άτομα που έχουν ίδια ενδιαφέροντα, εκμάθηση προγραμματισμού,</a:t>
                      </a:r>
                      <a:r>
                        <a:rPr lang="el-GR" baseline="0" dirty="0" smtClean="0"/>
                        <a:t> εισαγωγή στην θεωρητική και εφαρμοσμένη πληροφορική.</a:t>
                      </a:r>
                      <a:endParaRPr lang="el-GR" dirty="0"/>
                    </a:p>
                  </a:txBody>
                  <a:tcPr/>
                </a:tc>
              </a:tr>
              <a:tr h="387210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12+ χρονών.</a:t>
                      </a:r>
                      <a:endParaRPr lang="el-GR" dirty="0"/>
                    </a:p>
                  </a:txBody>
                  <a:tcPr/>
                </a:tc>
              </a:tr>
              <a:tr h="387210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pdp.gr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PDP logo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" y="1142984"/>
            <a:ext cx="2214546" cy="1643074"/>
          </a:xfrm>
          <a:prstGeom prst="rect">
            <a:avLst/>
          </a:prstGeom>
          <a:noFill/>
        </p:spPr>
      </p:pic>
      <p:pic>
        <p:nvPicPr>
          <p:cNvPr id="1028" name="Picture 4" descr="PDP competition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214546" y="1142984"/>
            <a:ext cx="6929454" cy="164307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Μαθήματα στη Θεσσαλονίκη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32770" name="Picture 2" descr="C:\Users\manol\Desktop\17637046_1275832215842477_1567902717943227967_o.jpg"/>
          <p:cNvPicPr>
            <a:picLocks noChangeAspect="1" noChangeArrowheads="1"/>
          </p:cNvPicPr>
          <p:nvPr/>
        </p:nvPicPr>
        <p:blipFill>
          <a:blip r:embed="rId2"/>
          <a:srcRect t="8127" b="61131"/>
          <a:stretch>
            <a:fillRect/>
          </a:stretch>
        </p:blipFill>
        <p:spPr bwMode="auto">
          <a:xfrm>
            <a:off x="0" y="1142984"/>
            <a:ext cx="9144000" cy="1500198"/>
          </a:xfrm>
          <a:prstGeom prst="rect">
            <a:avLst/>
          </a:prstGeom>
          <a:noFill/>
        </p:spPr>
      </p:pic>
      <p:graphicFrame>
        <p:nvGraphicFramePr>
          <p:cNvPr id="5" name="4 - Πίνακας"/>
          <p:cNvGraphicFramePr>
            <a:graphicFrameLocks noGrp="1"/>
          </p:cNvGraphicFramePr>
          <p:nvPr/>
        </p:nvGraphicFramePr>
        <p:xfrm>
          <a:off x="0" y="2608599"/>
          <a:ext cx="9144000" cy="42069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414775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Μαθήματα</a:t>
                      </a:r>
                      <a:r>
                        <a:rPr lang="el-GR" baseline="0" dirty="0" smtClean="0"/>
                        <a:t> προετοιμασίας για τον ΠΔΠ από την ΕΠΥ Μακεδονίας-Θράκης</a:t>
                      </a:r>
                      <a:endParaRPr lang="el-GR" dirty="0"/>
                    </a:p>
                  </a:txBody>
                  <a:tcPr/>
                </a:tc>
              </a:tr>
              <a:tr h="1313069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Εξετάζεται η δημιουργία κλειστών τμημάτων,</a:t>
                      </a:r>
                      <a:r>
                        <a:rPr lang="el-GR" baseline="0" dirty="0" smtClean="0"/>
                        <a:t> για κάθε επίπεδο </a:t>
                      </a:r>
                      <a:r>
                        <a:rPr lang="el-GR" dirty="0" smtClean="0"/>
                        <a:t>με σκοπό την εντατική προετοιμασία για τον ΠΔΠ.</a:t>
                      </a:r>
                      <a:endParaRPr lang="el-GR" dirty="0"/>
                    </a:p>
                  </a:txBody>
                  <a:tcPr/>
                </a:tc>
              </a:tr>
              <a:tr h="956471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Ένας γρήγορος τρόπος για να πάρει</a:t>
                      </a:r>
                      <a:r>
                        <a:rPr lang="el-GR" baseline="0" dirty="0" smtClean="0"/>
                        <a:t> ένας με δύσκολα προβλήματα και τεχνικές. αρχάριος διαγωνιζόμενος τις απαραίτητες γνώσεις. Κατάλληλο και για προχωρημένους, διότι θα γίνεται προετοιμασία </a:t>
                      </a:r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12+ χρονών.</a:t>
                      </a:r>
                      <a:endParaRPr lang="el-GR" dirty="0"/>
                    </a:p>
                  </a:txBody>
                  <a:tcPr/>
                </a:tc>
              </a:tr>
              <a:tr h="53252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Θα δημιουργηθεί </a:t>
                      </a:r>
                      <a:r>
                        <a:rPr lang="en-US" dirty="0" smtClean="0"/>
                        <a:t>group </a:t>
                      </a:r>
                      <a:r>
                        <a:rPr lang="el-GR" dirty="0" smtClean="0"/>
                        <a:t>στο </a:t>
                      </a:r>
                      <a:r>
                        <a:rPr lang="en-US" dirty="0" err="1" smtClean="0"/>
                        <a:t>facebook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Υποστήριξη του ΠΔΠ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0" y="2857495"/>
          <a:ext cx="9144000" cy="35336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357943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Hellenico</a:t>
                      </a:r>
                      <a:endParaRPr lang="el-GR" dirty="0"/>
                    </a:p>
                  </a:txBody>
                  <a:tcPr/>
                </a:tc>
              </a:tr>
              <a:tr h="1163315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online </a:t>
                      </a:r>
                      <a:r>
                        <a:rPr lang="el-GR" baseline="0" dirty="0" smtClean="0"/>
                        <a:t>σύστημα αξιολόγησης του ΠΔΠ. Το </a:t>
                      </a:r>
                      <a:r>
                        <a:rPr lang="en-US" baseline="0" dirty="0" err="1" smtClean="0"/>
                        <a:t>Hellenico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στοχεύει στην προετοιμασία των διαγωνιζόμενων ενώ το </a:t>
                      </a:r>
                      <a:r>
                        <a:rPr lang="en-US" baseline="0" dirty="0" err="1" smtClean="0"/>
                        <a:t>Hellenico</a:t>
                      </a:r>
                      <a:r>
                        <a:rPr lang="en-US" baseline="0" dirty="0" smtClean="0"/>
                        <a:t> Contest </a:t>
                      </a:r>
                      <a:r>
                        <a:rPr lang="el-GR" baseline="0" dirty="0" smtClean="0"/>
                        <a:t>υποστηρίζει τον ΠΔΠ και διοργανώνει διαγωνισμούς εξάσκησης.</a:t>
                      </a:r>
                      <a:endParaRPr lang="el-GR" dirty="0"/>
                    </a:p>
                  </a:txBody>
                  <a:tcPr/>
                </a:tc>
              </a:tr>
              <a:tr h="1218774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Εκμάθηση προγραμματιστικών τεχνικών και θεωρία</a:t>
                      </a:r>
                      <a:r>
                        <a:rPr lang="el-GR" baseline="0" dirty="0" smtClean="0"/>
                        <a:t>ς. Εξάσκηση και επίλυση προβλημάτων.</a:t>
                      </a:r>
                    </a:p>
                    <a:p>
                      <a:r>
                        <a:rPr lang="el-GR" baseline="0" dirty="0" smtClean="0"/>
                        <a:t>Συμμετοχή σε διαγωνισμούς για καλύτερη εξάσκηση σε συνθήκες διαγωνισμού.</a:t>
                      </a:r>
                      <a:endParaRPr lang="el-GR" dirty="0"/>
                    </a:p>
                  </a:txBody>
                  <a:tcPr/>
                </a:tc>
              </a:tr>
              <a:tr h="380216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12+ χρονών.</a:t>
                      </a:r>
                      <a:endParaRPr lang="el-GR" dirty="0"/>
                    </a:p>
                  </a:txBody>
                  <a:tcPr/>
                </a:tc>
              </a:tr>
              <a:tr h="380216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hellenico.gr </a:t>
                      </a:r>
                      <a:r>
                        <a:rPr lang="el-GR" dirty="0" smtClean="0"/>
                        <a:t>και </a:t>
                      </a:r>
                      <a:r>
                        <a:rPr lang="en-US" dirty="0" smtClean="0"/>
                        <a:t>hellenico.gr/contest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21633" t="12500" r="22584" b="73633"/>
          <a:stretch>
            <a:fillRect/>
          </a:stretch>
        </p:blipFill>
        <p:spPr bwMode="auto">
          <a:xfrm>
            <a:off x="0" y="1142984"/>
            <a:ext cx="9144000" cy="101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 descr="HelleniC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071678"/>
            <a:ext cx="9144000" cy="78581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Για μικρότερες ηλικίες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026" name="Picture 2" descr="Αποτέλεσμα εικόνων για scratch"/>
          <p:cNvPicPr>
            <a:picLocks noChangeAspect="1" noChangeArrowheads="1"/>
          </p:cNvPicPr>
          <p:nvPr/>
        </p:nvPicPr>
        <p:blipFill>
          <a:blip r:embed="rId2" cstate="print"/>
          <a:srcRect r="76490"/>
          <a:stretch>
            <a:fillRect/>
          </a:stretch>
        </p:blipFill>
        <p:spPr bwMode="auto">
          <a:xfrm>
            <a:off x="357158" y="1205450"/>
            <a:ext cx="2071702" cy="2537860"/>
          </a:xfrm>
          <a:prstGeom prst="rect">
            <a:avLst/>
          </a:prstGeom>
          <a:noFill/>
        </p:spPr>
      </p:pic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2833718" y="1357297"/>
          <a:ext cx="6096000" cy="4714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9786"/>
                <a:gridCol w="3786214"/>
              </a:tblGrid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Scratch</a:t>
                      </a:r>
                      <a:endParaRPr lang="el-GR" dirty="0"/>
                    </a:p>
                  </a:txBody>
                  <a:tcPr/>
                </a:tc>
              </a:tr>
              <a:tr h="1340732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Ολοκληρωμένο περιβάλλον προγραμματισμού με χρήση </a:t>
                      </a:r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έτοιμων εντολών.</a:t>
                      </a:r>
                      <a:endParaRPr lang="el-GR" dirty="0"/>
                    </a:p>
                  </a:txBody>
                  <a:tcPr/>
                </a:tc>
              </a:tr>
              <a:tr h="1742952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Δημιουργία παιχνιδιών και παρουσιάσεων στο φτερό.</a:t>
                      </a:r>
                    </a:p>
                    <a:p>
                      <a:r>
                        <a:rPr lang="el-GR" dirty="0" smtClean="0"/>
                        <a:t>Κατάλληλο</a:t>
                      </a:r>
                      <a:r>
                        <a:rPr lang="el-GR" baseline="0" dirty="0" smtClean="0"/>
                        <a:t> για ε</a:t>
                      </a:r>
                      <a:r>
                        <a:rPr lang="el-GR" dirty="0" smtClean="0"/>
                        <a:t>κμάθηση προγραμματισμού.</a:t>
                      </a:r>
                      <a:endParaRPr lang="el-GR" dirty="0"/>
                    </a:p>
                  </a:txBody>
                  <a:tcPr/>
                </a:tc>
              </a:tr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7+</a:t>
                      </a:r>
                      <a:r>
                        <a:rPr lang="el-GR" baseline="0" dirty="0" smtClean="0"/>
                        <a:t> χρονών. </a:t>
                      </a:r>
                      <a:endParaRPr lang="el-GR" dirty="0"/>
                    </a:p>
                  </a:txBody>
                  <a:tcPr/>
                </a:tc>
              </a:tr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scratch.mit.edu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Αποτέλεσμα εικόνων για scratch"/>
          <p:cNvPicPr>
            <a:picLocks noChangeAspect="1" noChangeArrowheads="1"/>
          </p:cNvPicPr>
          <p:nvPr/>
        </p:nvPicPr>
        <p:blipFill>
          <a:blip r:embed="rId2" cstate="print"/>
          <a:srcRect l="24490" r="50500"/>
          <a:stretch>
            <a:fillRect/>
          </a:stretch>
        </p:blipFill>
        <p:spPr bwMode="auto">
          <a:xfrm>
            <a:off x="357158" y="3704290"/>
            <a:ext cx="2143140" cy="246791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Το πρώτο μας βήμα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2833718" y="1357297"/>
          <a:ext cx="6096000" cy="4714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9786"/>
                <a:gridCol w="3786214"/>
              </a:tblGrid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Orwell dev-C++</a:t>
                      </a:r>
                      <a:r>
                        <a:rPr lang="el-GR" dirty="0" smtClean="0"/>
                        <a:t> έκδοση 5.</a:t>
                      </a:r>
                      <a:r>
                        <a:rPr lang="en-US" dirty="0" smtClean="0"/>
                        <a:t>x</a:t>
                      </a:r>
                      <a:endParaRPr lang="el-GR" dirty="0"/>
                    </a:p>
                  </a:txBody>
                  <a:tcPr/>
                </a:tc>
              </a:tr>
              <a:tr h="1340732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Ολοκληρωμένο</a:t>
                      </a:r>
                      <a:r>
                        <a:rPr lang="el-GR" baseline="0" dirty="0" smtClean="0"/>
                        <a:t> περιβάλλον προγραμματισμού </a:t>
                      </a:r>
                      <a:r>
                        <a:rPr lang="en-US" baseline="0" dirty="0" smtClean="0"/>
                        <a:t>C++</a:t>
                      </a:r>
                      <a:endParaRPr lang="el-GR" dirty="0"/>
                    </a:p>
                  </a:txBody>
                  <a:tcPr/>
                </a:tc>
              </a:tr>
              <a:tr h="1742952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Ανάπτυξη</a:t>
                      </a:r>
                      <a:r>
                        <a:rPr lang="el-GR" baseline="0" dirty="0" smtClean="0"/>
                        <a:t> προγραμμάτων και εφαρμογών, υλοποίηση λύσεων για προβλήματα τύπου ΠΔΠ.</a:t>
                      </a:r>
                      <a:endParaRPr lang="el-GR" dirty="0"/>
                    </a:p>
                  </a:txBody>
                  <a:tcPr/>
                </a:tc>
              </a:tr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12+ χρονών.</a:t>
                      </a:r>
                      <a:endParaRPr lang="el-GR" dirty="0"/>
                    </a:p>
                  </a:txBody>
                  <a:tcPr/>
                </a:tc>
              </a:tr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http://orwelldevcpp.blogspot.gr/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530" name="Picture 2" descr="https://tse1.mm.bing.net/th?&amp;id=OIP.Ma786c52ecb56affd4722f902179cfe31o0&amp;w=168&amp;h=168&amp;c=0&amp;pid=1.9&amp;rs=0&amp;p=0&amp;r=0">
            <a:hlinkClick r:id="rId2" tooltip="Προβολή λεπτομερειών εικόνας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828800"/>
            <a:ext cx="1600200" cy="1600200"/>
          </a:xfrm>
          <a:prstGeom prst="rect">
            <a:avLst/>
          </a:prstGeom>
          <a:noFill/>
        </p:spPr>
      </p:pic>
      <p:pic>
        <p:nvPicPr>
          <p:cNvPr id="22532" name="Picture 4" descr="Αποτέλεσμα εικόνων για orwell dev c++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3871002"/>
            <a:ext cx="2643173" cy="19154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Μαθαίνουμε τη γλώσσα 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0" y="2357454"/>
          <a:ext cx="9144000" cy="40005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461353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learncpp.com</a:t>
                      </a:r>
                      <a:endParaRPr lang="el-GR" dirty="0"/>
                    </a:p>
                  </a:txBody>
                  <a:tcPr/>
                </a:tc>
              </a:tr>
              <a:tr h="1137584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Υπερπλήρης</a:t>
                      </a:r>
                      <a:r>
                        <a:rPr lang="el-GR" baseline="0" dirty="0" smtClean="0"/>
                        <a:t> οδηγός εκμάθησης </a:t>
                      </a:r>
                      <a:r>
                        <a:rPr lang="en-US" baseline="0" dirty="0" smtClean="0"/>
                        <a:t>C++.</a:t>
                      </a:r>
                      <a:endParaRPr lang="el-GR" dirty="0"/>
                    </a:p>
                  </a:txBody>
                  <a:tcPr/>
                </a:tc>
              </a:tr>
              <a:tr h="1478859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Εκμάθηση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C++ </a:t>
                      </a:r>
                      <a:r>
                        <a:rPr lang="el-GR" baseline="0" dirty="0" smtClean="0"/>
                        <a:t>σε διαγωνιστικό αλλά και σε επαγγελματικό επίπεδο.</a:t>
                      </a:r>
                      <a:endParaRPr lang="el-GR" dirty="0"/>
                    </a:p>
                  </a:txBody>
                  <a:tcPr/>
                </a:tc>
              </a:tr>
              <a:tr h="461353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14+ χρονών.</a:t>
                      </a:r>
                      <a:endParaRPr lang="el-GR" dirty="0"/>
                    </a:p>
                  </a:txBody>
                  <a:tcPr/>
                </a:tc>
              </a:tr>
              <a:tr h="461353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learncpp.com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14825" t="12109" r="14899" b="71680"/>
          <a:stretch>
            <a:fillRect/>
          </a:stretch>
        </p:blipFill>
        <p:spPr bwMode="auto">
          <a:xfrm>
            <a:off x="0" y="1142984"/>
            <a:ext cx="9144000" cy="118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Τα βασικά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manol\Desktop\971792_10200930843290806_111666603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2786050" cy="1921443"/>
          </a:xfrm>
          <a:prstGeom prst="rect">
            <a:avLst/>
          </a:prstGeom>
          <a:noFill/>
        </p:spPr>
      </p:pic>
      <p:graphicFrame>
        <p:nvGraphicFramePr>
          <p:cNvPr id="8" name="7 - Πίνακας"/>
          <p:cNvGraphicFramePr>
            <a:graphicFrameLocks noGrp="1"/>
          </p:cNvGraphicFramePr>
          <p:nvPr/>
        </p:nvGraphicFramePr>
        <p:xfrm>
          <a:off x="2833718" y="1357297"/>
          <a:ext cx="6096000" cy="48112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9786"/>
                <a:gridCol w="3786214"/>
              </a:tblGrid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Κυριακή</a:t>
                      </a:r>
                      <a:r>
                        <a:rPr lang="el-GR" baseline="0" dirty="0" smtClean="0"/>
                        <a:t> Ολυμπιάδα Πληροφορικής</a:t>
                      </a:r>
                      <a:endParaRPr lang="el-GR" dirty="0"/>
                    </a:p>
                  </a:txBody>
                  <a:tcPr/>
                </a:tc>
              </a:tr>
              <a:tr h="1340732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Διεξάγεται</a:t>
                      </a:r>
                      <a:r>
                        <a:rPr lang="el-GR" baseline="0" dirty="0" smtClean="0"/>
                        <a:t> στην </a:t>
                      </a:r>
                      <a:r>
                        <a:rPr lang="el-GR" baseline="0" dirty="0" err="1" smtClean="0"/>
                        <a:t>κύπρο</a:t>
                      </a:r>
                      <a:r>
                        <a:rPr lang="el-GR" baseline="0" dirty="0" smtClean="0"/>
                        <a:t> όπως ακριβώς ο ΠΔΠ. Η ιστοσελίδα του έχει πλούσιο υλικό, κυρίως για αρχάριους.</a:t>
                      </a:r>
                      <a:endParaRPr lang="el-GR" dirty="0"/>
                    </a:p>
                  </a:txBody>
                  <a:tcPr/>
                </a:tc>
              </a:tr>
              <a:tr h="1742952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Εκμάθηση</a:t>
                      </a:r>
                      <a:r>
                        <a:rPr lang="el-GR" baseline="0" dirty="0" smtClean="0"/>
                        <a:t> των βασικών τεχνικών προγραμματισμού και των βασικών χαρακτηριστικών της </a:t>
                      </a:r>
                      <a:r>
                        <a:rPr lang="en-US" baseline="0" dirty="0" smtClean="0"/>
                        <a:t>C++. </a:t>
                      </a:r>
                      <a:r>
                        <a:rPr lang="el-GR" baseline="0" dirty="0" smtClean="0"/>
                        <a:t>Οι αρχάριοι πρέπει να ξεκινήσουν από εδώ. </a:t>
                      </a:r>
                      <a:endParaRPr lang="el-GR" dirty="0"/>
                    </a:p>
                  </a:txBody>
                  <a:tcPr/>
                </a:tc>
              </a:tr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12+ χρονών.</a:t>
                      </a:r>
                      <a:endParaRPr lang="el-GR" dirty="0"/>
                    </a:p>
                  </a:txBody>
                  <a:tcPr/>
                </a:tc>
              </a:tr>
              <a:tr h="543742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http://www.coinformatics.org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14275" t="15625" r="73646" b="71680"/>
          <a:stretch>
            <a:fillRect/>
          </a:stretch>
        </p:blipFill>
        <p:spPr bwMode="auto">
          <a:xfrm>
            <a:off x="0" y="3643314"/>
            <a:ext cx="278058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826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Online </a:t>
            </a:r>
            <a:r>
              <a:rPr lang="el-GR" dirty="0" smtClean="0">
                <a:solidFill>
                  <a:schemeClr val="bg1"/>
                </a:solidFill>
              </a:rPr>
              <a:t>πρόγραμμα εξάσκησης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0" y="2857495"/>
          <a:ext cx="9144000" cy="35004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372097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Usaco</a:t>
                      </a:r>
                      <a:endParaRPr lang="el-GR" dirty="0"/>
                    </a:p>
                  </a:txBody>
                  <a:tcPr/>
                </a:tc>
              </a:tr>
              <a:tr h="1005547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online </a:t>
                      </a:r>
                      <a:r>
                        <a:rPr lang="el-GR" baseline="0" dirty="0" smtClean="0"/>
                        <a:t>σύστημα αξιολόγησης του αμερικάνικου διαγωνισμού πληροφορικής. Περιέχει εξαιρετικές σελίδες εξάσκησης και διαγωνισμών.</a:t>
                      </a:r>
                      <a:endParaRPr lang="el-GR" dirty="0"/>
                    </a:p>
                  </a:txBody>
                  <a:tcPr/>
                </a:tc>
              </a:tr>
              <a:tr h="1307211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Εκμάθηση προγραμματιστικών τεχνικών και θεωρία</a:t>
                      </a:r>
                      <a:r>
                        <a:rPr lang="el-GR" baseline="0" dirty="0" smtClean="0"/>
                        <a:t>ς. Εξάσκηση και επίλυση προβλημάτων.</a:t>
                      </a:r>
                    </a:p>
                    <a:p>
                      <a:r>
                        <a:rPr lang="el-GR" baseline="0" dirty="0" smtClean="0"/>
                        <a:t>Συμμετοχή σε διαγωνισμούς για καλύτερη εξάσκηση σε συνθήκες διαγωνισμού.</a:t>
                      </a:r>
                      <a:endParaRPr lang="el-GR" dirty="0"/>
                    </a:p>
                  </a:txBody>
                  <a:tcPr/>
                </a:tc>
              </a:tr>
              <a:tr h="407805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14+ χρονών.</a:t>
                      </a:r>
                      <a:endParaRPr lang="el-GR" dirty="0"/>
                    </a:p>
                  </a:txBody>
                  <a:tcPr/>
                </a:tc>
              </a:tr>
              <a:tr h="407805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usaco.org </a:t>
                      </a:r>
                      <a:r>
                        <a:rPr lang="el-GR" dirty="0" smtClean="0"/>
                        <a:t>και </a:t>
                      </a:r>
                      <a:r>
                        <a:rPr lang="en-US" dirty="0" smtClean="0"/>
                        <a:t>train.usaco.org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2" name="Picture 2" descr="http://usaco.org/current/images/usaco_logo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4422"/>
            <a:ext cx="8572500" cy="1238250"/>
          </a:xfrm>
          <a:prstGeom prst="rect">
            <a:avLst/>
          </a:prstGeom>
          <a:noFill/>
        </p:spPr>
      </p:pic>
      <p:pic>
        <p:nvPicPr>
          <p:cNvPr id="20484" name="Picture 4" descr="http://train.usaco.org/usaco/cowhead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928802"/>
            <a:ext cx="619125" cy="771525"/>
          </a:xfrm>
          <a:prstGeom prst="rect">
            <a:avLst/>
          </a:prstGeom>
          <a:noFill/>
        </p:spPr>
      </p:pic>
      <p:sp>
        <p:nvSpPr>
          <p:cNvPr id="8" name="7 - Ορθογώνιο"/>
          <p:cNvSpPr/>
          <p:nvPr/>
        </p:nvSpPr>
        <p:spPr>
          <a:xfrm>
            <a:off x="1428728" y="2000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WELCOME TO THE USACO</a:t>
            </a:r>
            <a:br>
              <a:rPr lang="en-US" b="1" dirty="0" smtClean="0"/>
            </a:br>
            <a:r>
              <a:rPr lang="en-US" b="1" dirty="0" smtClean="0"/>
              <a:t>TRAINING PROGRAM GATEWAY</a:t>
            </a:r>
            <a:endParaRPr lang="el-GR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782638"/>
          </a:xfrm>
        </p:spPr>
        <p:txBody>
          <a:bodyPr/>
          <a:lstStyle/>
          <a:p>
            <a:r>
              <a:rPr lang="el-GR" dirty="0" smtClean="0">
                <a:solidFill>
                  <a:schemeClr val="bg1"/>
                </a:solidFill>
              </a:rPr>
              <a:t>Παλιά θέματα τύπου ΠΔΠ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0" y="2857495"/>
          <a:ext cx="9144000" cy="35004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298"/>
                <a:gridCol w="6643702"/>
              </a:tblGrid>
              <a:tr h="372097">
                <a:tc>
                  <a:txBody>
                    <a:bodyPr/>
                    <a:lstStyle/>
                    <a:p>
                      <a:r>
                        <a:rPr lang="el-GR" dirty="0" smtClean="0"/>
                        <a:t>Όνομα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Orac</a:t>
                      </a:r>
                      <a:endParaRPr lang="el-GR" dirty="0"/>
                    </a:p>
                  </a:txBody>
                  <a:tcPr/>
                </a:tc>
              </a:tr>
              <a:tr h="1005547"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online </a:t>
                      </a:r>
                      <a:r>
                        <a:rPr lang="el-GR" baseline="0" dirty="0" smtClean="0"/>
                        <a:t>σύστημα αξιολόγησης του αυστραλέζικου διαγωνισμού πληροφορικής. Περιέχει εξαιρετικές σελίδες εξάσκησης και διαγωνισμών.</a:t>
                      </a:r>
                      <a:endParaRPr lang="el-GR" dirty="0"/>
                    </a:p>
                  </a:txBody>
                  <a:tcPr/>
                </a:tc>
              </a:tr>
              <a:tr h="1307211">
                <a:tc>
                  <a:txBody>
                    <a:bodyPr/>
                    <a:lstStyle/>
                    <a:p>
                      <a:r>
                        <a:rPr lang="el-GR" dirty="0" smtClean="0"/>
                        <a:t>Ενδεικτικές χρήσεις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Επίλυση</a:t>
                      </a:r>
                      <a:r>
                        <a:rPr lang="el-GR" baseline="0" dirty="0" smtClean="0"/>
                        <a:t> προβλημάτων παρομοίου επιπέδου με αυτά του ΠΔΠ.</a:t>
                      </a:r>
                      <a:endParaRPr lang="en-US" baseline="0" dirty="0" smtClean="0"/>
                    </a:p>
                    <a:p>
                      <a:r>
                        <a:rPr lang="el-GR" baseline="0" dirty="0" smtClean="0"/>
                        <a:t>Προετοιμασία για τον ΠΔΠ.</a:t>
                      </a:r>
                      <a:endParaRPr lang="el-GR" dirty="0"/>
                    </a:p>
                  </a:txBody>
                  <a:tcPr/>
                </a:tc>
              </a:tr>
              <a:tr h="407805">
                <a:tc>
                  <a:txBody>
                    <a:bodyPr/>
                    <a:lstStyle/>
                    <a:p>
                      <a:r>
                        <a:rPr lang="el-GR" dirty="0" smtClean="0"/>
                        <a:t>Ηλικίες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12+ χρονών.</a:t>
                      </a:r>
                      <a:endParaRPr lang="el-GR" dirty="0"/>
                    </a:p>
                  </a:txBody>
                  <a:tcPr/>
                </a:tc>
              </a:tr>
              <a:tr h="407805">
                <a:tc>
                  <a:txBody>
                    <a:bodyPr/>
                    <a:lstStyle/>
                    <a:p>
                      <a:r>
                        <a:rPr lang="el-GR" dirty="0" smtClean="0"/>
                        <a:t>Ιστοσελίδα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http://orac.amt.edu.au/cgi-bin/train/hub.pl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22" name="Picture 2" descr="AIOC Bann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9766"/>
            <a:ext cx="9144000" cy="171773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843</Words>
  <Application>Microsoft Office PowerPoint</Application>
  <PresentationFormat>Προβολή στην οθόνη (4:3)</PresentationFormat>
  <Paragraphs>216</Paragraphs>
  <Slides>20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1" baseType="lpstr">
      <vt:lpstr>Diseño predeterminado</vt:lpstr>
      <vt:lpstr>Ανακαλύπτοντας τον προγραμματισμό και τον ΠΔΠ</vt:lpstr>
      <vt:lpstr>Κατευθείαν στο ψητό</vt:lpstr>
      <vt:lpstr>Υποστήριξη του ΠΔΠ</vt:lpstr>
      <vt:lpstr>Για μικρότερες ηλικίες</vt:lpstr>
      <vt:lpstr>Το πρώτο μας βήμα</vt:lpstr>
      <vt:lpstr>Μαθαίνουμε τη γλώσσα </vt:lpstr>
      <vt:lpstr>Τα βασικά</vt:lpstr>
      <vt:lpstr>Online πρόγραμμα εξάσκησης</vt:lpstr>
      <vt:lpstr>Παλιά θέματα τύπου ΠΔΠ</vt:lpstr>
      <vt:lpstr>Συνάντηση κορυφής</vt:lpstr>
      <vt:lpstr>Όλα σε ένα νοικοκυρεμένα</vt:lpstr>
      <vt:lpstr>Οπτικοποίηση</vt:lpstr>
      <vt:lpstr>Προβλήματα σε κατηγορίες</vt:lpstr>
      <vt:lpstr>Χύμα προβλήματα</vt:lpstr>
      <vt:lpstr>Μηνιαίοι online διαγωνισμοί</vt:lpstr>
      <vt:lpstr>Ολυμπιάδα πληροφορικής 2015</vt:lpstr>
      <vt:lpstr>Βαλκανιάδα Πληροφορικής 2015</vt:lpstr>
      <vt:lpstr>Ολυμπιάδα πληροφορικής 2016</vt:lpstr>
      <vt:lpstr>Ευρωπαϊκή Ολυμπιάδα Junior</vt:lpstr>
      <vt:lpstr>Μαθήματα στη Θεσσαλονίκη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manolis mi</cp:lastModifiedBy>
  <cp:revision>835</cp:revision>
  <dcterms:created xsi:type="dcterms:W3CDTF">2010-05-23T14:28:12Z</dcterms:created>
  <dcterms:modified xsi:type="dcterms:W3CDTF">2017-10-13T15:15:55Z</dcterms:modified>
</cp:coreProperties>
</file>