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371" r:id="rId2"/>
    <p:sldId id="372" r:id="rId3"/>
    <p:sldId id="369" r:id="rId4"/>
    <p:sldId id="373" r:id="rId5"/>
    <p:sldId id="375" r:id="rId6"/>
    <p:sldId id="374" r:id="rId7"/>
    <p:sldId id="376" r:id="rId8"/>
    <p:sldId id="380" r:id="rId9"/>
    <p:sldId id="379" r:id="rId10"/>
    <p:sldId id="378" r:id="rId11"/>
    <p:sldId id="37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240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128" y="-1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833333333333333"/>
                  <c:y val="-0.3143661417322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2982918307086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416666666666659"/>
                  <c:y val="-0.2507428641732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625"/>
                  <c:y val="-0.205869586614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0208333333333333"/>
                  <c:y val="-0.15407258858267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00625000000000008"/>
                  <c:y val="-0.2150199311023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00208333333333349"/>
                  <c:y val="-0.1444729330708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00208333333333318"/>
                  <c:y val="-0.1636722440944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0125"/>
                  <c:y val="-0.1546422244094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 i="0" baseline="0">
                    <a:solidFill>
                      <a:srgbClr val="FF66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0.29</c:v>
                </c:pt>
                <c:pt idx="1">
                  <c:v>0.27</c:v>
                </c:pt>
                <c:pt idx="2">
                  <c:v>0.24</c:v>
                </c:pt>
                <c:pt idx="3">
                  <c:v>0.19</c:v>
                </c:pt>
                <c:pt idx="4">
                  <c:v>0.11</c:v>
                </c:pt>
                <c:pt idx="5">
                  <c:v>0.18</c:v>
                </c:pt>
                <c:pt idx="6">
                  <c:v>0.1</c:v>
                </c:pt>
                <c:pt idx="7">
                  <c:v>0.12</c:v>
                </c:pt>
                <c:pt idx="8" formatCode="0.0%">
                  <c:v>0.105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4100392"/>
        <c:axId val="2114103336"/>
      </c:barChart>
      <c:catAx>
        <c:axId val="211410039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4103336"/>
        <c:crosses val="autoZero"/>
        <c:auto val="1"/>
        <c:lblAlgn val="ctr"/>
        <c:lblOffset val="100"/>
        <c:noMultiLvlLbl val="0"/>
      </c:catAx>
      <c:valAx>
        <c:axId val="21141033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14100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Fundraising per Year</c:v>
                </c:pt>
              </c:strCache>
            </c:strRef>
          </c:tx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2007-2208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_([$$-409]* #,##0.00_);_([$$-409]* \(#,##0.00\);_([$$-409]* "-"??_);_(@_)</c:formatCode>
                <c:ptCount val="9"/>
                <c:pt idx="0" formatCode="_(&quot;$&quot;* #,##0.00_);_(&quot;$&quot;* \(#,##0.00\);_(&quot;$&quot;* &quot;-&quot;??_);_(@_)">
                  <c:v>140819.0</c:v>
                </c:pt>
                <c:pt idx="1">
                  <c:v>197087.0</c:v>
                </c:pt>
                <c:pt idx="2">
                  <c:v>196012.0</c:v>
                </c:pt>
                <c:pt idx="3">
                  <c:v>622428.0</c:v>
                </c:pt>
                <c:pt idx="4">
                  <c:v>572385.0</c:v>
                </c:pt>
                <c:pt idx="5">
                  <c:v>522459.0</c:v>
                </c:pt>
                <c:pt idx="6">
                  <c:v>604971.0</c:v>
                </c:pt>
                <c:pt idx="7">
                  <c:v>1.633998E6</c:v>
                </c:pt>
                <c:pt idx="8">
                  <c:v>1.799923E6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245848"/>
        <c:axId val="2114248792"/>
      </c:lineChart>
      <c:catAx>
        <c:axId val="2114245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4248792"/>
        <c:crosses val="autoZero"/>
        <c:auto val="1"/>
        <c:lblAlgn val="ctr"/>
        <c:lblOffset val="100"/>
        <c:noMultiLvlLbl val="0"/>
      </c:catAx>
      <c:valAx>
        <c:axId val="2114248792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2114245848"/>
        <c:crosses val="autoZero"/>
        <c:crossBetween val="between"/>
        <c:majorUnit val="4000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43409784"/>
        <c:axId val="2143412760"/>
      </c:barChart>
      <c:catAx>
        <c:axId val="2143409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43412760"/>
        <c:crosses val="autoZero"/>
        <c:auto val="1"/>
        <c:lblAlgn val="ctr"/>
        <c:lblOffset val="100"/>
        <c:noMultiLvlLbl val="0"/>
      </c:catAx>
      <c:valAx>
        <c:axId val="2143412760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4340978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20386856"/>
        <c:axId val="2120335512"/>
      </c:barChart>
      <c:catAx>
        <c:axId val="2120386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2120335512"/>
        <c:crosses val="autoZero"/>
        <c:auto val="1"/>
        <c:lblAlgn val="ctr"/>
        <c:lblOffset val="100"/>
        <c:noMultiLvlLbl val="0"/>
      </c:catAx>
      <c:valAx>
        <c:axId val="2120335512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2038685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 anchor="ctr" anchorCtr="1"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19382616"/>
        <c:axId val="2119364568"/>
      </c:barChart>
      <c:catAx>
        <c:axId val="2119382616"/>
        <c:scaling>
          <c:orientation val="minMax"/>
        </c:scaling>
        <c:delete val="0"/>
        <c:axPos val="b"/>
        <c:majorTickMark val="none"/>
        <c:minorTickMark val="none"/>
        <c:tickLblPos val="nextTo"/>
        <c:crossAx val="2119364568"/>
        <c:crosses val="autoZero"/>
        <c:auto val="1"/>
        <c:lblAlgn val="ctr"/>
        <c:lblOffset val="100"/>
        <c:noMultiLvlLbl val="0"/>
      </c:catAx>
      <c:valAx>
        <c:axId val="2119364568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19382616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370767716535433"/>
          <c:y val="0.921165758126388"/>
          <c:w val="0.255378025663459"/>
          <c:h val="0.07627013930950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0.98148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239003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0.97222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16279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0.10185</cdr:x>
      <cdr:y>0.18462</cdr:y>
    </cdr:from>
    <cdr:to>
      <cdr:x>0.98148</cdr:x>
      <cdr:y>0.18462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914400"/>
          <a:ext cx="72390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4921DE-03EC-4A59-99EA-C0CA08B6BE68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F495C2-8345-4923-B0A9-8A20ABD545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F&amp;P reading levels for</a:t>
            </a:r>
            <a:r>
              <a:rPr lang="en-US" baseline="0" dirty="0" smtClean="0"/>
              <a:t> incoming K,5 – plus our initial Fall’11 MAP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92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We Serving the Children Who Need Us?</a:t>
            </a:r>
            <a:endParaRPr lang="en-US" sz="3600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6399236"/>
              </p:ext>
            </p:extLst>
          </p:nvPr>
        </p:nvGraphicFramePr>
        <p:xfrm>
          <a:off x="419099" y="5334000"/>
          <a:ext cx="830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Reading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0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2340248"/>
              </p:ext>
            </p:extLst>
          </p:nvPr>
        </p:nvGraphicFramePr>
        <p:xfrm>
          <a:off x="380997" y="1600200"/>
          <a:ext cx="8382003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04258"/>
                <a:gridCol w="1197429"/>
                <a:gridCol w="1589316"/>
                <a:gridCol w="805542"/>
                <a:gridCol w="1197429"/>
                <a:gridCol w="1197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Enrollment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students of 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Males / Females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FRM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Special</a:t>
                      </a:r>
                      <a:r>
                        <a:rPr lang="en-US" sz="1600" baseline="0" dirty="0" smtClean="0"/>
                        <a:t> 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47%/53%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46%/54%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48%/52%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57%/43%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49%/51%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49%/51%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0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2012 MAP and ISAT Reading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0718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19806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1730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2954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2954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4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Our Students Staying With Us?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6324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KIPP Ascend Student Attrition Over Time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952715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2992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61415" y="533400"/>
            <a:ext cx="899159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algn="ctr" defTabSz="457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ＭＳ Ｐゴシック" pitchFamily="18" charset="-128"/>
                <a:cs typeface="ＭＳ Ｐゴシック" pitchFamily="18" charset="-128"/>
              </a:rPr>
              <a:t>Are our children progressing and achieving academically?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4571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13" y="0"/>
            <a:ext cx="1848648" cy="369332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ＭＳ Ｐゴシック" pitchFamily="18" charset="-128"/>
                <a:cs typeface="ＭＳ Ｐゴシック" pitchFamily="18" charset="-128"/>
              </a:rPr>
              <a:t>Academic Results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" b="-7150"/>
          <a:stretch/>
        </p:blipFill>
        <p:spPr bwMode="auto">
          <a:xfrm>
            <a:off x="546557" y="1465326"/>
            <a:ext cx="7759243" cy="53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0" y="152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91%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1828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84%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0014" y="2590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67%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288397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2017 (6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2016 (7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2015 (8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053618" y="274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63%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048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3352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72373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28472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6477000"/>
            <a:ext cx="822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CPS cohort data in red.  Source CPS Office of Performance ISAT over time data tables published 8/30/11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553599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48%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86000" y="30758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60912" y="2807775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8793" y="3356464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09113" y="2895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90281" y="3048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5096" y="2667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19800" y="3387298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7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6600" y="32004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52600" y="26809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6400" y="2694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3075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19400" y="2743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456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4800" y="2819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999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58%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26390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66%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3600" y="344959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3228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53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	Are Our Alumni Climbing the Mountain To and Through College?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3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56749"/>
              </p:ext>
            </p:extLst>
          </p:nvPr>
        </p:nvGraphicFramePr>
        <p:xfrm>
          <a:off x="228600" y="1981200"/>
          <a:ext cx="8686800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 of 2011 &amp;</a:t>
                      </a:r>
                      <a:r>
                        <a:rPr lang="en-US" baseline="0" dirty="0" smtClean="0"/>
                        <a:t> 2012 </a:t>
                      </a:r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Graduation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</a:p>
                    <a:p>
                      <a:pPr algn="ctr"/>
                      <a:r>
                        <a:rPr lang="en-US" dirty="0" smtClean="0"/>
                        <a:t>(49/51)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</a:p>
                    <a:p>
                      <a:pPr algn="ctr"/>
                      <a:r>
                        <a:rPr lang="en-US" dirty="0" smtClean="0"/>
                        <a:t>(51/58)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92%</a:t>
                      </a:r>
                    </a:p>
                    <a:p>
                      <a:pPr algn="ctr"/>
                      <a:r>
                        <a:rPr lang="en-US" dirty="0" smtClean="0"/>
                        <a:t>(100/109)</a:t>
                      </a: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Matriculation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94%</a:t>
                      </a:r>
                    </a:p>
                    <a:p>
                      <a:pPr algn="ctr"/>
                      <a:r>
                        <a:rPr lang="en-US" dirty="0" smtClean="0"/>
                        <a:t>(48/51)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</a:p>
                    <a:p>
                      <a:pPr algn="ctr"/>
                      <a:r>
                        <a:rPr lang="en-US" dirty="0" smtClean="0"/>
                        <a:t>(47/58)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87%</a:t>
                      </a:r>
                    </a:p>
                    <a:p>
                      <a:pPr algn="ctr"/>
                      <a:r>
                        <a:rPr lang="en-US" dirty="0" smtClean="0"/>
                        <a:t>(95/109)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Persistence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</a:p>
                    <a:p>
                      <a:pPr algn="ctr"/>
                      <a:r>
                        <a:rPr lang="en-US" dirty="0" smtClean="0"/>
                        <a:t>(46/51)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</a:p>
                    <a:p>
                      <a:pPr algn="ctr"/>
                      <a:r>
                        <a:rPr lang="en-US" dirty="0" smtClean="0"/>
                        <a:t>(46/58)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84%</a:t>
                      </a:r>
                    </a:p>
                    <a:p>
                      <a:pPr algn="ctr"/>
                      <a:r>
                        <a:rPr lang="en-US" dirty="0" smtClean="0"/>
                        <a:t>(92/109)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79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Are </a:t>
            </a:r>
            <a:r>
              <a:rPr lang="en-US" sz="3600" dirty="0"/>
              <a:t>we building a sustainable financial model?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4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5063"/>
          <a:stretch/>
        </p:blipFill>
        <p:spPr>
          <a:xfrm>
            <a:off x="76200" y="1905000"/>
            <a:ext cx="4700039" cy="4193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87" y="2598202"/>
            <a:ext cx="4238613" cy="32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40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KIPP Chicago</a:t>
            </a:r>
          </a:p>
          <a:p>
            <a:pPr algn="ctr"/>
            <a:r>
              <a:rPr lang="en-US" sz="3600" dirty="0" smtClean="0"/>
              <a:t>School Leader Needs at a Glance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5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" y="1511184"/>
            <a:ext cx="8902469" cy="504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8966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42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0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64727"/>
              </p:ext>
            </p:extLst>
          </p:nvPr>
        </p:nvGraphicFramePr>
        <p:xfrm>
          <a:off x="0" y="1397000"/>
          <a:ext cx="89154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00"/>
                <a:gridCol w="1498027"/>
                <a:gridCol w="1498027"/>
                <a:gridCol w="170614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From 2 Schools to 12 Schools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School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2021-2022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Schools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 Operating </a:t>
                      </a:r>
                      <a:r>
                        <a:rPr lang="en-US" dirty="0" err="1" smtClean="0"/>
                        <a:t>Suplus</a:t>
                      </a:r>
                      <a:r>
                        <a:rPr lang="en-US" dirty="0" smtClean="0"/>
                        <a:t>/(Deficit)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($266,674)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($305,945)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$1,118,617)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Service</a:t>
                      </a:r>
                      <a:r>
                        <a:rPr lang="en-US" baseline="0" dirty="0" smtClean="0"/>
                        <a:t> Center 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($1,450,468)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($1,470,621)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($2,717,153)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($1,717,142)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($1,776,566)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($3,835,770)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Deficit </a:t>
                      </a:r>
                      <a:r>
                        <a:rPr lang="en-US" dirty="0" smtClean="0"/>
                        <a:t>per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($2,411)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($753)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Surplus/(Deficit)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($133,337)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($101,982)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($93,218)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($858,571)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($592,189)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($319,648)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3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Math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30178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18409</TotalTime>
  <Words>572</Words>
  <Application>Microsoft Macintosh PowerPoint</Application>
  <PresentationFormat>On-screen Show (4:3)</PresentationFormat>
  <Paragraphs>205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Fundraising</vt:lpstr>
      <vt:lpstr>PowerPoint Presentation</vt:lpstr>
      <vt:lpstr>2012 MAP and ISAT Math Results </vt:lpstr>
      <vt:lpstr>2012 MAP and ISAT Reading Results </vt:lpstr>
      <vt:lpstr>2012 MAP and ISAT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jcowan</dc:creator>
  <cp:lastModifiedBy>Christopher Haid</cp:lastModifiedBy>
  <cp:revision>184</cp:revision>
  <cp:lastPrinted>2011-10-04T19:11:51Z</cp:lastPrinted>
  <dcterms:created xsi:type="dcterms:W3CDTF">2011-05-02T09:25:14Z</dcterms:created>
  <dcterms:modified xsi:type="dcterms:W3CDTF">2012-11-15T16:46:34Z</dcterms:modified>
</cp:coreProperties>
</file>