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xlsx" ContentType="application/vnd.openxmlformats-officedocument.spreadsheetml.shee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drawings/drawing1.xml" ContentType="application/vnd.openxmlformats-officedocument.drawingml.chartshapes+xml"/>
  <Override PartName="/ppt/charts/chart4.xml" ContentType="application/vnd.openxmlformats-officedocument.drawingml.chart+xml"/>
  <Override PartName="/ppt/drawings/drawing2.xml" ContentType="application/vnd.openxmlformats-officedocument.drawingml.chartshapes+xml"/>
  <Override PartName="/ppt/charts/chart5.xml" ContentType="application/vnd.openxmlformats-officedocument.drawingml.chart+xml"/>
  <Override PartName="/ppt/drawings/drawing3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13"/>
  </p:notesMasterIdLst>
  <p:sldIdLst>
    <p:sldId id="371" r:id="rId2"/>
    <p:sldId id="372" r:id="rId3"/>
    <p:sldId id="369" r:id="rId4"/>
    <p:sldId id="373" r:id="rId5"/>
    <p:sldId id="375" r:id="rId6"/>
    <p:sldId id="374" r:id="rId7"/>
    <p:sldId id="376" r:id="rId8"/>
    <p:sldId id="380" r:id="rId9"/>
    <p:sldId id="379" r:id="rId10"/>
    <p:sldId id="378" r:id="rId11"/>
    <p:sldId id="377" r:id="rId12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6600"/>
    <a:srgbClr val="240A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660"/>
  </p:normalViewPr>
  <p:slideViewPr>
    <p:cSldViewPr>
      <p:cViewPr>
        <p:scale>
          <a:sx n="70" d="100"/>
          <a:sy n="70" d="100"/>
        </p:scale>
        <p:origin x="-1944" y="-344"/>
      </p:cViewPr>
      <p:guideLst>
        <p:guide orient="horz" pos="2160"/>
        <p:guide pos="283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3.xlsx"/><Relationship Id="rId2" Type="http://schemas.openxmlformats.org/officeDocument/2006/relationships/chartUserShapes" Target="../drawings/drawing1.xm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4.xlsx"/><Relationship Id="rId2" Type="http://schemas.openxmlformats.org/officeDocument/2006/relationships/chartUserShapes" Target="../drawings/drawing2.xm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5.xlsx"/><Relationship Id="rId2" Type="http://schemas.openxmlformats.org/officeDocument/2006/relationships/chartUserShapes" Target="../drawings/drawing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dLbls>
            <c:dLbl>
              <c:idx val="0"/>
              <c:layout>
                <c:manualLayout>
                  <c:x val="0.00833333333333333"/>
                  <c:y val="-0.314366141732284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0.0"/>
                  <c:y val="-0.298291830708661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0.00416666666666659"/>
                  <c:y val="-0.250742864173228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0.00625"/>
                  <c:y val="-0.20586958661417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layout>
                <c:manualLayout>
                  <c:x val="0.00208333333333333"/>
                  <c:y val="-0.154072588582677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layout>
                <c:manualLayout>
                  <c:x val="0.00625000000000008"/>
                  <c:y val="-0.21501993110236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layout>
                <c:manualLayout>
                  <c:x val="-0.00208333333333349"/>
                  <c:y val="-0.144472933070866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7"/>
              <c:layout>
                <c:manualLayout>
                  <c:x val="0.00208333333333318"/>
                  <c:y val="-0.163672244094488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8"/>
              <c:layout>
                <c:manualLayout>
                  <c:x val="0.0125"/>
                  <c:y val="-0.154642224409449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800" b="1" i="0" baseline="0">
                    <a:solidFill>
                      <a:srgbClr val="FF6600"/>
                    </a:solidFill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Sheet1!$A$2:$A$10</c:f>
              <c:strCache>
                <c:ptCount val="9"/>
                <c:pt idx="0">
                  <c:v>2003-2004</c:v>
                </c:pt>
                <c:pt idx="1">
                  <c:v>2004-2005</c:v>
                </c:pt>
                <c:pt idx="2">
                  <c:v>2005-2006</c:v>
                </c:pt>
                <c:pt idx="3">
                  <c:v>2006-2007</c:v>
                </c:pt>
                <c:pt idx="4">
                  <c:v>2007-2008</c:v>
                </c:pt>
                <c:pt idx="5">
                  <c:v>2008-2009</c:v>
                </c:pt>
                <c:pt idx="6">
                  <c:v>2009-2010</c:v>
                </c:pt>
                <c:pt idx="7">
                  <c:v>2010-2011</c:v>
                </c:pt>
                <c:pt idx="8">
                  <c:v>2011-2012</c:v>
                </c:pt>
              </c:strCache>
            </c:strRef>
          </c:cat>
          <c:val>
            <c:numRef>
              <c:f>Sheet1!$B$2:$B$10</c:f>
              <c:numCache>
                <c:formatCode>0%</c:formatCode>
                <c:ptCount val="9"/>
                <c:pt idx="0">
                  <c:v>0.29</c:v>
                </c:pt>
                <c:pt idx="1">
                  <c:v>0.27</c:v>
                </c:pt>
                <c:pt idx="2">
                  <c:v>0.24</c:v>
                </c:pt>
                <c:pt idx="3">
                  <c:v>0.19</c:v>
                </c:pt>
                <c:pt idx="4">
                  <c:v>0.11</c:v>
                </c:pt>
                <c:pt idx="5">
                  <c:v>0.18</c:v>
                </c:pt>
                <c:pt idx="6">
                  <c:v>0.1</c:v>
                </c:pt>
                <c:pt idx="7">
                  <c:v>0.12</c:v>
                </c:pt>
                <c:pt idx="8">
                  <c:v>0.11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137224152"/>
        <c:axId val="2137227064"/>
      </c:barChart>
      <c:catAx>
        <c:axId val="2137224152"/>
        <c:scaling>
          <c:orientation val="minMax"/>
        </c:scaling>
        <c:delete val="0"/>
        <c:axPos val="b"/>
        <c:majorTickMark val="out"/>
        <c:minorTickMark val="none"/>
        <c:tickLblPos val="nextTo"/>
        <c:crossAx val="2137227064"/>
        <c:crosses val="autoZero"/>
        <c:auto val="1"/>
        <c:lblAlgn val="ctr"/>
        <c:lblOffset val="100"/>
        <c:noMultiLvlLbl val="0"/>
      </c:catAx>
      <c:valAx>
        <c:axId val="2137227064"/>
        <c:scaling>
          <c:orientation val="minMax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213722415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 Fundraising per Year</c:v>
                </c:pt>
              </c:strCache>
            </c:strRef>
          </c:tx>
          <c:marker>
            <c:symbol val="none"/>
          </c:marker>
          <c:cat>
            <c:strRef>
              <c:f>Sheet1!$A$2:$A$10</c:f>
              <c:strCache>
                <c:ptCount val="9"/>
                <c:pt idx="0">
                  <c:v>2003-2004</c:v>
                </c:pt>
                <c:pt idx="1">
                  <c:v>2004-2005</c:v>
                </c:pt>
                <c:pt idx="2">
                  <c:v>2005-2006</c:v>
                </c:pt>
                <c:pt idx="3">
                  <c:v>2006-2007</c:v>
                </c:pt>
                <c:pt idx="4">
                  <c:v>2007-2208</c:v>
                </c:pt>
                <c:pt idx="5">
                  <c:v>2008-2009</c:v>
                </c:pt>
                <c:pt idx="6">
                  <c:v>2009-2010</c:v>
                </c:pt>
                <c:pt idx="7">
                  <c:v>2010-2011</c:v>
                </c:pt>
                <c:pt idx="8">
                  <c:v>2011-2012</c:v>
                </c:pt>
              </c:strCache>
            </c:strRef>
          </c:cat>
          <c:val>
            <c:numRef>
              <c:f>Sheet1!$B$2:$B$10</c:f>
              <c:numCache>
                <c:formatCode>_([$$-409]* #,##0.00_);_([$$-409]* \(#,##0.00\);_([$$-409]* "-"??_);_(@_)</c:formatCode>
                <c:ptCount val="9"/>
                <c:pt idx="0" formatCode="_(&quot;$&quot;* #,##0.00_);_(&quot;$&quot;* \(#,##0.00\);_(&quot;$&quot;* &quot;-&quot;??_);_(@_)">
                  <c:v>140819.0</c:v>
                </c:pt>
                <c:pt idx="1">
                  <c:v>197087.0</c:v>
                </c:pt>
                <c:pt idx="2">
                  <c:v>196012.0</c:v>
                </c:pt>
                <c:pt idx="3">
                  <c:v>622428.0</c:v>
                </c:pt>
                <c:pt idx="4">
                  <c:v>572385.0</c:v>
                </c:pt>
                <c:pt idx="5">
                  <c:v>522459.0</c:v>
                </c:pt>
                <c:pt idx="6">
                  <c:v>604971.0</c:v>
                </c:pt>
                <c:pt idx="7">
                  <c:v>1.633998E6</c:v>
                </c:pt>
                <c:pt idx="8">
                  <c:v>1.799923E6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34810344"/>
        <c:axId val="2134813288"/>
      </c:lineChart>
      <c:catAx>
        <c:axId val="2134810344"/>
        <c:scaling>
          <c:orientation val="minMax"/>
        </c:scaling>
        <c:delete val="0"/>
        <c:axPos val="b"/>
        <c:majorTickMark val="out"/>
        <c:minorTickMark val="none"/>
        <c:tickLblPos val="nextTo"/>
        <c:crossAx val="2134813288"/>
        <c:crosses val="autoZero"/>
        <c:auto val="1"/>
        <c:lblAlgn val="ctr"/>
        <c:lblOffset val="100"/>
        <c:noMultiLvlLbl val="0"/>
      </c:catAx>
      <c:valAx>
        <c:axId val="2134813288"/>
        <c:scaling>
          <c:orientation val="minMax"/>
        </c:scaling>
        <c:delete val="0"/>
        <c:axPos val="l"/>
        <c:majorGridlines/>
        <c:numFmt formatCode="_(&quot;$&quot;* #,##0.00_);_(&quot;$&quot;* \(#,##0.00\);_(&quot;$&quot;* &quot;-&quot;??_);_(@_)" sourceLinked="1"/>
        <c:majorTickMark val="out"/>
        <c:minorTickMark val="none"/>
        <c:tickLblPos val="nextTo"/>
        <c:crossAx val="2134810344"/>
        <c:crosses val="autoZero"/>
        <c:crossBetween val="between"/>
        <c:majorUnit val="400000.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Math</c:v>
                </c:pt>
              </c:strCache>
            </c:strRef>
          </c:tx>
          <c:spPr>
            <a:solidFill>
              <a:schemeClr val="accent3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3">
                  <a:lumMod val="50000"/>
                </a:schemeClr>
              </a:solidFill>
            </c:spPr>
          </c:dPt>
          <c:dPt>
            <c:idx val="8"/>
            <c:invertIfNegative val="0"/>
            <c:bubble3D val="0"/>
            <c:spPr>
              <a:solidFill>
                <a:schemeClr val="accent3">
                  <a:lumMod val="50000"/>
                </a:schemeClr>
              </a:solidFill>
            </c:spPr>
          </c:dPt>
          <c:dLbls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Sheet1!$A$2:$A$14</c:f>
              <c:strCache>
                <c:ptCount val="13"/>
                <c:pt idx="0">
                  <c:v>Overall</c:v>
                </c:pt>
                <c:pt idx="1">
                  <c:v>K</c:v>
                </c:pt>
                <c:pt idx="2">
                  <c:v>1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8">
                  <c:v>Overall</c:v>
                </c:pt>
                <c:pt idx="9">
                  <c:v>5</c:v>
                </c:pt>
                <c:pt idx="10">
                  <c:v>6</c:v>
                </c:pt>
                <c:pt idx="11">
                  <c:v>7</c:v>
                </c:pt>
                <c:pt idx="12">
                  <c:v>8</c:v>
                </c:pt>
              </c:strCache>
            </c:strRef>
          </c:cat>
          <c:val>
            <c:numRef>
              <c:f>Sheet1!$B$2:$B$14</c:f>
              <c:numCache>
                <c:formatCode>0%</c:formatCode>
                <c:ptCount val="13"/>
                <c:pt idx="0">
                  <c:v>0.581443298969072</c:v>
                </c:pt>
                <c:pt idx="1">
                  <c:v>0.6277</c:v>
                </c:pt>
                <c:pt idx="2">
                  <c:v>0.5854</c:v>
                </c:pt>
                <c:pt idx="3">
                  <c:v>0.6618</c:v>
                </c:pt>
                <c:pt idx="4">
                  <c:v>0.5542</c:v>
                </c:pt>
                <c:pt idx="5">
                  <c:v>0.494</c:v>
                </c:pt>
                <c:pt idx="6">
                  <c:v>0.5733</c:v>
                </c:pt>
                <c:pt idx="8">
                  <c:v>0.753799392097264</c:v>
                </c:pt>
                <c:pt idx="9">
                  <c:v>0.7722</c:v>
                </c:pt>
                <c:pt idx="10">
                  <c:v>0.6395</c:v>
                </c:pt>
                <c:pt idx="11">
                  <c:v>0.7816</c:v>
                </c:pt>
                <c:pt idx="12">
                  <c:v>0.8312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2134781608"/>
        <c:axId val="2134791128"/>
      </c:barChart>
      <c:catAx>
        <c:axId val="2134781608"/>
        <c:scaling>
          <c:orientation val="minMax"/>
        </c:scaling>
        <c:delete val="0"/>
        <c:axPos val="b"/>
        <c:majorTickMark val="none"/>
        <c:minorTickMark val="none"/>
        <c:tickLblPos val="nextTo"/>
        <c:crossAx val="2134791128"/>
        <c:crosses val="autoZero"/>
        <c:auto val="1"/>
        <c:lblAlgn val="ctr"/>
        <c:lblOffset val="100"/>
        <c:noMultiLvlLbl val="0"/>
      </c:catAx>
      <c:valAx>
        <c:axId val="2134791128"/>
        <c:scaling>
          <c:orientation val="minMax"/>
          <c:max val="1.0"/>
        </c:scaling>
        <c:delete val="0"/>
        <c:axPos val="l"/>
        <c:numFmt formatCode="0%" sourceLinked="1"/>
        <c:majorTickMark val="none"/>
        <c:minorTickMark val="none"/>
        <c:tickLblPos val="nextTo"/>
        <c:crossAx val="2134781608"/>
        <c:crosses val="autoZero"/>
        <c:crossBetween val="between"/>
        <c:majorUnit val="0.2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Reading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1">
                  <a:lumMod val="50000"/>
                </a:schemeClr>
              </a:solidFill>
            </c:spPr>
          </c:dPt>
          <c:dPt>
            <c:idx val="8"/>
            <c:invertIfNegative val="0"/>
            <c:bubble3D val="0"/>
            <c:spPr>
              <a:solidFill>
                <a:schemeClr val="accent1">
                  <a:lumMod val="50000"/>
                </a:schemeClr>
              </a:solidFill>
            </c:spPr>
          </c:dPt>
          <c:dLbls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Sheet1!$A$2:$A$14</c:f>
              <c:strCache>
                <c:ptCount val="13"/>
                <c:pt idx="0">
                  <c:v>Overall</c:v>
                </c:pt>
                <c:pt idx="1">
                  <c:v>K</c:v>
                </c:pt>
                <c:pt idx="2">
                  <c:v>1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8">
                  <c:v>Overall</c:v>
                </c:pt>
                <c:pt idx="9">
                  <c:v>5</c:v>
                </c:pt>
                <c:pt idx="10">
                  <c:v>6</c:v>
                </c:pt>
                <c:pt idx="11">
                  <c:v>7</c:v>
                </c:pt>
                <c:pt idx="12">
                  <c:v>8</c:v>
                </c:pt>
              </c:strCache>
            </c:strRef>
          </c:cat>
          <c:val>
            <c:numRef>
              <c:f>Sheet1!$B$2:$B$14</c:f>
              <c:numCache>
                <c:formatCode>0%</c:formatCode>
                <c:ptCount val="13"/>
                <c:pt idx="0">
                  <c:v>0.600985221674877</c:v>
                </c:pt>
                <c:pt idx="1">
                  <c:v>0.5851</c:v>
                </c:pt>
                <c:pt idx="2">
                  <c:v>0.5122</c:v>
                </c:pt>
                <c:pt idx="3">
                  <c:v>0.6825</c:v>
                </c:pt>
                <c:pt idx="4">
                  <c:v>0.6235</c:v>
                </c:pt>
                <c:pt idx="5">
                  <c:v>0.5</c:v>
                </c:pt>
                <c:pt idx="6">
                  <c:v>0.7</c:v>
                </c:pt>
                <c:pt idx="8">
                  <c:v>0.753799392097264</c:v>
                </c:pt>
                <c:pt idx="9">
                  <c:v>0.5949</c:v>
                </c:pt>
                <c:pt idx="10">
                  <c:v>0.7791</c:v>
                </c:pt>
                <c:pt idx="11">
                  <c:v>0.6782</c:v>
                </c:pt>
                <c:pt idx="12">
                  <c:v>0.974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2132540344"/>
        <c:axId val="2132622232"/>
      </c:barChart>
      <c:catAx>
        <c:axId val="2132540344"/>
        <c:scaling>
          <c:orientation val="minMax"/>
        </c:scaling>
        <c:delete val="0"/>
        <c:axPos val="b"/>
        <c:majorTickMark val="none"/>
        <c:minorTickMark val="none"/>
        <c:tickLblPos val="nextTo"/>
        <c:crossAx val="2132622232"/>
        <c:crosses val="autoZero"/>
        <c:auto val="1"/>
        <c:lblAlgn val="ctr"/>
        <c:lblOffset val="100"/>
        <c:noMultiLvlLbl val="0"/>
      </c:catAx>
      <c:valAx>
        <c:axId val="2132622232"/>
        <c:scaling>
          <c:orientation val="minMax"/>
          <c:max val="1.0"/>
        </c:scaling>
        <c:delete val="0"/>
        <c:axPos val="l"/>
        <c:numFmt formatCode="0%" sourceLinked="1"/>
        <c:majorTickMark val="none"/>
        <c:minorTickMark val="none"/>
        <c:tickLblPos val="nextTo"/>
        <c:crossAx val="2132540344"/>
        <c:crosses val="autoZero"/>
        <c:crossBetween val="between"/>
        <c:majorUnit val="0.2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Reading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tx2">
                  <a:lumMod val="50000"/>
                </a:schemeClr>
              </a:solidFill>
            </c:spPr>
          </c:dPt>
          <c:dPt>
            <c:idx val="8"/>
            <c:invertIfNegative val="0"/>
            <c:bubble3D val="0"/>
            <c:spPr>
              <a:solidFill>
                <a:schemeClr val="accent1">
                  <a:lumMod val="50000"/>
                </a:schemeClr>
              </a:solidFill>
            </c:spPr>
          </c:dPt>
          <c:dLbls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Sheet1!$A$2:$A$14</c:f>
              <c:strCache>
                <c:ptCount val="13"/>
                <c:pt idx="0">
                  <c:v>Overall</c:v>
                </c:pt>
                <c:pt idx="1">
                  <c:v>K</c:v>
                </c:pt>
                <c:pt idx="2">
                  <c:v>1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8">
                  <c:v>Overall</c:v>
                </c:pt>
                <c:pt idx="9">
                  <c:v>5</c:v>
                </c:pt>
                <c:pt idx="10">
                  <c:v>6</c:v>
                </c:pt>
                <c:pt idx="11">
                  <c:v>7</c:v>
                </c:pt>
                <c:pt idx="12">
                  <c:v>8</c:v>
                </c:pt>
              </c:strCache>
            </c:strRef>
          </c:cat>
          <c:val>
            <c:numRef>
              <c:f>Sheet1!$B$2:$B$14</c:f>
              <c:numCache>
                <c:formatCode>0%</c:formatCode>
                <c:ptCount val="13"/>
                <c:pt idx="0">
                  <c:v>0.600985221674877</c:v>
                </c:pt>
                <c:pt idx="1">
                  <c:v>0.5851</c:v>
                </c:pt>
                <c:pt idx="2">
                  <c:v>0.5122</c:v>
                </c:pt>
                <c:pt idx="3">
                  <c:v>0.6825</c:v>
                </c:pt>
                <c:pt idx="4">
                  <c:v>0.6235</c:v>
                </c:pt>
                <c:pt idx="5">
                  <c:v>0.5</c:v>
                </c:pt>
                <c:pt idx="6">
                  <c:v>0.7</c:v>
                </c:pt>
                <c:pt idx="8">
                  <c:v>0.753799392097264</c:v>
                </c:pt>
                <c:pt idx="9">
                  <c:v>0.5949</c:v>
                </c:pt>
                <c:pt idx="10">
                  <c:v>0.7791</c:v>
                </c:pt>
                <c:pt idx="11">
                  <c:v>0.6782</c:v>
                </c:pt>
                <c:pt idx="12">
                  <c:v>0.974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Math</c:v>
                </c:pt>
              </c:strCache>
            </c:strRef>
          </c:tx>
          <c:spPr>
            <a:solidFill>
              <a:schemeClr val="accent3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3">
                  <a:lumMod val="50000"/>
                </a:schemeClr>
              </a:solidFill>
            </c:spPr>
          </c:dPt>
          <c:dPt>
            <c:idx val="8"/>
            <c:invertIfNegative val="0"/>
            <c:bubble3D val="0"/>
            <c:spPr>
              <a:solidFill>
                <a:schemeClr val="accent3">
                  <a:lumMod val="50000"/>
                </a:schemeClr>
              </a:solidFill>
            </c:spPr>
          </c:dPt>
          <c:dLbls>
            <c:txPr>
              <a:bodyPr anchor="ctr" anchorCtr="1"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Sheet1!$A$2:$A$14</c:f>
              <c:strCache>
                <c:ptCount val="13"/>
                <c:pt idx="0">
                  <c:v>Overall</c:v>
                </c:pt>
                <c:pt idx="1">
                  <c:v>K</c:v>
                </c:pt>
                <c:pt idx="2">
                  <c:v>1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8">
                  <c:v>Overall</c:v>
                </c:pt>
                <c:pt idx="9">
                  <c:v>5</c:v>
                </c:pt>
                <c:pt idx="10">
                  <c:v>6</c:v>
                </c:pt>
                <c:pt idx="11">
                  <c:v>7</c:v>
                </c:pt>
                <c:pt idx="12">
                  <c:v>8</c:v>
                </c:pt>
              </c:strCache>
            </c:strRef>
          </c:cat>
          <c:val>
            <c:numRef>
              <c:f>Sheet1!$C$2:$C$14</c:f>
              <c:numCache>
                <c:formatCode>0%</c:formatCode>
                <c:ptCount val="13"/>
                <c:pt idx="0">
                  <c:v>0.581443298969072</c:v>
                </c:pt>
                <c:pt idx="1">
                  <c:v>0.6277</c:v>
                </c:pt>
                <c:pt idx="2">
                  <c:v>0.5854</c:v>
                </c:pt>
                <c:pt idx="3">
                  <c:v>0.6618</c:v>
                </c:pt>
                <c:pt idx="4">
                  <c:v>0.5542</c:v>
                </c:pt>
                <c:pt idx="5">
                  <c:v>0.494</c:v>
                </c:pt>
                <c:pt idx="6">
                  <c:v>0.5733</c:v>
                </c:pt>
                <c:pt idx="8">
                  <c:v>0.753799392097264</c:v>
                </c:pt>
                <c:pt idx="9">
                  <c:v>0.7722</c:v>
                </c:pt>
                <c:pt idx="10">
                  <c:v>0.6395</c:v>
                </c:pt>
                <c:pt idx="11">
                  <c:v>0.7816</c:v>
                </c:pt>
                <c:pt idx="12">
                  <c:v>0.8312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2132440312"/>
        <c:axId val="2132629880"/>
      </c:barChart>
      <c:catAx>
        <c:axId val="2132440312"/>
        <c:scaling>
          <c:orientation val="minMax"/>
        </c:scaling>
        <c:delete val="0"/>
        <c:axPos val="b"/>
        <c:majorTickMark val="none"/>
        <c:minorTickMark val="none"/>
        <c:tickLblPos val="nextTo"/>
        <c:crossAx val="2132629880"/>
        <c:crosses val="autoZero"/>
        <c:auto val="1"/>
        <c:lblAlgn val="ctr"/>
        <c:lblOffset val="100"/>
        <c:noMultiLvlLbl val="0"/>
      </c:catAx>
      <c:valAx>
        <c:axId val="2132629880"/>
        <c:scaling>
          <c:orientation val="minMax"/>
          <c:max val="1.0"/>
        </c:scaling>
        <c:delete val="0"/>
        <c:axPos val="l"/>
        <c:numFmt formatCode="0%" sourceLinked="1"/>
        <c:majorTickMark val="none"/>
        <c:minorTickMark val="none"/>
        <c:tickLblPos val="nextTo"/>
        <c:crossAx val="2132440312"/>
        <c:crosses val="autoZero"/>
        <c:crossBetween val="between"/>
        <c:majorUnit val="0.2"/>
      </c:valAx>
    </c:plotArea>
    <c:legend>
      <c:legendPos val="b"/>
      <c:layout>
        <c:manualLayout>
          <c:xMode val="edge"/>
          <c:yMode val="edge"/>
          <c:x val="0.370767716535433"/>
          <c:y val="0.921165758126388"/>
          <c:w val="0.255378025663459"/>
          <c:h val="0.0762701393095094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0.10185</cdr:x>
      <cdr:y>0.27692</cdr:y>
    </cdr:from>
    <cdr:to>
      <cdr:x>0.98148</cdr:x>
      <cdr:y>0.27692</cdr:y>
    </cdr:to>
    <cdr:cxnSp macro="">
      <cdr:nvCxnSpPr>
        <cdr:cNvPr id="3" name="Straight Connector 2"/>
        <cdr:cNvCxnSpPr/>
      </cdr:nvCxnSpPr>
      <cdr:spPr>
        <a:xfrm xmlns:a="http://schemas.openxmlformats.org/drawingml/2006/main">
          <a:off x="838200" y="1371600"/>
          <a:ext cx="7239003" cy="0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6"/>
        </a:lnRef>
        <a:fillRef xmlns:a="http://schemas.openxmlformats.org/drawingml/2006/main" idx="0">
          <a:schemeClr val="accent6"/>
        </a:fillRef>
        <a:effectRef xmlns:a="http://schemas.openxmlformats.org/drawingml/2006/main" idx="0">
          <a:schemeClr val="accent6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0.10185</cdr:x>
      <cdr:y>0.27692</cdr:y>
    </cdr:from>
    <cdr:to>
      <cdr:x>0.97222</cdr:x>
      <cdr:y>0.27692</cdr:y>
    </cdr:to>
    <cdr:cxnSp macro="">
      <cdr:nvCxnSpPr>
        <cdr:cNvPr id="3" name="Straight Connector 2"/>
        <cdr:cNvCxnSpPr/>
      </cdr:nvCxnSpPr>
      <cdr:spPr>
        <a:xfrm xmlns:a="http://schemas.openxmlformats.org/drawingml/2006/main">
          <a:off x="838200" y="1371600"/>
          <a:ext cx="7162797" cy="0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6"/>
        </a:lnRef>
        <a:fillRef xmlns:a="http://schemas.openxmlformats.org/drawingml/2006/main" idx="0">
          <a:schemeClr val="accent6"/>
        </a:fillRef>
        <a:effectRef xmlns:a="http://schemas.openxmlformats.org/drawingml/2006/main" idx="0">
          <a:schemeClr val="accent6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0.10185</cdr:x>
      <cdr:y>0.18462</cdr:y>
    </cdr:from>
    <cdr:to>
      <cdr:x>0.98148</cdr:x>
      <cdr:y>0.18462</cdr:y>
    </cdr:to>
    <cdr:cxnSp macro="">
      <cdr:nvCxnSpPr>
        <cdr:cNvPr id="3" name="Straight Connector 2"/>
        <cdr:cNvCxnSpPr/>
      </cdr:nvCxnSpPr>
      <cdr:spPr>
        <a:xfrm xmlns:a="http://schemas.openxmlformats.org/drawingml/2006/main">
          <a:off x="838200" y="914400"/>
          <a:ext cx="7239000" cy="0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6"/>
        </a:lnRef>
        <a:fillRef xmlns:a="http://schemas.openxmlformats.org/drawingml/2006/main" idx="0">
          <a:schemeClr val="accent6"/>
        </a:fillRef>
        <a:effectRef xmlns:a="http://schemas.openxmlformats.org/drawingml/2006/main" idx="0">
          <a:schemeClr val="accent6"/>
        </a:effectRef>
        <a:fontRef xmlns:a="http://schemas.openxmlformats.org/drawingml/2006/main" idx="minor">
          <a:schemeClr val="tx1"/>
        </a:fontRef>
      </cdr:style>
    </cdr:cxn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B4921DE-03EC-4A59-99EA-C0CA08B6BE68}" type="datetimeFigureOut">
              <a:rPr lang="en-US" smtClean="0"/>
              <a:pPr/>
              <a:t>3/4/13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2F495C2-8345-4923-B0A9-8A20ABD545C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038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Include F&amp;P reading levels for</a:t>
            </a:r>
            <a:r>
              <a:rPr lang="en-US" baseline="0" dirty="0" smtClean="0"/>
              <a:t> incoming K,5 – plus our initial Fall’11 MAP 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EF121A3-3CCA-4C9D-9071-B60CB2DE19BF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0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EF121A3-3CCA-4C9D-9071-B60CB2DE19BF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EF121A3-3CCA-4C9D-9071-B60CB2DE19BF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EF121A3-3CCA-4C9D-9071-B60CB2DE19BF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EF121A3-3CCA-4C9D-9071-B60CB2DE19BF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EF121A3-3CCA-4C9D-9071-B60CB2DE19BF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5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F117B-4E5B-4880-BBC6-6BDA9D3ADD30}" type="datetimeFigureOut">
              <a:rPr lang="en-US" smtClean="0"/>
              <a:pPr/>
              <a:t>3/4/13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228FB-27A9-44A3-A0D7-A3BBEA7B88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F117B-4E5B-4880-BBC6-6BDA9D3ADD30}" type="datetimeFigureOut">
              <a:rPr lang="en-US" smtClean="0"/>
              <a:pPr/>
              <a:t>3/4/13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228FB-27A9-44A3-A0D7-A3BBEA7B88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F117B-4E5B-4880-BBC6-6BDA9D3ADD30}" type="datetimeFigureOut">
              <a:rPr lang="en-US" smtClean="0"/>
              <a:pPr/>
              <a:t>3/4/13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228FB-27A9-44A3-A0D7-A3BBEA7B88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F117B-4E5B-4880-BBC6-6BDA9D3ADD30}" type="datetimeFigureOut">
              <a:rPr lang="en-US" smtClean="0"/>
              <a:pPr/>
              <a:t>3/4/13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228FB-27A9-44A3-A0D7-A3BBEA7B88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F117B-4E5B-4880-BBC6-6BDA9D3ADD30}" type="datetimeFigureOut">
              <a:rPr lang="en-US" smtClean="0"/>
              <a:pPr/>
              <a:t>3/4/13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228FB-27A9-44A3-A0D7-A3BBEA7B88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F117B-4E5B-4880-BBC6-6BDA9D3ADD30}" type="datetimeFigureOut">
              <a:rPr lang="en-US" smtClean="0"/>
              <a:pPr/>
              <a:t>3/4/13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228FB-27A9-44A3-A0D7-A3BBEA7B88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F117B-4E5B-4880-BBC6-6BDA9D3ADD30}" type="datetimeFigureOut">
              <a:rPr lang="en-US" smtClean="0"/>
              <a:pPr/>
              <a:t>3/4/13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228FB-27A9-44A3-A0D7-A3BBEA7B88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F117B-4E5B-4880-BBC6-6BDA9D3ADD30}" type="datetimeFigureOut">
              <a:rPr lang="en-US" smtClean="0"/>
              <a:pPr/>
              <a:t>3/4/13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228FB-27A9-44A3-A0D7-A3BBEA7B88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F117B-4E5B-4880-BBC6-6BDA9D3ADD30}" type="datetimeFigureOut">
              <a:rPr lang="en-US" smtClean="0"/>
              <a:pPr/>
              <a:t>3/4/13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228FB-27A9-44A3-A0D7-A3BBEA7B88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F117B-4E5B-4880-BBC6-6BDA9D3ADD30}" type="datetimeFigureOut">
              <a:rPr lang="en-US" smtClean="0"/>
              <a:pPr/>
              <a:t>3/4/13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228FB-27A9-44A3-A0D7-A3BBEA7B88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F117B-4E5B-4880-BBC6-6BDA9D3ADD30}" type="datetimeFigureOut">
              <a:rPr lang="en-US" smtClean="0"/>
              <a:pPr/>
              <a:t>3/4/13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228FB-27A9-44A3-A0D7-A3BBEA7B88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F117B-4E5B-4880-BBC6-6BDA9D3ADD30}" type="datetimeFigureOut">
              <a:rPr lang="en-US" smtClean="0"/>
              <a:pPr/>
              <a:t>3/4/13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48924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228FB-27A9-44A3-A0D7-A3BBEA7B88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0"/>
            <a:ext cx="9143999" cy="1371600"/>
          </a:xfrm>
          <a:prstGeom prst="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Are We Serving the Children Who Need Us?</a:t>
            </a:r>
            <a:endParaRPr lang="en-US" sz="3600" dirty="0"/>
          </a:p>
        </p:txBody>
      </p:sp>
      <p:graphicFrame>
        <p:nvGraphicFramePr>
          <p:cNvPr id="25" name="Content Placeholder 2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96399236"/>
              </p:ext>
            </p:extLst>
          </p:nvPr>
        </p:nvGraphicFramePr>
        <p:xfrm>
          <a:off x="419099" y="5334000"/>
          <a:ext cx="83058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1160"/>
                <a:gridCol w="1661160"/>
                <a:gridCol w="1661160"/>
                <a:gridCol w="1661160"/>
                <a:gridCol w="16611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Reading Levels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13797ADA-67CC-4BA8-B4C2-4D021C086443}" type="slidenum">
              <a:rPr lang="en-US" smtClean="0">
                <a:latin typeface="Calibri" pitchFamily="34" charset="0"/>
                <a:ea typeface="ＭＳ Ｐゴシック" pitchFamily="34" charset="-128"/>
              </a:rPr>
              <a:pPr>
                <a:defRPr/>
              </a:pPr>
              <a:t>0</a:t>
            </a:fld>
            <a:endParaRPr lang="en-US" dirty="0" smtClean="0">
              <a:latin typeface="Calibri" pitchFamily="34" charset="0"/>
              <a:ea typeface="ＭＳ Ｐゴシック" pitchFamily="34" charset="-128"/>
            </a:endParaRPr>
          </a:p>
        </p:txBody>
      </p:sp>
      <p:graphicFrame>
        <p:nvGraphicFramePr>
          <p:cNvPr id="24" name="Content Placeholder 2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642340248"/>
              </p:ext>
            </p:extLst>
          </p:nvPr>
        </p:nvGraphicFramePr>
        <p:xfrm>
          <a:off x="380997" y="1600200"/>
          <a:ext cx="8382003" cy="354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  <a:gridCol w="1404258"/>
                <a:gridCol w="1197429"/>
                <a:gridCol w="1589316"/>
                <a:gridCol w="805542"/>
                <a:gridCol w="1197429"/>
                <a:gridCol w="119742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Grade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Enrollment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% students of color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% Males / Females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% FRM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% ELL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% Special</a:t>
                      </a:r>
                      <a:r>
                        <a:rPr lang="en-US" sz="1600" baseline="0" dirty="0" smtClean="0"/>
                        <a:t> Ed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47%/53%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46%/54%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100%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48%/52%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100%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57%/43%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55%/55%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100%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49%/51%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55%/45%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Total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749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100%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49%/51%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94%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10%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40083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2012 MAP and ISAT Reading Results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6107189"/>
              </p:ext>
            </p:extLst>
          </p:nvPr>
        </p:nvGraphicFramePr>
        <p:xfrm>
          <a:off x="457200" y="1600200"/>
          <a:ext cx="8229600" cy="4953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24000" y="2630269"/>
            <a:ext cx="6155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Goal</a:t>
            </a:r>
          </a:p>
          <a:p>
            <a:r>
              <a:rPr lang="en-US" dirty="0" smtClean="0">
                <a:solidFill>
                  <a:schemeClr val="accent6"/>
                </a:solidFill>
              </a:rPr>
              <a:t>80%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95400" y="1752600"/>
            <a:ext cx="39624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t" anchorCtr="1">
            <a:spAutoFit/>
          </a:bodyPr>
          <a:lstStyle/>
          <a:p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91200" y="1752600"/>
            <a:ext cx="27432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t" anchorCtr="1">
            <a:spAutoFit/>
          </a:bodyPr>
          <a:lstStyle/>
          <a:p>
            <a:r>
              <a:rPr lang="en-US" dirty="0" smtClean="0"/>
              <a:t>ISAT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791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2012 MAP and ISAT Results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0819806"/>
              </p:ext>
            </p:extLst>
          </p:nvPr>
        </p:nvGraphicFramePr>
        <p:xfrm>
          <a:off x="457200" y="1600200"/>
          <a:ext cx="8229600" cy="4953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24000" y="2173069"/>
            <a:ext cx="6155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Goal</a:t>
            </a:r>
          </a:p>
          <a:p>
            <a:r>
              <a:rPr lang="en-US" dirty="0" smtClean="0">
                <a:solidFill>
                  <a:schemeClr val="accent6"/>
                </a:solidFill>
              </a:rPr>
              <a:t>80%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95400" y="1295400"/>
            <a:ext cx="39624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t" anchorCtr="1">
            <a:spAutoFit/>
          </a:bodyPr>
          <a:lstStyle/>
          <a:p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91200" y="1295400"/>
            <a:ext cx="27432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t" anchorCtr="1">
            <a:spAutoFit/>
          </a:bodyPr>
          <a:lstStyle/>
          <a:p>
            <a:r>
              <a:rPr lang="en-US" dirty="0" smtClean="0"/>
              <a:t>ISAT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543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0"/>
            <a:ext cx="9143999" cy="1371600"/>
          </a:xfrm>
          <a:prstGeom prst="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Are Our Students Staying With Us?</a:t>
            </a:r>
            <a:endParaRPr lang="en-US" sz="3600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13797ADA-67CC-4BA8-B4C2-4D021C086443}" type="slidenum">
              <a:rPr lang="en-US" smtClean="0">
                <a:latin typeface="Calibri" pitchFamily="34" charset="0"/>
                <a:ea typeface="ＭＳ Ｐゴシック" pitchFamily="34" charset="-128"/>
              </a:rPr>
              <a:pPr>
                <a:defRPr/>
              </a:pPr>
              <a:t>1</a:t>
            </a:fld>
            <a:endParaRPr lang="en-US" dirty="0" smtClean="0">
              <a:latin typeface="Calibri" pitchFamily="34" charset="0"/>
              <a:ea typeface="ＭＳ Ｐゴシック" pitchFamily="34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76400" y="6324600"/>
            <a:ext cx="624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KIPP Ascend Student Attrition Over Time</a:t>
            </a:r>
            <a:endParaRPr lang="en-US" dirty="0"/>
          </a:p>
        </p:txBody>
      </p:sp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2297748524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7299256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0"/>
            <a:ext cx="9143999" cy="1371600"/>
          </a:xfrm>
          <a:prstGeom prst="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itle 1"/>
          <p:cNvSpPr txBox="1">
            <a:spLocks/>
          </p:cNvSpPr>
          <p:nvPr/>
        </p:nvSpPr>
        <p:spPr bwMode="auto">
          <a:xfrm>
            <a:off x="61415" y="533400"/>
            <a:ext cx="899159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1" tIns="45716" rIns="91431" bIns="45716" numCol="1" anchor="ctr" anchorCtr="0" compatLnSpc="1">
            <a:prstTxWarp prst="textNoShape">
              <a:avLst/>
            </a:prstTxWarp>
          </a:bodyPr>
          <a:lstStyle/>
          <a:p>
            <a:pPr algn="ctr" defTabSz="457154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dirty="0" smtClean="0">
                <a:solidFill>
                  <a:schemeClr val="bg1"/>
                </a:solidFill>
                <a:latin typeface="+mj-lt"/>
                <a:ea typeface="ＭＳ Ｐゴシック" pitchFamily="18" charset="-128"/>
                <a:cs typeface="ＭＳ Ｐゴシック" pitchFamily="18" charset="-128"/>
              </a:rPr>
              <a:t>Are our children progressing and achieving academically?</a:t>
            </a:r>
            <a:endParaRPr lang="en-US" sz="2800" dirty="0">
              <a:solidFill>
                <a:schemeClr val="bg1"/>
              </a:solidFill>
              <a:latin typeface="+mj-lt"/>
            </a:endParaRPr>
          </a:p>
          <a:p>
            <a:pPr marL="0" marR="0" lvl="0" indent="0" algn="ctr" defTabSz="457154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ＭＳ Ｐゴシック" pitchFamily="18" charset="-128"/>
              <a:cs typeface="ＭＳ Ｐゴシック" pitchFamily="18" charset="-128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3213" y="0"/>
            <a:ext cx="1848648" cy="369332"/>
          </a:xfrm>
          <a:prstGeom prst="rect">
            <a:avLst/>
          </a:prstGeom>
          <a:solidFill>
            <a:schemeClr val="tx2"/>
          </a:solidFill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ea typeface="ＭＳ Ｐゴシック" pitchFamily="18" charset="-128"/>
                <a:cs typeface="ＭＳ Ｐゴシック" pitchFamily="18" charset="-128"/>
              </a:rPr>
              <a:t>Academic Results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13797ADA-67CC-4BA8-B4C2-4D021C086443}" type="slidenum">
              <a:rPr lang="en-US" smtClean="0">
                <a:latin typeface="Calibri" pitchFamily="34" charset="0"/>
                <a:ea typeface="ＭＳ Ｐゴシック" pitchFamily="34" charset="-128"/>
              </a:rPr>
              <a:pPr>
                <a:defRPr/>
              </a:pPr>
              <a:t>2</a:t>
            </a:fld>
            <a:endParaRPr lang="en-US" dirty="0" smtClean="0">
              <a:latin typeface="Calibri" pitchFamily="34" charset="0"/>
              <a:ea typeface="ＭＳ Ｐゴシック" pitchFamily="34" charset="-128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50" b="-7150"/>
          <a:stretch/>
        </p:blipFill>
        <p:spPr bwMode="auto">
          <a:xfrm>
            <a:off x="546557" y="1465326"/>
            <a:ext cx="7759243" cy="5392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477000" y="1524000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91%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43800" y="1828800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84%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81600" y="2209800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75%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00014" y="2590800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67%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76400" y="2209800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76%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19400" y="2883975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62%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0" y="1371600"/>
            <a:ext cx="1524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Class of 2017 (6</a:t>
            </a:r>
            <a:r>
              <a:rPr lang="en-US" sz="1050" baseline="30000" dirty="0" smtClean="0"/>
              <a:t>th</a:t>
            </a:r>
            <a:r>
              <a:rPr lang="en-US" sz="1050" dirty="0" smtClean="0"/>
              <a:t> grade)</a:t>
            </a:r>
            <a:endParaRPr lang="en-US" sz="1050" dirty="0"/>
          </a:p>
        </p:txBody>
      </p:sp>
      <p:sp>
        <p:nvSpPr>
          <p:cNvPr id="17" name="TextBox 16"/>
          <p:cNvSpPr txBox="1"/>
          <p:nvPr/>
        </p:nvSpPr>
        <p:spPr>
          <a:xfrm>
            <a:off x="3810000" y="1371600"/>
            <a:ext cx="1524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Class of 2016 (7</a:t>
            </a:r>
            <a:r>
              <a:rPr lang="en-US" sz="1050" baseline="30000" dirty="0" smtClean="0"/>
              <a:t>th</a:t>
            </a:r>
            <a:r>
              <a:rPr lang="en-US" sz="1050" dirty="0" smtClean="0"/>
              <a:t> grade)</a:t>
            </a:r>
            <a:endParaRPr lang="en-US" sz="1050" dirty="0"/>
          </a:p>
        </p:txBody>
      </p:sp>
      <p:sp>
        <p:nvSpPr>
          <p:cNvPr id="18" name="TextBox 17"/>
          <p:cNvSpPr txBox="1"/>
          <p:nvPr/>
        </p:nvSpPr>
        <p:spPr>
          <a:xfrm>
            <a:off x="6172200" y="1371600"/>
            <a:ext cx="1524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Class of 2015 (8</a:t>
            </a:r>
            <a:r>
              <a:rPr lang="en-US" sz="1050" baseline="30000" dirty="0" smtClean="0"/>
              <a:t>th</a:t>
            </a:r>
            <a:r>
              <a:rPr lang="en-US" sz="1050" dirty="0" smtClean="0"/>
              <a:t> grade)</a:t>
            </a:r>
            <a:endParaRPr lang="en-US" sz="1050" dirty="0"/>
          </a:p>
        </p:txBody>
      </p:sp>
      <p:sp>
        <p:nvSpPr>
          <p:cNvPr id="19" name="TextBox 18"/>
          <p:cNvSpPr txBox="1"/>
          <p:nvPr/>
        </p:nvSpPr>
        <p:spPr>
          <a:xfrm>
            <a:off x="7053618" y="2743200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63%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943600" y="3048000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56%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581400" y="3352800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51%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648200" y="2723739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65%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286000" y="2847201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61%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219200" y="3276600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52%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199" y="6477000"/>
            <a:ext cx="82296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smtClean="0">
                <a:solidFill>
                  <a:srgbClr val="FF0000"/>
                </a:solidFill>
              </a:rPr>
              <a:t>CPS cohort data in red.  Source CPS Office of Performance ISAT over time data tables published 8/30/11</a:t>
            </a:r>
            <a:endParaRPr lang="en-US" sz="1400" b="1" i="1" dirty="0">
              <a:solidFill>
                <a:srgbClr val="FF0000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295400" y="3553599"/>
            <a:ext cx="304800" cy="0"/>
          </a:xfrm>
          <a:prstGeom prst="line">
            <a:avLst/>
          </a:prstGeom>
          <a:ln w="317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219200" y="3533001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48%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2286000" y="3075801"/>
            <a:ext cx="304800" cy="0"/>
          </a:xfrm>
          <a:prstGeom prst="line">
            <a:avLst/>
          </a:prstGeom>
          <a:ln w="317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860912" y="2807775"/>
            <a:ext cx="304800" cy="0"/>
          </a:xfrm>
          <a:prstGeom prst="line">
            <a:avLst/>
          </a:prstGeom>
          <a:ln w="317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588793" y="3356464"/>
            <a:ext cx="304800" cy="0"/>
          </a:xfrm>
          <a:prstGeom prst="line">
            <a:avLst/>
          </a:prstGeom>
          <a:ln w="317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109113" y="2895600"/>
            <a:ext cx="304800" cy="0"/>
          </a:xfrm>
          <a:prstGeom prst="line">
            <a:avLst/>
          </a:prstGeom>
          <a:ln w="317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690281" y="3048000"/>
            <a:ext cx="304800" cy="0"/>
          </a:xfrm>
          <a:prstGeom prst="line">
            <a:avLst/>
          </a:prstGeom>
          <a:ln w="317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285096" y="2667000"/>
            <a:ext cx="304800" cy="0"/>
          </a:xfrm>
          <a:prstGeom prst="line">
            <a:avLst/>
          </a:prstGeom>
          <a:ln w="317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019800" y="3387298"/>
            <a:ext cx="304800" cy="0"/>
          </a:xfrm>
          <a:prstGeom prst="line">
            <a:avLst/>
          </a:prstGeom>
          <a:ln w="317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477000" y="2514600"/>
            <a:ext cx="304800" cy="0"/>
          </a:xfrm>
          <a:prstGeom prst="line">
            <a:avLst/>
          </a:prstGeom>
          <a:ln w="317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7086600" y="3200400"/>
            <a:ext cx="304800" cy="0"/>
          </a:xfrm>
          <a:prstGeom prst="line">
            <a:avLst/>
          </a:prstGeom>
          <a:ln w="317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7620000" y="2514600"/>
            <a:ext cx="304800" cy="0"/>
          </a:xfrm>
          <a:prstGeom prst="line">
            <a:avLst/>
          </a:prstGeom>
          <a:ln w="317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752600" y="2680901"/>
            <a:ext cx="304800" cy="0"/>
          </a:xfrm>
          <a:prstGeom prst="line">
            <a:avLst/>
          </a:prstGeom>
          <a:ln w="317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676400" y="2694801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65%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286000" y="3075801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57%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819400" y="2743200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64%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581400" y="3456801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51%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114800" y="2819400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61%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648200" y="2999601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58%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181600" y="2639072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66%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943600" y="3449598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47%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400800" y="2466201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70%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086600" y="3228201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54%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543800" y="2466201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70%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0539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0"/>
            <a:ext cx="9143999" cy="1371600"/>
          </a:xfrm>
          <a:prstGeom prst="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	Are Our Alumni Climbing the Mountain To and Through College?</a:t>
            </a:r>
            <a:endParaRPr lang="en-US" sz="3600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13797ADA-67CC-4BA8-B4C2-4D021C086443}" type="slidenum">
              <a:rPr lang="en-US" smtClean="0">
                <a:latin typeface="Calibri" pitchFamily="34" charset="0"/>
                <a:ea typeface="ＭＳ Ｐゴシック" pitchFamily="34" charset="-128"/>
              </a:rPr>
              <a:pPr>
                <a:defRPr/>
              </a:pPr>
              <a:t>3</a:t>
            </a:fld>
            <a:endParaRPr lang="en-US" dirty="0" smtClean="0">
              <a:latin typeface="Calibri" pitchFamily="34" charset="0"/>
              <a:ea typeface="ＭＳ Ｐゴシック" pitchFamily="34" charset="-128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6522886"/>
              </p:ext>
            </p:extLst>
          </p:nvPr>
        </p:nvGraphicFramePr>
        <p:xfrm>
          <a:off x="228600" y="1981200"/>
          <a:ext cx="8686800" cy="268224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171700"/>
                <a:gridCol w="2171700"/>
                <a:gridCol w="2171700"/>
                <a:gridCol w="2171700"/>
              </a:tblGrid>
              <a:tr h="6705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 of 2011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 of 2012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Classes of 2011 &amp;</a:t>
                      </a:r>
                      <a:r>
                        <a:rPr lang="en-US" baseline="0" dirty="0" smtClean="0"/>
                        <a:t> 2012 </a:t>
                      </a:r>
                      <a:r>
                        <a:rPr lang="en-US" dirty="0" smtClean="0"/>
                        <a:t>Combined</a:t>
                      </a:r>
                      <a:endParaRPr lang="en-US" dirty="0"/>
                    </a:p>
                  </a:txBody>
                  <a:tcPr anchor="ctr"/>
                </a:tc>
              </a:tr>
              <a:tr h="67056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Graduation Rate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96%</a:t>
                      </a:r>
                    </a:p>
                    <a:p>
                      <a:pPr algn="ctr"/>
                      <a:r>
                        <a:rPr lang="en-US" dirty="0" smtClean="0"/>
                        <a:t>(49/51)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86%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(</a:t>
                      </a:r>
                      <a:r>
                        <a:rPr lang="en-US" dirty="0" smtClean="0"/>
                        <a:t>50/</a:t>
                      </a:r>
                      <a:r>
                        <a:rPr lang="en-US" dirty="0" smtClean="0"/>
                        <a:t>58)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91%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(99/</a:t>
                      </a:r>
                      <a:r>
                        <a:rPr lang="en-US" dirty="0" smtClean="0"/>
                        <a:t>109)</a:t>
                      </a:r>
                    </a:p>
                  </a:txBody>
                  <a:tcPr/>
                </a:tc>
              </a:tr>
              <a:tr h="67056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College</a:t>
                      </a:r>
                      <a:r>
                        <a:rPr lang="en-US" baseline="0" dirty="0" smtClean="0"/>
                        <a:t> Matriculation Rate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88%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(</a:t>
                      </a:r>
                      <a:r>
                        <a:rPr lang="en-US" dirty="0" smtClean="0"/>
                        <a:t>45/</a:t>
                      </a:r>
                      <a:r>
                        <a:rPr lang="en-US" dirty="0" smtClean="0"/>
                        <a:t>51)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76%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(</a:t>
                      </a:r>
                      <a:r>
                        <a:rPr lang="en-US" dirty="0" smtClean="0"/>
                        <a:t>45/</a:t>
                      </a:r>
                      <a:r>
                        <a:rPr lang="en-US" dirty="0" smtClean="0"/>
                        <a:t>58)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83%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(95/109)</a:t>
                      </a:r>
                      <a:endParaRPr lang="en-US" dirty="0"/>
                    </a:p>
                  </a:txBody>
                  <a:tcPr/>
                </a:tc>
              </a:tr>
              <a:tr h="67056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College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Persistence</a:t>
                      </a:r>
                      <a:r>
                        <a:rPr lang="en-US" baseline="0" dirty="0" smtClean="0"/>
                        <a:t> Rate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86%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(</a:t>
                      </a:r>
                      <a:r>
                        <a:rPr lang="en-US" dirty="0" smtClean="0"/>
                        <a:t>44/</a:t>
                      </a:r>
                      <a:r>
                        <a:rPr lang="en-US" dirty="0" smtClean="0"/>
                        <a:t>51)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76%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(</a:t>
                      </a:r>
                      <a:r>
                        <a:rPr lang="en-US" dirty="0" smtClean="0"/>
                        <a:t>44/</a:t>
                      </a:r>
                      <a:r>
                        <a:rPr lang="en-US" dirty="0" smtClean="0"/>
                        <a:t>58)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81%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(88/</a:t>
                      </a:r>
                      <a:r>
                        <a:rPr lang="en-US" dirty="0" smtClean="0"/>
                        <a:t>109)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427937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0"/>
            <a:ext cx="9143999" cy="1371600"/>
          </a:xfrm>
          <a:prstGeom prst="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smtClean="0"/>
              <a:t>Are </a:t>
            </a:r>
            <a:r>
              <a:rPr lang="en-US" sz="3600" dirty="0"/>
              <a:t>we building a sustainable financial model?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13797ADA-67CC-4BA8-B4C2-4D021C086443}" type="slidenum">
              <a:rPr lang="en-US" smtClean="0">
                <a:latin typeface="Calibri" pitchFamily="34" charset="0"/>
                <a:ea typeface="ＭＳ Ｐゴシック" pitchFamily="34" charset="-128"/>
              </a:rPr>
              <a:pPr>
                <a:defRPr/>
              </a:pPr>
              <a:t>4</a:t>
            </a:fld>
            <a:endParaRPr lang="en-US" dirty="0" smtClean="0">
              <a:latin typeface="Calibri" pitchFamily="34" charset="0"/>
              <a:ea typeface="ＭＳ Ｐゴシック" pitchFamily="34" charset="-12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15063"/>
          <a:stretch/>
        </p:blipFill>
        <p:spPr>
          <a:xfrm>
            <a:off x="76200" y="1905000"/>
            <a:ext cx="4700039" cy="41939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2987" y="2598202"/>
            <a:ext cx="4238613" cy="3269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54035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0"/>
            <a:ext cx="9143999" cy="1371600"/>
          </a:xfrm>
          <a:prstGeom prst="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KIPP Chicago</a:t>
            </a:r>
          </a:p>
          <a:p>
            <a:pPr algn="ctr"/>
            <a:r>
              <a:rPr lang="en-US" sz="3600" dirty="0" smtClean="0"/>
              <a:t>School Leader Needs at a Glance</a:t>
            </a:r>
            <a:endParaRPr lang="en-US" sz="3600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13797ADA-67CC-4BA8-B4C2-4D021C086443}" type="slidenum">
              <a:rPr lang="en-US" smtClean="0">
                <a:latin typeface="Calibri" pitchFamily="34" charset="0"/>
                <a:ea typeface="ＭＳ Ｐゴシック" pitchFamily="34" charset="-128"/>
              </a:rPr>
              <a:pPr>
                <a:defRPr/>
              </a:pPr>
              <a:t>5</a:t>
            </a:fld>
            <a:endParaRPr lang="en-US" dirty="0" smtClean="0">
              <a:latin typeface="Calibri" pitchFamily="34" charset="0"/>
              <a:ea typeface="ＭＳ Ｐゴシック" pitchFamily="34" charset="-128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31" y="1511184"/>
            <a:ext cx="8902469" cy="5042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489660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Fundraising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1842440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25044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4764727"/>
              </p:ext>
            </p:extLst>
          </p:nvPr>
        </p:nvGraphicFramePr>
        <p:xfrm>
          <a:off x="0" y="1397000"/>
          <a:ext cx="8915400" cy="379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3200"/>
                <a:gridCol w="1498027"/>
                <a:gridCol w="1498027"/>
                <a:gridCol w="1706146"/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From 2 Schools to 12 Schools</a:t>
                      </a:r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School</a:t>
                      </a:r>
                      <a:r>
                        <a:rPr lang="en-US" baseline="0" dirty="0" smtClean="0"/>
                        <a:t> Year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2011-2012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2012-2013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2021-2022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# Schools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#</a:t>
                      </a:r>
                      <a:r>
                        <a:rPr lang="en-US" baseline="0" dirty="0" smtClean="0"/>
                        <a:t> Students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5,097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School Operating </a:t>
                      </a:r>
                      <a:r>
                        <a:rPr lang="en-US" dirty="0" err="1" smtClean="0"/>
                        <a:t>Suplus</a:t>
                      </a:r>
                      <a:r>
                        <a:rPr lang="en-US" dirty="0" smtClean="0"/>
                        <a:t>/(Deficit)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($266,674)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($305,945)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($1,118,617)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Shared Service</a:t>
                      </a:r>
                      <a:r>
                        <a:rPr lang="en-US" baseline="0" dirty="0" smtClean="0"/>
                        <a:t> Center Expense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($1,450,468)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($1,470,621)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($2,717,153)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Total Deficit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($1,717,142)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($1,776,566)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($3,835,770)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r>
                        <a:rPr lang="en-US" baseline="0" dirty="0" smtClean="0"/>
                        <a:t> Deficit </a:t>
                      </a:r>
                      <a:r>
                        <a:rPr lang="en-US" dirty="0" smtClean="0"/>
                        <a:t>per Student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($3,122)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($2,411)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($753)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Operating Surplus/(Deficit) per School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($133,337)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($101,982)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($93,218)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Total Deficit per School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($858,571)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($592,189)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($319,648)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2633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2012 MAP and ISAT Math Results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5730178"/>
              </p:ext>
            </p:extLst>
          </p:nvPr>
        </p:nvGraphicFramePr>
        <p:xfrm>
          <a:off x="457200" y="1600200"/>
          <a:ext cx="8229600" cy="4953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24000" y="2630269"/>
            <a:ext cx="6155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Goal</a:t>
            </a:r>
          </a:p>
          <a:p>
            <a:r>
              <a:rPr lang="en-US" dirty="0" smtClean="0">
                <a:solidFill>
                  <a:schemeClr val="accent6"/>
                </a:solidFill>
              </a:rPr>
              <a:t>80%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95400" y="1752600"/>
            <a:ext cx="39624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t" anchorCtr="1">
            <a:spAutoFit/>
          </a:bodyPr>
          <a:lstStyle/>
          <a:p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91200" y="1752600"/>
            <a:ext cx="27432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t" anchorCtr="1">
            <a:spAutoFit/>
          </a:bodyPr>
          <a:lstStyle/>
          <a:p>
            <a:r>
              <a:rPr lang="en-US" dirty="0" smtClean="0"/>
              <a:t>ISAT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457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24198</TotalTime>
  <Words>572</Words>
  <Application>Microsoft Macintosh PowerPoint</Application>
  <PresentationFormat>On-screen Show (4:3)</PresentationFormat>
  <Paragraphs>205</Paragraphs>
  <Slides>11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Fundraising</vt:lpstr>
      <vt:lpstr>PowerPoint Presentation</vt:lpstr>
      <vt:lpstr>2012 MAP and ISAT Math Results </vt:lpstr>
      <vt:lpstr>2012 MAP and ISAT Reading Results </vt:lpstr>
      <vt:lpstr>2012 MAP and ISAT Results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jcowan</dc:creator>
  <cp:lastModifiedBy>Christopher Haid</cp:lastModifiedBy>
  <cp:revision>190</cp:revision>
  <cp:lastPrinted>2011-10-04T19:11:51Z</cp:lastPrinted>
  <dcterms:created xsi:type="dcterms:W3CDTF">2011-05-02T09:25:14Z</dcterms:created>
  <dcterms:modified xsi:type="dcterms:W3CDTF">2013-03-04T21:56:51Z</dcterms:modified>
</cp:coreProperties>
</file>