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27" r:id="rId3"/>
    <p:sldId id="312" r:id="rId4"/>
    <p:sldId id="266" r:id="rId5"/>
    <p:sldId id="260" r:id="rId6"/>
    <p:sldId id="269" r:id="rId7"/>
    <p:sldId id="286" r:id="rId8"/>
    <p:sldId id="287" r:id="rId9"/>
    <p:sldId id="270" r:id="rId10"/>
    <p:sldId id="271" r:id="rId11"/>
    <p:sldId id="268" r:id="rId12"/>
    <p:sldId id="273" r:id="rId13"/>
    <p:sldId id="272" r:id="rId14"/>
    <p:sldId id="274" r:id="rId15"/>
    <p:sldId id="264" r:id="rId16"/>
    <p:sldId id="313" r:id="rId17"/>
    <p:sldId id="267" r:id="rId18"/>
    <p:sldId id="261" r:id="rId19"/>
    <p:sldId id="276" r:id="rId20"/>
    <p:sldId id="289" r:id="rId21"/>
    <p:sldId id="290" r:id="rId22"/>
    <p:sldId id="278" r:id="rId23"/>
    <p:sldId id="277" r:id="rId24"/>
    <p:sldId id="303" r:id="rId25"/>
    <p:sldId id="279" r:id="rId26"/>
    <p:sldId id="284" r:id="rId27"/>
    <p:sldId id="275" r:id="rId28"/>
    <p:sldId id="280" r:id="rId29"/>
    <p:sldId id="281" r:id="rId30"/>
    <p:sldId id="283" r:id="rId31"/>
    <p:sldId id="282" r:id="rId32"/>
    <p:sldId id="265" r:id="rId33"/>
    <p:sldId id="300" r:id="rId34"/>
    <p:sldId id="315" r:id="rId35"/>
    <p:sldId id="317" r:id="rId36"/>
    <p:sldId id="318" r:id="rId37"/>
    <p:sldId id="319" r:id="rId38"/>
    <p:sldId id="320" r:id="rId39"/>
    <p:sldId id="321" r:id="rId40"/>
    <p:sldId id="322" r:id="rId41"/>
    <p:sldId id="323" r:id="rId42"/>
    <p:sldId id="324" r:id="rId43"/>
    <p:sldId id="325" r:id="rId44"/>
    <p:sldId id="326" r:id="rId45"/>
    <p:sldId id="298" r:id="rId46"/>
    <p:sldId id="316" r:id="rId47"/>
    <p:sldId id="305" r:id="rId48"/>
    <p:sldId id="306" r:id="rId49"/>
    <p:sldId id="307" r:id="rId50"/>
    <p:sldId id="308" r:id="rId51"/>
    <p:sldId id="309" r:id="rId52"/>
    <p:sldId id="328" r:id="rId53"/>
    <p:sldId id="310" r:id="rId54"/>
    <p:sldId id="311" r:id="rId55"/>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0"/>
    <a:srgbClr val="C0E399"/>
    <a:srgbClr val="99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800" y="-528"/>
      </p:cViewPr>
      <p:guideLst>
        <p:guide orient="horz" pos="720"/>
        <p:guide pos="5568"/>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04720207819071"/>
          <c:y val="0.186793674095823"/>
          <c:w val="0.522832383253274"/>
          <c:h val="0.719632990791405"/>
        </c:manualLayout>
      </c:layout>
      <c:pieChart>
        <c:varyColors val="1"/>
        <c:ser>
          <c:idx val="0"/>
          <c:order val="0"/>
          <c:tx>
            <c:strRef>
              <c:f>Sheet1!$B$1</c:f>
              <c:strCache>
                <c:ptCount val="1"/>
                <c:pt idx="0">
                  <c:v>Column1</c:v>
                </c:pt>
              </c:strCache>
            </c:strRef>
          </c:tx>
          <c:spPr>
            <a:ln>
              <a:solidFill>
                <a:schemeClr val="bg1"/>
              </a:solidFill>
            </a:ln>
          </c:spPr>
          <c:dPt>
            <c:idx val="0"/>
            <c:bubble3D val="0"/>
            <c:spPr>
              <a:solidFill>
                <a:schemeClr val="accent3">
                  <a:lumMod val="50000"/>
                </a:schemeClr>
              </a:solidFill>
              <a:ln>
                <a:solidFill>
                  <a:schemeClr val="bg1"/>
                </a:solidFill>
              </a:ln>
            </c:spPr>
          </c:dPt>
          <c:dPt>
            <c:idx val="1"/>
            <c:bubble3D val="0"/>
            <c:spPr>
              <a:solidFill>
                <a:schemeClr val="accent3">
                  <a:lumMod val="50000"/>
                </a:schemeClr>
              </a:solidFill>
              <a:ln>
                <a:solidFill>
                  <a:schemeClr val="bg1"/>
                </a:solidFill>
              </a:ln>
            </c:spPr>
          </c:dPt>
          <c:dPt>
            <c:idx val="2"/>
            <c:bubble3D val="0"/>
            <c:spPr>
              <a:solidFill>
                <a:schemeClr val="accent3">
                  <a:lumMod val="50000"/>
                </a:schemeClr>
              </a:solidFill>
              <a:ln>
                <a:solidFill>
                  <a:schemeClr val="bg1"/>
                </a:solidFill>
              </a:ln>
            </c:spPr>
          </c:dPt>
          <c:dPt>
            <c:idx val="3"/>
            <c:bubble3D val="0"/>
            <c:spPr>
              <a:solidFill>
                <a:schemeClr val="accent3">
                  <a:lumMod val="75000"/>
                </a:schemeClr>
              </a:solidFill>
              <a:ln>
                <a:solidFill>
                  <a:schemeClr val="bg1"/>
                </a:solidFill>
              </a:ln>
            </c:spPr>
          </c:dPt>
          <c:dPt>
            <c:idx val="4"/>
            <c:bubble3D val="0"/>
            <c:spPr>
              <a:solidFill>
                <a:schemeClr val="accent3">
                  <a:lumMod val="75000"/>
                </a:schemeClr>
              </a:solidFill>
              <a:ln>
                <a:solidFill>
                  <a:schemeClr val="bg1"/>
                </a:solidFill>
              </a:ln>
            </c:spPr>
          </c:dPt>
          <c:dPt>
            <c:idx val="5"/>
            <c:bubble3D val="0"/>
            <c:spPr>
              <a:solidFill>
                <a:schemeClr val="accent3">
                  <a:lumMod val="40000"/>
                  <a:lumOff val="60000"/>
                </a:schemeClr>
              </a:solidFill>
              <a:ln>
                <a:solidFill>
                  <a:schemeClr val="bg1"/>
                </a:solidFill>
              </a:ln>
            </c:spPr>
          </c:dPt>
          <c:dPt>
            <c:idx val="6"/>
            <c:bubble3D val="0"/>
            <c:spPr>
              <a:solidFill>
                <a:schemeClr val="accent3">
                  <a:lumMod val="40000"/>
                  <a:lumOff val="60000"/>
                </a:schemeClr>
              </a:solidFill>
              <a:ln>
                <a:solidFill>
                  <a:schemeClr val="bg1"/>
                </a:solidFill>
              </a:ln>
            </c:spPr>
          </c:dPt>
          <c:dPt>
            <c:idx val="7"/>
            <c:bubble3D val="0"/>
            <c:spPr>
              <a:solidFill>
                <a:schemeClr val="accent3">
                  <a:lumMod val="60000"/>
                  <a:lumOff val="40000"/>
                </a:schemeClr>
              </a:solidFill>
              <a:ln>
                <a:solidFill>
                  <a:schemeClr val="bg1"/>
                </a:solidFill>
              </a:ln>
            </c:spPr>
          </c:dPt>
          <c:dPt>
            <c:idx val="8"/>
            <c:bubble3D val="0"/>
            <c:spPr>
              <a:solidFill>
                <a:schemeClr val="accent3">
                  <a:lumMod val="60000"/>
                  <a:lumOff val="40000"/>
                </a:schemeClr>
              </a:solidFill>
              <a:ln>
                <a:solidFill>
                  <a:schemeClr val="bg1"/>
                </a:solidFill>
              </a:ln>
            </c:spPr>
          </c:dPt>
          <c:dLbls>
            <c:dLbl>
              <c:idx val="0"/>
              <c:layout>
                <c:manualLayout>
                  <c:x val="-0.0276955464365837"/>
                  <c:y val="-0.00202531622499281"/>
                </c:manualLayout>
              </c:layout>
              <c:tx>
                <c:rich>
                  <a:bodyPr/>
                  <a:lstStyle/>
                  <a:p>
                    <a:r>
                      <a:rPr lang="en-US" b="1" dirty="0"/>
                      <a:t>NWEA Growth (Priority Groups), 20%</a:t>
                    </a:r>
                  </a:p>
                </c:rich>
              </c:tx>
              <c:showLegendKey val="0"/>
              <c:showVal val="1"/>
              <c:showCatName val="1"/>
              <c:showSerName val="0"/>
              <c:showPercent val="0"/>
              <c:showBubbleSize val="0"/>
            </c:dLbl>
            <c:dLbl>
              <c:idx val="1"/>
              <c:layout>
                <c:manualLayout>
                  <c:x val="-0.02769542075397"/>
                  <c:y val="0.0347197067141625"/>
                </c:manualLayout>
              </c:layout>
              <c:showLegendKey val="0"/>
              <c:showVal val="1"/>
              <c:showCatName val="1"/>
              <c:showSerName val="0"/>
              <c:showPercent val="0"/>
              <c:showBubbleSize val="0"/>
            </c:dLbl>
            <c:dLbl>
              <c:idx val="2"/>
              <c:layout>
                <c:manualLayout>
                  <c:x val="0.0442000615844807"/>
                  <c:y val="-0.000803291902061266"/>
                </c:manualLayout>
              </c:layout>
              <c:showLegendKey val="0"/>
              <c:showVal val="1"/>
              <c:showCatName val="1"/>
              <c:showSerName val="0"/>
              <c:showPercent val="0"/>
              <c:showBubbleSize val="0"/>
            </c:dLbl>
            <c:dLbl>
              <c:idx val="3"/>
              <c:layout>
                <c:manualLayout>
                  <c:x val="-0.0436691539776101"/>
                  <c:y val="0.0"/>
                </c:manualLayout>
              </c:layout>
              <c:showLegendKey val="0"/>
              <c:showVal val="1"/>
              <c:showCatName val="1"/>
              <c:showSerName val="0"/>
              <c:showPercent val="0"/>
              <c:showBubbleSize val="0"/>
            </c:dLbl>
            <c:dLbl>
              <c:idx val="4"/>
              <c:layout>
                <c:manualLayout>
                  <c:x val="0.0512558428913677"/>
                  <c:y val="-0.0928651185550959"/>
                </c:manualLayout>
              </c:layout>
              <c:showLegendKey val="0"/>
              <c:showVal val="1"/>
              <c:showCatName val="1"/>
              <c:showSerName val="0"/>
              <c:showPercent val="0"/>
              <c:showBubbleSize val="0"/>
            </c:dLbl>
            <c:dLbl>
              <c:idx val="5"/>
              <c:layout>
                <c:manualLayout>
                  <c:x val="0.0871209544163573"/>
                  <c:y val="0.0141242937853107"/>
                </c:manualLayout>
              </c:layout>
              <c:showLegendKey val="0"/>
              <c:showVal val="1"/>
              <c:showCatName val="1"/>
              <c:showSerName val="0"/>
              <c:showPercent val="0"/>
              <c:showBubbleSize val="0"/>
            </c:dLbl>
            <c:dLbl>
              <c:idx val="6"/>
              <c:layout>
                <c:manualLayout>
                  <c:x val="0.0734116829547153"/>
                  <c:y val="0.0583495707104409"/>
                </c:manualLayout>
              </c:layout>
              <c:showLegendKey val="0"/>
              <c:showVal val="1"/>
              <c:showCatName val="1"/>
              <c:showSerName val="0"/>
              <c:showPercent val="0"/>
              <c:showBubbleSize val="0"/>
            </c:dLbl>
            <c:dLbl>
              <c:idx val="7"/>
              <c:layout>
                <c:manualLayout>
                  <c:x val="0.0485280155783503"/>
                  <c:y val="0.0831153521064105"/>
                </c:manualLayout>
              </c:layout>
              <c:showLegendKey val="0"/>
              <c:showVal val="1"/>
              <c:showCatName val="1"/>
              <c:showSerName val="0"/>
              <c:showPercent val="0"/>
              <c:showBubbleSize val="0"/>
            </c:dLbl>
            <c:dLbl>
              <c:idx val="8"/>
              <c:layout>
                <c:manualLayout>
                  <c:x val="0.0968472424784767"/>
                  <c:y val="0.0436996752524578"/>
                </c:manualLayout>
              </c:layout>
              <c:showLegendKey val="0"/>
              <c:showVal val="1"/>
              <c:showCatName val="1"/>
              <c:showSerName val="0"/>
              <c:showPercent val="0"/>
              <c:showBubbleSize val="0"/>
            </c:dLbl>
            <c:showLegendKey val="0"/>
            <c:showVal val="1"/>
            <c:showCatName val="1"/>
            <c:showSerName val="0"/>
            <c:showPercent val="0"/>
            <c:showBubbleSize val="0"/>
            <c:showLeaderLines val="1"/>
          </c:dLbls>
          <c:cat>
            <c:strRef>
              <c:f>Sheet1!$A$2:$A$11</c:f>
              <c:strCache>
                <c:ptCount val="10"/>
                <c:pt idx="0">
                  <c:v>NWEA Growth (Priority Groups)</c:v>
                </c:pt>
                <c:pt idx="1">
                  <c:v>NWEA Growth (All Students)</c:v>
                </c:pt>
                <c:pt idx="2">
                  <c:v>NWEA Percent Meeting Targets</c:v>
                </c:pt>
                <c:pt idx="3">
                  <c:v>NWEA Performance (3rd-8th grade)</c:v>
                </c:pt>
                <c:pt idx="4">
                  <c:v>NWEA Performance (2nd grade)</c:v>
                </c:pt>
                <c:pt idx="5">
                  <c:v>ACCESS Performance and Progress (ELL students)</c:v>
                </c:pt>
                <c:pt idx="6">
                  <c:v>Diverse learners support</c:v>
                </c:pt>
                <c:pt idx="7">
                  <c:v>PreK-2nd grade Attendance</c:v>
                </c:pt>
                <c:pt idx="8">
                  <c:v>3rd-8th grade chronic absence</c:v>
                </c:pt>
                <c:pt idx="9">
                  <c:v>Data Quality</c:v>
                </c:pt>
              </c:strCache>
            </c:strRef>
          </c:cat>
          <c:val>
            <c:numRef>
              <c:f>Sheet1!$B$2:$B$11</c:f>
              <c:numCache>
                <c:formatCode>0%</c:formatCode>
                <c:ptCount val="10"/>
                <c:pt idx="0">
                  <c:v>0.2</c:v>
                </c:pt>
                <c:pt idx="1">
                  <c:v>0.25</c:v>
                </c:pt>
                <c:pt idx="2">
                  <c:v>0.1</c:v>
                </c:pt>
                <c:pt idx="3">
                  <c:v>0.1</c:v>
                </c:pt>
                <c:pt idx="4">
                  <c:v>0.05</c:v>
                </c:pt>
                <c:pt idx="5">
                  <c:v>0.05</c:v>
                </c:pt>
                <c:pt idx="6">
                  <c:v>0.05</c:v>
                </c:pt>
                <c:pt idx="7">
                  <c:v>0.05</c:v>
                </c:pt>
                <c:pt idx="8">
                  <c:v>0.1</c:v>
                </c:pt>
                <c:pt idx="9">
                  <c:v>0.05</c:v>
                </c:pt>
              </c:numCache>
            </c:numRef>
          </c:val>
        </c:ser>
        <c:dLbls>
          <c:showLegendKey val="0"/>
          <c:showVal val="0"/>
          <c:showCatName val="0"/>
          <c:showSerName val="0"/>
          <c:showPercent val="0"/>
          <c:showBubbleSize val="0"/>
          <c:showLeaderLines val="1"/>
        </c:dLbls>
        <c:firstSliceAng val="162"/>
      </c:pieChart>
    </c:plotArea>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08876185243392"/>
          <c:y val="0.133869935825122"/>
          <c:w val="0.437660500236342"/>
          <c:h val="0.60331602874949"/>
        </c:manualLayout>
      </c:layout>
      <c:pieChart>
        <c:varyColors val="1"/>
        <c:ser>
          <c:idx val="0"/>
          <c:order val="0"/>
          <c:tx>
            <c:strRef>
              <c:f>Sheet1!$B$1</c:f>
              <c:strCache>
                <c:ptCount val="1"/>
                <c:pt idx="0">
                  <c:v>Column1</c:v>
                </c:pt>
              </c:strCache>
            </c:strRef>
          </c:tx>
          <c:spPr>
            <a:ln>
              <a:solidFill>
                <a:schemeClr val="bg1"/>
              </a:solidFill>
            </a:ln>
          </c:spPr>
          <c:dLbls>
            <c:dLbl>
              <c:idx val="0"/>
              <c:layout>
                <c:manualLayout>
                  <c:x val="-0.0276955464365837"/>
                  <c:y val="-0.00202531622499281"/>
                </c:manualLayout>
              </c:layout>
              <c:showLegendKey val="0"/>
              <c:showVal val="1"/>
              <c:showCatName val="1"/>
              <c:showSerName val="0"/>
              <c:showPercent val="0"/>
              <c:showBubbleSize val="0"/>
            </c:dLbl>
            <c:dLbl>
              <c:idx val="1"/>
              <c:layout>
                <c:manualLayout>
                  <c:x val="-0.0112766894389612"/>
                  <c:y val="0.020326175344748"/>
                </c:manualLayout>
              </c:layout>
              <c:showLegendKey val="0"/>
              <c:showVal val="1"/>
              <c:showCatName val="1"/>
              <c:showSerName val="0"/>
              <c:showPercent val="0"/>
              <c:showBubbleSize val="0"/>
            </c:dLbl>
            <c:dLbl>
              <c:idx val="2"/>
              <c:layout>
                <c:manualLayout>
                  <c:x val="0.0442000615844807"/>
                  <c:y val="-0.000803291902061266"/>
                </c:manualLayout>
              </c:layout>
              <c:showLegendKey val="0"/>
              <c:showVal val="1"/>
              <c:showCatName val="1"/>
              <c:showSerName val="0"/>
              <c:showPercent val="0"/>
              <c:showBubbleSize val="0"/>
            </c:dLbl>
            <c:dLbl>
              <c:idx val="3"/>
              <c:layout>
                <c:manualLayout>
                  <c:x val="0.0322672515097625"/>
                  <c:y val="-0.0183725114695777"/>
                </c:manualLayout>
              </c:layout>
              <c:showLegendKey val="0"/>
              <c:showVal val="1"/>
              <c:showCatName val="1"/>
              <c:showSerName val="0"/>
              <c:showPercent val="0"/>
              <c:showBubbleSize val="0"/>
            </c:dLbl>
            <c:dLbl>
              <c:idx val="4"/>
              <c:layout>
                <c:manualLayout>
                  <c:x val="0.0492034864357039"/>
                  <c:y val="-0.00246956444082363"/>
                </c:manualLayout>
              </c:layout>
              <c:showLegendKey val="0"/>
              <c:showVal val="1"/>
              <c:showCatName val="1"/>
              <c:showSerName val="0"/>
              <c:showPercent val="0"/>
              <c:showBubbleSize val="0"/>
            </c:dLbl>
            <c:dLbl>
              <c:idx val="5"/>
              <c:layout>
                <c:manualLayout>
                  <c:x val="0.00707982731208878"/>
                  <c:y val="0.0"/>
                </c:manualLayout>
              </c:layout>
              <c:tx>
                <c:rich>
                  <a:bodyPr/>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prstClr val="black"/>
                        </a:solidFill>
                        <a:latin typeface="+mn-lt"/>
                        <a:ea typeface="+mn-ea"/>
                        <a:cs typeface="+mn-cs"/>
                      </a:defRPr>
                    </a:pPr>
                    <a:r>
                      <a:rPr lang="en-US" sz="1400" b="0" dirty="0" smtClean="0">
                        <a:effectLst/>
                      </a:rPr>
                      <a:t>Early College and Career</a:t>
                    </a:r>
                    <a:r>
                      <a:rPr lang="en-US" sz="1400" b="0" baseline="0" dirty="0" smtClean="0">
                        <a:effectLst/>
                      </a:rPr>
                      <a:t> Credentials</a:t>
                    </a:r>
                    <a:endParaRPr lang="en-US" sz="1400" b="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prstClr val="black"/>
                        </a:solidFill>
                        <a:latin typeface="+mn-lt"/>
                        <a:ea typeface="+mn-ea"/>
                        <a:cs typeface="+mn-cs"/>
                      </a:defRPr>
                    </a:pPr>
                    <a:r>
                      <a:rPr lang="en-US" dirty="0" smtClean="0"/>
                      <a:t>, </a:t>
                    </a:r>
                    <a:r>
                      <a:rPr lang="en-US" dirty="0"/>
                      <a:t>10%</a:t>
                    </a:r>
                  </a:p>
                </c:rich>
              </c:tx>
              <c:spPr/>
              <c:showLegendKey val="0"/>
              <c:showVal val="1"/>
              <c:showCatName val="1"/>
              <c:showSerName val="0"/>
              <c:showPercent val="0"/>
              <c:showBubbleSize val="0"/>
            </c:dLbl>
            <c:showLegendKey val="0"/>
            <c:showVal val="1"/>
            <c:showCatName val="1"/>
            <c:showSerName val="0"/>
            <c:showPercent val="0"/>
            <c:showBubbleSize val="0"/>
            <c:showLeaderLines val="1"/>
          </c:dLbls>
          <c:cat>
            <c:strRef>
              <c:f>Sheet1!$A$2:$A$12</c:f>
              <c:strCache>
                <c:ptCount val="11"/>
                <c:pt idx="0">
                  <c:v>EPAS Growth (Priority Groups)</c:v>
                </c:pt>
                <c:pt idx="1">
                  <c:v>EPAS Growth (All Students)</c:v>
                </c:pt>
                <c:pt idx="2">
                  <c:v>EPAS Percent Meeting Targets</c:v>
                </c:pt>
                <c:pt idx="3">
                  <c:v>EPAS Performance</c:v>
                </c:pt>
                <c:pt idx="4">
                  <c:v>ACT score 21+</c:v>
                </c:pt>
                <c:pt idx="5">
                  <c:v>Early College / Career Credit</c:v>
                </c:pt>
                <c:pt idx="6">
                  <c:v>On-Track Rate</c:v>
                </c:pt>
                <c:pt idx="7">
                  <c:v>Dropout Rate</c:v>
                </c:pt>
                <c:pt idx="8">
                  <c:v>Graduation Rate</c:v>
                </c:pt>
                <c:pt idx="9">
                  <c:v>Attendance</c:v>
                </c:pt>
                <c:pt idx="10">
                  <c:v>Data Quality</c:v>
                </c:pt>
              </c:strCache>
            </c:strRef>
          </c:cat>
          <c:val>
            <c:numRef>
              <c:f>Sheet1!$B$2:$B$12</c:f>
              <c:numCache>
                <c:formatCode>0%</c:formatCode>
                <c:ptCount val="11"/>
                <c:pt idx="0">
                  <c:v>0.15</c:v>
                </c:pt>
                <c:pt idx="1">
                  <c:v>0.15</c:v>
                </c:pt>
                <c:pt idx="2">
                  <c:v>0.1</c:v>
                </c:pt>
                <c:pt idx="3">
                  <c:v>0.1</c:v>
                </c:pt>
                <c:pt idx="4">
                  <c:v>0.1</c:v>
                </c:pt>
                <c:pt idx="5">
                  <c:v>0.1</c:v>
                </c:pt>
                <c:pt idx="6">
                  <c:v>0.05</c:v>
                </c:pt>
                <c:pt idx="7">
                  <c:v>0.05</c:v>
                </c:pt>
                <c:pt idx="8">
                  <c:v>0.1</c:v>
                </c:pt>
                <c:pt idx="9">
                  <c:v>0.05</c:v>
                </c:pt>
                <c:pt idx="10">
                  <c:v>0.05</c:v>
                </c:pt>
              </c:numCache>
            </c:numRef>
          </c:val>
        </c:ser>
        <c:dLbls>
          <c:showLegendKey val="0"/>
          <c:showVal val="0"/>
          <c:showCatName val="0"/>
          <c:showSerName val="0"/>
          <c:showPercent val="0"/>
          <c:showBubbleSize val="0"/>
          <c:showLeaderLines val="1"/>
        </c:dLbls>
        <c:firstSliceAng val="202"/>
      </c:pieChart>
    </c:plotArea>
    <c:plotVisOnly val="1"/>
    <c:dispBlanksAs val="gap"/>
    <c:showDLblsOverMax val="0"/>
  </c:chart>
  <c:txPr>
    <a:bodyPr/>
    <a:lstStyle/>
    <a:p>
      <a:pPr>
        <a:defRPr sz="14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Summary</a:t>
            </a:r>
            <a:endParaRPr lang="en-US" dirty="0"/>
          </a:p>
        </c:rich>
      </c:tx>
      <c:layout>
        <c:manualLayout>
          <c:xMode val="edge"/>
          <c:yMode val="edge"/>
          <c:x val="0.327193743639188"/>
          <c:y val="0.0303030303030303"/>
        </c:manualLayout>
      </c:layout>
      <c:overlay val="0"/>
    </c:title>
    <c:autoTitleDeleted val="0"/>
    <c:plotArea>
      <c:layout>
        <c:manualLayout>
          <c:layoutTarget val="inner"/>
          <c:xMode val="edge"/>
          <c:yMode val="edge"/>
          <c:x val="0.29539852161337"/>
          <c:y val="0.285503459794798"/>
          <c:w val="0.317366222079383"/>
          <c:h val="0.47124075399666"/>
        </c:manualLayout>
      </c:layout>
      <c:pieChart>
        <c:varyColors val="1"/>
        <c:ser>
          <c:idx val="0"/>
          <c:order val="0"/>
          <c:tx>
            <c:strRef>
              <c:f>Sheet1!$B$1</c:f>
              <c:strCache>
                <c:ptCount val="1"/>
                <c:pt idx="0">
                  <c:v>Column1</c:v>
                </c:pt>
              </c:strCache>
            </c:strRef>
          </c:tx>
          <c:spPr>
            <a:solidFill>
              <a:schemeClr val="accent3"/>
            </a:solidFill>
          </c:spPr>
          <c:dPt>
            <c:idx val="0"/>
            <c:bubble3D val="0"/>
            <c:explosion val="10"/>
            <c:spPr>
              <a:solidFill>
                <a:srgbClr val="E16600"/>
              </a:solidFill>
            </c:spPr>
          </c:dPt>
          <c:dPt>
            <c:idx val="1"/>
            <c:bubble3D val="0"/>
            <c:spPr>
              <a:solidFill>
                <a:schemeClr val="tx2">
                  <a:lumMod val="75000"/>
                </a:schemeClr>
              </a:solidFill>
            </c:spPr>
          </c:dPt>
          <c:dLbls>
            <c:txPr>
              <a:bodyPr/>
              <a:lstStyle/>
              <a:p>
                <a:pPr>
                  <a:defRPr sz="1000"/>
                </a:pPr>
                <a:endParaRPr lang="en-US"/>
              </a:p>
            </c:txPr>
            <c:dLblPos val="outEnd"/>
            <c:showLegendKey val="0"/>
            <c:showVal val="0"/>
            <c:showCatName val="1"/>
            <c:showSerName val="0"/>
            <c:showPercent val="0"/>
            <c:showBubbleSize val="0"/>
            <c:showLeaderLines val="1"/>
          </c:dLbls>
          <c:cat>
            <c:strRef>
              <c:f>Sheet1!$A$2:$A$3</c:f>
              <c:strCache>
                <c:ptCount val="2"/>
                <c:pt idx="0">
                  <c:v>Academic Growth</c:v>
                </c:pt>
                <c:pt idx="1">
                  <c:v>Student Engagement</c:v>
                </c:pt>
              </c:strCache>
            </c:strRef>
          </c:cat>
          <c:val>
            <c:numRef>
              <c:f>Sheet1!$B$2:$B$3</c:f>
              <c:numCache>
                <c:formatCode>0%</c:formatCode>
                <c:ptCount val="2"/>
                <c:pt idx="0">
                  <c:v>0.4</c:v>
                </c:pt>
                <c:pt idx="1">
                  <c:v>0.6</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title>
      <c:tx>
        <c:rich>
          <a:bodyPr/>
          <a:lstStyle/>
          <a:p>
            <a:pPr>
              <a:defRPr sz="2160"/>
            </a:pPr>
            <a:r>
              <a:rPr lang="en-US" sz="2160" dirty="0" smtClean="0"/>
              <a:t>Weighting</a:t>
            </a:r>
            <a:r>
              <a:rPr lang="en-US" sz="2160" baseline="0" dirty="0" smtClean="0"/>
              <a:t> Breakdown</a:t>
            </a:r>
            <a:endParaRPr lang="en-US" sz="2160" dirty="0"/>
          </a:p>
        </c:rich>
      </c:tx>
      <c:layout>
        <c:manualLayout>
          <c:xMode val="edge"/>
          <c:yMode val="edge"/>
          <c:x val="0.333822392262537"/>
          <c:y val="0.0"/>
        </c:manualLayout>
      </c:layout>
      <c:overlay val="0"/>
    </c:title>
    <c:autoTitleDeleted val="0"/>
    <c:plotArea>
      <c:layout>
        <c:manualLayout>
          <c:layoutTarget val="inner"/>
          <c:xMode val="edge"/>
          <c:yMode val="edge"/>
          <c:x val="0.251655179466203"/>
          <c:y val="0.188617979251715"/>
          <c:w val="0.468647538236488"/>
          <c:h val="0.680340416568405"/>
        </c:manualLayout>
      </c:layout>
      <c:pieChart>
        <c:varyColors val="1"/>
        <c:ser>
          <c:idx val="0"/>
          <c:order val="0"/>
          <c:tx>
            <c:strRef>
              <c:f>Sheet1!$B$1</c:f>
              <c:strCache>
                <c:ptCount val="1"/>
                <c:pt idx="0">
                  <c:v>Sales</c:v>
                </c:pt>
              </c:strCache>
            </c:strRef>
          </c:tx>
          <c:spPr>
            <a:ln>
              <a:solidFill>
                <a:schemeClr val="bg1"/>
              </a:solidFill>
            </a:ln>
          </c:spPr>
          <c:explosion val="3"/>
          <c:dPt>
            <c:idx val="0"/>
            <c:bubble3D val="0"/>
            <c:spPr>
              <a:solidFill>
                <a:srgbClr val="E16600"/>
              </a:solidFill>
              <a:ln>
                <a:solidFill>
                  <a:schemeClr val="bg1"/>
                </a:solidFill>
              </a:ln>
            </c:spPr>
          </c:dPt>
          <c:dPt>
            <c:idx val="1"/>
            <c:bubble3D val="0"/>
            <c:spPr>
              <a:solidFill>
                <a:srgbClr val="E16600">
                  <a:alpha val="74902"/>
                </a:srgbClr>
              </a:solidFill>
              <a:ln>
                <a:solidFill>
                  <a:schemeClr val="bg1"/>
                </a:solidFill>
              </a:ln>
            </c:spPr>
          </c:dPt>
          <c:dPt>
            <c:idx val="2"/>
            <c:bubble3D val="0"/>
            <c:spPr>
              <a:solidFill>
                <a:srgbClr val="E16600">
                  <a:alpha val="60000"/>
                </a:srgbClr>
              </a:solidFill>
              <a:ln>
                <a:solidFill>
                  <a:schemeClr val="bg1"/>
                </a:solidFill>
              </a:ln>
            </c:spPr>
          </c:dPt>
          <c:dPt>
            <c:idx val="3"/>
            <c:bubble3D val="0"/>
            <c:spPr>
              <a:solidFill>
                <a:srgbClr val="1F497D">
                  <a:lumMod val="75000"/>
                </a:srgbClr>
              </a:solidFill>
              <a:ln>
                <a:solidFill>
                  <a:schemeClr val="bg1"/>
                </a:solidFill>
              </a:ln>
            </c:spPr>
          </c:dPt>
          <c:dPt>
            <c:idx val="4"/>
            <c:bubble3D val="0"/>
            <c:spPr>
              <a:solidFill>
                <a:srgbClr val="1F497D">
                  <a:lumMod val="60000"/>
                  <a:lumOff val="40000"/>
                </a:srgbClr>
              </a:solidFill>
              <a:ln>
                <a:solidFill>
                  <a:schemeClr val="bg1"/>
                </a:solidFill>
              </a:ln>
            </c:spPr>
          </c:dPt>
          <c:dPt>
            <c:idx val="5"/>
            <c:bubble3D val="0"/>
            <c:spPr>
              <a:solidFill>
                <a:srgbClr val="1F497D">
                  <a:lumMod val="40000"/>
                  <a:lumOff val="60000"/>
                </a:srgbClr>
              </a:solidFill>
              <a:ln>
                <a:solidFill>
                  <a:schemeClr val="bg1"/>
                </a:solidFill>
              </a:ln>
            </c:spPr>
          </c:dPt>
          <c:dPt>
            <c:idx val="6"/>
            <c:bubble3D val="0"/>
            <c:spPr>
              <a:solidFill>
                <a:srgbClr val="1F497D">
                  <a:lumMod val="40000"/>
                  <a:lumOff val="60000"/>
                </a:srgbClr>
              </a:solidFill>
              <a:ln>
                <a:solidFill>
                  <a:srgbClr val="1F497D">
                    <a:lumMod val="40000"/>
                    <a:lumOff val="60000"/>
                  </a:srgbClr>
                </a:solidFill>
              </a:ln>
            </c:spPr>
          </c:dPt>
          <c:dPt>
            <c:idx val="7"/>
            <c:bubble3D val="0"/>
            <c:spPr>
              <a:solidFill>
                <a:srgbClr val="1F497D">
                  <a:lumMod val="20000"/>
                  <a:lumOff val="80000"/>
                </a:srgbClr>
              </a:solidFill>
              <a:ln>
                <a:solidFill>
                  <a:schemeClr val="bg1"/>
                </a:solidFill>
              </a:ln>
            </c:spPr>
          </c:dPt>
          <c:dLbls>
            <c:dLbl>
              <c:idx val="0"/>
              <c:layout>
                <c:manualLayout>
                  <c:x val="0.0607748031496063"/>
                  <c:y val="0.0121776540380393"/>
                </c:manualLayout>
              </c:layout>
              <c:showLegendKey val="0"/>
              <c:showVal val="0"/>
              <c:showCatName val="1"/>
              <c:showSerName val="0"/>
              <c:showPercent val="0"/>
              <c:showBubbleSize val="0"/>
            </c:dLbl>
            <c:dLbl>
              <c:idx val="1"/>
              <c:layout>
                <c:manualLayout>
                  <c:x val="0.00970716842212905"/>
                  <c:y val="0.0318118229962061"/>
                </c:manualLayout>
              </c:layout>
              <c:showLegendKey val="0"/>
              <c:showVal val="0"/>
              <c:showCatName val="1"/>
              <c:showSerName val="0"/>
              <c:showPercent val="0"/>
              <c:showBubbleSize val="0"/>
            </c:dLbl>
            <c:dLbl>
              <c:idx val="2"/>
              <c:layout>
                <c:manualLayout>
                  <c:x val="-0.00146763472747725"/>
                  <c:y val="0.0179746725310755"/>
                </c:manualLayout>
              </c:layout>
              <c:tx>
                <c:rich>
                  <a:bodyPr/>
                  <a:lstStyle/>
                  <a:p>
                    <a:r>
                      <a:rPr lang="en-US" dirty="0">
                        <a:solidFill>
                          <a:srgbClr val="7030A0"/>
                        </a:solidFill>
                      </a:rPr>
                      <a:t>Diverse Learners Support</a:t>
                    </a:r>
                  </a:p>
                </c:rich>
              </c:tx>
              <c:showLegendKey val="0"/>
              <c:showVal val="0"/>
              <c:showCatName val="1"/>
              <c:showSerName val="0"/>
              <c:showPercent val="0"/>
              <c:showBubbleSize val="0"/>
            </c:dLbl>
            <c:dLbl>
              <c:idx val="3"/>
              <c:layout>
                <c:manualLayout>
                  <c:x val="-0.0190820329277022"/>
                  <c:y val="0.000541030637033238"/>
                </c:manualLayout>
              </c:layout>
              <c:showLegendKey val="0"/>
              <c:showVal val="0"/>
              <c:showCatName val="1"/>
              <c:showSerName val="0"/>
              <c:showPercent val="0"/>
              <c:showBubbleSize val="0"/>
            </c:dLbl>
            <c:dLbl>
              <c:idx val="4"/>
              <c:layout>
                <c:manualLayout>
                  <c:x val="-0.0229049085439182"/>
                  <c:y val="0.0170169727316201"/>
                </c:manualLayout>
              </c:layout>
              <c:showLegendKey val="0"/>
              <c:showVal val="0"/>
              <c:showCatName val="1"/>
              <c:showSerName val="0"/>
              <c:showPercent val="0"/>
              <c:showBubbleSize val="0"/>
            </c:dLbl>
            <c:dLbl>
              <c:idx val="5"/>
              <c:layout>
                <c:manualLayout>
                  <c:x val="-0.0333318335208099"/>
                  <c:y val="-0.00331807701730245"/>
                </c:manualLayout>
              </c:layout>
              <c:showLegendKey val="0"/>
              <c:showVal val="0"/>
              <c:showCatName val="1"/>
              <c:showSerName val="0"/>
              <c:showPercent val="0"/>
              <c:showBubbleSize val="0"/>
            </c:dLbl>
            <c:dLbl>
              <c:idx val="6"/>
              <c:layout>
                <c:manualLayout>
                  <c:x val="-0.036836649964209"/>
                  <c:y val="-0.0415769337323329"/>
                </c:manualLayout>
              </c:layout>
              <c:showLegendKey val="0"/>
              <c:showVal val="0"/>
              <c:showCatName val="1"/>
              <c:showSerName val="0"/>
              <c:showPercent val="0"/>
              <c:showBubbleSize val="0"/>
            </c:dLbl>
            <c:dLbl>
              <c:idx val="7"/>
              <c:layout>
                <c:manualLayout>
                  <c:x val="-0.0110536455670314"/>
                  <c:y val="0.0231562486405546"/>
                </c:manualLayout>
              </c:layout>
              <c:showLegendKey val="0"/>
              <c:showVal val="0"/>
              <c:showCatName val="1"/>
              <c:showSerName val="0"/>
              <c:showPercent val="0"/>
              <c:showBubbleSize val="0"/>
            </c:dLbl>
            <c:showLegendKey val="0"/>
            <c:showVal val="0"/>
            <c:showCatName val="1"/>
            <c:showSerName val="0"/>
            <c:showPercent val="0"/>
            <c:showBubbleSize val="0"/>
            <c:showLeaderLines val="1"/>
          </c:dLbls>
          <c:cat>
            <c:strRef>
              <c:f>Sheet1!$A$2:$A$9</c:f>
              <c:strCache>
                <c:ptCount val="8"/>
                <c:pt idx="0">
                  <c:v>Average Student Growth Percentile </c:v>
                </c:pt>
                <c:pt idx="1">
                  <c:v>Percent Meeting Growth Targets</c:v>
                </c:pt>
                <c:pt idx="2">
                  <c:v>Diverse Learners Support</c:v>
                </c:pt>
                <c:pt idx="3">
                  <c:v>1-Yr Graduation Rate</c:v>
                </c:pt>
                <c:pt idx="4">
                  <c:v>Credit Attainment</c:v>
                </c:pt>
                <c:pt idx="5">
                  <c:v>Average Daily Attendance</c:v>
                </c:pt>
                <c:pt idx="6">
                  <c:v>Growth in Attendance</c:v>
                </c:pt>
                <c:pt idx="7">
                  <c:v>Annual Stabilization Rate</c:v>
                </c:pt>
              </c:strCache>
            </c:strRef>
          </c:cat>
          <c:val>
            <c:numRef>
              <c:f>Sheet1!$B$2:$B$9</c:f>
              <c:numCache>
                <c:formatCode>0%</c:formatCode>
                <c:ptCount val="8"/>
                <c:pt idx="0">
                  <c:v>0.3</c:v>
                </c:pt>
                <c:pt idx="1">
                  <c:v>0.1</c:v>
                </c:pt>
                <c:pt idx="2">
                  <c:v>0.05</c:v>
                </c:pt>
                <c:pt idx="3">
                  <c:v>0.2</c:v>
                </c:pt>
                <c:pt idx="4">
                  <c:v>0.15</c:v>
                </c:pt>
                <c:pt idx="5">
                  <c:v>0.05</c:v>
                </c:pt>
                <c:pt idx="6">
                  <c:v>0.05</c:v>
                </c:pt>
                <c:pt idx="7">
                  <c:v>0.15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400"/>
      </a:pPr>
      <a:endParaRPr lang="en-US"/>
    </a:p>
  </c:tx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0.32653</cdr:x>
      <cdr:y>0.48485</cdr:y>
    </cdr:from>
    <cdr:to>
      <cdr:x>0.44898</cdr:x>
      <cdr:y>0.60606</cdr:y>
    </cdr:to>
    <cdr:sp macro="" textlink="">
      <cdr:nvSpPr>
        <cdr:cNvPr id="2" name="TextBox 1"/>
        <cdr:cNvSpPr txBox="1"/>
      </cdr:nvSpPr>
      <cdr:spPr>
        <a:xfrm xmlns:a="http://schemas.openxmlformats.org/drawingml/2006/main">
          <a:off x="1219200" y="1219200"/>
          <a:ext cx="457200" cy="304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solidFill>
                <a:schemeClr val="bg1"/>
              </a:solidFill>
            </a:rPr>
            <a:t>60%</a:t>
          </a:r>
          <a:endParaRPr lang="en-US" sz="1400" dirty="0">
            <a:solidFill>
              <a:schemeClr val="bg1"/>
            </a:solidFill>
          </a:endParaRPr>
        </a:p>
      </cdr:txBody>
    </cdr:sp>
  </cdr:relSizeAnchor>
  <cdr:relSizeAnchor xmlns:cdr="http://schemas.openxmlformats.org/drawingml/2006/chartDrawing">
    <cdr:from>
      <cdr:x>0.48668</cdr:x>
      <cdr:y>0.42424</cdr:y>
    </cdr:from>
    <cdr:to>
      <cdr:x>0.60913</cdr:x>
      <cdr:y>0.54545</cdr:y>
    </cdr:to>
    <cdr:sp macro="" textlink="">
      <cdr:nvSpPr>
        <cdr:cNvPr id="3" name="TextBox 1"/>
        <cdr:cNvSpPr txBox="1"/>
      </cdr:nvSpPr>
      <cdr:spPr>
        <a:xfrm xmlns:a="http://schemas.openxmlformats.org/drawingml/2006/main">
          <a:off x="1817176" y="1066800"/>
          <a:ext cx="457200" cy="3048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smtClean="0">
              <a:solidFill>
                <a:schemeClr val="bg1"/>
              </a:solidFill>
            </a:rPr>
            <a:t>40%</a:t>
          </a:r>
          <a:endParaRPr lang="en-US" sz="1400"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4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1484"/>
          </a:xfrm>
          <a:prstGeom prst="rect">
            <a:avLst/>
          </a:prstGeom>
        </p:spPr>
        <p:txBody>
          <a:bodyPr vert="horz" lIns="91440" tIns="45720" rIns="91440" bIns="45720" rtlCol="0"/>
          <a:lstStyle>
            <a:lvl1pPr algn="r">
              <a:defRPr sz="1200"/>
            </a:lvl1pPr>
          </a:lstStyle>
          <a:p>
            <a:fld id="{A13A75D9-ADD1-41CF-8ECF-36D8E334744B}" type="datetimeFigureOut">
              <a:rPr lang="en-US" smtClean="0"/>
              <a:t>6/13/13</a:t>
            </a:fld>
            <a:endParaRPr lang="en-US"/>
          </a:p>
        </p:txBody>
      </p:sp>
      <p:sp>
        <p:nvSpPr>
          <p:cNvPr id="4" name="Slide Image Placeholder 3"/>
          <p:cNvSpPr>
            <a:spLocks noGrp="1" noRot="1" noChangeAspect="1"/>
          </p:cNvSpPr>
          <p:nvPr>
            <p:ph type="sldImg" idx="2"/>
          </p:nvPr>
        </p:nvSpPr>
        <p:spPr>
          <a:xfrm>
            <a:off x="12001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1734"/>
            <a:ext cx="5608320" cy="415020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0316"/>
            <a:ext cx="3037840" cy="4614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316"/>
            <a:ext cx="3037840" cy="461484"/>
          </a:xfrm>
          <a:prstGeom prst="rect">
            <a:avLst/>
          </a:prstGeom>
        </p:spPr>
        <p:txBody>
          <a:bodyPr vert="horz" lIns="91440" tIns="45720" rIns="91440" bIns="45720" rtlCol="0" anchor="b"/>
          <a:lstStyle>
            <a:lvl1pPr algn="r">
              <a:defRPr sz="1200"/>
            </a:lvl1pPr>
          </a:lstStyle>
          <a:p>
            <a:fld id="{2D70BDEA-206D-4374-8DFF-6680B4D91834}" type="slidenum">
              <a:rPr lang="en-US" smtClean="0"/>
              <a:t>‹#›</a:t>
            </a:fld>
            <a:endParaRPr lang="en-US"/>
          </a:p>
        </p:txBody>
      </p:sp>
    </p:spTree>
    <p:extLst>
      <p:ext uri="{BB962C8B-B14F-4D97-AF65-F5344CB8AC3E}">
        <p14:creationId xmlns:p14="http://schemas.microsoft.com/office/powerpoint/2010/main" val="9041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26</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48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49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50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51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52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53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54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28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29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3361F5DF-BC32-4691-BDCB-C13AE3AA2E51}" type="slidenum">
              <a:rPr lang="en-US" smtClean="0"/>
              <a:pPr/>
              <a:t>36</a:t>
            </a:fld>
            <a:endParaRPr lang="en-US" dirty="0"/>
          </a:p>
        </p:txBody>
      </p:sp>
    </p:spTree>
    <p:extLst>
      <p:ext uri="{BB962C8B-B14F-4D97-AF65-F5344CB8AC3E}">
        <p14:creationId xmlns:p14="http://schemas.microsoft.com/office/powerpoint/2010/main" val="380995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39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40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defTabSz="395288"/>
            <a:endParaRPr lang="en-US" dirty="0" smtClean="0">
              <a:ea typeface="ＭＳ Ｐゴシック" charset="-128"/>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0651CE5A-DA8A-46EA-8DEA-ED9700293E6B}" type="slidenum">
              <a:rPr lang="en-US" smtClean="0"/>
              <a:pPr/>
              <a:t>41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61361CC-5C33-403C-9EC9-04120AF03D78}" type="slidenum">
              <a:rPr lang="en-US" smtClean="0"/>
              <a:pPr>
                <a:defRPr/>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Rectangle 4"/>
          <p:cNvSpPr/>
          <p:nvPr/>
        </p:nvSpPr>
        <p:spPr>
          <a:xfrm>
            <a:off x="0" y="0"/>
            <a:ext cx="9144000" cy="6376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2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263" y="192088"/>
            <a:ext cx="16843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435608"/>
            <a:ext cx="8156448" cy="1325880"/>
          </a:xfrm>
        </p:spPr>
        <p:txBody>
          <a:bodyPr anchor="b"/>
          <a:lstStyle>
            <a:lvl1pPr marL="0" indent="0"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19400"/>
            <a:ext cx="8156448" cy="1752600"/>
          </a:xfrm>
        </p:spPr>
        <p:txBody>
          <a:bodyPr>
            <a:normAutofit/>
          </a:bodyPr>
          <a:lstStyle>
            <a:lvl1pPr marL="0" indent="0" algn="l">
              <a:buNone/>
              <a:defRPr sz="24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2"/>
          </p:nvPr>
        </p:nvSpPr>
        <p:spPr>
          <a:xfrm>
            <a:off x="6324600" y="6384924"/>
            <a:ext cx="2819400" cy="402336"/>
          </a:xfrm>
        </p:spPr>
        <p:txBody>
          <a:bodyPr>
            <a:noAutofit/>
          </a:bodyPr>
          <a:lstStyle>
            <a:lvl1pPr marL="0" indent="0" algn="ctr">
              <a:buNone/>
              <a:defRPr sz="2000">
                <a:solidFill>
                  <a:schemeClr val="bg1"/>
                </a:solidFill>
              </a:defRPr>
            </a:lvl1pPr>
            <a:lvl2pPr>
              <a:defRPr sz="1050"/>
            </a:lvl2pPr>
            <a:lvl3pPr>
              <a:defRPr sz="1050"/>
            </a:lvl3pPr>
            <a:lvl4pPr>
              <a:defRPr sz="1050"/>
            </a:lvl4pPr>
            <a:lvl5pPr>
              <a:defRPr sz="1050"/>
            </a:lvl5pPr>
          </a:lstStyle>
          <a:p>
            <a:pPr lvl="0"/>
            <a:r>
              <a:rPr lang="en-US" smtClean="0"/>
              <a:t>Click to edit Master text styles</a:t>
            </a:r>
          </a:p>
        </p:txBody>
      </p:sp>
      <p:sp>
        <p:nvSpPr>
          <p:cNvPr id="7" name="Footer Placeholder 4"/>
          <p:cNvSpPr>
            <a:spLocks noGrp="1"/>
          </p:cNvSpPr>
          <p:nvPr>
            <p:ph type="ftr" sz="quarter" idx="13"/>
          </p:nvPr>
        </p:nvSpPr>
        <p:spPr/>
        <p:txBody>
          <a:bodyPr/>
          <a:lstStyle>
            <a:lvl1pPr>
              <a:defRPr/>
            </a:lvl1pPr>
          </a:lstStyle>
          <a:p>
            <a:endParaRPr lang="en-US"/>
          </a:p>
        </p:txBody>
      </p:sp>
    </p:spTree>
    <p:extLst>
      <p:ext uri="{BB962C8B-B14F-4D97-AF65-F5344CB8AC3E}">
        <p14:creationId xmlns:p14="http://schemas.microsoft.com/office/powerpoint/2010/main" val="94430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4"/>
          <p:cNvSpPr>
            <a:spLocks noGrp="1"/>
          </p:cNvSpPr>
          <p:nvPr>
            <p:ph type="ftr" sz="quarter" idx="10"/>
          </p:nvPr>
        </p:nvSpPr>
        <p:spPr/>
        <p:txBody>
          <a:bodyPr/>
          <a:lstStyle>
            <a:lvl1pPr>
              <a:defRPr/>
            </a:lvl1pPr>
          </a:lstStyle>
          <a:p>
            <a:endParaRPr lang="en-US"/>
          </a:p>
        </p:txBody>
      </p:sp>
      <p:sp>
        <p:nvSpPr>
          <p:cNvPr id="5" name="Slide Number Placeholder 5"/>
          <p:cNvSpPr>
            <a:spLocks noGrp="1"/>
          </p:cNvSpPr>
          <p:nvPr>
            <p:ph type="sldNum" sz="quarter" idx="11"/>
          </p:nvPr>
        </p:nvSpPr>
        <p:spPr/>
        <p:txBody>
          <a:bodyPr/>
          <a:lstStyle>
            <a:lvl1pPr>
              <a:defRPr/>
            </a:lvl1pPr>
          </a:lstStyle>
          <a:p>
            <a:fld id="{50CCB87E-0990-4F7F-BCB6-833FD348A7C1}" type="slidenum">
              <a:rPr lang="en-US" smtClean="0"/>
              <a:pPr/>
              <a:t>‹#›</a:t>
            </a:fld>
            <a:endParaRPr lang="en-US"/>
          </a:p>
        </p:txBody>
      </p:sp>
    </p:spTree>
    <p:extLst>
      <p:ext uri="{BB962C8B-B14F-4D97-AF65-F5344CB8AC3E}">
        <p14:creationId xmlns:p14="http://schemas.microsoft.com/office/powerpoint/2010/main" val="34071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endParaRPr lang="en-US"/>
          </a:p>
        </p:txBody>
      </p:sp>
      <p:sp>
        <p:nvSpPr>
          <p:cNvPr id="4" name="Slide Number Placeholder 5"/>
          <p:cNvSpPr>
            <a:spLocks noGrp="1"/>
          </p:cNvSpPr>
          <p:nvPr>
            <p:ph type="sldNum" sz="quarter" idx="11"/>
          </p:nvPr>
        </p:nvSpPr>
        <p:spPr/>
        <p:txBody>
          <a:bodyPr/>
          <a:lstStyle>
            <a:lvl1pPr>
              <a:defRPr/>
            </a:lvl1pPr>
          </a:lstStyle>
          <a:p>
            <a:fld id="{50CCB87E-0990-4F7F-BCB6-833FD348A7C1}" type="slidenum">
              <a:rPr lang="en-US" smtClean="0"/>
              <a:pPr/>
              <a:t>‹#›</a:t>
            </a:fld>
            <a:endParaRPr lang="en-US"/>
          </a:p>
        </p:txBody>
      </p:sp>
    </p:spTree>
    <p:extLst>
      <p:ext uri="{BB962C8B-B14F-4D97-AF65-F5344CB8AC3E}">
        <p14:creationId xmlns:p14="http://schemas.microsoft.com/office/powerpoint/2010/main" val="115848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spcBef>
                <a:spcPts val="120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0CCB87E-0990-4F7F-BCB6-833FD348A7C1}" type="slidenum">
              <a:rPr lang="en-US" smtClean="0"/>
              <a:pPr/>
              <a:t>‹#›</a:t>
            </a:fld>
            <a:endParaRPr lang="en-US"/>
          </a:p>
        </p:txBody>
      </p:sp>
    </p:spTree>
    <p:extLst>
      <p:ext uri="{BB962C8B-B14F-4D97-AF65-F5344CB8AC3E}">
        <p14:creationId xmlns:p14="http://schemas.microsoft.com/office/powerpoint/2010/main" val="264250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p:cNvSpPr/>
          <p:nvPr/>
        </p:nvSpPr>
        <p:spPr>
          <a:xfrm>
            <a:off x="0" y="990600"/>
            <a:ext cx="9144000" cy="5386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itle 5"/>
          <p:cNvSpPr>
            <a:spLocks noGrp="1"/>
          </p:cNvSpPr>
          <p:nvPr>
            <p:ph type="title"/>
          </p:nvPr>
        </p:nvSpPr>
        <p:spPr>
          <a:xfrm>
            <a:off x="0" y="2670048"/>
            <a:ext cx="9144000" cy="704088"/>
          </a:xfrm>
        </p:spPr>
        <p:txBody>
          <a:bodyPr/>
          <a:lstStyle>
            <a:lvl1pPr marL="0" indent="0" algn="ctr">
              <a:defRPr/>
            </a:lvl1pPr>
          </a:lstStyle>
          <a:p>
            <a:r>
              <a:rPr lang="en-US" smtClean="0"/>
              <a:t>Click to edit Master title style</a:t>
            </a:r>
            <a:endParaRPr lang="en-US" dirty="0"/>
          </a:p>
        </p:txBody>
      </p:sp>
      <p:sp>
        <p:nvSpPr>
          <p:cNvPr id="4" name="Date Placeholder 1"/>
          <p:cNvSpPr>
            <a:spLocks noGrp="1"/>
          </p:cNvSpPr>
          <p:nvPr>
            <p:ph type="dt" sz="half" idx="10"/>
          </p:nvPr>
        </p:nvSpPr>
        <p:spPr>
          <a:xfrm>
            <a:off x="7010400" y="5943600"/>
            <a:ext cx="2133600" cy="365125"/>
          </a:xfrm>
          <a:prstGeom prst="rect">
            <a:avLst/>
          </a:prstGeom>
        </p:spPr>
        <p:txBody>
          <a:bodyPr/>
          <a:lstStyle>
            <a:lvl1pPr>
              <a:defRPr/>
            </a:lvl1pPr>
          </a:lstStyle>
          <a:p>
            <a:fld id="{C06A9C48-0713-4EE7-8699-953A0A99A0AD}" type="datetimeFigureOut">
              <a:rPr lang="en-US" smtClean="0"/>
              <a:pPr/>
              <a:t>6/13/13</a:t>
            </a:fld>
            <a:endParaRPr lang="en-US"/>
          </a:p>
        </p:txBody>
      </p:sp>
    </p:spTree>
    <p:extLst>
      <p:ext uri="{BB962C8B-B14F-4D97-AF65-F5344CB8AC3E}">
        <p14:creationId xmlns:p14="http://schemas.microsoft.com/office/powerpoint/2010/main" val="126633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smtClean="0"/>
            </a:lvl1pPr>
          </a:lstStyle>
          <a:p>
            <a:endParaRPr lang="en-US"/>
          </a:p>
        </p:txBody>
      </p:sp>
      <p:sp>
        <p:nvSpPr>
          <p:cNvPr id="3" name="Slide Number Placeholder 5"/>
          <p:cNvSpPr>
            <a:spLocks noGrp="1"/>
          </p:cNvSpPr>
          <p:nvPr>
            <p:ph type="sldNum" sz="quarter" idx="11"/>
          </p:nvPr>
        </p:nvSpPr>
        <p:spPr/>
        <p:txBody>
          <a:bodyPr/>
          <a:lstStyle>
            <a:lvl1pPr>
              <a:defRPr/>
            </a:lvl1pPr>
          </a:lstStyle>
          <a:p>
            <a:fld id="{50CCB87E-0990-4F7F-BCB6-833FD348A7C1}" type="slidenum">
              <a:rPr lang="en-US" smtClean="0"/>
              <a:pPr/>
              <a:t>‹#›</a:t>
            </a:fld>
            <a:endParaRPr lang="en-US"/>
          </a:p>
        </p:txBody>
      </p:sp>
    </p:spTree>
    <p:extLst>
      <p:ext uri="{BB962C8B-B14F-4D97-AF65-F5344CB8AC3E}">
        <p14:creationId xmlns:p14="http://schemas.microsoft.com/office/powerpoint/2010/main" val="81014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extBox 10"/>
          <p:cNvSpPr txBox="1">
            <a:spLocks noChangeArrowheads="1"/>
          </p:cNvSpPr>
          <p:nvPr/>
        </p:nvSpPr>
        <p:spPr bwMode="auto">
          <a:xfrm>
            <a:off x="0" y="2667000"/>
            <a:ext cx="9139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4000">
                <a:solidFill>
                  <a:srgbClr val="17375E"/>
                </a:solidFill>
              </a:rPr>
              <a:t>THANK YOU!</a:t>
            </a:r>
          </a:p>
        </p:txBody>
      </p:sp>
    </p:spTree>
    <p:extLst>
      <p:ext uri="{BB962C8B-B14F-4D97-AF65-F5344CB8AC3E}">
        <p14:creationId xmlns:p14="http://schemas.microsoft.com/office/powerpoint/2010/main" val="270796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06A9C48-0713-4EE7-8699-953A0A99A0AD}" type="datetimeFigureOut">
              <a:rPr lang="en-US" smtClean="0"/>
              <a:pPr/>
              <a:t>6/13/13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CB87E-0990-4F7F-BCB6-833FD348A7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9139238" cy="10779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a:p>
        </p:txBody>
      </p:sp>
      <p:sp>
        <p:nvSpPr>
          <p:cNvPr id="9" name="TextBox 8"/>
          <p:cNvSpPr txBox="1"/>
          <p:nvPr/>
        </p:nvSpPr>
        <p:spPr>
          <a:xfrm>
            <a:off x="0" y="6384925"/>
            <a:ext cx="6238875" cy="401638"/>
          </a:xfrm>
          <a:prstGeom prst="rect">
            <a:avLst/>
          </a:prstGeom>
          <a:solidFill>
            <a:schemeClr val="tx2">
              <a:lumMod val="75000"/>
            </a:schemeClr>
          </a:solidFill>
        </p:spPr>
        <p:txBody>
          <a:bodyPr/>
          <a:lstStyle/>
          <a:p>
            <a:pPr marL="457200">
              <a:defRPr/>
            </a:pPr>
            <a:endParaRPr lang="en-US" sz="1200" dirty="0">
              <a:solidFill>
                <a:schemeClr val="bg1"/>
              </a:solidFill>
            </a:endParaRPr>
          </a:p>
        </p:txBody>
      </p:sp>
      <p:sp>
        <p:nvSpPr>
          <p:cNvPr id="1028" name="TextBox 19"/>
          <p:cNvSpPr txBox="1">
            <a:spLocks noChangeArrowheads="1"/>
          </p:cNvSpPr>
          <p:nvPr/>
        </p:nvSpPr>
        <p:spPr bwMode="auto">
          <a:xfrm>
            <a:off x="6324600" y="6386513"/>
            <a:ext cx="2819400" cy="4000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sz="1200">
              <a:solidFill>
                <a:schemeClr val="bg1"/>
              </a:solidFill>
            </a:endParaRPr>
          </a:p>
        </p:txBody>
      </p:sp>
      <p:sp>
        <p:nvSpPr>
          <p:cNvPr id="1029" name="Title Placeholder 1"/>
          <p:cNvSpPr>
            <a:spLocks noGrp="1"/>
          </p:cNvSpPr>
          <p:nvPr>
            <p:ph type="title"/>
          </p:nvPr>
        </p:nvSpPr>
        <p:spPr bwMode="auto">
          <a:xfrm>
            <a:off x="0" y="0"/>
            <a:ext cx="7239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593725" y="1600200"/>
            <a:ext cx="795655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3"/>
          </p:nvPr>
        </p:nvSpPr>
        <p:spPr>
          <a:xfrm>
            <a:off x="0" y="6384925"/>
            <a:ext cx="6235700" cy="401638"/>
          </a:xfrm>
          <a:prstGeom prst="rect">
            <a:avLst/>
          </a:prstGeom>
        </p:spPr>
        <p:txBody>
          <a:bodyPr vert="horz" lIns="91440" tIns="45720" rIns="91440" bIns="45720" rtlCol="0" anchor="ctr"/>
          <a:lstStyle>
            <a:lvl1pPr marL="457200" indent="0" algn="l">
              <a:defRPr sz="2000" smtClean="0">
                <a:solidFill>
                  <a:schemeClr val="bg1"/>
                </a:solidFill>
              </a:defRPr>
            </a:lvl1pPr>
          </a:lstStyle>
          <a:p>
            <a:endParaRPr lang="en-US"/>
          </a:p>
        </p:txBody>
      </p:sp>
      <p:sp>
        <p:nvSpPr>
          <p:cNvPr id="6" name="Slide Number Placeholder 5"/>
          <p:cNvSpPr>
            <a:spLocks noGrp="1"/>
          </p:cNvSpPr>
          <p:nvPr>
            <p:ph type="sldNum" sz="quarter" idx="4"/>
          </p:nvPr>
        </p:nvSpPr>
        <p:spPr>
          <a:xfrm>
            <a:off x="6324600" y="6386513"/>
            <a:ext cx="2816225" cy="401637"/>
          </a:xfrm>
          <a:prstGeom prst="rect">
            <a:avLst/>
          </a:prstGeom>
        </p:spPr>
        <p:txBody>
          <a:bodyPr vert="horz" lIns="91440" tIns="45720" rIns="91440" bIns="45720" rtlCol="0" anchor="ctr"/>
          <a:lstStyle>
            <a:lvl1pPr algn="ctr">
              <a:defRPr sz="2000" smtClean="0">
                <a:solidFill>
                  <a:schemeClr val="bg1"/>
                </a:solidFill>
              </a:defRPr>
            </a:lvl1pPr>
          </a:lstStyle>
          <a:p>
            <a:fld id="{50CCB87E-0990-4F7F-BCB6-833FD348A7C1}" type="slidenum">
              <a:rPr lang="en-US" smtClean="0"/>
              <a:pPr/>
              <a:t>‹#›</a:t>
            </a:fld>
            <a:endParaRPr lang="en-US"/>
          </a:p>
        </p:txBody>
      </p:sp>
      <p:pic>
        <p:nvPicPr>
          <p:cNvPr id="1033" name="Picture 28"/>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07263" y="192088"/>
            <a:ext cx="16843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marL="457200" algn="l" rtl="0" eaLnBrk="1" fontAlgn="base" hangingPunct="1">
        <a:spcBef>
          <a:spcPct val="0"/>
        </a:spcBef>
        <a:spcAft>
          <a:spcPct val="0"/>
        </a:spcAft>
        <a:defRPr sz="3600" b="1" kern="1200">
          <a:solidFill>
            <a:srgbClr val="17375E"/>
          </a:solidFill>
          <a:latin typeface="+mj-lt"/>
          <a:ea typeface="+mj-ea"/>
          <a:cs typeface="+mj-cs"/>
        </a:defRPr>
      </a:lvl1pPr>
      <a:lvl2pPr marL="457200" algn="l" rtl="0" eaLnBrk="1" fontAlgn="base" hangingPunct="1">
        <a:spcBef>
          <a:spcPct val="0"/>
        </a:spcBef>
        <a:spcAft>
          <a:spcPct val="0"/>
        </a:spcAft>
        <a:defRPr sz="3600" b="1">
          <a:solidFill>
            <a:srgbClr val="17375E"/>
          </a:solidFill>
          <a:latin typeface="Calibri" pitchFamily="34" charset="0"/>
        </a:defRPr>
      </a:lvl2pPr>
      <a:lvl3pPr marL="457200" algn="l" rtl="0" eaLnBrk="1" fontAlgn="base" hangingPunct="1">
        <a:spcBef>
          <a:spcPct val="0"/>
        </a:spcBef>
        <a:spcAft>
          <a:spcPct val="0"/>
        </a:spcAft>
        <a:defRPr sz="3600" b="1">
          <a:solidFill>
            <a:srgbClr val="17375E"/>
          </a:solidFill>
          <a:latin typeface="Calibri" pitchFamily="34" charset="0"/>
        </a:defRPr>
      </a:lvl3pPr>
      <a:lvl4pPr marL="457200" algn="l" rtl="0" eaLnBrk="1" fontAlgn="base" hangingPunct="1">
        <a:spcBef>
          <a:spcPct val="0"/>
        </a:spcBef>
        <a:spcAft>
          <a:spcPct val="0"/>
        </a:spcAft>
        <a:defRPr sz="3600" b="1">
          <a:solidFill>
            <a:srgbClr val="17375E"/>
          </a:solidFill>
          <a:latin typeface="Calibri" pitchFamily="34" charset="0"/>
        </a:defRPr>
      </a:lvl4pPr>
      <a:lvl5pPr marL="457200" algn="l" rtl="0" eaLnBrk="1" fontAlgn="base" hangingPunct="1">
        <a:spcBef>
          <a:spcPct val="0"/>
        </a:spcBef>
        <a:spcAft>
          <a:spcPct val="0"/>
        </a:spcAft>
        <a:defRPr sz="3600" b="1">
          <a:solidFill>
            <a:srgbClr val="17375E"/>
          </a:solidFill>
          <a:latin typeface="Calibri" pitchFamily="34" charset="0"/>
        </a:defRPr>
      </a:lvl5pPr>
      <a:lvl6pPr marL="914400" algn="l" rtl="0" eaLnBrk="1" fontAlgn="base" hangingPunct="1">
        <a:spcBef>
          <a:spcPct val="0"/>
        </a:spcBef>
        <a:spcAft>
          <a:spcPct val="0"/>
        </a:spcAft>
        <a:defRPr sz="3600" b="1">
          <a:solidFill>
            <a:srgbClr val="17375E"/>
          </a:solidFill>
          <a:latin typeface="Calibri" pitchFamily="34" charset="0"/>
        </a:defRPr>
      </a:lvl6pPr>
      <a:lvl7pPr marL="1371600" algn="l" rtl="0" eaLnBrk="1" fontAlgn="base" hangingPunct="1">
        <a:spcBef>
          <a:spcPct val="0"/>
        </a:spcBef>
        <a:spcAft>
          <a:spcPct val="0"/>
        </a:spcAft>
        <a:defRPr sz="3600" b="1">
          <a:solidFill>
            <a:srgbClr val="17375E"/>
          </a:solidFill>
          <a:latin typeface="Calibri" pitchFamily="34" charset="0"/>
        </a:defRPr>
      </a:lvl7pPr>
      <a:lvl8pPr marL="1828800" algn="l" rtl="0" eaLnBrk="1" fontAlgn="base" hangingPunct="1">
        <a:spcBef>
          <a:spcPct val="0"/>
        </a:spcBef>
        <a:spcAft>
          <a:spcPct val="0"/>
        </a:spcAft>
        <a:defRPr sz="3600" b="1">
          <a:solidFill>
            <a:srgbClr val="17375E"/>
          </a:solidFill>
          <a:latin typeface="Calibri" pitchFamily="34" charset="0"/>
        </a:defRPr>
      </a:lvl8pPr>
      <a:lvl9pPr marL="2286000" algn="l" rtl="0" eaLnBrk="1" fontAlgn="base" hangingPunct="1">
        <a:spcBef>
          <a:spcPct val="0"/>
        </a:spcBef>
        <a:spcAft>
          <a:spcPct val="0"/>
        </a:spcAft>
        <a:defRPr sz="3600" b="1">
          <a:solidFill>
            <a:srgbClr val="17375E"/>
          </a:solidFill>
          <a:latin typeface="Calibri" pitchFamily="34" charset="0"/>
        </a:defRPr>
      </a:lvl9pPr>
    </p:titleStyle>
    <p:bodyStyle>
      <a:lvl1pPr marL="342900" indent="-342900" algn="l" rtl="0" eaLnBrk="1" fontAlgn="base" hangingPunct="1">
        <a:spcBef>
          <a:spcPts val="1200"/>
        </a:spcBef>
        <a:spcAft>
          <a:spcPct val="0"/>
        </a:spcAft>
        <a:buFont typeface="Wingdings" pitchFamily="2" charset="2"/>
        <a:buChar char="§"/>
        <a:defRPr sz="2400" kern="1200">
          <a:solidFill>
            <a:schemeClr val="tx1"/>
          </a:solidFill>
          <a:latin typeface="+mn-lt"/>
          <a:ea typeface="+mn-ea"/>
          <a:cs typeface="+mn-cs"/>
        </a:defRPr>
      </a:lvl1pPr>
      <a:lvl2pPr marL="744538" indent="-404813" algn="l" rtl="0" eaLnBrk="1" fontAlgn="base" hangingPunct="1">
        <a:spcBef>
          <a:spcPct val="0"/>
        </a:spcBef>
        <a:spcAft>
          <a:spcPct val="0"/>
        </a:spcAft>
        <a:buFont typeface="Arial" charset="0"/>
        <a:buChar char="•"/>
        <a:defRPr sz="2400" kern="1200">
          <a:solidFill>
            <a:schemeClr val="tx1"/>
          </a:solidFill>
          <a:latin typeface="+mn-lt"/>
          <a:ea typeface="+mn-ea"/>
          <a:cs typeface="+mn-cs"/>
        </a:defRPr>
      </a:lvl2pPr>
      <a:lvl3pPr marL="965200" indent="-220663" algn="l" rtl="0" eaLnBrk="1" fontAlgn="base" hangingPunct="1">
        <a:spcBef>
          <a:spcPct val="0"/>
        </a:spcBef>
        <a:spcAft>
          <a:spcPct val="0"/>
        </a:spcAft>
        <a:buFont typeface="Calibri"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chart" Target="../charts/char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pPr algn="ctr"/>
            <a:r>
              <a:rPr lang="en-US" dirty="0" smtClean="0"/>
              <a:t>Performance Policy Draft Version 2.1</a:t>
            </a:r>
            <a:endParaRPr lang="en-US" dirty="0"/>
          </a:p>
        </p:txBody>
      </p:sp>
      <p:sp>
        <p:nvSpPr>
          <p:cNvPr id="3" name="Subtitle 2"/>
          <p:cNvSpPr>
            <a:spLocks noGrp="1"/>
          </p:cNvSpPr>
          <p:nvPr>
            <p:ph type="subTitle" idx="1"/>
          </p:nvPr>
        </p:nvSpPr>
        <p:spPr>
          <a:xfrm>
            <a:off x="1371600" y="2743200"/>
            <a:ext cx="6400800" cy="533400"/>
          </a:xfrm>
        </p:spPr>
        <p:txBody>
          <a:bodyPr/>
          <a:lstStyle/>
          <a:p>
            <a:r>
              <a:rPr lang="en-US" dirty="0" smtClean="0"/>
              <a:t>June 7, 2013</a:t>
            </a:r>
            <a:endParaRPr lang="en-US" dirty="0"/>
          </a:p>
        </p:txBody>
      </p:sp>
      <p:sp>
        <p:nvSpPr>
          <p:cNvPr id="5" name="Rectangle 4"/>
          <p:cNvSpPr/>
          <p:nvPr/>
        </p:nvSpPr>
        <p:spPr>
          <a:xfrm>
            <a:off x="76200" y="238780"/>
            <a:ext cx="7239000" cy="523220"/>
          </a:xfrm>
          <a:prstGeom prst="rect">
            <a:avLst/>
          </a:prstGeom>
          <a:noFill/>
        </p:spPr>
        <p:txBody>
          <a:bodyPr wrap="square" lIns="91440" tIns="45720" rIns="91440" bIns="45720">
            <a:spAutoFit/>
          </a:bodyPr>
          <a:lstStyle/>
          <a:p>
            <a:pPr algn="ctr"/>
            <a:r>
              <a:rPr lang="en-US" sz="2800" b="1" i="1" dirty="0" smtClean="0">
                <a:solidFill>
                  <a:srgbClr val="C00000"/>
                </a:solidFill>
              </a:rPr>
              <a:t>PRELIMINARY DRAFT – WORK IN PROGRESS</a:t>
            </a:r>
            <a:endParaRPr lang="en-US" sz="2800" b="1" i="1" dirty="0">
              <a:solidFill>
                <a:srgbClr val="C00000"/>
              </a:solidFill>
            </a:endParaRPr>
          </a:p>
        </p:txBody>
      </p:sp>
      <p:sp>
        <p:nvSpPr>
          <p:cNvPr id="6" name="Rectangle 5"/>
          <p:cNvSpPr/>
          <p:nvPr/>
        </p:nvSpPr>
        <p:spPr>
          <a:xfrm>
            <a:off x="838200" y="3276600"/>
            <a:ext cx="7467600" cy="27432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Thank you for your feedback.  We appreciate your thoughtful comments and questions that have helped shape this latest version.  </a:t>
            </a:r>
          </a:p>
          <a:p>
            <a:pPr algn="ctr"/>
            <a:endParaRPr lang="en-US" sz="800" dirty="0">
              <a:solidFill>
                <a:schemeClr val="tx1"/>
              </a:solidFill>
            </a:endParaRPr>
          </a:p>
          <a:p>
            <a:pPr algn="ctr"/>
            <a:r>
              <a:rPr lang="en-US" dirty="0" smtClean="0">
                <a:solidFill>
                  <a:schemeClr val="tx1"/>
                </a:solidFill>
              </a:rPr>
              <a:t>We are still in the process of thinking through the comments received in response  to version 2.0 and the responses to the weighting survey.  This version contains some clarifications to metric calculations (changes highlighted in purple text) and a details behind the draft policy for alternative/options schools.</a:t>
            </a:r>
          </a:p>
          <a:p>
            <a:pPr algn="ctr"/>
            <a:endParaRPr lang="en-US" sz="800" dirty="0">
              <a:solidFill>
                <a:schemeClr val="tx1"/>
              </a:solidFill>
            </a:endParaRPr>
          </a:p>
          <a:p>
            <a:pPr algn="ctr"/>
            <a:r>
              <a:rPr lang="en-US" dirty="0" smtClean="0">
                <a:solidFill>
                  <a:schemeClr val="tx1"/>
                </a:solidFill>
              </a:rPr>
              <a:t>We look forward to your thoughts about Version 2.1.</a:t>
            </a:r>
          </a:p>
          <a:p>
            <a:pPr algn="ctr"/>
            <a:endParaRPr lang="en-US" sz="800" dirty="0">
              <a:solidFill>
                <a:schemeClr val="tx1"/>
              </a:solidFill>
            </a:endParaRPr>
          </a:p>
          <a:p>
            <a:pPr algn="ctr"/>
            <a:r>
              <a:rPr lang="en-US" sz="1600" dirty="0" smtClean="0">
                <a:solidFill>
                  <a:schemeClr val="tx1"/>
                </a:solidFill>
              </a:rPr>
              <a:t>John Barker, Ryan Crosby, Vivian Lee, &amp; </a:t>
            </a:r>
            <a:r>
              <a:rPr lang="en-US" sz="1600" dirty="0" err="1" smtClean="0">
                <a:solidFill>
                  <a:schemeClr val="tx1"/>
                </a:solidFill>
              </a:rPr>
              <a:t>Didi</a:t>
            </a:r>
            <a:r>
              <a:rPr lang="en-US" sz="1600" dirty="0" smtClean="0">
                <a:solidFill>
                  <a:schemeClr val="tx1"/>
                </a:solidFill>
              </a:rPr>
              <a:t> Swartz</a:t>
            </a:r>
            <a:endParaRPr lang="en-US" sz="1600" dirty="0">
              <a:solidFill>
                <a:schemeClr val="tx1"/>
              </a:solidFill>
            </a:endParaRPr>
          </a:p>
        </p:txBody>
      </p:sp>
      <p:sp>
        <p:nvSpPr>
          <p:cNvPr id="7" name="Footer Placeholder 2"/>
          <p:cNvSpPr>
            <a:spLocks noGrp="1"/>
          </p:cNvSpPr>
          <p:nvPr>
            <p:ph type="ftr" sz="quarter" idx="10"/>
          </p:nvPr>
        </p:nvSpPr>
        <p:spPr>
          <a:xfrm>
            <a:off x="0" y="6384925"/>
            <a:ext cx="6235700" cy="401638"/>
          </a:xfrm>
        </p:spPr>
        <p:txBody>
          <a:bodyPr/>
          <a:lstStyle/>
          <a:p>
            <a:pPr marL="463550"/>
            <a:r>
              <a:rPr lang="en-US" sz="1800" dirty="0" smtClean="0">
                <a:solidFill>
                  <a:schemeClr val="bg1"/>
                </a:solidFill>
              </a:rPr>
              <a:t>Office of Accountability</a:t>
            </a:r>
            <a:endParaRPr lang="en-US" sz="180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188" y="1099840"/>
            <a:ext cx="8821737" cy="4901342"/>
          </a:xfrm>
          <a:prstGeom prst="rect">
            <a:avLst/>
          </a:prstGeom>
        </p:spPr>
        <p:txBody>
          <a:bodyPr>
            <a:spAutoFit/>
          </a:bodyPr>
          <a:lstStyle/>
          <a:p>
            <a:pPr marL="171450" indent="-171450">
              <a:spcBef>
                <a:spcPts val="600"/>
              </a:spcBef>
              <a:defRPr/>
            </a:pPr>
            <a:r>
              <a:rPr lang="en-US" sz="1600" b="1" u="sng" dirty="0" smtClean="0">
                <a:ea typeface="ＭＳ Ｐゴシック" charset="-128"/>
              </a:rPr>
              <a:t>Calculation</a:t>
            </a:r>
            <a:endParaRPr lang="en-US" sz="1600" b="1" u="sng" dirty="0">
              <a:ea typeface="ＭＳ Ｐゴシック" charset="-128"/>
            </a:endParaRPr>
          </a:p>
          <a:p>
            <a:pPr marL="623888" lvl="1" indent="-333375">
              <a:buFont typeface="Wingdings" pitchFamily="2" charset="2"/>
              <a:buChar char="Ø"/>
              <a:defRPr/>
            </a:pPr>
            <a:r>
              <a:rPr lang="en-US" sz="1600" dirty="0">
                <a:ea typeface="ＭＳ Ｐゴシック" pitchFamily="34" charset="-128"/>
                <a:cs typeface="ＭＳ Ｐゴシック" charset="-128"/>
              </a:rPr>
              <a:t>Each priority group will receive a NWEA Growth Percentile based on the methodology described in the </a:t>
            </a:r>
            <a:r>
              <a:rPr lang="en-US" sz="1600" dirty="0" smtClean="0">
                <a:ea typeface="ＭＳ Ｐゴシック" pitchFamily="34" charset="-128"/>
                <a:cs typeface="ＭＳ Ｐゴシック" charset="-128"/>
              </a:rPr>
              <a:t>“NWEA Growth Percentile” </a:t>
            </a:r>
            <a:r>
              <a:rPr lang="en-US" sz="1600" dirty="0">
                <a:ea typeface="ＭＳ Ｐゴシック" pitchFamily="34" charset="-128"/>
                <a:cs typeface="ＭＳ Ｐゴシック" charset="-128"/>
              </a:rPr>
              <a:t>section.  </a:t>
            </a:r>
          </a:p>
          <a:p>
            <a:pPr marL="623888" lvl="1" indent="-333375">
              <a:buFont typeface="Wingdings" pitchFamily="2" charset="2"/>
              <a:buChar char="Ø"/>
              <a:defRPr/>
            </a:pPr>
            <a:r>
              <a:rPr lang="en-US" sz="1600" dirty="0">
                <a:ea typeface="ＭＳ Ｐゴシック" pitchFamily="34" charset="-128"/>
                <a:cs typeface="ＭＳ Ｐゴシック" charset="-128"/>
              </a:rPr>
              <a:t>The priority group’s percentile will be based on a comparison of the average growth of the priority group to the average growth of a national school with the same pretest scores.  </a:t>
            </a:r>
          </a:p>
          <a:p>
            <a:pPr marL="623888" lvl="1" indent="-333375">
              <a:buFont typeface="Wingdings" pitchFamily="2" charset="2"/>
              <a:buChar char="Ø"/>
              <a:defRPr/>
            </a:pPr>
            <a:r>
              <a:rPr lang="en-US" sz="1600" dirty="0">
                <a:ea typeface="ＭＳ Ｐゴシック" pitchFamily="34" charset="-128"/>
                <a:cs typeface="ＭＳ Ｐゴシック" charset="-128"/>
              </a:rPr>
              <a:t>Note: The national average comparison scores do not account for demographics, so the school’s priority groups will be compared to a national average for students with the same pretest scores, including students nationally that are not in that priority group.</a:t>
            </a:r>
          </a:p>
          <a:p>
            <a:pPr marL="171450" indent="-171450">
              <a:spcBef>
                <a:spcPts val="600"/>
              </a:spcBef>
              <a:defRPr/>
            </a:pPr>
            <a:endParaRPr lang="en-US" sz="1050" b="1" u="sng" dirty="0">
              <a:ea typeface="ＭＳ Ｐゴシック" charset="-128"/>
            </a:endParaRPr>
          </a:p>
          <a:p>
            <a:pPr marL="171450" indent="-171450">
              <a:spcBef>
                <a:spcPts val="600"/>
              </a:spcBef>
              <a:defRPr/>
            </a:pPr>
            <a:r>
              <a:rPr lang="en-US" sz="1600" b="1" u="sng" dirty="0" smtClean="0">
                <a:ea typeface="ＭＳ Ｐゴシック" charset="-128"/>
              </a:rPr>
              <a:t>Performance Policy Scoring</a:t>
            </a:r>
            <a:endParaRPr lang="en-US" sz="1600" b="1" u="sng" dirty="0">
              <a:ea typeface="ＭＳ Ｐゴシック" charset="-128"/>
            </a:endParaRPr>
          </a:p>
          <a:p>
            <a:pPr marL="285750" indent="-285750">
              <a:spcBef>
                <a:spcPts val="600"/>
              </a:spcBef>
              <a:buFont typeface="Arial" pitchFamily="34" charset="0"/>
              <a:buChar char="•"/>
              <a:defRPr/>
            </a:pPr>
            <a:endParaRPr lang="en-US" sz="1600" dirty="0">
              <a:ea typeface="ＭＳ Ｐゴシック" charset="-128"/>
            </a:endParaRPr>
          </a:p>
          <a:p>
            <a:pPr marL="285750" indent="-285750">
              <a:spcBef>
                <a:spcPts val="600"/>
              </a:spcBef>
              <a:buFont typeface="Arial" pitchFamily="34" charset="0"/>
              <a:buChar char="•"/>
              <a:defRPr/>
            </a:pPr>
            <a:endParaRPr lang="en-US" sz="1600" dirty="0">
              <a:ea typeface="ＭＳ Ｐゴシック" charset="-128"/>
            </a:endParaRPr>
          </a:p>
          <a:p>
            <a:pPr marL="171450" indent="-171450">
              <a:spcBef>
                <a:spcPts val="600"/>
              </a:spcBef>
              <a:defRPr/>
            </a:pPr>
            <a:endParaRPr lang="en-US" sz="1600"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a:defRPr/>
            </a:pPr>
            <a:endParaRPr lang="en-US" sz="1600" b="1" u="sng" dirty="0" smtClean="0">
              <a:ea typeface="ＭＳ Ｐゴシック" charset="-128"/>
            </a:endParaRPr>
          </a:p>
          <a:p>
            <a:pPr>
              <a:defRPr/>
            </a:pPr>
            <a:r>
              <a:rPr lang="en-US" sz="1200" b="1" u="sng" dirty="0" smtClean="0">
                <a:ea typeface="ＭＳ Ｐゴシック" charset="-128"/>
              </a:rPr>
              <a:t>Notes</a:t>
            </a:r>
            <a:r>
              <a:rPr lang="en-US" sz="1200" b="1" u="sng" dirty="0">
                <a:ea typeface="ＭＳ Ｐゴシック" charset="-128"/>
              </a:rPr>
              <a:t>:</a:t>
            </a:r>
          </a:p>
          <a:p>
            <a:pPr>
              <a:defRPr/>
            </a:pPr>
            <a:r>
              <a:rPr lang="en-US" sz="1200" dirty="0">
                <a:ea typeface="ＭＳ Ｐゴシック" charset="-128"/>
              </a:rPr>
              <a:t>Student must have taken the same subject </a:t>
            </a:r>
            <a:r>
              <a:rPr lang="en-US" sz="1200" dirty="0" smtClean="0">
                <a:ea typeface="ＭＳ Ｐゴシック" charset="-128"/>
              </a:rPr>
              <a:t>test in </a:t>
            </a:r>
            <a:r>
              <a:rPr lang="en-US" sz="1200" dirty="0">
                <a:ea typeface="ＭＳ Ｐゴシック" charset="-128"/>
              </a:rPr>
              <a:t>both periods to be included. Students retained in a grade level are not included. 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sp>
        <p:nvSpPr>
          <p:cNvPr id="38915" name="Title 1"/>
          <p:cNvSpPr>
            <a:spLocks noGrp="1"/>
          </p:cNvSpPr>
          <p:nvPr>
            <p:ph type="title"/>
          </p:nvPr>
        </p:nvSpPr>
        <p:spPr/>
        <p:txBody>
          <a:bodyPr/>
          <a:lstStyle/>
          <a:p>
            <a:r>
              <a:rPr lang="en-US" dirty="0" smtClean="0">
                <a:ea typeface="ＭＳ Ｐゴシック" charset="-128"/>
              </a:rPr>
              <a:t>NWEA Priority Group Growth</a:t>
            </a:r>
          </a:p>
        </p:txBody>
      </p:sp>
      <p:sp>
        <p:nvSpPr>
          <p:cNvPr id="38916" name="Slide Number Placeholder 4"/>
          <p:cNvSpPr>
            <a:spLocks noGrp="1"/>
          </p:cNvSpPr>
          <p:nvPr>
            <p:ph type="sldNum" sz="quarter" idx="11"/>
          </p:nvPr>
        </p:nvSpPr>
        <p:spPr bwMode="auto">
          <a:noFill/>
          <a:ln>
            <a:miter lim="800000"/>
            <a:headEnd/>
            <a:tailEnd/>
          </a:ln>
        </p:spPr>
        <p:txBody>
          <a:bodyPr/>
          <a:lstStyle/>
          <a:p>
            <a:fld id="{5249FF92-9E4B-4259-AE3A-ABF8C42D9E55}" type="slidenum">
              <a:rPr lang="en-US" smtClean="0"/>
              <a:pPr/>
              <a:t>10</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2447437254"/>
              </p:ext>
            </p:extLst>
          </p:nvPr>
        </p:nvGraphicFramePr>
        <p:xfrm>
          <a:off x="609599" y="3810000"/>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Percentile</a:t>
                      </a:r>
                      <a:endParaRPr lang="en-US" sz="1400" dirty="0"/>
                    </a:p>
                  </a:txBody>
                  <a:tcPr anchor="ctr"/>
                </a:tc>
                <a:tc>
                  <a:txBody>
                    <a:bodyPr/>
                    <a:lstStyle/>
                    <a:p>
                      <a:pPr algn="ctr"/>
                      <a:r>
                        <a:rPr lang="en-US" sz="1400" dirty="0" smtClean="0"/>
                        <a:t>Under</a:t>
                      </a:r>
                      <a:r>
                        <a:rPr lang="en-US" sz="1400" baseline="0" dirty="0" smtClean="0"/>
                        <a:t> 10</a:t>
                      </a:r>
                      <a:r>
                        <a:rPr lang="en-US" sz="1400" baseline="30000" dirty="0" smtClean="0"/>
                        <a:t>th</a:t>
                      </a:r>
                      <a:r>
                        <a:rPr lang="en-US" sz="1400" baseline="0" dirty="0" smtClean="0"/>
                        <a:t>  </a:t>
                      </a:r>
                    </a:p>
                  </a:txBody>
                  <a:tcPr anchor="ctr"/>
                </a:tc>
                <a:tc>
                  <a:txBody>
                    <a:bodyPr/>
                    <a:lstStyle/>
                    <a:p>
                      <a:pPr algn="ctr"/>
                      <a:r>
                        <a:rPr lang="en-US" sz="1400" dirty="0" smtClean="0"/>
                        <a:t>10</a:t>
                      </a:r>
                      <a:r>
                        <a:rPr lang="en-US" sz="1400" baseline="30000" dirty="0" smtClean="0"/>
                        <a:t>th</a:t>
                      </a:r>
                      <a:r>
                        <a:rPr lang="en-US" sz="1400" dirty="0" smtClean="0"/>
                        <a:t> to 39</a:t>
                      </a:r>
                      <a:r>
                        <a:rPr lang="en-US" sz="1400" baseline="30000" dirty="0" smtClean="0"/>
                        <a:t>th</a:t>
                      </a:r>
                      <a:r>
                        <a:rPr lang="en-US" sz="1400" baseline="0" dirty="0" smtClean="0"/>
                        <a:t> </a:t>
                      </a:r>
                    </a:p>
                  </a:txBody>
                  <a:tcPr anchor="ctr"/>
                </a:tc>
                <a:tc>
                  <a:txBody>
                    <a:bodyPr/>
                    <a:lstStyle/>
                    <a:p>
                      <a:pPr algn="ctr"/>
                      <a:r>
                        <a:rPr lang="en-US" sz="1400" dirty="0" smtClean="0"/>
                        <a:t>40</a:t>
                      </a:r>
                      <a:r>
                        <a:rPr lang="en-US" sz="1400" baseline="30000" dirty="0" smtClean="0"/>
                        <a:t>th</a:t>
                      </a:r>
                      <a:r>
                        <a:rPr lang="en-US" sz="1400" baseline="0" dirty="0" smtClean="0"/>
                        <a:t> </a:t>
                      </a:r>
                      <a:r>
                        <a:rPr lang="en-US" sz="1400" dirty="0" smtClean="0"/>
                        <a:t>to 69</a:t>
                      </a:r>
                      <a:r>
                        <a:rPr lang="en-US" sz="1400" baseline="30000" dirty="0" smtClean="0"/>
                        <a:t>th</a:t>
                      </a:r>
                      <a:r>
                        <a:rPr lang="en-US" sz="1400" dirty="0" smtClean="0"/>
                        <a:t> </a:t>
                      </a:r>
                    </a:p>
                  </a:txBody>
                  <a:tcPr anchor="ctr"/>
                </a:tc>
                <a:tc>
                  <a:txBody>
                    <a:bodyPr/>
                    <a:lstStyle/>
                    <a:p>
                      <a:pPr algn="ctr"/>
                      <a:r>
                        <a:rPr lang="en-US" sz="1400" dirty="0" smtClean="0"/>
                        <a:t>70</a:t>
                      </a:r>
                      <a:r>
                        <a:rPr lang="en-US" sz="1400" baseline="30000" dirty="0" smtClean="0"/>
                        <a:t>th</a:t>
                      </a:r>
                      <a:r>
                        <a:rPr lang="en-US" sz="1400" dirty="0" smtClean="0"/>
                        <a:t> to 89</a:t>
                      </a:r>
                      <a:r>
                        <a:rPr lang="en-US" sz="1400" baseline="30000" dirty="0" smtClean="0"/>
                        <a:t>th</a:t>
                      </a:r>
                      <a:endParaRPr lang="en-US" sz="1400" dirty="0"/>
                    </a:p>
                  </a:txBody>
                  <a:tcPr anchor="ctr"/>
                </a:tc>
                <a:tc>
                  <a:txBody>
                    <a:bodyPr/>
                    <a:lstStyle/>
                    <a:p>
                      <a:pPr algn="ctr"/>
                      <a:r>
                        <a:rPr lang="en-US" sz="1400" dirty="0" smtClean="0"/>
                        <a:t>90</a:t>
                      </a:r>
                      <a:r>
                        <a:rPr lang="en-US" sz="1400" baseline="30000" dirty="0" smtClean="0"/>
                        <a:t>th</a:t>
                      </a:r>
                      <a:r>
                        <a:rPr lang="en-US" sz="1400" dirty="0" smtClean="0"/>
                        <a:t> or above</a:t>
                      </a:r>
                      <a:endParaRPr lang="en-US" sz="1400" dirty="0"/>
                    </a:p>
                  </a:txBody>
                  <a:tcPr anchor="ctr"/>
                </a:tc>
              </a:tr>
            </a:tbl>
          </a:graphicData>
        </a:graphic>
      </p:graphicFrame>
      <p:sp>
        <p:nvSpPr>
          <p:cNvPr id="6" name="TextBox 5"/>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0329119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Meeting NWEA Targets</a:t>
            </a:r>
            <a:endParaRPr lang="en-US" dirty="0"/>
          </a:p>
        </p:txBody>
      </p:sp>
      <p:sp>
        <p:nvSpPr>
          <p:cNvPr id="4" name="Rectangle 3"/>
          <p:cNvSpPr/>
          <p:nvPr/>
        </p:nvSpPr>
        <p:spPr>
          <a:xfrm>
            <a:off x="169863" y="1219200"/>
            <a:ext cx="8821737" cy="5039841"/>
          </a:xfrm>
          <a:prstGeom prst="rect">
            <a:avLst/>
          </a:prstGeom>
        </p:spPr>
        <p:txBody>
          <a:bodyPr>
            <a:spAutoFit/>
          </a:bodyPr>
          <a:lstStyle/>
          <a:p>
            <a:pPr marL="171450" indent="-171450">
              <a:spcBef>
                <a:spcPts val="600"/>
              </a:spcBef>
              <a:defRPr/>
            </a:pPr>
            <a:r>
              <a:rPr lang="en-US" sz="1600" b="1" u="sng" dirty="0" smtClean="0">
                <a:ea typeface="ＭＳ Ｐゴシック" charset="-128"/>
              </a:rPr>
              <a:t>Calculation</a:t>
            </a:r>
            <a:endParaRPr lang="en-US" sz="1600" b="1" u="sng" dirty="0">
              <a:ea typeface="ＭＳ Ｐゴシック" charset="-128"/>
            </a:endParaRPr>
          </a:p>
          <a:p>
            <a:pPr marL="623888" lvl="1" indent="-333375">
              <a:spcBef>
                <a:spcPts val="1200"/>
              </a:spcBef>
              <a:buFont typeface="Wingdings" pitchFamily="2" charset="2"/>
              <a:buChar char="Ø"/>
              <a:defRPr/>
            </a:pPr>
            <a:r>
              <a:rPr lang="en-US" sz="1600" b="1" dirty="0" smtClean="0">
                <a:ea typeface="ＭＳ Ｐゴシック" pitchFamily="34" charset="-128"/>
                <a:cs typeface="ＭＳ Ｐゴシック" charset="-128"/>
              </a:rPr>
              <a:t>Numerator:</a:t>
            </a:r>
            <a:r>
              <a:rPr lang="en-US" sz="1600" dirty="0" smtClean="0">
                <a:ea typeface="ＭＳ Ｐゴシック" pitchFamily="34" charset="-128"/>
                <a:cs typeface="ＭＳ Ｐゴシック" charset="-128"/>
              </a:rPr>
              <a:t> Number of students meeting national Spring-to-Spring growth targets on the NWEA reading test plus number meeting targets on the math test.  Targets are the national average growth of students with the same pretest score based on NWEA research. </a:t>
            </a:r>
            <a:endParaRPr lang="en-US" sz="1600" dirty="0">
              <a:ea typeface="ＭＳ Ｐゴシック" pitchFamily="34" charset="-128"/>
              <a:cs typeface="ＭＳ Ｐゴシック" charset="-128"/>
            </a:endParaRPr>
          </a:p>
          <a:p>
            <a:pPr marL="623888" lvl="1" indent="-333375">
              <a:spcBef>
                <a:spcPts val="1200"/>
              </a:spcBef>
              <a:buFont typeface="Wingdings" pitchFamily="2" charset="2"/>
              <a:buChar char="Ø"/>
              <a:defRPr/>
            </a:pPr>
            <a:r>
              <a:rPr lang="en-US" sz="1600" b="1" dirty="0" smtClean="0">
                <a:ea typeface="ＭＳ Ｐゴシック" pitchFamily="34" charset="-128"/>
                <a:cs typeface="ＭＳ Ｐゴシック" charset="-128"/>
              </a:rPr>
              <a:t>Denominator:</a:t>
            </a:r>
            <a:r>
              <a:rPr lang="en-US" sz="1600" dirty="0" smtClean="0">
                <a:ea typeface="ＭＳ Ｐゴシック" pitchFamily="34" charset="-128"/>
                <a:cs typeface="ＭＳ Ｐゴシック" charset="-128"/>
              </a:rPr>
              <a:t> Number of students taking the NWEA MAP reading test in both periods plus number taking the NWEA MAP math test in both periods.</a:t>
            </a:r>
            <a:endParaRPr lang="en-US" sz="1600" dirty="0">
              <a:ea typeface="ＭＳ Ｐゴシック" pitchFamily="34" charset="-128"/>
              <a:cs typeface="ＭＳ Ｐゴシック" charset="-128"/>
            </a:endParaRPr>
          </a:p>
          <a:p>
            <a:pPr marL="171450" indent="-171450">
              <a:spcBef>
                <a:spcPts val="600"/>
              </a:spcBef>
              <a:defRPr/>
            </a:pPr>
            <a:endParaRPr lang="en-US" sz="1050" b="1" u="sng" dirty="0" smtClean="0">
              <a:ea typeface="ＭＳ Ｐゴシック" charset="-128"/>
            </a:endParaRPr>
          </a:p>
          <a:p>
            <a:pPr marL="171450" indent="-171450">
              <a:spcBef>
                <a:spcPts val="600"/>
              </a:spcBef>
              <a:defRPr/>
            </a:pPr>
            <a:r>
              <a:rPr lang="en-US" sz="1600" b="1" u="sng" dirty="0" smtClean="0">
                <a:ea typeface="ＭＳ Ｐゴシック" charset="-128"/>
              </a:rPr>
              <a:t>Performance Policy Scoring</a:t>
            </a:r>
            <a:endParaRPr lang="en-US" sz="1600" b="1" u="sng"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marL="171450" indent="-171450">
              <a:spcBef>
                <a:spcPts val="600"/>
              </a:spcBef>
              <a:buFont typeface="Wingdings" charset="2"/>
              <a:buNone/>
              <a:defRPr/>
            </a:pPr>
            <a:endParaRPr lang="en-US" sz="1600" b="1"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marL="171450" indent="-171450">
              <a:spcBef>
                <a:spcPts val="600"/>
              </a:spcBef>
              <a:buFont typeface="Wingdings" charset="2"/>
              <a:buNone/>
              <a:defRPr/>
            </a:pPr>
            <a:endParaRPr lang="en-US" sz="1600" b="1"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a:defRPr/>
            </a:pPr>
            <a:r>
              <a:rPr lang="en-US" sz="1600" b="1" u="sng" dirty="0">
                <a:ea typeface="ＭＳ Ｐゴシック" charset="-128"/>
              </a:rPr>
              <a:t>Notes:</a:t>
            </a:r>
          </a:p>
          <a:p>
            <a:pPr>
              <a:defRPr/>
            </a:pPr>
            <a:r>
              <a:rPr lang="en-US" sz="1200" dirty="0">
                <a:ea typeface="ＭＳ Ｐゴシック" charset="-128"/>
              </a:rPr>
              <a:t>Student must have taken the same subject </a:t>
            </a:r>
            <a:r>
              <a:rPr lang="en-US" sz="1200" dirty="0" smtClean="0">
                <a:ea typeface="ＭＳ Ｐゴシック" charset="-128"/>
              </a:rPr>
              <a:t>test in </a:t>
            </a:r>
            <a:r>
              <a:rPr lang="en-US" sz="1200" dirty="0">
                <a:ea typeface="ＭＳ Ｐゴシック" charset="-128"/>
              </a:rPr>
              <a:t>both periods to be included. Students retained in a grade level are not included. 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1505711684"/>
              </p:ext>
            </p:extLst>
          </p:nvPr>
        </p:nvGraphicFramePr>
        <p:xfrm>
          <a:off x="609599" y="3784949"/>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a:t>
                      </a:r>
                      <a:endParaRPr lang="en-US" sz="1400" dirty="0"/>
                    </a:p>
                  </a:txBody>
                  <a:tcPr anchor="ctr"/>
                </a:tc>
                <a:tc>
                  <a:txBody>
                    <a:bodyPr/>
                    <a:lstStyle/>
                    <a:p>
                      <a:pPr algn="ctr"/>
                      <a:r>
                        <a:rPr lang="en-US" sz="1400" dirty="0" smtClean="0"/>
                        <a:t>Under</a:t>
                      </a:r>
                      <a:r>
                        <a:rPr lang="en-US" sz="1400" baseline="0" dirty="0" smtClean="0"/>
                        <a:t> 40%</a:t>
                      </a:r>
                      <a:endParaRPr lang="en-US" sz="1400" dirty="0"/>
                    </a:p>
                  </a:txBody>
                  <a:tcPr anchor="ctr"/>
                </a:tc>
                <a:tc>
                  <a:txBody>
                    <a:bodyPr/>
                    <a:lstStyle/>
                    <a:p>
                      <a:pPr algn="ctr"/>
                      <a:r>
                        <a:rPr lang="en-US" sz="1400" dirty="0" smtClean="0"/>
                        <a:t>40% to 49%</a:t>
                      </a:r>
                      <a:endParaRPr lang="en-US" sz="1400" dirty="0"/>
                    </a:p>
                  </a:txBody>
                  <a:tcPr anchor="ctr"/>
                </a:tc>
                <a:tc>
                  <a:txBody>
                    <a:bodyPr/>
                    <a:lstStyle/>
                    <a:p>
                      <a:pPr algn="ctr"/>
                      <a:r>
                        <a:rPr lang="en-US" sz="1400" dirty="0" smtClean="0"/>
                        <a:t>50% to 59%</a:t>
                      </a:r>
                      <a:endParaRPr lang="en-US" sz="1400" dirty="0"/>
                    </a:p>
                  </a:txBody>
                  <a:tcPr anchor="ctr"/>
                </a:tc>
                <a:tc>
                  <a:txBody>
                    <a:bodyPr/>
                    <a:lstStyle/>
                    <a:p>
                      <a:pPr algn="ctr"/>
                      <a:r>
                        <a:rPr lang="en-US" sz="1400" dirty="0" smtClean="0"/>
                        <a:t>60%</a:t>
                      </a:r>
                      <a:r>
                        <a:rPr lang="en-US" sz="1400" baseline="0" dirty="0" smtClean="0"/>
                        <a:t> to 69%</a:t>
                      </a:r>
                      <a:endParaRPr lang="en-US" sz="1400" dirty="0"/>
                    </a:p>
                  </a:txBody>
                  <a:tcPr anchor="ctr"/>
                </a:tc>
                <a:tc>
                  <a:txBody>
                    <a:bodyPr/>
                    <a:lstStyle/>
                    <a:p>
                      <a:pPr algn="ctr"/>
                      <a:r>
                        <a:rPr lang="en-US" sz="1400" dirty="0" smtClean="0"/>
                        <a:t>70% or above</a:t>
                      </a:r>
                      <a:endParaRPr lang="en-US" sz="1400" dirty="0"/>
                    </a:p>
                  </a:txBody>
                  <a:tcPr anchor="ct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11</a:t>
            </a:fld>
            <a:endParaRPr lang="en-US" smtClean="0"/>
          </a:p>
        </p:txBody>
      </p:sp>
      <p:sp>
        <p:nvSpPr>
          <p:cNvPr id="7" name="TextBox 6"/>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615144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ea typeface="ＭＳ Ｐゴシック" charset="-128"/>
              </a:rPr>
              <a:t>NWEA Performance Percentile</a:t>
            </a:r>
          </a:p>
        </p:txBody>
      </p:sp>
      <p:sp>
        <p:nvSpPr>
          <p:cNvPr id="3" name="Content Placeholder 2"/>
          <p:cNvSpPr>
            <a:spLocks noGrp="1"/>
          </p:cNvSpPr>
          <p:nvPr>
            <p:ph idx="1"/>
          </p:nvPr>
        </p:nvSpPr>
        <p:spPr>
          <a:xfrm>
            <a:off x="152400" y="1219200"/>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Average Spring RIT score of students on the NWEA MAP assessment, compared to average national score.  The school is assigned a percentile representing where the school would fall on the national distribution.</a:t>
            </a:r>
          </a:p>
          <a:p>
            <a:pPr marL="231775" indent="0">
              <a:spcBef>
                <a:spcPts val="0"/>
              </a:spcBef>
              <a:buFont typeface="Wingdings" charset="2"/>
              <a:buNone/>
              <a:defRPr/>
            </a:pPr>
            <a:endParaRPr lang="en-US" sz="14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r>
              <a:rPr lang="en-US" sz="1400" dirty="0" smtClean="0"/>
              <a:t>For each school, a national average comparison RIT score will be calculated.  This will be the mean of the national average RIT scores at each grade level, weighted by the number of students in each grade level at the school.  This comparison score will therefore represent a national average school with the same proportion of students at each grade level. Average scores will be based on NWEA’s national school-level norms.</a:t>
            </a:r>
          </a:p>
          <a:p>
            <a:pPr>
              <a:spcBef>
                <a:spcPts val="0"/>
              </a:spcBef>
              <a:defRPr/>
            </a:pPr>
            <a:r>
              <a:rPr lang="en-US" sz="1400" dirty="0" smtClean="0"/>
              <a:t>The national average comparison score for each school represents a 50</a:t>
            </a:r>
            <a:r>
              <a:rPr lang="en-US" sz="1400" baseline="30000" dirty="0" smtClean="0"/>
              <a:t>th</a:t>
            </a:r>
            <a:r>
              <a:rPr lang="en-US" sz="1400" dirty="0" smtClean="0"/>
              <a:t> percentile school.</a:t>
            </a:r>
          </a:p>
          <a:p>
            <a:pPr>
              <a:spcBef>
                <a:spcPts val="0"/>
              </a:spcBef>
              <a:defRPr/>
            </a:pPr>
            <a:r>
              <a:rPr lang="en-US" sz="1400" dirty="0" smtClean="0"/>
              <a:t>The school will receive a percentile score based on how far above or below the 50</a:t>
            </a:r>
            <a:r>
              <a:rPr lang="en-US" sz="1400" baseline="30000" dirty="0" smtClean="0"/>
              <a:t>th</a:t>
            </a:r>
            <a:r>
              <a:rPr lang="en-US" sz="1400" dirty="0" smtClean="0"/>
              <a:t> percentile it scored.</a:t>
            </a:r>
          </a:p>
          <a:p>
            <a:pPr marL="231775" indent="0">
              <a:spcBef>
                <a:spcPts val="0"/>
              </a:spcBef>
              <a:buFont typeface="Wingdings" charset="2"/>
              <a:buNone/>
              <a:defRPr/>
            </a:pPr>
            <a:endParaRPr lang="en-US" sz="11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r>
              <a:rPr lang="en-US" sz="1200" b="1" u="sng" dirty="0" smtClean="0">
                <a:ea typeface="ＭＳ Ｐゴシック" charset="-128"/>
              </a:rPr>
              <a:t>Notes:</a:t>
            </a:r>
          </a:p>
          <a:p>
            <a:pPr marL="0" indent="0">
              <a:spcBef>
                <a:spcPts val="0"/>
              </a:spcBef>
              <a:buFont typeface="Wingdings" charset="2"/>
              <a:buNone/>
              <a:defRPr/>
            </a:pPr>
            <a:r>
              <a:rPr lang="en-US" sz="1200" dirty="0" smtClean="0">
                <a:ea typeface="ＭＳ Ｐゴシック" charset="-128"/>
              </a:rPr>
              <a:t>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sp>
        <p:nvSpPr>
          <p:cNvPr id="36869" name="Slide Number Placeholder 4"/>
          <p:cNvSpPr>
            <a:spLocks noGrp="1"/>
          </p:cNvSpPr>
          <p:nvPr>
            <p:ph type="sldNum" sz="quarter" idx="11"/>
          </p:nvPr>
        </p:nvSpPr>
        <p:spPr bwMode="auto">
          <a:noFill/>
          <a:ln>
            <a:miter lim="800000"/>
            <a:headEnd/>
            <a:tailEnd/>
          </a:ln>
        </p:spPr>
        <p:txBody>
          <a:bodyPr/>
          <a:lstStyle/>
          <a:p>
            <a:fld id="{18A52EDD-A330-4CAE-9776-7D124B06A56C}" type="slidenum">
              <a:rPr lang="en-US" smtClean="0"/>
              <a:pPr/>
              <a:t>12</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4075157395"/>
              </p:ext>
            </p:extLst>
          </p:nvPr>
        </p:nvGraphicFramePr>
        <p:xfrm>
          <a:off x="609599" y="4165949"/>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Percentile</a:t>
                      </a:r>
                      <a:endParaRPr lang="en-US" sz="1400" dirty="0"/>
                    </a:p>
                  </a:txBody>
                  <a:tcPr anchor="ctr"/>
                </a:tc>
                <a:tc>
                  <a:txBody>
                    <a:bodyPr/>
                    <a:lstStyle/>
                    <a:p>
                      <a:pPr algn="ctr"/>
                      <a:r>
                        <a:rPr lang="en-US" sz="1400" dirty="0" smtClean="0"/>
                        <a:t>Under</a:t>
                      </a:r>
                      <a:r>
                        <a:rPr lang="en-US" sz="1400" baseline="0" dirty="0" smtClean="0"/>
                        <a:t> 10</a:t>
                      </a:r>
                      <a:r>
                        <a:rPr lang="en-US" sz="1400" baseline="30000" dirty="0" smtClean="0"/>
                        <a:t>th</a:t>
                      </a:r>
                      <a:r>
                        <a:rPr lang="en-US" sz="1400" baseline="0" dirty="0" smtClean="0"/>
                        <a:t>  </a:t>
                      </a:r>
                    </a:p>
                  </a:txBody>
                  <a:tcPr anchor="ctr"/>
                </a:tc>
                <a:tc>
                  <a:txBody>
                    <a:bodyPr/>
                    <a:lstStyle/>
                    <a:p>
                      <a:pPr algn="ctr"/>
                      <a:r>
                        <a:rPr lang="en-US" sz="1400" dirty="0" smtClean="0"/>
                        <a:t>10</a:t>
                      </a:r>
                      <a:r>
                        <a:rPr lang="en-US" sz="1400" baseline="30000" dirty="0" smtClean="0"/>
                        <a:t>th</a:t>
                      </a:r>
                      <a:r>
                        <a:rPr lang="en-US" sz="1400" dirty="0" smtClean="0"/>
                        <a:t> to 39</a:t>
                      </a:r>
                      <a:r>
                        <a:rPr lang="en-US" sz="1400" baseline="30000" dirty="0" smtClean="0"/>
                        <a:t>th</a:t>
                      </a:r>
                      <a:r>
                        <a:rPr lang="en-US" sz="1400" baseline="0" dirty="0" smtClean="0"/>
                        <a:t> </a:t>
                      </a:r>
                    </a:p>
                  </a:txBody>
                  <a:tcPr anchor="ctr"/>
                </a:tc>
                <a:tc>
                  <a:txBody>
                    <a:bodyPr/>
                    <a:lstStyle/>
                    <a:p>
                      <a:pPr algn="ctr"/>
                      <a:r>
                        <a:rPr lang="en-US" sz="1400" dirty="0" smtClean="0"/>
                        <a:t>40</a:t>
                      </a:r>
                      <a:r>
                        <a:rPr lang="en-US" sz="1400" baseline="30000" dirty="0" smtClean="0"/>
                        <a:t>th</a:t>
                      </a:r>
                      <a:r>
                        <a:rPr lang="en-US" sz="1400" baseline="0" dirty="0" smtClean="0"/>
                        <a:t> </a:t>
                      </a:r>
                      <a:r>
                        <a:rPr lang="en-US" sz="1400" dirty="0" smtClean="0"/>
                        <a:t>to 69</a:t>
                      </a:r>
                      <a:r>
                        <a:rPr lang="en-US" sz="1400" baseline="30000" dirty="0" smtClean="0"/>
                        <a:t>th</a:t>
                      </a:r>
                      <a:r>
                        <a:rPr lang="en-US" sz="1400" dirty="0" smtClean="0"/>
                        <a:t> </a:t>
                      </a:r>
                    </a:p>
                  </a:txBody>
                  <a:tcPr anchor="ctr"/>
                </a:tc>
                <a:tc>
                  <a:txBody>
                    <a:bodyPr/>
                    <a:lstStyle/>
                    <a:p>
                      <a:pPr algn="ctr"/>
                      <a:r>
                        <a:rPr lang="en-US" sz="1400" dirty="0" smtClean="0"/>
                        <a:t>70</a:t>
                      </a:r>
                      <a:r>
                        <a:rPr lang="en-US" sz="1400" baseline="30000" dirty="0" smtClean="0"/>
                        <a:t>th</a:t>
                      </a:r>
                      <a:r>
                        <a:rPr lang="en-US" sz="1400" dirty="0" smtClean="0"/>
                        <a:t> to 89</a:t>
                      </a:r>
                      <a:r>
                        <a:rPr lang="en-US" sz="1400" baseline="30000" dirty="0" smtClean="0"/>
                        <a:t>th</a:t>
                      </a:r>
                      <a:endParaRPr lang="en-US" sz="1400" dirty="0"/>
                    </a:p>
                  </a:txBody>
                  <a:tcPr anchor="ctr"/>
                </a:tc>
                <a:tc>
                  <a:txBody>
                    <a:bodyPr/>
                    <a:lstStyle/>
                    <a:p>
                      <a:pPr algn="ctr"/>
                      <a:r>
                        <a:rPr lang="en-US" sz="1400" dirty="0" smtClean="0"/>
                        <a:t>90</a:t>
                      </a:r>
                      <a:r>
                        <a:rPr lang="en-US" sz="1400" baseline="30000" dirty="0" smtClean="0"/>
                        <a:t>th</a:t>
                      </a:r>
                      <a:r>
                        <a:rPr lang="en-US" sz="1400" dirty="0" smtClean="0"/>
                        <a:t> or above</a:t>
                      </a:r>
                      <a:endParaRPr lang="en-US" sz="1400" dirty="0"/>
                    </a:p>
                  </a:txBody>
                  <a:tcPr anchor="ctr"/>
                </a:tc>
              </a:tr>
            </a:tbl>
          </a:graphicData>
        </a:graphic>
      </p:graphicFrame>
      <p:sp>
        <p:nvSpPr>
          <p:cNvPr id="6" name="TextBox 5"/>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9"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01205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Rate</a:t>
            </a:r>
            <a:endParaRPr lang="en-US" dirty="0"/>
          </a:p>
        </p:txBody>
      </p:sp>
      <p:sp>
        <p:nvSpPr>
          <p:cNvPr id="4" name="Content Placeholder 2"/>
          <p:cNvSpPr>
            <a:spLocks noGrp="1"/>
          </p:cNvSpPr>
          <p:nvPr>
            <p:ph idx="1"/>
          </p:nvPr>
        </p:nvSpPr>
        <p:spPr>
          <a:xfrm>
            <a:off x="152400" y="1247775"/>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Average daily attendance rate of the school, adjusted for students with medically fragile conditions and early graduation for 8</a:t>
            </a:r>
            <a:r>
              <a:rPr lang="en-US" sz="1400" baseline="30000" dirty="0" smtClean="0">
                <a:ea typeface="ＭＳ Ｐゴシック" charset="-128"/>
              </a:rPr>
              <a:t>th</a:t>
            </a:r>
            <a:r>
              <a:rPr lang="en-US" sz="1400" dirty="0" smtClean="0">
                <a:ea typeface="ＭＳ Ｐゴシック" charset="-128"/>
              </a:rPr>
              <a:t> and 12</a:t>
            </a:r>
            <a:r>
              <a:rPr lang="en-US" sz="1400" baseline="30000" dirty="0" smtClean="0">
                <a:ea typeface="ＭＳ Ｐゴシック" charset="-128"/>
              </a:rPr>
              <a:t>th</a:t>
            </a:r>
            <a:r>
              <a:rPr lang="en-US" sz="1400" dirty="0" smtClean="0">
                <a:ea typeface="ＭＳ Ｐゴシック" charset="-128"/>
              </a:rPr>
              <a:t> graders.</a:t>
            </a:r>
          </a:p>
          <a:p>
            <a:pPr marL="231775" indent="0">
              <a:spcBef>
                <a:spcPts val="0"/>
              </a:spcBef>
              <a:buFont typeface="Wingdings" charset="2"/>
              <a:buNone/>
              <a:defRPr/>
            </a:pPr>
            <a:endParaRPr lang="en-US" sz="14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r>
              <a:rPr lang="en-US" sz="1400" b="1" dirty="0" smtClean="0"/>
              <a:t>Numerator: </a:t>
            </a:r>
            <a:r>
              <a:rPr lang="en-US" sz="1400" dirty="0" smtClean="0"/>
              <a:t>Total number of present days for students during the year.</a:t>
            </a:r>
          </a:p>
          <a:p>
            <a:pPr>
              <a:spcBef>
                <a:spcPts val="0"/>
              </a:spcBef>
              <a:defRPr/>
            </a:pPr>
            <a:r>
              <a:rPr lang="en-US" sz="1400" b="1" dirty="0" smtClean="0"/>
              <a:t>Denominator: </a:t>
            </a:r>
            <a:r>
              <a:rPr lang="en-US" sz="1400" dirty="0" smtClean="0"/>
              <a:t>Total number of membership days for students during the year.</a:t>
            </a:r>
          </a:p>
          <a:p>
            <a:pPr>
              <a:spcBef>
                <a:spcPts val="0"/>
              </a:spcBef>
              <a:defRPr/>
            </a:pPr>
            <a:r>
              <a:rPr lang="en-US" sz="1400" dirty="0" smtClean="0"/>
              <a:t>For the Performance Policy rating only, students are removed from the calculation if they are homebound, “medically fragile” per their IEP, or in 8</a:t>
            </a:r>
            <a:r>
              <a:rPr lang="en-US" sz="1400" baseline="30000" dirty="0" smtClean="0"/>
              <a:t>th</a:t>
            </a:r>
            <a:r>
              <a:rPr lang="en-US" sz="1400" dirty="0" smtClean="0"/>
              <a:t> or 12</a:t>
            </a:r>
            <a:r>
              <a:rPr lang="en-US" sz="1400" baseline="30000" dirty="0" smtClean="0"/>
              <a:t>th</a:t>
            </a:r>
            <a:r>
              <a:rPr lang="en-US" sz="1400" dirty="0" smtClean="0"/>
              <a:t> grade subsequent to the first date on which CPS permits graduation.  These adjustments will only be made if they improve the school’s attendance rate.</a:t>
            </a:r>
          </a:p>
          <a:p>
            <a:pPr marL="231775" indent="0">
              <a:spcBef>
                <a:spcPts val="0"/>
              </a:spcBef>
              <a:buFont typeface="Wingdings" charset="2"/>
              <a:buNone/>
              <a:defRPr/>
            </a:pPr>
            <a:endParaRPr lang="en-US" sz="11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340884894"/>
              </p:ext>
            </p:extLst>
          </p:nvPr>
        </p:nvGraphicFramePr>
        <p:xfrm>
          <a:off x="609599" y="3962400"/>
          <a:ext cx="7924801" cy="9143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609600">
                <a:tc>
                  <a:txBody>
                    <a:bodyPr/>
                    <a:lstStyle/>
                    <a:p>
                      <a:pPr algn="ctr"/>
                      <a:r>
                        <a:rPr lang="en-US" sz="1400" dirty="0" smtClean="0"/>
                        <a:t>Attendance Rate</a:t>
                      </a:r>
                      <a:endParaRPr lang="en-US" sz="1400" dirty="0"/>
                    </a:p>
                  </a:txBody>
                  <a:tcPr anchor="ctr"/>
                </a:tc>
                <a:tc>
                  <a:txBody>
                    <a:bodyPr/>
                    <a:lstStyle/>
                    <a:p>
                      <a:pPr algn="ctr"/>
                      <a:r>
                        <a:rPr lang="en-US" sz="1400" dirty="0" smtClean="0"/>
                        <a:t>Under 90%</a:t>
                      </a:r>
                      <a:endParaRPr lang="en-US" sz="1400" dirty="0"/>
                    </a:p>
                  </a:txBody>
                  <a:tcPr anchor="ctr"/>
                </a:tc>
                <a:tc>
                  <a:txBody>
                    <a:bodyPr/>
                    <a:lstStyle/>
                    <a:p>
                      <a:pPr algn="ctr"/>
                      <a:r>
                        <a:rPr lang="en-US" sz="1400" dirty="0" smtClean="0"/>
                        <a:t>90% to 92.9%</a:t>
                      </a:r>
                      <a:endParaRPr lang="en-US" sz="1400" dirty="0"/>
                    </a:p>
                  </a:txBody>
                  <a:tcPr anchor="ctr"/>
                </a:tc>
                <a:tc>
                  <a:txBody>
                    <a:bodyPr/>
                    <a:lstStyle/>
                    <a:p>
                      <a:pPr algn="ctr"/>
                      <a:r>
                        <a:rPr lang="en-US" sz="1400" dirty="0" smtClean="0"/>
                        <a:t>93% to 94.9%</a:t>
                      </a:r>
                      <a:endParaRPr lang="en-US" sz="1400" dirty="0"/>
                    </a:p>
                  </a:txBody>
                  <a:tcPr anchor="ctr"/>
                </a:tc>
                <a:tc>
                  <a:txBody>
                    <a:bodyPr/>
                    <a:lstStyle/>
                    <a:p>
                      <a:pPr algn="ctr"/>
                      <a:r>
                        <a:rPr lang="en-US" sz="1400" dirty="0" smtClean="0"/>
                        <a:t>95% to 95.9%</a:t>
                      </a:r>
                      <a:endParaRPr lang="en-US" sz="1400" dirty="0"/>
                    </a:p>
                  </a:txBody>
                  <a:tcPr anchor="ctr"/>
                </a:tc>
                <a:tc>
                  <a:txBody>
                    <a:bodyPr/>
                    <a:lstStyle/>
                    <a:p>
                      <a:pPr algn="ctr"/>
                      <a:r>
                        <a:rPr lang="en-US" sz="1400" dirty="0" smtClean="0"/>
                        <a:t>96% or above</a:t>
                      </a:r>
                      <a:endParaRPr lang="en-US" sz="1400" dirty="0"/>
                    </a:p>
                  </a:txBody>
                  <a:tcPr anchor="ct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13</a:t>
            </a:fld>
            <a:endParaRPr lang="en-US" smtClean="0"/>
          </a:p>
        </p:txBody>
      </p:sp>
      <p:sp>
        <p:nvSpPr>
          <p:cNvPr id="7" name="TextBox 6"/>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4696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4" name="Content Placeholder 2"/>
          <p:cNvSpPr>
            <a:spLocks noGrp="1"/>
          </p:cNvSpPr>
          <p:nvPr>
            <p:ph idx="1"/>
          </p:nvPr>
        </p:nvSpPr>
        <p:spPr>
          <a:xfrm>
            <a:off x="152400" y="1247775"/>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Data Quality Index (DQI) score, which is the percent of data quality indicators that are correct in CPS data systems.</a:t>
            </a:r>
          </a:p>
          <a:p>
            <a:pPr marL="231775" indent="0">
              <a:spcBef>
                <a:spcPts val="0"/>
              </a:spcBef>
              <a:buFont typeface="Wingdings" charset="2"/>
              <a:buNone/>
              <a:defRPr/>
            </a:pPr>
            <a:endParaRPr lang="en-US" sz="14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endParaRPr lang="en-US" sz="1400" dirty="0" smtClean="0"/>
          </a:p>
          <a:p>
            <a:pPr marL="231775" indent="0">
              <a:spcBef>
                <a:spcPts val="0"/>
              </a:spcBef>
              <a:buFont typeface="Wingdings" charset="2"/>
              <a:buNone/>
              <a:defRPr/>
            </a:pPr>
            <a:endParaRPr lang="en-US" sz="11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2933451305"/>
              </p:ext>
            </p:extLst>
          </p:nvPr>
        </p:nvGraphicFramePr>
        <p:xfrm>
          <a:off x="609599" y="3962400"/>
          <a:ext cx="7924801" cy="8381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DQI score</a:t>
                      </a:r>
                      <a:endParaRPr lang="en-US" sz="1400" dirty="0"/>
                    </a:p>
                  </a:txBody>
                  <a:tcPr anchor="ctr"/>
                </a:tc>
                <a:tc>
                  <a:txBody>
                    <a:bodyPr/>
                    <a:lstStyle/>
                    <a:p>
                      <a:pPr algn="ctr"/>
                      <a:r>
                        <a:rPr lang="en-US" sz="1400" dirty="0" smtClean="0"/>
                        <a:t>Under 80%</a:t>
                      </a:r>
                      <a:endParaRPr lang="en-US" sz="1400" dirty="0"/>
                    </a:p>
                  </a:txBody>
                  <a:tcPr anchor="ctr"/>
                </a:tc>
                <a:tc>
                  <a:txBody>
                    <a:bodyPr/>
                    <a:lstStyle/>
                    <a:p>
                      <a:pPr algn="ctr"/>
                      <a:r>
                        <a:rPr lang="en-US" sz="1400" dirty="0" smtClean="0"/>
                        <a:t>80% to 89.9%</a:t>
                      </a:r>
                      <a:endParaRPr lang="en-US" sz="1400" dirty="0"/>
                    </a:p>
                  </a:txBody>
                  <a:tcPr anchor="ctr"/>
                </a:tc>
                <a:tc>
                  <a:txBody>
                    <a:bodyPr/>
                    <a:lstStyle/>
                    <a:p>
                      <a:pPr algn="ctr"/>
                      <a:r>
                        <a:rPr lang="en-US" sz="1400" dirty="0" smtClean="0"/>
                        <a:t>--</a:t>
                      </a:r>
                      <a:endParaRPr lang="en-US" sz="1400" dirty="0"/>
                    </a:p>
                  </a:txBody>
                  <a:tcPr anchor="ctr"/>
                </a:tc>
                <a:tc>
                  <a:txBody>
                    <a:bodyPr/>
                    <a:lstStyle/>
                    <a:p>
                      <a:pPr algn="ctr"/>
                      <a:r>
                        <a:rPr lang="en-US" sz="1400" dirty="0" smtClean="0"/>
                        <a:t>90% to 99.9%</a:t>
                      </a:r>
                      <a:endParaRPr lang="en-US" sz="1400" dirty="0"/>
                    </a:p>
                  </a:txBody>
                  <a:tcPr anchor="ctr"/>
                </a:tc>
                <a:tc>
                  <a:txBody>
                    <a:bodyPr/>
                    <a:lstStyle/>
                    <a:p>
                      <a:pPr algn="ctr"/>
                      <a:r>
                        <a:rPr lang="en-US" sz="1400" dirty="0" smtClean="0"/>
                        <a:t>100%</a:t>
                      </a:r>
                      <a:endParaRPr lang="en-US" sz="1400" dirty="0"/>
                    </a:p>
                  </a:txBody>
                  <a:tcPr anchor="ct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14</a:t>
            </a:fld>
            <a:endParaRPr lang="en-US" smtClean="0"/>
          </a:p>
        </p:txBody>
      </p:sp>
      <p:sp>
        <p:nvSpPr>
          <p:cNvPr id="7" name="TextBox 6"/>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54202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School Ratings</a:t>
            </a:r>
            <a:br>
              <a:rPr lang="en-US" dirty="0" smtClean="0"/>
            </a:br>
            <a:r>
              <a:rPr lang="en-US" sz="1800" b="0" dirty="0" smtClean="0"/>
              <a:t>Preliminary cut points</a:t>
            </a:r>
            <a:endParaRPr lang="en-US" sz="1800" b="0" dirty="0"/>
          </a:p>
        </p:txBody>
      </p:sp>
      <p:graphicFrame>
        <p:nvGraphicFramePr>
          <p:cNvPr id="4" name="Table 3"/>
          <p:cNvGraphicFramePr>
            <a:graphicFrameLocks noGrp="1"/>
          </p:cNvGraphicFramePr>
          <p:nvPr>
            <p:extLst>
              <p:ext uri="{D42A27DB-BD31-4B8C-83A1-F6EECF244321}">
                <p14:modId xmlns:p14="http://schemas.microsoft.com/office/powerpoint/2010/main" val="1486864328"/>
              </p:ext>
            </p:extLst>
          </p:nvPr>
        </p:nvGraphicFramePr>
        <p:xfrm>
          <a:off x="304800" y="1112075"/>
          <a:ext cx="8458197" cy="3688525"/>
        </p:xfrm>
        <a:graphic>
          <a:graphicData uri="http://schemas.openxmlformats.org/drawingml/2006/table">
            <a:tbl>
              <a:tblPr firstRow="1" bandRow="1">
                <a:tableStyleId>{7E9639D4-E3E2-4D34-9284-5A2195B3D0D7}</a:tableStyleId>
              </a:tblPr>
              <a:tblGrid>
                <a:gridCol w="2918961"/>
                <a:gridCol w="923206"/>
                <a:gridCol w="923206"/>
                <a:gridCol w="923206"/>
                <a:gridCol w="923206"/>
                <a:gridCol w="923206"/>
                <a:gridCol w="923206"/>
              </a:tblGrid>
              <a:tr h="329945">
                <a:tc>
                  <a:txBody>
                    <a:bodyPr/>
                    <a:lstStyle/>
                    <a:p>
                      <a:pPr algn="l"/>
                      <a:r>
                        <a:rPr lang="en-US" sz="1200" dirty="0" smtClean="0"/>
                        <a:t>Measure</a:t>
                      </a:r>
                      <a:endParaRPr lang="en-US" sz="1200" b="1" dirty="0">
                        <a:solidFill>
                          <a:schemeClr val="tx2"/>
                        </a:solidFill>
                      </a:endParaRPr>
                    </a:p>
                  </a:txBody>
                  <a:tcPr anchor="ctr"/>
                </a:tc>
                <a:tc>
                  <a:txBody>
                    <a:bodyPr/>
                    <a:lstStyle/>
                    <a:p>
                      <a:pPr algn="ctr"/>
                      <a:r>
                        <a:rPr lang="en-US" sz="1200" baseline="0" dirty="0" smtClean="0"/>
                        <a:t>1 point</a:t>
                      </a:r>
                    </a:p>
                  </a:txBody>
                  <a:tcPr anchor="ctr"/>
                </a:tc>
                <a:tc>
                  <a:txBody>
                    <a:bodyPr/>
                    <a:lstStyle/>
                    <a:p>
                      <a:pPr algn="ctr"/>
                      <a:r>
                        <a:rPr lang="en-US" sz="1200" dirty="0" smtClean="0"/>
                        <a:t>2 points</a:t>
                      </a:r>
                      <a:endParaRPr lang="en-US" sz="1200" dirty="0"/>
                    </a:p>
                  </a:txBody>
                  <a:tcPr anchor="ctr"/>
                </a:tc>
                <a:tc>
                  <a:txBody>
                    <a:bodyPr/>
                    <a:lstStyle/>
                    <a:p>
                      <a:pPr algn="ctr"/>
                      <a:r>
                        <a:rPr lang="en-US" sz="1200" baseline="0" dirty="0" smtClean="0"/>
                        <a:t>3 points</a:t>
                      </a:r>
                    </a:p>
                  </a:txBody>
                  <a:tcPr anchor="ctr"/>
                </a:tc>
                <a:tc>
                  <a:txBody>
                    <a:bodyPr/>
                    <a:lstStyle/>
                    <a:p>
                      <a:pPr algn="ctr"/>
                      <a:r>
                        <a:rPr lang="en-US" sz="1200" baseline="0" dirty="0" smtClean="0"/>
                        <a:t>4 points</a:t>
                      </a:r>
                    </a:p>
                  </a:txBody>
                  <a:tcPr anchor="ctr"/>
                </a:tc>
                <a:tc>
                  <a:txBody>
                    <a:bodyPr/>
                    <a:lstStyle/>
                    <a:p>
                      <a:pPr algn="ctr"/>
                      <a:r>
                        <a:rPr lang="en-US" sz="1200" baseline="0" dirty="0" smtClean="0"/>
                        <a:t>5 points</a:t>
                      </a:r>
                    </a:p>
                  </a:txBody>
                  <a:tcPr anchor="ctr"/>
                </a:tc>
                <a:tc>
                  <a:txBody>
                    <a:bodyPr/>
                    <a:lstStyle/>
                    <a:p>
                      <a:pPr algn="ctr"/>
                      <a:r>
                        <a:rPr lang="en-US" sz="1200" baseline="0" dirty="0" smtClean="0"/>
                        <a:t>Weight</a:t>
                      </a:r>
                    </a:p>
                  </a:txBody>
                  <a:tcPr anchor="ctr"/>
                </a:tc>
              </a:tr>
              <a:tr h="336515">
                <a:tc>
                  <a:txBody>
                    <a:bodyPr/>
                    <a:lstStyle/>
                    <a:p>
                      <a:pPr algn="l"/>
                      <a:r>
                        <a:rPr lang="en-US" sz="1200" b="1" dirty="0" smtClean="0"/>
                        <a:t>NWEA Growth</a:t>
                      </a:r>
                      <a:endParaRPr lang="en-US" sz="1200" b="1" dirty="0">
                        <a:solidFill>
                          <a:schemeClr val="tx1"/>
                        </a:solidFill>
                      </a:endParaRPr>
                    </a:p>
                  </a:txBody>
                  <a:tcPr anchor="ctr"/>
                </a:tc>
                <a:tc>
                  <a:txBody>
                    <a:bodyPr/>
                    <a:lstStyle/>
                    <a:p>
                      <a:pPr algn="ctr"/>
                      <a:r>
                        <a:rPr lang="en-US" sz="1200" dirty="0" smtClean="0"/>
                        <a:t>&lt; 10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marL="0" indent="0" algn="ctr" defTabSz="914400" rtl="0" eaLnBrk="1" latinLnBrk="0" hangingPunct="1"/>
                      <a:r>
                        <a:rPr lang="en-US" sz="1200" kern="1200" baseline="0" dirty="0" smtClean="0"/>
                        <a:t>10</a:t>
                      </a:r>
                      <a:r>
                        <a:rPr lang="en-US" sz="1200" kern="1200" baseline="30000" dirty="0" smtClean="0"/>
                        <a:t>th</a:t>
                      </a:r>
                      <a:r>
                        <a:rPr lang="en-US" sz="1200" kern="1200" baseline="0" dirty="0" smtClean="0"/>
                        <a:t> </a:t>
                      </a:r>
                      <a:r>
                        <a:rPr lang="en-US" sz="1200" dirty="0" err="1" smtClean="0"/>
                        <a:t>pctl</a:t>
                      </a:r>
                      <a:r>
                        <a:rPr lang="en-US" sz="1200" dirty="0" smtClean="0"/>
                        <a:t>.</a:t>
                      </a:r>
                      <a:endParaRPr lang="en-US" sz="1200" kern="1200" baseline="0" dirty="0" smtClean="0">
                        <a:solidFill>
                          <a:schemeClr val="dk1"/>
                        </a:solidFill>
                        <a:latin typeface="+mn-lt"/>
                        <a:ea typeface="+mn-ea"/>
                        <a:cs typeface="+mn-cs"/>
                      </a:endParaRPr>
                    </a:p>
                  </a:txBody>
                  <a:tcPr anchor="ctr"/>
                </a:tc>
                <a:tc>
                  <a:txBody>
                    <a:bodyPr/>
                    <a:lstStyle/>
                    <a:p>
                      <a:pPr algn="ctr"/>
                      <a:r>
                        <a:rPr lang="en-US" sz="1200" dirty="0" smtClean="0"/>
                        <a:t>40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algn="ctr"/>
                      <a:r>
                        <a:rPr lang="en-US" sz="1200" baseline="0" dirty="0" smtClean="0"/>
                        <a:t>70</a:t>
                      </a:r>
                      <a:r>
                        <a:rPr lang="en-US" sz="1200" baseline="30000" dirty="0" smtClean="0"/>
                        <a:t>th</a:t>
                      </a:r>
                      <a:r>
                        <a:rPr lang="en-US" sz="1200" baseline="0" dirty="0" smtClean="0"/>
                        <a:t> </a:t>
                      </a:r>
                      <a:r>
                        <a:rPr lang="en-US" sz="1200" dirty="0" err="1" smtClean="0"/>
                        <a:t>pctl</a:t>
                      </a:r>
                      <a:r>
                        <a:rPr lang="en-US" sz="1200" dirty="0" smtClean="0"/>
                        <a:t>.</a:t>
                      </a:r>
                      <a:endParaRPr lang="en-US" sz="1200" baseline="0" dirty="0" smtClean="0"/>
                    </a:p>
                  </a:txBody>
                  <a:tcPr anchor="ctr"/>
                </a:tc>
                <a:tc>
                  <a:txBody>
                    <a:bodyPr/>
                    <a:lstStyle/>
                    <a:p>
                      <a:pPr algn="ctr"/>
                      <a:r>
                        <a:rPr lang="en-US" sz="1200" baseline="0" dirty="0" smtClean="0"/>
                        <a:t>90</a:t>
                      </a:r>
                      <a:r>
                        <a:rPr lang="en-US" sz="1200" baseline="30000" dirty="0" smtClean="0"/>
                        <a:t>th</a:t>
                      </a:r>
                      <a:r>
                        <a:rPr lang="en-US" sz="1200" baseline="0" dirty="0" smtClean="0"/>
                        <a:t> </a:t>
                      </a:r>
                      <a:r>
                        <a:rPr lang="en-US" sz="1200" baseline="0" dirty="0" err="1" smtClean="0"/>
                        <a:t>pctl</a:t>
                      </a:r>
                      <a:r>
                        <a:rPr lang="en-US" sz="1200" baseline="0" dirty="0" smtClean="0"/>
                        <a:t>.</a:t>
                      </a:r>
                    </a:p>
                  </a:txBody>
                  <a:tcPr anchor="ctr"/>
                </a:tc>
                <a:tc>
                  <a:txBody>
                    <a:bodyPr/>
                    <a:lstStyle/>
                    <a:p>
                      <a:pPr algn="ctr"/>
                      <a:r>
                        <a:rPr lang="en-US" sz="1200" baseline="0" dirty="0" smtClean="0"/>
                        <a:t>25%</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Priority Group Growth</a:t>
                      </a:r>
                    </a:p>
                  </a:txBody>
                  <a:tcPr anchor="ctr"/>
                </a:tc>
                <a:tc>
                  <a:txBody>
                    <a:bodyPr/>
                    <a:lstStyle/>
                    <a:p>
                      <a:pPr algn="ctr"/>
                      <a:r>
                        <a:rPr lang="en-US" sz="1200" dirty="0" smtClean="0">
                          <a:solidFill>
                            <a:schemeClr val="tx1"/>
                          </a:solidFill>
                        </a:rPr>
                        <a:t>&lt; 10</a:t>
                      </a:r>
                      <a:r>
                        <a:rPr lang="en-US" sz="1200" baseline="30000" dirty="0" smtClean="0">
                          <a:solidFill>
                            <a:schemeClr val="tx1"/>
                          </a:solidFill>
                        </a:rPr>
                        <a:t>th</a:t>
                      </a:r>
                      <a:r>
                        <a:rPr lang="en-US" sz="120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dirty="0">
                        <a:solidFill>
                          <a:schemeClr val="tx1"/>
                        </a:solidFill>
                      </a:endParaRPr>
                    </a:p>
                  </a:txBody>
                  <a:tcPr anchor="ctr"/>
                </a:tc>
                <a:tc>
                  <a:txBody>
                    <a:bodyPr/>
                    <a:lstStyle/>
                    <a:p>
                      <a:pPr marL="0" indent="0" algn="ctr" defTabSz="914400" rtl="0" eaLnBrk="1" latinLnBrk="0" hangingPunct="1"/>
                      <a:r>
                        <a:rPr lang="en-US" sz="1200" kern="1200" baseline="0" dirty="0" smtClean="0">
                          <a:solidFill>
                            <a:schemeClr val="tx1"/>
                          </a:solidFill>
                        </a:rPr>
                        <a:t>10</a:t>
                      </a:r>
                      <a:r>
                        <a:rPr lang="en-US" sz="1200" kern="1200" baseline="30000" dirty="0" smtClean="0">
                          <a:solidFill>
                            <a:schemeClr val="tx1"/>
                          </a:solidFill>
                        </a:rPr>
                        <a:t>th</a:t>
                      </a:r>
                      <a:r>
                        <a:rPr lang="en-US" sz="1200" kern="1200" baseline="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kern="1200" baseline="0" dirty="0" smtClean="0">
                        <a:solidFill>
                          <a:schemeClr val="tx1"/>
                        </a:solidFill>
                        <a:latin typeface="+mn-lt"/>
                        <a:ea typeface="+mn-ea"/>
                        <a:cs typeface="+mn-cs"/>
                      </a:endParaRPr>
                    </a:p>
                  </a:txBody>
                  <a:tcPr anchor="ctr"/>
                </a:tc>
                <a:tc>
                  <a:txBody>
                    <a:bodyPr/>
                    <a:lstStyle/>
                    <a:p>
                      <a:pPr algn="ctr"/>
                      <a:r>
                        <a:rPr lang="en-US" sz="1200" dirty="0" smtClean="0">
                          <a:solidFill>
                            <a:schemeClr val="tx1"/>
                          </a:solidFill>
                        </a:rPr>
                        <a:t>40</a:t>
                      </a:r>
                      <a:r>
                        <a:rPr lang="en-US" sz="1200" baseline="30000" dirty="0" smtClean="0">
                          <a:solidFill>
                            <a:schemeClr val="tx1"/>
                          </a:solidFill>
                        </a:rPr>
                        <a:t>th</a:t>
                      </a:r>
                      <a:r>
                        <a:rPr lang="en-US" sz="120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dirty="0">
                        <a:solidFill>
                          <a:schemeClr val="tx1"/>
                        </a:solidFill>
                      </a:endParaRPr>
                    </a:p>
                  </a:txBody>
                  <a:tcPr anchor="ctr"/>
                </a:tc>
                <a:tc>
                  <a:txBody>
                    <a:bodyPr/>
                    <a:lstStyle/>
                    <a:p>
                      <a:pPr algn="ctr"/>
                      <a:r>
                        <a:rPr lang="en-US" sz="1200" baseline="0" dirty="0" smtClean="0">
                          <a:solidFill>
                            <a:schemeClr val="tx1"/>
                          </a:solidFill>
                        </a:rPr>
                        <a:t>70</a:t>
                      </a:r>
                      <a:r>
                        <a:rPr lang="en-US" sz="1200" baseline="30000" dirty="0" smtClean="0">
                          <a:solidFill>
                            <a:schemeClr val="tx1"/>
                          </a:solidFill>
                        </a:rPr>
                        <a:t>th</a:t>
                      </a:r>
                      <a:r>
                        <a:rPr lang="en-US" sz="1200" baseline="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baseline="0" dirty="0" smtClean="0">
                        <a:solidFill>
                          <a:schemeClr val="tx1"/>
                        </a:solidFill>
                      </a:endParaRPr>
                    </a:p>
                  </a:txBody>
                  <a:tcPr anchor="ctr"/>
                </a:tc>
                <a:tc>
                  <a:txBody>
                    <a:bodyPr/>
                    <a:lstStyle/>
                    <a:p>
                      <a:pPr algn="ctr"/>
                      <a:r>
                        <a:rPr lang="en-US" sz="1200" baseline="0" dirty="0" smtClean="0">
                          <a:solidFill>
                            <a:schemeClr val="tx1"/>
                          </a:solidFill>
                        </a:rPr>
                        <a:t>90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20%</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Percent Meeting</a:t>
                      </a:r>
                      <a:r>
                        <a:rPr lang="en-US" sz="1200" b="1" baseline="0" dirty="0" smtClean="0">
                          <a:solidFill>
                            <a:schemeClr val="tx1"/>
                          </a:solidFill>
                        </a:rPr>
                        <a:t> Growth Targets</a:t>
                      </a:r>
                      <a:endParaRPr lang="en-US" sz="1200" b="1" dirty="0" smtClean="0">
                        <a:solidFill>
                          <a:schemeClr val="tx1"/>
                        </a:solidFill>
                      </a:endParaRPr>
                    </a:p>
                  </a:txBody>
                  <a:tcPr anchor="ctr"/>
                </a:tc>
                <a:tc>
                  <a:txBody>
                    <a:bodyPr/>
                    <a:lstStyle/>
                    <a:p>
                      <a:pPr algn="ctr"/>
                      <a:r>
                        <a:rPr lang="en-US" sz="1200" dirty="0" smtClean="0">
                          <a:solidFill>
                            <a:schemeClr val="tx1"/>
                          </a:solidFill>
                        </a:rPr>
                        <a:t>&lt;40%</a:t>
                      </a:r>
                      <a:endParaRPr lang="en-US" sz="1200" dirty="0">
                        <a:solidFill>
                          <a:schemeClr val="tx1"/>
                        </a:solidFill>
                      </a:endParaRPr>
                    </a:p>
                  </a:txBody>
                  <a:tcPr anchor="ctr"/>
                </a:tc>
                <a:tc>
                  <a:txBody>
                    <a:bodyPr/>
                    <a:lstStyle/>
                    <a:p>
                      <a:pPr algn="ctr"/>
                      <a:r>
                        <a:rPr lang="en-US" sz="1200" dirty="0" smtClean="0">
                          <a:solidFill>
                            <a:schemeClr val="tx1"/>
                          </a:solidFill>
                        </a:rPr>
                        <a:t>40%</a:t>
                      </a:r>
                      <a:endParaRPr lang="en-US" sz="1200" dirty="0">
                        <a:solidFill>
                          <a:schemeClr val="tx1"/>
                        </a:solidFill>
                      </a:endParaRPr>
                    </a:p>
                  </a:txBody>
                  <a:tcPr anchor="ctr"/>
                </a:tc>
                <a:tc>
                  <a:txBody>
                    <a:bodyPr/>
                    <a:lstStyle/>
                    <a:p>
                      <a:pPr algn="ctr"/>
                      <a:r>
                        <a:rPr lang="en-US" sz="1200" baseline="0" dirty="0" smtClean="0">
                          <a:solidFill>
                            <a:schemeClr val="tx1"/>
                          </a:solidFill>
                        </a:rPr>
                        <a:t>50%</a:t>
                      </a:r>
                    </a:p>
                  </a:txBody>
                  <a:tcPr anchor="ctr"/>
                </a:tc>
                <a:tc>
                  <a:txBody>
                    <a:bodyPr/>
                    <a:lstStyle/>
                    <a:p>
                      <a:pPr algn="ctr"/>
                      <a:r>
                        <a:rPr lang="en-US" sz="1200" baseline="0" dirty="0" smtClean="0">
                          <a:solidFill>
                            <a:schemeClr val="tx1"/>
                          </a:solidFill>
                        </a:rPr>
                        <a:t>60%</a:t>
                      </a:r>
                    </a:p>
                  </a:txBody>
                  <a:tcPr anchor="ctr"/>
                </a:tc>
                <a:tc>
                  <a:txBody>
                    <a:bodyPr/>
                    <a:lstStyle/>
                    <a:p>
                      <a:pPr algn="ctr"/>
                      <a:r>
                        <a:rPr lang="en-US" sz="1200" baseline="0" dirty="0" smtClean="0">
                          <a:solidFill>
                            <a:schemeClr val="tx1"/>
                          </a:solidFill>
                        </a:rPr>
                        <a:t>70%</a:t>
                      </a:r>
                    </a:p>
                  </a:txBody>
                  <a:tcPr anchor="ctr"/>
                </a:tc>
                <a:tc>
                  <a:txBody>
                    <a:bodyPr/>
                    <a:lstStyle/>
                    <a:p>
                      <a:pPr algn="ctr"/>
                      <a:r>
                        <a:rPr lang="en-US" sz="1200" baseline="0" dirty="0" smtClean="0">
                          <a:solidFill>
                            <a:schemeClr val="tx1"/>
                          </a:solidFill>
                        </a:rPr>
                        <a:t>10%</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NWEA Attainment (3</a:t>
                      </a:r>
                      <a:r>
                        <a:rPr lang="en-US" sz="1200" b="1" baseline="30000" dirty="0" smtClean="0">
                          <a:solidFill>
                            <a:schemeClr val="tx1"/>
                          </a:solidFill>
                        </a:rPr>
                        <a:t>rd</a:t>
                      </a:r>
                      <a:r>
                        <a:rPr lang="en-US" sz="1200" b="1" dirty="0" smtClean="0">
                          <a:solidFill>
                            <a:schemeClr val="tx1"/>
                          </a:solidFill>
                        </a:rPr>
                        <a:t>-8</a:t>
                      </a:r>
                      <a:r>
                        <a:rPr lang="en-US" sz="1200" b="1" baseline="30000" dirty="0" smtClean="0">
                          <a:solidFill>
                            <a:schemeClr val="tx1"/>
                          </a:solidFill>
                        </a:rPr>
                        <a:t>th</a:t>
                      </a:r>
                      <a:r>
                        <a:rPr lang="en-US" sz="1200" b="1" dirty="0" smtClean="0">
                          <a:solidFill>
                            <a:schemeClr val="tx1"/>
                          </a:solidFill>
                        </a:rPr>
                        <a:t> grade)</a:t>
                      </a:r>
                    </a:p>
                  </a:txBody>
                  <a:tcPr anchor="ctr"/>
                </a:tc>
                <a:tc>
                  <a:txBody>
                    <a:bodyPr/>
                    <a:lstStyle/>
                    <a:p>
                      <a:pPr algn="ctr"/>
                      <a:r>
                        <a:rPr lang="en-US" sz="1200" dirty="0" smtClean="0">
                          <a:solidFill>
                            <a:schemeClr val="tx1"/>
                          </a:solidFill>
                        </a:rPr>
                        <a:t>&lt;10</a:t>
                      </a:r>
                      <a:r>
                        <a:rPr lang="en-US" sz="1200" baseline="30000" dirty="0" smtClean="0">
                          <a:solidFill>
                            <a:schemeClr val="tx1"/>
                          </a:solidFill>
                        </a:rPr>
                        <a:t>th</a:t>
                      </a:r>
                      <a:r>
                        <a:rPr lang="en-US" sz="120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dirty="0">
                        <a:solidFill>
                          <a:schemeClr val="tx1"/>
                        </a:solidFill>
                      </a:endParaRPr>
                    </a:p>
                  </a:txBody>
                  <a:tcPr anchor="ctr"/>
                </a:tc>
                <a:tc>
                  <a:txBody>
                    <a:bodyPr/>
                    <a:lstStyle/>
                    <a:p>
                      <a:pPr algn="ctr"/>
                      <a:r>
                        <a:rPr lang="en-US" sz="1200" dirty="0" smtClean="0">
                          <a:solidFill>
                            <a:schemeClr val="tx1"/>
                          </a:solidFill>
                        </a:rPr>
                        <a:t>10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endParaRPr lang="en-US" sz="1200" dirty="0">
                        <a:solidFill>
                          <a:schemeClr val="tx1"/>
                        </a:solidFill>
                      </a:endParaRPr>
                    </a:p>
                  </a:txBody>
                  <a:tcPr anchor="ctr"/>
                </a:tc>
                <a:tc>
                  <a:txBody>
                    <a:bodyPr/>
                    <a:lstStyle/>
                    <a:p>
                      <a:pPr algn="ctr"/>
                      <a:r>
                        <a:rPr lang="en-US" sz="1200" baseline="0" dirty="0" smtClean="0">
                          <a:solidFill>
                            <a:schemeClr val="tx1"/>
                          </a:solidFill>
                        </a:rPr>
                        <a:t>40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70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90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10%</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NWEA Attainment (2</a:t>
                      </a:r>
                      <a:r>
                        <a:rPr lang="en-US" sz="1200" b="1" baseline="30000" dirty="0" smtClean="0">
                          <a:solidFill>
                            <a:schemeClr val="tx1"/>
                          </a:solidFill>
                        </a:rPr>
                        <a:t>nd</a:t>
                      </a:r>
                      <a:r>
                        <a:rPr lang="en-US" sz="1200" b="1" dirty="0" smtClean="0">
                          <a:solidFill>
                            <a:schemeClr val="tx1"/>
                          </a:solidFill>
                        </a:rPr>
                        <a:t> grade)</a:t>
                      </a:r>
                    </a:p>
                  </a:txBody>
                  <a:tcPr anchor="ctr"/>
                </a:tc>
                <a:tc>
                  <a:txBody>
                    <a:bodyPr/>
                    <a:lstStyle/>
                    <a:p>
                      <a:pPr algn="ctr"/>
                      <a:r>
                        <a:rPr lang="en-US" sz="1200" dirty="0" smtClean="0">
                          <a:solidFill>
                            <a:schemeClr val="tx1"/>
                          </a:solidFill>
                        </a:rPr>
                        <a:t>&lt;10</a:t>
                      </a:r>
                      <a:r>
                        <a:rPr lang="en-US" sz="1200" baseline="30000" dirty="0" smtClean="0">
                          <a:solidFill>
                            <a:schemeClr val="tx1"/>
                          </a:solidFill>
                        </a:rPr>
                        <a:t>th</a:t>
                      </a:r>
                      <a:r>
                        <a:rPr lang="en-US" sz="120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dirty="0">
                        <a:solidFill>
                          <a:schemeClr val="tx1"/>
                        </a:solidFill>
                      </a:endParaRPr>
                    </a:p>
                  </a:txBody>
                  <a:tcPr anchor="ctr"/>
                </a:tc>
                <a:tc>
                  <a:txBody>
                    <a:bodyPr/>
                    <a:lstStyle/>
                    <a:p>
                      <a:pPr algn="ctr"/>
                      <a:r>
                        <a:rPr lang="en-US" sz="1200" dirty="0" smtClean="0">
                          <a:solidFill>
                            <a:schemeClr val="tx1"/>
                          </a:solidFill>
                        </a:rPr>
                        <a:t>10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endParaRPr lang="en-US" sz="1200" dirty="0">
                        <a:solidFill>
                          <a:schemeClr val="tx1"/>
                        </a:solidFill>
                      </a:endParaRPr>
                    </a:p>
                  </a:txBody>
                  <a:tcPr anchor="ctr"/>
                </a:tc>
                <a:tc>
                  <a:txBody>
                    <a:bodyPr/>
                    <a:lstStyle/>
                    <a:p>
                      <a:pPr algn="ctr"/>
                      <a:r>
                        <a:rPr lang="en-US" sz="1200" baseline="0" dirty="0" smtClean="0">
                          <a:solidFill>
                            <a:schemeClr val="tx1"/>
                          </a:solidFill>
                        </a:rPr>
                        <a:t>40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70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90</a:t>
                      </a:r>
                      <a:r>
                        <a:rPr lang="en-US" sz="1200" baseline="30000" dirty="0" smtClean="0">
                          <a:solidFill>
                            <a:schemeClr val="tx1"/>
                          </a:solidFill>
                        </a:rPr>
                        <a:t>th</a:t>
                      </a:r>
                      <a:r>
                        <a:rPr lang="en-US" sz="1200" baseline="0" dirty="0" smtClean="0">
                          <a:solidFill>
                            <a:schemeClr val="tx1"/>
                          </a:solidFill>
                        </a:rPr>
                        <a:t> </a:t>
                      </a:r>
                      <a:r>
                        <a:rPr lang="en-US" sz="1200" baseline="0" dirty="0" err="1" smtClean="0">
                          <a:solidFill>
                            <a:schemeClr val="tx1"/>
                          </a:solidFill>
                        </a:rPr>
                        <a:t>pctl</a:t>
                      </a:r>
                      <a:r>
                        <a:rPr lang="en-US" sz="1200" baseline="0" dirty="0" smtClean="0">
                          <a:solidFill>
                            <a:schemeClr val="tx1"/>
                          </a:solidFill>
                        </a:rPr>
                        <a:t>.</a:t>
                      </a:r>
                    </a:p>
                  </a:txBody>
                  <a:tcPr anchor="ctr"/>
                </a:tc>
                <a:tc>
                  <a:txBody>
                    <a:bodyPr/>
                    <a:lstStyle/>
                    <a:p>
                      <a:pPr algn="ctr"/>
                      <a:r>
                        <a:rPr lang="en-US" sz="1200" baseline="0" dirty="0" smtClean="0">
                          <a:solidFill>
                            <a:schemeClr val="tx1"/>
                          </a:solidFill>
                        </a:rPr>
                        <a:t>5%</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ELL Performance and Progress</a:t>
                      </a:r>
                    </a:p>
                  </a:txBody>
                  <a:tcPr anchor="ctr"/>
                </a:tc>
                <a:tc>
                  <a:txBody>
                    <a:bodyPr/>
                    <a:lstStyle/>
                    <a:p>
                      <a:pPr algn="ctr"/>
                      <a:endParaRPr lang="en-US" sz="1200" dirty="0">
                        <a:solidFill>
                          <a:schemeClr val="tx1"/>
                        </a:solidFill>
                      </a:endParaRPr>
                    </a:p>
                  </a:txBody>
                  <a:tcPr anchor="ctr"/>
                </a:tc>
                <a:tc>
                  <a:txBody>
                    <a:bodyPr/>
                    <a:lstStyle/>
                    <a:p>
                      <a:pPr algn="ctr"/>
                      <a:endParaRPr lang="en-US" sz="1200" dirty="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r>
                        <a:rPr lang="en-US" sz="1200" baseline="0" dirty="0" smtClean="0">
                          <a:solidFill>
                            <a:schemeClr val="tx1"/>
                          </a:solidFill>
                        </a:rPr>
                        <a:t>5%</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Diverse</a:t>
                      </a:r>
                      <a:r>
                        <a:rPr lang="en-US" sz="1200" b="1" baseline="0" dirty="0" smtClean="0">
                          <a:solidFill>
                            <a:schemeClr val="tx1"/>
                          </a:solidFill>
                        </a:rPr>
                        <a:t> learners support</a:t>
                      </a:r>
                      <a:endParaRPr lang="en-US" sz="1200" b="1" dirty="0" smtClean="0">
                        <a:solidFill>
                          <a:schemeClr val="tx1"/>
                        </a:solidFill>
                      </a:endParaRPr>
                    </a:p>
                  </a:txBody>
                  <a:tcPr anchor="ctr"/>
                </a:tc>
                <a:tc>
                  <a:txBody>
                    <a:bodyPr/>
                    <a:lstStyle/>
                    <a:p>
                      <a:pPr algn="ctr"/>
                      <a:endParaRPr lang="en-US" sz="1200" dirty="0">
                        <a:solidFill>
                          <a:schemeClr val="tx1"/>
                        </a:solidFill>
                      </a:endParaRPr>
                    </a:p>
                  </a:txBody>
                  <a:tcPr anchor="ctr"/>
                </a:tc>
                <a:tc>
                  <a:txBody>
                    <a:bodyPr/>
                    <a:lstStyle/>
                    <a:p>
                      <a:pPr algn="ctr"/>
                      <a:endParaRPr lang="en-US" sz="1200" dirty="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r>
                        <a:rPr lang="en-US" sz="1200" baseline="0" dirty="0" smtClean="0">
                          <a:solidFill>
                            <a:schemeClr val="tx1"/>
                          </a:solidFill>
                        </a:rPr>
                        <a:t>5%</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PreK-2</a:t>
                      </a:r>
                      <a:r>
                        <a:rPr lang="en-US" sz="1200" b="1" baseline="30000" dirty="0" smtClean="0">
                          <a:solidFill>
                            <a:schemeClr val="tx1"/>
                          </a:solidFill>
                        </a:rPr>
                        <a:t>nd</a:t>
                      </a:r>
                      <a:r>
                        <a:rPr lang="en-US" sz="1200" b="1" baseline="0" dirty="0" smtClean="0">
                          <a:solidFill>
                            <a:schemeClr val="tx1"/>
                          </a:solidFill>
                        </a:rPr>
                        <a:t> grade attendance</a:t>
                      </a:r>
                      <a:endParaRPr lang="en-US" sz="1200" b="1" dirty="0" smtClean="0">
                        <a:solidFill>
                          <a:schemeClr val="tx1"/>
                        </a:solidFill>
                      </a:endParaRPr>
                    </a:p>
                  </a:txBody>
                  <a:tcPr anchor="ctr"/>
                </a:tc>
                <a:tc>
                  <a:txBody>
                    <a:bodyPr/>
                    <a:lstStyle/>
                    <a:p>
                      <a:pPr algn="ctr"/>
                      <a:r>
                        <a:rPr lang="en-US" sz="1200" dirty="0" smtClean="0">
                          <a:solidFill>
                            <a:schemeClr val="tx1"/>
                          </a:solidFill>
                        </a:rPr>
                        <a:t>&lt;90%</a:t>
                      </a:r>
                      <a:endParaRPr lang="en-US" sz="1200" dirty="0">
                        <a:solidFill>
                          <a:schemeClr val="tx1"/>
                        </a:solidFill>
                      </a:endParaRPr>
                    </a:p>
                  </a:txBody>
                  <a:tcPr anchor="ctr"/>
                </a:tc>
                <a:tc>
                  <a:txBody>
                    <a:bodyPr/>
                    <a:lstStyle/>
                    <a:p>
                      <a:pPr algn="ctr"/>
                      <a:r>
                        <a:rPr lang="en-US" sz="1200" dirty="0" smtClean="0">
                          <a:solidFill>
                            <a:schemeClr val="tx1"/>
                          </a:solidFill>
                        </a:rPr>
                        <a:t>90%</a:t>
                      </a:r>
                      <a:endParaRPr lang="en-US" sz="1200" dirty="0">
                        <a:solidFill>
                          <a:schemeClr val="tx1"/>
                        </a:solidFill>
                      </a:endParaRPr>
                    </a:p>
                  </a:txBody>
                  <a:tcPr anchor="ctr"/>
                </a:tc>
                <a:tc>
                  <a:txBody>
                    <a:bodyPr/>
                    <a:lstStyle/>
                    <a:p>
                      <a:pPr algn="ctr"/>
                      <a:r>
                        <a:rPr lang="en-US" sz="1200" baseline="0" dirty="0" smtClean="0">
                          <a:solidFill>
                            <a:schemeClr val="tx1"/>
                          </a:solidFill>
                        </a:rPr>
                        <a:t>93%</a:t>
                      </a:r>
                    </a:p>
                  </a:txBody>
                  <a:tcPr anchor="ctr"/>
                </a:tc>
                <a:tc>
                  <a:txBody>
                    <a:bodyPr/>
                    <a:lstStyle/>
                    <a:p>
                      <a:pPr algn="ctr"/>
                      <a:r>
                        <a:rPr lang="en-US" sz="1200" baseline="0" dirty="0" smtClean="0">
                          <a:solidFill>
                            <a:schemeClr val="tx1"/>
                          </a:solidFill>
                        </a:rPr>
                        <a:t>95%</a:t>
                      </a:r>
                    </a:p>
                  </a:txBody>
                  <a:tcPr anchor="ctr"/>
                </a:tc>
                <a:tc>
                  <a:txBody>
                    <a:bodyPr/>
                    <a:lstStyle/>
                    <a:p>
                      <a:pPr algn="ctr"/>
                      <a:r>
                        <a:rPr lang="en-US" sz="1200" baseline="0" dirty="0" smtClean="0">
                          <a:solidFill>
                            <a:schemeClr val="tx1"/>
                          </a:solidFill>
                        </a:rPr>
                        <a:t>96%</a:t>
                      </a:r>
                    </a:p>
                  </a:txBody>
                  <a:tcPr anchor="ctr"/>
                </a:tc>
                <a:tc>
                  <a:txBody>
                    <a:bodyPr/>
                    <a:lstStyle/>
                    <a:p>
                      <a:pPr algn="ctr"/>
                      <a:r>
                        <a:rPr lang="en-US" sz="1200" baseline="0" dirty="0" smtClean="0">
                          <a:solidFill>
                            <a:schemeClr val="tx1"/>
                          </a:solidFill>
                        </a:rPr>
                        <a:t>5%</a:t>
                      </a:r>
                    </a:p>
                  </a:txBody>
                  <a:tcPr anchor="ctr"/>
                </a:tc>
              </a:tr>
              <a:tr h="336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3</a:t>
                      </a:r>
                      <a:r>
                        <a:rPr lang="en-US" sz="1200" b="1" baseline="30000" dirty="0" smtClean="0">
                          <a:solidFill>
                            <a:schemeClr val="tx1"/>
                          </a:solidFill>
                        </a:rPr>
                        <a:t>rd</a:t>
                      </a:r>
                      <a:r>
                        <a:rPr lang="en-US" sz="1200" b="1" dirty="0" smtClean="0">
                          <a:solidFill>
                            <a:schemeClr val="tx1"/>
                          </a:solidFill>
                        </a:rPr>
                        <a:t>-8</a:t>
                      </a:r>
                      <a:r>
                        <a:rPr lang="en-US" sz="1200" b="1" baseline="30000" dirty="0" smtClean="0">
                          <a:solidFill>
                            <a:schemeClr val="tx1"/>
                          </a:solidFill>
                        </a:rPr>
                        <a:t>th</a:t>
                      </a:r>
                      <a:r>
                        <a:rPr lang="en-US" sz="1200" b="1" dirty="0" smtClean="0">
                          <a:solidFill>
                            <a:schemeClr val="tx1"/>
                          </a:solidFill>
                        </a:rPr>
                        <a:t> grade chronic absence</a:t>
                      </a:r>
                    </a:p>
                  </a:txBody>
                  <a:tcPr anchor="ctr"/>
                </a:tc>
                <a:tc>
                  <a:txBody>
                    <a:bodyPr/>
                    <a:lstStyle/>
                    <a:p>
                      <a:pPr algn="ctr"/>
                      <a:endParaRPr lang="en-US" sz="1200" dirty="0">
                        <a:solidFill>
                          <a:schemeClr val="tx1"/>
                        </a:solidFill>
                      </a:endParaRPr>
                    </a:p>
                  </a:txBody>
                  <a:tcPr anchor="ctr"/>
                </a:tc>
                <a:tc>
                  <a:txBody>
                    <a:bodyPr/>
                    <a:lstStyle/>
                    <a:p>
                      <a:pPr algn="ctr"/>
                      <a:endParaRPr lang="en-US" sz="1200" dirty="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r>
                        <a:rPr lang="en-US" sz="1200" baseline="0" dirty="0" smtClean="0">
                          <a:solidFill>
                            <a:schemeClr val="tx1"/>
                          </a:solidFill>
                        </a:rPr>
                        <a:t>10%</a:t>
                      </a:r>
                    </a:p>
                  </a:txBody>
                  <a:tcPr anchor="ctr"/>
                </a:tc>
              </a:tr>
              <a:tr h="3299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Data Quality</a:t>
                      </a:r>
                    </a:p>
                  </a:txBody>
                  <a:tcPr anchor="ctr"/>
                </a:tc>
                <a:tc>
                  <a:txBody>
                    <a:bodyPr/>
                    <a:lstStyle/>
                    <a:p>
                      <a:pPr algn="ctr"/>
                      <a:r>
                        <a:rPr lang="en-US" sz="1200" dirty="0" smtClean="0">
                          <a:solidFill>
                            <a:schemeClr val="tx1"/>
                          </a:solidFill>
                        </a:rPr>
                        <a:t>&lt;80%</a:t>
                      </a:r>
                      <a:endParaRPr lang="en-US" sz="1200" dirty="0">
                        <a:solidFill>
                          <a:schemeClr val="tx1"/>
                        </a:solidFill>
                      </a:endParaRPr>
                    </a:p>
                  </a:txBody>
                  <a:tcPr anchor="ctr"/>
                </a:tc>
                <a:tc>
                  <a:txBody>
                    <a:bodyPr/>
                    <a:lstStyle/>
                    <a:p>
                      <a:pPr algn="ctr"/>
                      <a:r>
                        <a:rPr lang="en-US" sz="1200" dirty="0" smtClean="0">
                          <a:solidFill>
                            <a:schemeClr val="tx1"/>
                          </a:solidFill>
                        </a:rPr>
                        <a:t>80%</a:t>
                      </a:r>
                      <a:endParaRPr lang="en-US" sz="1200" dirty="0">
                        <a:solidFill>
                          <a:schemeClr val="tx1"/>
                        </a:solidFill>
                      </a:endParaRPr>
                    </a:p>
                  </a:txBody>
                  <a:tcPr anchor="ctr"/>
                </a:tc>
                <a:tc>
                  <a:txBody>
                    <a:bodyPr/>
                    <a:lstStyle/>
                    <a:p>
                      <a:pPr algn="ctr"/>
                      <a:endParaRPr lang="en-US" sz="1200" baseline="0" dirty="0" smtClean="0">
                        <a:solidFill>
                          <a:schemeClr val="tx1"/>
                        </a:solidFill>
                      </a:endParaRPr>
                    </a:p>
                  </a:txBody>
                  <a:tcPr anchor="ctr"/>
                </a:tc>
                <a:tc>
                  <a:txBody>
                    <a:bodyPr/>
                    <a:lstStyle/>
                    <a:p>
                      <a:pPr algn="ctr"/>
                      <a:r>
                        <a:rPr lang="en-US" sz="1200" baseline="0" dirty="0" smtClean="0">
                          <a:solidFill>
                            <a:schemeClr val="tx1"/>
                          </a:solidFill>
                        </a:rPr>
                        <a:t>90%</a:t>
                      </a:r>
                    </a:p>
                  </a:txBody>
                  <a:tcPr anchor="ctr"/>
                </a:tc>
                <a:tc>
                  <a:txBody>
                    <a:bodyPr/>
                    <a:lstStyle/>
                    <a:p>
                      <a:pPr algn="ctr"/>
                      <a:r>
                        <a:rPr lang="en-US" sz="1200" baseline="0" dirty="0" smtClean="0">
                          <a:solidFill>
                            <a:schemeClr val="tx1"/>
                          </a:solidFill>
                        </a:rPr>
                        <a:t>100%</a:t>
                      </a:r>
                    </a:p>
                  </a:txBody>
                  <a:tcPr anchor="ctr"/>
                </a:tc>
                <a:tc>
                  <a:txBody>
                    <a:bodyPr/>
                    <a:lstStyle/>
                    <a:p>
                      <a:pPr algn="ctr"/>
                      <a:r>
                        <a:rPr lang="en-US" sz="1200" baseline="0" dirty="0" smtClean="0">
                          <a:solidFill>
                            <a:schemeClr val="tx1"/>
                          </a:solidFill>
                        </a:rPr>
                        <a:t>5%</a:t>
                      </a: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3202140"/>
              </p:ext>
            </p:extLst>
          </p:nvPr>
        </p:nvGraphicFramePr>
        <p:xfrm>
          <a:off x="1295400" y="4831080"/>
          <a:ext cx="6629400" cy="1645920"/>
        </p:xfrm>
        <a:graphic>
          <a:graphicData uri="http://schemas.openxmlformats.org/drawingml/2006/table">
            <a:tbl>
              <a:tblPr firstRow="1" bandRow="1">
                <a:tableStyleId>{5C22544A-7EE6-4342-B048-85BDC9FD1C3A}</a:tableStyleId>
              </a:tblPr>
              <a:tblGrid>
                <a:gridCol w="914400"/>
                <a:gridCol w="2667000"/>
                <a:gridCol w="3048000"/>
              </a:tblGrid>
              <a:tr h="223520">
                <a:tc>
                  <a:txBody>
                    <a:bodyPr/>
                    <a:lstStyle/>
                    <a:p>
                      <a:pPr algn="ctr"/>
                      <a:r>
                        <a:rPr lang="en-US" sz="1200" dirty="0" smtClean="0"/>
                        <a:t>Score</a:t>
                      </a:r>
                      <a:endParaRPr lang="en-US" sz="1200" dirty="0"/>
                    </a:p>
                  </a:txBody>
                  <a:tcPr>
                    <a:solidFill>
                      <a:schemeClr val="tx1"/>
                    </a:solidFill>
                  </a:tcPr>
                </a:tc>
                <a:tc>
                  <a:txBody>
                    <a:bodyPr/>
                    <a:lstStyle/>
                    <a:p>
                      <a:r>
                        <a:rPr lang="en-US" sz="1200" dirty="0" smtClean="0"/>
                        <a:t>Rating</a:t>
                      </a:r>
                      <a:endParaRPr lang="en-US" sz="1200" dirty="0"/>
                    </a:p>
                  </a:txBody>
                  <a:tcPr>
                    <a:solidFill>
                      <a:schemeClr val="tx1"/>
                    </a:solidFill>
                  </a:tcPr>
                </a:tc>
                <a:tc>
                  <a:txBody>
                    <a:bodyPr/>
                    <a:lstStyle/>
                    <a:p>
                      <a:r>
                        <a:rPr lang="en-US" sz="1200" dirty="0" smtClean="0"/>
                        <a:t>Status</a:t>
                      </a:r>
                      <a:endParaRPr lang="en-US" sz="1200" dirty="0"/>
                    </a:p>
                  </a:txBody>
                  <a:tcPr>
                    <a:solidFill>
                      <a:schemeClr val="tx1"/>
                    </a:solidFill>
                  </a:tcPr>
                </a:tc>
              </a:tr>
              <a:tr h="223520">
                <a:tc>
                  <a:txBody>
                    <a:bodyPr/>
                    <a:lstStyle/>
                    <a:p>
                      <a:pPr algn="ctr"/>
                      <a:r>
                        <a:rPr lang="en-US" sz="1200" dirty="0" smtClean="0">
                          <a:solidFill>
                            <a:schemeClr val="bg1"/>
                          </a:solidFill>
                        </a:rPr>
                        <a:t>4.0</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Tier 1:  Distinguished</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Not on Probation</a:t>
                      </a:r>
                      <a:endParaRPr lang="en-US" sz="1200" dirty="0">
                        <a:solidFill>
                          <a:schemeClr val="bg1"/>
                        </a:solidFill>
                      </a:endParaRPr>
                    </a:p>
                  </a:txBody>
                  <a:tcPr>
                    <a:solidFill>
                      <a:schemeClr val="accent1"/>
                    </a:solidFill>
                  </a:tcPr>
                </a:tc>
              </a:tr>
              <a:tr h="223520">
                <a:tc>
                  <a:txBody>
                    <a:bodyPr/>
                    <a:lstStyle/>
                    <a:p>
                      <a:pPr algn="ctr"/>
                      <a:r>
                        <a:rPr lang="en-US" sz="1200" dirty="0" smtClean="0">
                          <a:solidFill>
                            <a:schemeClr val="tx1"/>
                          </a:solidFill>
                        </a:rPr>
                        <a:t>3.5</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Tier 2:  Advanced</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chemeClr val="accent3"/>
                    </a:solidFill>
                  </a:tcPr>
                </a:tc>
              </a:tr>
              <a:tr h="223520">
                <a:tc>
                  <a:txBody>
                    <a:bodyPr/>
                    <a:lstStyle/>
                    <a:p>
                      <a:pPr algn="ctr"/>
                      <a:r>
                        <a:rPr lang="en-US" sz="1200" dirty="0" smtClean="0">
                          <a:solidFill>
                            <a:schemeClr val="tx1"/>
                          </a:solidFill>
                        </a:rPr>
                        <a:t>3.0</a:t>
                      </a:r>
                      <a:endParaRPr lang="en-US" sz="1200" dirty="0">
                        <a:solidFill>
                          <a:schemeClr val="tx1"/>
                        </a:solidFill>
                      </a:endParaRPr>
                    </a:p>
                  </a:txBody>
                  <a:tcPr>
                    <a:solidFill>
                      <a:srgbClr val="FFC000"/>
                    </a:solidFill>
                  </a:tcPr>
                </a:tc>
                <a:tc>
                  <a:txBody>
                    <a:bodyPr/>
                    <a:lstStyle/>
                    <a:p>
                      <a:r>
                        <a:rPr lang="en-US" sz="1200" dirty="0" smtClean="0">
                          <a:solidFill>
                            <a:schemeClr val="tx1"/>
                          </a:solidFill>
                        </a:rPr>
                        <a:t>Tier 3:</a:t>
                      </a:r>
                      <a:r>
                        <a:rPr lang="en-US" sz="1200" baseline="0" dirty="0" smtClean="0">
                          <a:solidFill>
                            <a:schemeClr val="tx1"/>
                          </a:solidFill>
                        </a:rPr>
                        <a:t>  Proficient</a:t>
                      </a:r>
                    </a:p>
                  </a:txBody>
                  <a:tcPr>
                    <a:solidFill>
                      <a:srgbClr val="FFC000"/>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rgbClr val="FFC000"/>
                    </a:solidFill>
                  </a:tcPr>
                </a:tc>
              </a:tr>
              <a:tr h="223520">
                <a:tc>
                  <a:txBody>
                    <a:bodyPr/>
                    <a:lstStyle/>
                    <a:p>
                      <a:pPr algn="ctr"/>
                      <a:r>
                        <a:rPr lang="en-US" sz="1200" dirty="0" smtClean="0">
                          <a:solidFill>
                            <a:schemeClr val="bg1"/>
                          </a:solidFill>
                        </a:rPr>
                        <a:t>2.0</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Tier 4:  Needs Improvement</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Probation</a:t>
                      </a:r>
                      <a:endParaRPr lang="en-US" sz="1200" dirty="0">
                        <a:solidFill>
                          <a:schemeClr val="bg1"/>
                        </a:solidFill>
                      </a:endParaRPr>
                    </a:p>
                  </a:txBody>
                  <a:tcPr>
                    <a:solidFill>
                      <a:schemeClr val="accent2"/>
                    </a:solidFill>
                  </a:tcPr>
                </a:tc>
              </a:tr>
              <a:tr h="223520">
                <a:tc>
                  <a:txBody>
                    <a:bodyPr/>
                    <a:lstStyle/>
                    <a:p>
                      <a:pPr algn="ctr"/>
                      <a:r>
                        <a:rPr lang="en-US" sz="1200" dirty="0" smtClean="0">
                          <a:solidFill>
                            <a:schemeClr val="bg1"/>
                          </a:solidFill>
                        </a:rPr>
                        <a:t>&lt;2.0</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Tier 5:  Academic Warning</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Probation &amp; Priority for Intervention</a:t>
                      </a:r>
                      <a:endParaRPr lang="en-US" sz="1200" dirty="0">
                        <a:solidFill>
                          <a:schemeClr val="bg1"/>
                        </a:solidFill>
                      </a:endParaRPr>
                    </a:p>
                  </a:txBody>
                  <a:tcPr>
                    <a:solidFill>
                      <a:schemeClr val="accent2">
                        <a:lumMod val="50000"/>
                      </a:schemeClr>
                    </a:solidFill>
                  </a:tcP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15</a:t>
            </a:fld>
            <a:endParaRPr lang="en-US" smtClean="0"/>
          </a:p>
        </p:txBody>
      </p:sp>
      <p:sp>
        <p:nvSpPr>
          <p:cNvPr id="7" name="TextBox 6"/>
          <p:cNvSpPr txBox="1"/>
          <p:nvPr/>
        </p:nvSpPr>
        <p:spPr>
          <a:xfrm>
            <a:off x="3505200" y="7620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5887767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High School Rating Calculation and Metric Definition</a:t>
            </a:r>
            <a:endParaRPr lang="en-US" dirty="0"/>
          </a:p>
        </p:txBody>
      </p:sp>
      <p:sp>
        <p:nvSpPr>
          <p:cNvPr id="3" name="TextBox 2"/>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4"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20624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7239000" cy="1079500"/>
          </a:xfrm>
        </p:spPr>
        <p:txBody>
          <a:bodyPr/>
          <a:lstStyle/>
          <a:p>
            <a:r>
              <a:rPr lang="en-US" dirty="0" smtClean="0"/>
              <a:t>High School Weighting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2594587"/>
              </p:ext>
            </p:extLst>
          </p:nvPr>
        </p:nvGraphicFramePr>
        <p:xfrm>
          <a:off x="2819400" y="1683216"/>
          <a:ext cx="6188075" cy="448898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9294" y="2057400"/>
            <a:ext cx="3097306" cy="3139321"/>
          </a:xfrm>
          <a:prstGeom prst="rect">
            <a:avLst/>
          </a:prstGeom>
          <a:noFill/>
        </p:spPr>
        <p:txBody>
          <a:bodyPr wrap="square" rtlCol="0">
            <a:spAutoFit/>
          </a:bodyPr>
          <a:lstStyle/>
          <a:p>
            <a:r>
              <a:rPr lang="en-US" sz="2400" b="1" u="sng" dirty="0" smtClean="0"/>
              <a:t>Summary </a:t>
            </a:r>
          </a:p>
          <a:p>
            <a:r>
              <a:rPr lang="en-US" sz="2400" b="1" dirty="0" smtClean="0">
                <a:solidFill>
                  <a:schemeClr val="accent2"/>
                </a:solidFill>
              </a:rPr>
              <a:t>40% </a:t>
            </a:r>
            <a:r>
              <a:rPr lang="en-US" dirty="0" smtClean="0"/>
              <a:t>Growth on EPAS</a:t>
            </a:r>
          </a:p>
          <a:p>
            <a:r>
              <a:rPr lang="en-US" sz="2400" b="1" dirty="0" smtClean="0">
                <a:solidFill>
                  <a:schemeClr val="accent2"/>
                </a:solidFill>
              </a:rPr>
              <a:t>20% </a:t>
            </a:r>
            <a:r>
              <a:rPr lang="en-US" dirty="0" smtClean="0"/>
              <a:t>Attainment on EPAS</a:t>
            </a:r>
          </a:p>
          <a:p>
            <a:pPr marL="627063" indent="-627063"/>
            <a:r>
              <a:rPr lang="en-US" sz="2400" b="1" dirty="0" smtClean="0">
                <a:solidFill>
                  <a:schemeClr val="accent2"/>
                </a:solidFill>
              </a:rPr>
              <a:t>25% </a:t>
            </a:r>
            <a:r>
              <a:rPr lang="en-US" dirty="0"/>
              <a:t>S</a:t>
            </a:r>
            <a:r>
              <a:rPr lang="en-US" dirty="0" smtClean="0"/>
              <a:t>tudent engagement (graduation &amp; progress toward graduation)</a:t>
            </a:r>
          </a:p>
          <a:p>
            <a:pPr>
              <a:defRPr/>
            </a:pPr>
            <a:r>
              <a:rPr lang="en-US" sz="2400" b="1" dirty="0" smtClean="0">
                <a:solidFill>
                  <a:schemeClr val="accent2"/>
                </a:solidFill>
              </a:rPr>
              <a:t>10% </a:t>
            </a:r>
            <a:r>
              <a:rPr lang="en-US" dirty="0"/>
              <a:t>Early College and Career </a:t>
            </a:r>
            <a:r>
              <a:rPr lang="en-US" dirty="0" smtClean="0"/>
              <a:t> </a:t>
            </a:r>
          </a:p>
          <a:p>
            <a:pPr>
              <a:defRPr/>
            </a:pPr>
            <a:r>
              <a:rPr lang="en-US" dirty="0"/>
              <a:t> </a:t>
            </a:r>
            <a:r>
              <a:rPr lang="en-US" dirty="0" smtClean="0"/>
              <a:t>           Credentials</a:t>
            </a:r>
            <a:endParaRPr lang="en-US" dirty="0"/>
          </a:p>
          <a:p>
            <a:r>
              <a:rPr lang="en-US" sz="2400" b="1" dirty="0" smtClean="0">
                <a:solidFill>
                  <a:schemeClr val="accent2"/>
                </a:solidFill>
              </a:rPr>
              <a:t>5</a:t>
            </a:r>
            <a:r>
              <a:rPr lang="en-US" sz="2400" b="1" dirty="0">
                <a:solidFill>
                  <a:schemeClr val="accent2"/>
                </a:solidFill>
              </a:rPr>
              <a:t>%</a:t>
            </a:r>
            <a:r>
              <a:rPr lang="en-US" dirty="0" smtClean="0"/>
              <a:t> Data Quality</a:t>
            </a:r>
            <a:endParaRPr lang="en-US" dirty="0"/>
          </a:p>
        </p:txBody>
      </p:sp>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17</a:t>
            </a:fld>
            <a:endParaRPr lang="en-US" smtClean="0"/>
          </a:p>
        </p:txBody>
      </p:sp>
      <p:sp>
        <p:nvSpPr>
          <p:cNvPr id="7" name="TextBox 6"/>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9"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
        <p:nvSpPr>
          <p:cNvPr id="3" name="TextBox 2"/>
          <p:cNvSpPr txBox="1"/>
          <p:nvPr/>
        </p:nvSpPr>
        <p:spPr>
          <a:xfrm>
            <a:off x="5029200" y="5986046"/>
            <a:ext cx="4038600" cy="338554"/>
          </a:xfrm>
          <a:prstGeom prst="rect">
            <a:avLst/>
          </a:prstGeom>
          <a:noFill/>
          <a:ln>
            <a:solidFill>
              <a:schemeClr val="tx1"/>
            </a:solidFill>
            <a:prstDash val="dash"/>
          </a:ln>
        </p:spPr>
        <p:txBody>
          <a:bodyPr wrap="square" rtlCol="0">
            <a:spAutoFit/>
          </a:bodyPr>
          <a:lstStyle/>
          <a:p>
            <a:pPr algn="ctr"/>
            <a:r>
              <a:rPr lang="en-US" sz="1600" dirty="0" smtClean="0"/>
              <a:t>Diverse learners support metric / weight TBD</a:t>
            </a:r>
            <a:endParaRPr lang="en-US" sz="1600" dirty="0"/>
          </a:p>
        </p:txBody>
      </p:sp>
    </p:spTree>
    <p:extLst>
      <p:ext uri="{BB962C8B-B14F-4D97-AF65-F5344CB8AC3E}">
        <p14:creationId xmlns:p14="http://schemas.microsoft.com/office/powerpoint/2010/main" val="174553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School Metrics</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805837384"/>
              </p:ext>
            </p:extLst>
          </p:nvPr>
        </p:nvGraphicFramePr>
        <p:xfrm>
          <a:off x="228600" y="1371600"/>
          <a:ext cx="8686800" cy="4667615"/>
        </p:xfrm>
        <a:graphic>
          <a:graphicData uri="http://schemas.openxmlformats.org/drawingml/2006/table">
            <a:tbl>
              <a:tblPr firstRow="1" bandRow="1">
                <a:tableStyleId>{5C22544A-7EE6-4342-B048-85BDC9FD1C3A}</a:tableStyleId>
              </a:tblPr>
              <a:tblGrid>
                <a:gridCol w="685800"/>
                <a:gridCol w="1905000"/>
                <a:gridCol w="4994856"/>
                <a:gridCol w="1101144"/>
              </a:tblGrid>
              <a:tr h="347025">
                <a:tc gridSpan="2">
                  <a:txBody>
                    <a:bodyPr/>
                    <a:lstStyle/>
                    <a:p>
                      <a:pPr algn="ctr"/>
                      <a:r>
                        <a:rPr lang="en-US" sz="1400" dirty="0" smtClean="0"/>
                        <a:t>Metric</a:t>
                      </a:r>
                      <a:endParaRPr lang="en-US" sz="1400" dirty="0"/>
                    </a:p>
                  </a:txBody>
                  <a:tcPr anchor="ctr">
                    <a:solidFill>
                      <a:schemeClr val="tx2"/>
                    </a:solidFill>
                  </a:tcPr>
                </a:tc>
                <a:tc hMerge="1">
                  <a:txBody>
                    <a:bodyPr/>
                    <a:lstStyle/>
                    <a:p>
                      <a:pPr algn="ctr"/>
                      <a:endParaRPr lang="en-US" sz="1400" dirty="0"/>
                    </a:p>
                  </a:txBody>
                  <a:tcPr anchor="ctr">
                    <a:solidFill>
                      <a:schemeClr val="tx2"/>
                    </a:solidFill>
                  </a:tcPr>
                </a:tc>
                <a:tc>
                  <a:txBody>
                    <a:bodyPr/>
                    <a:lstStyle/>
                    <a:p>
                      <a:pPr algn="ctr"/>
                      <a:r>
                        <a:rPr lang="en-US" sz="1400" dirty="0" smtClean="0"/>
                        <a:t>Definition</a:t>
                      </a:r>
                      <a:endParaRPr lang="en-US" sz="1400" dirty="0"/>
                    </a:p>
                  </a:txBody>
                  <a:tcPr anchor="ctr">
                    <a:solidFill>
                      <a:schemeClr val="tx2"/>
                    </a:solidFill>
                  </a:tcPr>
                </a:tc>
                <a:tc>
                  <a:txBody>
                    <a:bodyPr/>
                    <a:lstStyle/>
                    <a:p>
                      <a:pPr algn="ctr"/>
                      <a:r>
                        <a:rPr lang="en-US" sz="1400" dirty="0" smtClean="0"/>
                        <a:t>Weight</a:t>
                      </a:r>
                      <a:endParaRPr lang="en-US" sz="1400" dirty="0"/>
                    </a:p>
                  </a:txBody>
                  <a:tcPr anchor="ctr">
                    <a:solidFill>
                      <a:schemeClr val="tx2"/>
                    </a:solidFill>
                  </a:tcPr>
                </a:tc>
              </a:tr>
              <a:tr h="262575">
                <a:tc gridSpan="2">
                  <a:txBody>
                    <a:bodyPr/>
                    <a:lstStyle/>
                    <a:p>
                      <a:pPr algn="l"/>
                      <a:r>
                        <a:rPr lang="en-US" sz="1200" b="1" dirty="0" smtClean="0">
                          <a:solidFill>
                            <a:schemeClr val="tx2"/>
                          </a:solidFill>
                        </a:rPr>
                        <a:t>EPAS Composite Growth</a:t>
                      </a:r>
                      <a:endParaRPr lang="en-US" sz="1200" b="1" dirty="0">
                        <a:solidFill>
                          <a:schemeClr val="tx2"/>
                        </a:solidFill>
                      </a:endParaRPr>
                    </a:p>
                  </a:txBody>
                  <a:tcPr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a:endParaRPr lang="en-US" sz="1200" b="1" dirty="0">
                        <a:solidFill>
                          <a:schemeClr val="tx2"/>
                        </a:solidFill>
                      </a:endParaRPr>
                    </a:p>
                  </a:txBody>
                  <a:tcPr anchor="ctr">
                    <a:solidFill>
                      <a:schemeClr val="accent1">
                        <a:lumMod val="20000"/>
                        <a:lumOff val="80000"/>
                      </a:schemeClr>
                    </a:solidFill>
                  </a:tcPr>
                </a:tc>
                <a:tc>
                  <a:txBody>
                    <a:bodyPr/>
                    <a:lstStyle/>
                    <a:p>
                      <a:pPr algn="l"/>
                      <a:r>
                        <a:rPr lang="en-US" sz="1200" baseline="0" dirty="0" smtClean="0"/>
                        <a:t>Growth percentile of the school on the 9</a:t>
                      </a:r>
                      <a:r>
                        <a:rPr lang="en-US" sz="1200" baseline="30000" dirty="0" smtClean="0"/>
                        <a:t>th</a:t>
                      </a:r>
                      <a:r>
                        <a:rPr lang="en-US" sz="1200" baseline="0" dirty="0" smtClean="0"/>
                        <a:t> grade EXPLORE, 10</a:t>
                      </a:r>
                      <a:r>
                        <a:rPr lang="en-US" sz="1200" baseline="30000" dirty="0" smtClean="0"/>
                        <a:t>th</a:t>
                      </a:r>
                      <a:r>
                        <a:rPr lang="en-US" sz="1200" baseline="0" dirty="0" smtClean="0"/>
                        <a:t> grade PLAN, and 11</a:t>
                      </a:r>
                      <a:r>
                        <a:rPr lang="en-US" sz="1200" baseline="30000" dirty="0" smtClean="0"/>
                        <a:t>th</a:t>
                      </a:r>
                      <a:r>
                        <a:rPr lang="en-US" sz="1200" baseline="0" dirty="0" smtClean="0"/>
                        <a:t> grade ACT assessments</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15%</a:t>
                      </a:r>
                    </a:p>
                  </a:txBody>
                  <a:tcPr anchor="ctr">
                    <a:lnB w="12700" cap="flat" cmpd="sng" algn="ctr">
                      <a:solidFill>
                        <a:schemeClr val="tx1"/>
                      </a:solidFill>
                      <a:prstDash val="solid"/>
                      <a:round/>
                      <a:headEnd type="none" w="med" len="med"/>
                      <a:tailEnd type="none" w="med" len="med"/>
                    </a:lnB>
                    <a:noFill/>
                  </a:tcPr>
                </a:tc>
              </a:tr>
              <a:tr h="0">
                <a:tc gridSpan="2">
                  <a:txBody>
                    <a:bodyPr/>
                    <a:lstStyle/>
                    <a:p>
                      <a:pPr algn="l"/>
                      <a:r>
                        <a:rPr lang="en-US" sz="1200" b="1" dirty="0" smtClean="0">
                          <a:solidFill>
                            <a:schemeClr val="tx2"/>
                          </a:solidFill>
                        </a:rPr>
                        <a:t>Priority</a:t>
                      </a:r>
                      <a:r>
                        <a:rPr lang="en-US" sz="1200" b="1" baseline="0" dirty="0" smtClean="0">
                          <a:solidFill>
                            <a:schemeClr val="tx2"/>
                          </a:solidFill>
                        </a:rPr>
                        <a:t> Group EPAS Composite Growth</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a:endParaRPr lang="en-US" sz="1200" b="1" dirty="0">
                        <a:solidFill>
                          <a:schemeClr val="tx2"/>
                        </a:solidFill>
                      </a:endParaRPr>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Growth percentile of each priority group (ELL, IEP, African-American, Hispanic) on the 9</a:t>
                      </a:r>
                      <a:r>
                        <a:rPr lang="en-US" sz="1200" baseline="30000" dirty="0" smtClean="0"/>
                        <a:t>th</a:t>
                      </a:r>
                      <a:r>
                        <a:rPr lang="en-US" sz="1200" baseline="0" dirty="0" smtClean="0"/>
                        <a:t> grade EXPLORE, 10</a:t>
                      </a:r>
                      <a:r>
                        <a:rPr lang="en-US" sz="1200" baseline="30000" dirty="0" smtClean="0"/>
                        <a:t>th</a:t>
                      </a:r>
                      <a:r>
                        <a:rPr lang="en-US" sz="1200" baseline="0" dirty="0" smtClean="0"/>
                        <a:t> grade PLAN, and 11</a:t>
                      </a:r>
                      <a:r>
                        <a:rPr lang="en-US" sz="1200" baseline="30000" dirty="0" smtClean="0"/>
                        <a:t>th</a:t>
                      </a:r>
                      <a:r>
                        <a:rPr lang="en-US" sz="1200" baseline="0" dirty="0" smtClean="0"/>
                        <a:t> grade ACT assessments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5">
                <a:tc gridSpan="2">
                  <a:txBody>
                    <a:bodyPr/>
                    <a:lstStyle/>
                    <a:p>
                      <a:pPr algn="l"/>
                      <a:r>
                        <a:rPr lang="en-US" sz="1200" b="1" dirty="0" smtClean="0">
                          <a:solidFill>
                            <a:schemeClr val="tx2"/>
                          </a:solidFill>
                        </a:rPr>
                        <a:t>Percentage of Students</a:t>
                      </a:r>
                      <a:r>
                        <a:rPr lang="en-US" sz="1200" b="1" baseline="0" dirty="0" smtClean="0">
                          <a:solidFill>
                            <a:schemeClr val="tx2"/>
                          </a:solidFill>
                        </a:rPr>
                        <a:t> Meeting EPAS Growth Targets</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a:endParaRPr lang="en-US" sz="1200" b="1" dirty="0">
                        <a:solidFill>
                          <a:schemeClr val="tx2"/>
                        </a:solidFill>
                      </a:endParaRPr>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Percentage of students who</a:t>
                      </a:r>
                      <a:r>
                        <a:rPr lang="en-US" sz="1200" baseline="0" dirty="0" smtClean="0">
                          <a:solidFill>
                            <a:schemeClr val="tx1"/>
                          </a:solidFill>
                        </a:rPr>
                        <a:t> achieve their individual growth targets for EPAS Composite score</a:t>
                      </a:r>
                      <a:endParaRPr lang="en-US" sz="1200" dirty="0" smtClean="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solidFill>
                            <a:schemeClr val="tx1"/>
                          </a:solidFill>
                        </a:rPr>
                        <a:t>10%</a:t>
                      </a:r>
                      <a:endParaRPr lang="en-US" sz="1200" baseline="0" dirty="0" smtClean="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Overall</a:t>
                      </a:r>
                      <a:r>
                        <a:rPr lang="en-US" sz="1200" b="1" baseline="0" dirty="0" smtClean="0">
                          <a:solidFill>
                            <a:schemeClr val="tx2"/>
                          </a:solidFill>
                        </a:rPr>
                        <a:t> Student Performance on EPAS</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National performance percentile of the school on EPAS composite measures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ACT score 21+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solidFill>
                      <a:schemeClr val="accent1">
                        <a:lumMod val="20000"/>
                        <a:lumOff val="80000"/>
                      </a:schemeClr>
                    </a:solidFill>
                  </a:tcPr>
                </a:tc>
                <a:tc>
                  <a:txBody>
                    <a:bodyPr/>
                    <a:lstStyle/>
                    <a:p>
                      <a:pPr algn="l"/>
                      <a:r>
                        <a:rPr lang="en-US" sz="1200" dirty="0" smtClean="0"/>
                        <a:t>% of graduates</a:t>
                      </a:r>
                      <a:r>
                        <a:rPr lang="en-US" sz="1200" baseline="0" dirty="0" smtClean="0"/>
                        <a:t> </a:t>
                      </a:r>
                      <a:r>
                        <a:rPr lang="en-US" sz="1200" dirty="0" smtClean="0"/>
                        <a:t>who earn a 21 or above on the ACT</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Early College and Career</a:t>
                      </a:r>
                      <a:r>
                        <a:rPr lang="en-US" sz="1200" b="1" baseline="0" dirty="0" smtClean="0">
                          <a:solidFill>
                            <a:schemeClr val="tx2"/>
                          </a:solidFill>
                        </a:rPr>
                        <a:t> Credentials</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solidFill>
                      <a:schemeClr val="accent1">
                        <a:lumMod val="20000"/>
                        <a:lumOff val="80000"/>
                      </a:schemeClr>
                    </a:solidFill>
                  </a:tcPr>
                </a:tc>
                <a:tc>
                  <a:txBody>
                    <a:bodyPr/>
                    <a:lstStyle/>
                    <a:p>
                      <a:pPr algn="l"/>
                      <a:r>
                        <a:rPr lang="en-US" sz="1200" dirty="0" smtClean="0"/>
                        <a:t>Percent of graduates receiving  passing grades in early</a:t>
                      </a:r>
                      <a:r>
                        <a:rPr lang="en-US" sz="1200" baseline="0" dirty="0" smtClean="0"/>
                        <a:t> college courses, scoring a 3+ on AP exams, scoring 4+ on IB exams, or receiving career certifications</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5478">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Student engage-</a:t>
                      </a:r>
                      <a:r>
                        <a:rPr lang="en-US" sz="1200" b="1" dirty="0" err="1" smtClean="0">
                          <a:solidFill>
                            <a:schemeClr val="tx2"/>
                          </a:solidFill>
                        </a:rPr>
                        <a:t>ment</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Graduation rate</a:t>
                      </a:r>
                    </a:p>
                  </a:txBody>
                  <a:tcPr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l"/>
                      <a:r>
                        <a:rPr lang="en-US" sz="1200" dirty="0" smtClean="0"/>
                        <a:t>Four-year</a:t>
                      </a:r>
                      <a:r>
                        <a:rPr lang="en-US" sz="1200" baseline="0" dirty="0" smtClean="0"/>
                        <a:t> cohort graduation rate</a:t>
                      </a:r>
                      <a:endParaRPr lang="en-US" sz="1200" dirty="0"/>
                    </a:p>
                  </a:txBody>
                  <a:tcPr anchor="ctr">
                    <a:lnT w="12700" cap="flat" cmpd="sng" algn="ctr">
                      <a:solidFill>
                        <a:schemeClr val="tx1"/>
                      </a:solidFill>
                      <a:prstDash val="solid"/>
                      <a:round/>
                      <a:headEnd type="none" w="med" len="med"/>
                      <a:tailEnd type="none" w="med" len="med"/>
                    </a:lnT>
                    <a:noFill/>
                  </a:tcPr>
                </a:tc>
                <a:tc>
                  <a:txBody>
                    <a:bodyPr/>
                    <a:lstStyle/>
                    <a:p>
                      <a:pPr algn="ctr"/>
                      <a:r>
                        <a:rPr lang="en-US" sz="1200" baseline="0" dirty="0" smtClean="0"/>
                        <a:t>10%</a:t>
                      </a:r>
                    </a:p>
                  </a:txBody>
                  <a:tcPr anchor="ctr">
                    <a:lnT w="12700" cap="flat" cmpd="sng" algn="ctr">
                      <a:solidFill>
                        <a:schemeClr val="tx1"/>
                      </a:solidFill>
                      <a:prstDash val="solid"/>
                      <a:round/>
                      <a:headEnd type="none" w="med" len="med"/>
                      <a:tailEnd type="none" w="med" len="med"/>
                    </a:lnT>
                    <a:noFill/>
                  </a:tcPr>
                </a:tc>
              </a:tr>
              <a:tr h="31547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One-Year</a:t>
                      </a:r>
                      <a:r>
                        <a:rPr lang="en-US" sz="1200" b="1" baseline="0" dirty="0" smtClean="0">
                          <a:solidFill>
                            <a:schemeClr val="tx2"/>
                          </a:solidFill>
                        </a:rPr>
                        <a:t> Dropout Rate</a:t>
                      </a:r>
                      <a:endParaRPr lang="en-US" sz="1200" b="1" dirty="0" smtClean="0">
                        <a:solidFill>
                          <a:schemeClr val="tx2"/>
                        </a:solidFill>
                      </a:endParaRPr>
                    </a:p>
                  </a:txBody>
                  <a:tcPr anchor="ctr">
                    <a:solidFill>
                      <a:schemeClr val="accent1">
                        <a:lumMod val="20000"/>
                        <a:lumOff val="80000"/>
                      </a:schemeClr>
                    </a:solidFill>
                  </a:tcPr>
                </a:tc>
                <a:tc>
                  <a:txBody>
                    <a:bodyPr/>
                    <a:lstStyle/>
                    <a:p>
                      <a:pPr algn="l"/>
                      <a:r>
                        <a:rPr lang="en-US" sz="1200" dirty="0" smtClean="0"/>
                        <a:t>Percent of students in grades 9-12 who drop out during the school</a:t>
                      </a:r>
                      <a:r>
                        <a:rPr lang="en-US" sz="1200" baseline="0" dirty="0" smtClean="0"/>
                        <a:t> year</a:t>
                      </a:r>
                      <a:endParaRPr lang="en-US" sz="1200" dirty="0"/>
                    </a:p>
                  </a:txBody>
                  <a:tcPr anchor="ctr">
                    <a:noFill/>
                  </a:tcPr>
                </a:tc>
                <a:tc>
                  <a:txBody>
                    <a:bodyPr/>
                    <a:lstStyle/>
                    <a:p>
                      <a:pPr algn="ctr"/>
                      <a:r>
                        <a:rPr lang="en-US" sz="1200" baseline="0" dirty="0" smtClean="0"/>
                        <a:t>5%</a:t>
                      </a:r>
                    </a:p>
                  </a:txBody>
                  <a:tcPr anchor="ctr">
                    <a:noFill/>
                  </a:tcPr>
                </a:tc>
              </a:tr>
              <a:tr h="315478">
                <a:tc vMerge="1">
                  <a:txBody>
                    <a:bodyPr/>
                    <a:lstStyle/>
                    <a:p>
                      <a:pPr algn="l"/>
                      <a:endParaRPr lang="en-US" sz="1200" b="1" dirty="0">
                        <a:solidFill>
                          <a:schemeClr val="tx2"/>
                        </a:solidFill>
                      </a:endParaRPr>
                    </a:p>
                  </a:txBody>
                  <a:tcPr anchor="ctr">
                    <a:solidFill>
                      <a:schemeClr val="accent1">
                        <a:lumMod val="20000"/>
                        <a:lumOff val="80000"/>
                      </a:schemeClr>
                    </a:solidFill>
                  </a:tcPr>
                </a:tc>
                <a:tc>
                  <a:txBody>
                    <a:bodyPr/>
                    <a:lstStyle/>
                    <a:p>
                      <a:pPr algn="l"/>
                      <a:r>
                        <a:rPr lang="en-US" sz="1200" b="1" dirty="0" smtClean="0">
                          <a:solidFill>
                            <a:schemeClr val="tx2"/>
                          </a:solidFill>
                        </a:rPr>
                        <a:t>Attendance</a:t>
                      </a:r>
                      <a:endParaRPr lang="en-US" sz="1200" b="1" dirty="0">
                        <a:solidFill>
                          <a:schemeClr val="tx2"/>
                        </a:solidFill>
                      </a:endParaRPr>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Year-end student attendance</a:t>
                      </a:r>
                    </a:p>
                  </a:txBody>
                  <a:tcPr anchor="ctr">
                    <a:noFill/>
                  </a:tcPr>
                </a:tc>
                <a:tc>
                  <a:txBody>
                    <a:bodyPr/>
                    <a:lstStyle/>
                    <a:p>
                      <a:pPr algn="ctr"/>
                      <a:r>
                        <a:rPr lang="en-US" sz="1200" baseline="0" dirty="0" smtClean="0"/>
                        <a:t>5%</a:t>
                      </a:r>
                    </a:p>
                  </a:txBody>
                  <a:tcPr anchor="ctr">
                    <a:noFill/>
                  </a:tcPr>
                </a:tc>
              </a:tr>
              <a:tr h="315478">
                <a:tc vMerge="1">
                  <a:txBody>
                    <a:bodyPr/>
                    <a:lstStyle/>
                    <a:p>
                      <a:pPr algn="l"/>
                      <a:endParaRPr lang="en-US" sz="1200" b="1" dirty="0">
                        <a:solidFill>
                          <a:schemeClr val="tx2"/>
                        </a:solidFill>
                      </a:endParaRPr>
                    </a:p>
                  </a:txBody>
                  <a:tcPr anchor="ctr">
                    <a:solidFill>
                      <a:schemeClr val="accent1">
                        <a:lumMod val="20000"/>
                        <a:lumOff val="80000"/>
                      </a:schemeClr>
                    </a:solidFill>
                  </a:tcPr>
                </a:tc>
                <a:tc>
                  <a:txBody>
                    <a:bodyPr/>
                    <a:lstStyle/>
                    <a:p>
                      <a:pPr algn="l"/>
                      <a:r>
                        <a:rPr lang="en-US" sz="1200" b="1" dirty="0" smtClean="0">
                          <a:solidFill>
                            <a:schemeClr val="tx2"/>
                          </a:solidFill>
                        </a:rPr>
                        <a:t>Freshmen</a:t>
                      </a:r>
                      <a:r>
                        <a:rPr lang="en-US" sz="1200" b="1" baseline="0" dirty="0" smtClean="0">
                          <a:solidFill>
                            <a:schemeClr val="tx2"/>
                          </a:solidFill>
                        </a:rPr>
                        <a:t> On-Track</a:t>
                      </a:r>
                      <a:endParaRPr lang="en-US" sz="1200" b="1" dirty="0">
                        <a:solidFill>
                          <a:schemeClr val="tx2"/>
                        </a:solidFill>
                      </a:endParaRPr>
                    </a:p>
                  </a:txBody>
                  <a:tcPr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Percent of students in grade</a:t>
                      </a:r>
                      <a:r>
                        <a:rPr lang="en-US" sz="1200" baseline="0" dirty="0" smtClean="0"/>
                        <a:t> </a:t>
                      </a:r>
                      <a:r>
                        <a:rPr lang="en-US" sz="1200" dirty="0" smtClean="0"/>
                        <a:t>9 who are on-track at the end of the school year</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5%</a:t>
                      </a:r>
                    </a:p>
                  </a:txBody>
                  <a:tcPr anchor="ctr">
                    <a:lnB w="12700" cap="flat" cmpd="sng" algn="ctr">
                      <a:solidFill>
                        <a:schemeClr val="tx1"/>
                      </a:solidFill>
                      <a:prstDash val="solid"/>
                      <a:round/>
                      <a:headEnd type="none" w="med" len="med"/>
                      <a:tailEnd type="none" w="med" len="med"/>
                    </a:lnB>
                    <a:noFill/>
                  </a:tcPr>
                </a:tc>
              </a:tr>
              <a:tr h="31547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Data Quality</a:t>
                      </a:r>
                    </a:p>
                  </a:txBody>
                  <a:tcPr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solidFill>
                      <a:schemeClr val="accent1">
                        <a:lumMod val="20000"/>
                        <a:lumOff val="80000"/>
                      </a:schemeClr>
                    </a:solidFill>
                  </a:tcPr>
                </a:tc>
                <a:tc>
                  <a:txBody>
                    <a:bodyPr/>
                    <a:lstStyle/>
                    <a:p>
                      <a:pPr algn="l"/>
                      <a:r>
                        <a:rPr lang="en-US" sz="1200" dirty="0" smtClean="0"/>
                        <a:t>Data Quality Index (DQI)</a:t>
                      </a:r>
                      <a:r>
                        <a:rPr lang="en-US" sz="1200" baseline="0" dirty="0" smtClean="0"/>
                        <a:t> score</a:t>
                      </a:r>
                      <a:endParaRPr lang="en-US" sz="1200" dirty="0"/>
                    </a:p>
                  </a:txBody>
                  <a:tcPr anchor="ctr">
                    <a:lnT w="12700" cap="flat" cmpd="sng" algn="ctr">
                      <a:solidFill>
                        <a:schemeClr val="tx1"/>
                      </a:solidFill>
                      <a:prstDash val="solid"/>
                      <a:round/>
                      <a:headEnd type="none" w="med" len="med"/>
                      <a:tailEnd type="none" w="med" len="med"/>
                    </a:lnT>
                    <a:noFill/>
                  </a:tcPr>
                </a:tc>
                <a:tc>
                  <a:txBody>
                    <a:bodyPr/>
                    <a:lstStyle/>
                    <a:p>
                      <a:pPr algn="ctr"/>
                      <a:r>
                        <a:rPr lang="en-US" sz="1200" baseline="0" dirty="0" smtClean="0"/>
                        <a:t>5%</a:t>
                      </a:r>
                    </a:p>
                  </a:txBody>
                  <a:tcPr anchor="ctr">
                    <a:lnT w="12700" cap="flat" cmpd="sng" algn="ctr">
                      <a:solidFill>
                        <a:schemeClr val="tx1"/>
                      </a:solidFill>
                      <a:prstDash val="solid"/>
                      <a:round/>
                      <a:headEnd type="none" w="med" len="med"/>
                      <a:tailEnd type="none" w="med" len="med"/>
                    </a:lnT>
                    <a:noFill/>
                  </a:tcPr>
                </a:tc>
              </a:tr>
            </a:tbl>
          </a:graphicData>
        </a:graphic>
      </p:graphicFrame>
      <p:sp>
        <p:nvSpPr>
          <p:cNvPr id="4"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18</a:t>
            </a:fld>
            <a:endParaRPr lang="en-US" smtClean="0"/>
          </a:p>
        </p:txBody>
      </p:sp>
      <p:sp>
        <p:nvSpPr>
          <p:cNvPr id="5" name="TextBox 4"/>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
        <p:nvSpPr>
          <p:cNvPr id="9" name="TextBox 8"/>
          <p:cNvSpPr txBox="1"/>
          <p:nvPr/>
        </p:nvSpPr>
        <p:spPr>
          <a:xfrm>
            <a:off x="6096000" y="6019800"/>
            <a:ext cx="2971800" cy="276999"/>
          </a:xfrm>
          <a:prstGeom prst="rect">
            <a:avLst/>
          </a:prstGeom>
          <a:noFill/>
          <a:ln>
            <a:solidFill>
              <a:schemeClr val="tx1"/>
            </a:solidFill>
            <a:prstDash val="dash"/>
          </a:ln>
        </p:spPr>
        <p:txBody>
          <a:bodyPr wrap="square" rtlCol="0">
            <a:spAutoFit/>
          </a:bodyPr>
          <a:lstStyle/>
          <a:p>
            <a:pPr algn="ctr"/>
            <a:r>
              <a:rPr lang="en-US" sz="1200" dirty="0" smtClean="0"/>
              <a:t>Diverse learners support metric / weight TBD</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ea typeface="ＭＳ Ｐゴシック" charset="-128"/>
              </a:rPr>
              <a:t>EPAS Growth Percentile</a:t>
            </a:r>
          </a:p>
        </p:txBody>
      </p:sp>
      <p:sp>
        <p:nvSpPr>
          <p:cNvPr id="3" name="Content Placeholder 2"/>
          <p:cNvSpPr>
            <a:spLocks noGrp="1"/>
          </p:cNvSpPr>
          <p:nvPr>
            <p:ph idx="1"/>
          </p:nvPr>
        </p:nvSpPr>
        <p:spPr>
          <a:xfrm>
            <a:off x="152400" y="1143001"/>
            <a:ext cx="8839200" cy="5270500"/>
          </a:xfrm>
        </p:spPr>
        <p:txBody>
          <a:bodyPr/>
          <a:lstStyle/>
          <a:p>
            <a:pPr marL="0" indent="0">
              <a:spcBef>
                <a:spcPts val="0"/>
              </a:spcBef>
              <a:buFont typeface="Wingdings" charset="2"/>
              <a:buNone/>
              <a:defRPr/>
            </a:pPr>
            <a:r>
              <a:rPr lang="en-US" sz="1400" b="1" u="sng" dirty="0">
                <a:ea typeface="ＭＳ Ｐゴシック" charset="-128"/>
              </a:rPr>
              <a:t>Definitions:</a:t>
            </a:r>
          </a:p>
          <a:p>
            <a:pPr>
              <a:spcBef>
                <a:spcPts val="0"/>
              </a:spcBef>
              <a:defRPr/>
            </a:pPr>
            <a:r>
              <a:rPr lang="en-US" sz="1400" dirty="0">
                <a:ea typeface="ＭＳ Ｐゴシック" charset="-128"/>
              </a:rPr>
              <a:t>Average Spring-to-Spring </a:t>
            </a:r>
            <a:r>
              <a:rPr lang="en-US" sz="1400" dirty="0" smtClean="0">
                <a:ea typeface="ＭＳ Ｐゴシック" charset="-128"/>
              </a:rPr>
              <a:t>Composite score </a:t>
            </a:r>
            <a:r>
              <a:rPr lang="en-US" sz="1400" dirty="0">
                <a:ea typeface="ＭＳ Ｐゴシック" charset="-128"/>
              </a:rPr>
              <a:t>growth of students on the </a:t>
            </a:r>
            <a:r>
              <a:rPr lang="en-US" sz="1400" dirty="0" smtClean="0">
                <a:ea typeface="ＭＳ Ｐゴシック" charset="-128"/>
              </a:rPr>
              <a:t>EPAS assessment series (EXPLORE, PLAN and ACT), </a:t>
            </a:r>
            <a:r>
              <a:rPr lang="en-US" sz="1400" dirty="0">
                <a:ea typeface="ＭＳ Ｐゴシック" charset="-128"/>
              </a:rPr>
              <a:t>compared to </a:t>
            </a:r>
            <a:r>
              <a:rPr lang="en-US" sz="1400" dirty="0" smtClean="0">
                <a:ea typeface="ＭＳ Ｐゴシック" charset="-128"/>
              </a:rPr>
              <a:t>average CPS growth </a:t>
            </a:r>
            <a:r>
              <a:rPr lang="en-US" sz="1400" dirty="0">
                <a:ea typeface="ＭＳ Ｐゴシック" charset="-128"/>
              </a:rPr>
              <a:t>for schools with the same average pretest score.  The school is assigned a percentile representing where it would fall </a:t>
            </a:r>
            <a:r>
              <a:rPr lang="en-US" sz="1400" dirty="0" smtClean="0">
                <a:ea typeface="ＭＳ Ｐゴシック" charset="-128"/>
              </a:rPr>
              <a:t>on the CPS school-level distribution.  </a:t>
            </a:r>
            <a:endParaRPr lang="en-US" sz="1400" dirty="0">
              <a:ea typeface="ＭＳ Ｐゴシック" charset="-128"/>
            </a:endParaRPr>
          </a:p>
          <a:p>
            <a:pPr marL="231775" indent="0">
              <a:spcBef>
                <a:spcPts val="0"/>
              </a:spcBef>
              <a:buFont typeface="Wingdings" charset="2"/>
              <a:buNone/>
              <a:defRPr/>
            </a:pPr>
            <a:endParaRPr lang="en-US" sz="700" b="1" u="sng" dirty="0">
              <a:ea typeface="ＭＳ Ｐゴシック" charset="-128"/>
            </a:endParaRPr>
          </a:p>
          <a:p>
            <a:pPr marL="0" indent="0">
              <a:spcBef>
                <a:spcPts val="0"/>
              </a:spcBef>
              <a:buFont typeface="Wingdings" charset="2"/>
              <a:buNone/>
              <a:defRPr/>
            </a:pPr>
            <a:r>
              <a:rPr lang="en-US" sz="1400" b="1" u="sng" dirty="0">
                <a:ea typeface="ＭＳ Ｐゴシック" charset="-128"/>
              </a:rPr>
              <a:t>Calculation:</a:t>
            </a:r>
          </a:p>
          <a:p>
            <a:pPr>
              <a:spcBef>
                <a:spcPts val="0"/>
              </a:spcBef>
              <a:defRPr/>
            </a:pPr>
            <a:r>
              <a:rPr lang="en-US" sz="1400" dirty="0"/>
              <a:t>For each school, </a:t>
            </a:r>
            <a:r>
              <a:rPr lang="en-US" sz="1400" dirty="0" smtClean="0"/>
              <a:t>a CPS comparison </a:t>
            </a:r>
            <a:r>
              <a:rPr lang="en-US" sz="1400" dirty="0"/>
              <a:t>growth score will be </a:t>
            </a:r>
            <a:r>
              <a:rPr lang="en-US" sz="1400" dirty="0" smtClean="0"/>
              <a:t>calculated.  This is  the weighted mean </a:t>
            </a:r>
            <a:r>
              <a:rPr lang="en-US" sz="1400" dirty="0"/>
              <a:t>of the </a:t>
            </a:r>
            <a:r>
              <a:rPr lang="en-US" sz="1400" dirty="0" smtClean="0"/>
              <a:t>CPS average growth </a:t>
            </a:r>
            <a:r>
              <a:rPr lang="en-US" sz="1400" dirty="0"/>
              <a:t>scores at each grade level, controlling for the school’s average pretest performance and weighted by the number of students in each grade level at the school.  This comparison score will therefore represent </a:t>
            </a:r>
            <a:r>
              <a:rPr lang="en-US" sz="1400" dirty="0" smtClean="0"/>
              <a:t>an average CPS school </a:t>
            </a:r>
            <a:r>
              <a:rPr lang="en-US" sz="1400" dirty="0"/>
              <a:t>with the same pretest averages and the same proportion of students at each grade level. </a:t>
            </a:r>
          </a:p>
          <a:p>
            <a:pPr>
              <a:spcBef>
                <a:spcPts val="0"/>
              </a:spcBef>
              <a:defRPr/>
            </a:pPr>
            <a:r>
              <a:rPr lang="en-US" sz="1400" dirty="0" smtClean="0"/>
              <a:t>CPS averages will be based on historical CPS growth data.</a:t>
            </a:r>
          </a:p>
          <a:p>
            <a:pPr>
              <a:spcBef>
                <a:spcPts val="0"/>
              </a:spcBef>
              <a:defRPr/>
            </a:pPr>
            <a:r>
              <a:rPr lang="en-US" sz="1400" dirty="0" smtClean="0"/>
              <a:t>The CPS average </a:t>
            </a:r>
            <a:r>
              <a:rPr lang="en-US" sz="1400" dirty="0"/>
              <a:t>comparison score for each school represents a 50</a:t>
            </a:r>
            <a:r>
              <a:rPr lang="en-US" sz="1400" baseline="30000" dirty="0"/>
              <a:t>th</a:t>
            </a:r>
            <a:r>
              <a:rPr lang="en-US" sz="1400" dirty="0"/>
              <a:t> percentile school in terms of growth.</a:t>
            </a:r>
          </a:p>
          <a:p>
            <a:pPr>
              <a:spcBef>
                <a:spcPts val="0"/>
              </a:spcBef>
              <a:defRPr/>
            </a:pPr>
            <a:r>
              <a:rPr lang="en-US" sz="1400" dirty="0"/>
              <a:t>The school will receive a percentile score based on how far above or below the 50</a:t>
            </a:r>
            <a:r>
              <a:rPr lang="en-US" sz="1400" baseline="30000" dirty="0"/>
              <a:t>th</a:t>
            </a:r>
            <a:r>
              <a:rPr lang="en-US" sz="1400" dirty="0"/>
              <a:t> percentile it scored.</a:t>
            </a:r>
          </a:p>
          <a:p>
            <a:pPr marL="231775" indent="0">
              <a:spcBef>
                <a:spcPts val="0"/>
              </a:spcBef>
              <a:buFont typeface="Wingdings" charset="2"/>
              <a:buNone/>
              <a:defRPr/>
            </a:pPr>
            <a:endParaRPr lang="en-US" sz="700" b="1" u="sng" dirty="0">
              <a:ea typeface="ＭＳ Ｐゴシック" charset="-128"/>
            </a:endParaRPr>
          </a:p>
          <a:p>
            <a:pPr marL="0" indent="0">
              <a:spcBef>
                <a:spcPts val="0"/>
              </a:spcBef>
              <a:buFont typeface="Wingdings" charset="2"/>
              <a:buNone/>
              <a:defRPr/>
            </a:pPr>
            <a:r>
              <a:rPr lang="en-US" sz="1400" b="1" u="sng" dirty="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800" b="1" u="sng" dirty="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a:p>
            <a:pPr marL="0" indent="0">
              <a:spcBef>
                <a:spcPts val="0"/>
              </a:spcBef>
              <a:buFont typeface="Wingdings" charset="2"/>
              <a:buNone/>
              <a:defRPr/>
            </a:pPr>
            <a:endParaRPr lang="en-US" sz="1200" b="1" u="sng" dirty="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a:p>
            <a:pPr marL="0" indent="0">
              <a:spcBef>
                <a:spcPts val="0"/>
              </a:spcBef>
              <a:buFont typeface="Wingdings" charset="2"/>
              <a:buNone/>
              <a:defRPr/>
            </a:pPr>
            <a:r>
              <a:rPr lang="en-US" sz="1200" b="1" u="sng" dirty="0" smtClean="0">
                <a:ea typeface="ＭＳ Ｐゴシック" charset="-128"/>
              </a:rPr>
              <a:t>Notes</a:t>
            </a:r>
            <a:r>
              <a:rPr lang="en-US" sz="1200" b="1" u="sng" dirty="0">
                <a:ea typeface="ＭＳ Ｐゴシック" charset="-128"/>
              </a:rPr>
              <a:t>:</a:t>
            </a:r>
          </a:p>
          <a:p>
            <a:pPr marL="0" indent="0">
              <a:spcBef>
                <a:spcPts val="0"/>
              </a:spcBef>
              <a:buFont typeface="Wingdings" charset="2"/>
              <a:buNone/>
              <a:defRPr/>
            </a:pPr>
            <a:r>
              <a:rPr lang="en-US" sz="1200" dirty="0">
                <a:ea typeface="ＭＳ Ｐゴシック" charset="-128"/>
              </a:rPr>
              <a:t>Student must have </a:t>
            </a:r>
            <a:r>
              <a:rPr lang="en-US" sz="1200" dirty="0" smtClean="0">
                <a:ea typeface="ＭＳ Ｐゴシック" charset="-128"/>
              </a:rPr>
              <a:t>taken all four subject tests </a:t>
            </a:r>
            <a:r>
              <a:rPr lang="en-US" sz="1200" dirty="0">
                <a:ea typeface="ＭＳ Ｐゴシック" charset="-128"/>
              </a:rPr>
              <a:t>in both periods to be included. Students retained in a grade level are not included. Students are assigned to schools based on “annualized” school, which is the school where the student was enrolled for the most time during the year. Does not include students with an IAA indicator in their IEP and students with an ACCESS Literacy score less than 3.5. </a:t>
            </a:r>
            <a:r>
              <a:rPr lang="en-US" sz="1200" dirty="0" smtClean="0">
                <a:ea typeface="ＭＳ Ｐゴシック" charset="-128"/>
              </a:rPr>
              <a:t>9</a:t>
            </a:r>
            <a:r>
              <a:rPr lang="en-US" sz="1200" baseline="30000" dirty="0" smtClean="0">
                <a:ea typeface="ＭＳ Ｐゴシック" charset="-128"/>
              </a:rPr>
              <a:t>th</a:t>
            </a:r>
            <a:r>
              <a:rPr lang="en-US" sz="1200" dirty="0" smtClean="0">
                <a:ea typeface="ＭＳ Ｐゴシック" charset="-128"/>
              </a:rPr>
              <a:t> grade growth will be measured using an 8</a:t>
            </a:r>
            <a:r>
              <a:rPr lang="en-US" sz="1200" baseline="30000" dirty="0" smtClean="0">
                <a:ea typeface="ＭＳ Ｐゴシック" charset="-128"/>
              </a:rPr>
              <a:t>th</a:t>
            </a:r>
            <a:r>
              <a:rPr lang="en-US" sz="1200" dirty="0" smtClean="0">
                <a:ea typeface="ＭＳ Ｐゴシック" charset="-128"/>
              </a:rPr>
              <a:t> grade spring test (exploring either NWEA or ISAT).</a:t>
            </a:r>
            <a:endParaRPr lang="en-US" sz="1200" dirty="0"/>
          </a:p>
        </p:txBody>
      </p:sp>
      <p:sp>
        <p:nvSpPr>
          <p:cNvPr id="44037" name="Slide Number Placeholder 4"/>
          <p:cNvSpPr>
            <a:spLocks noGrp="1"/>
          </p:cNvSpPr>
          <p:nvPr>
            <p:ph type="sldNum" sz="quarter" idx="11"/>
          </p:nvPr>
        </p:nvSpPr>
        <p:spPr bwMode="auto">
          <a:noFill/>
          <a:ln>
            <a:miter lim="800000"/>
            <a:headEnd/>
            <a:tailEnd/>
          </a:ln>
        </p:spPr>
        <p:txBody>
          <a:bodyPr/>
          <a:lstStyle/>
          <a:p>
            <a:fld id="{BAB82995-A515-47E6-8C9C-28ED2F345148}" type="slidenum">
              <a:rPr lang="en-US" smtClean="0"/>
              <a:pPr/>
              <a:t>19</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2815246672"/>
              </p:ext>
            </p:extLst>
          </p:nvPr>
        </p:nvGraphicFramePr>
        <p:xfrm>
          <a:off x="609599" y="4343400"/>
          <a:ext cx="7924801" cy="6095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163655">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278214">
                <a:tc>
                  <a:txBody>
                    <a:bodyPr/>
                    <a:lstStyle/>
                    <a:p>
                      <a:pPr algn="ctr"/>
                      <a:r>
                        <a:rPr lang="en-US" sz="1400" dirty="0" smtClean="0"/>
                        <a:t>Percentile</a:t>
                      </a:r>
                      <a:endParaRPr lang="en-US" sz="1400" dirty="0"/>
                    </a:p>
                  </a:txBody>
                  <a:tcPr anchor="ctr"/>
                </a:tc>
                <a:tc>
                  <a:txBody>
                    <a:bodyPr/>
                    <a:lstStyle/>
                    <a:p>
                      <a:pPr algn="ctr"/>
                      <a:r>
                        <a:rPr lang="en-US" sz="1400" dirty="0" smtClean="0"/>
                        <a:t>Under</a:t>
                      </a:r>
                      <a:r>
                        <a:rPr lang="en-US" sz="1400" baseline="0" dirty="0" smtClean="0"/>
                        <a:t> 10</a:t>
                      </a:r>
                      <a:r>
                        <a:rPr lang="en-US" sz="1400" baseline="30000" dirty="0" smtClean="0"/>
                        <a:t>th</a:t>
                      </a:r>
                      <a:r>
                        <a:rPr lang="en-US" sz="1400" baseline="0" dirty="0" smtClean="0"/>
                        <a:t>  </a:t>
                      </a:r>
                    </a:p>
                  </a:txBody>
                  <a:tcPr anchor="ctr"/>
                </a:tc>
                <a:tc>
                  <a:txBody>
                    <a:bodyPr/>
                    <a:lstStyle/>
                    <a:p>
                      <a:pPr algn="ctr"/>
                      <a:r>
                        <a:rPr lang="en-US" sz="1400" dirty="0" smtClean="0"/>
                        <a:t>10</a:t>
                      </a:r>
                      <a:r>
                        <a:rPr lang="en-US" sz="1400" baseline="30000" dirty="0" smtClean="0"/>
                        <a:t>th</a:t>
                      </a:r>
                      <a:r>
                        <a:rPr lang="en-US" sz="1400" dirty="0" smtClean="0"/>
                        <a:t> to 39</a:t>
                      </a:r>
                      <a:r>
                        <a:rPr lang="en-US" sz="1400" baseline="30000" dirty="0" smtClean="0"/>
                        <a:t>th</a:t>
                      </a:r>
                      <a:r>
                        <a:rPr lang="en-US" sz="1400" baseline="0" dirty="0" smtClean="0"/>
                        <a:t> </a:t>
                      </a:r>
                    </a:p>
                  </a:txBody>
                  <a:tcPr anchor="ctr"/>
                </a:tc>
                <a:tc>
                  <a:txBody>
                    <a:bodyPr/>
                    <a:lstStyle/>
                    <a:p>
                      <a:pPr algn="ctr"/>
                      <a:r>
                        <a:rPr lang="en-US" sz="1400" dirty="0" smtClean="0"/>
                        <a:t>40</a:t>
                      </a:r>
                      <a:r>
                        <a:rPr lang="en-US" sz="1400" baseline="30000" dirty="0" smtClean="0"/>
                        <a:t>th</a:t>
                      </a:r>
                      <a:r>
                        <a:rPr lang="en-US" sz="1400" baseline="0" dirty="0" smtClean="0"/>
                        <a:t> </a:t>
                      </a:r>
                      <a:r>
                        <a:rPr lang="en-US" sz="1400" dirty="0" smtClean="0"/>
                        <a:t>to 69</a:t>
                      </a:r>
                      <a:r>
                        <a:rPr lang="en-US" sz="1400" baseline="30000" dirty="0" smtClean="0"/>
                        <a:t>th</a:t>
                      </a:r>
                      <a:r>
                        <a:rPr lang="en-US" sz="1400" dirty="0" smtClean="0"/>
                        <a:t> </a:t>
                      </a:r>
                    </a:p>
                  </a:txBody>
                  <a:tcPr anchor="ctr"/>
                </a:tc>
                <a:tc>
                  <a:txBody>
                    <a:bodyPr/>
                    <a:lstStyle/>
                    <a:p>
                      <a:pPr algn="ctr"/>
                      <a:r>
                        <a:rPr lang="en-US" sz="1400" dirty="0" smtClean="0"/>
                        <a:t>70</a:t>
                      </a:r>
                      <a:r>
                        <a:rPr lang="en-US" sz="1400" baseline="30000" dirty="0" smtClean="0"/>
                        <a:t>th</a:t>
                      </a:r>
                      <a:r>
                        <a:rPr lang="en-US" sz="1400" dirty="0" smtClean="0"/>
                        <a:t> to 89</a:t>
                      </a:r>
                      <a:r>
                        <a:rPr lang="en-US" sz="1400" baseline="30000" dirty="0" smtClean="0"/>
                        <a:t>th</a:t>
                      </a:r>
                      <a:endParaRPr lang="en-US" sz="1400" dirty="0"/>
                    </a:p>
                  </a:txBody>
                  <a:tcPr anchor="ctr"/>
                </a:tc>
                <a:tc>
                  <a:txBody>
                    <a:bodyPr/>
                    <a:lstStyle/>
                    <a:p>
                      <a:pPr algn="ctr"/>
                      <a:r>
                        <a:rPr lang="en-US" sz="1400" dirty="0" smtClean="0"/>
                        <a:t>90</a:t>
                      </a:r>
                      <a:r>
                        <a:rPr lang="en-US" sz="1400" baseline="30000" dirty="0" smtClean="0"/>
                        <a:t>th</a:t>
                      </a:r>
                      <a:r>
                        <a:rPr lang="en-US" sz="1400" dirty="0" smtClean="0"/>
                        <a:t> or above</a:t>
                      </a:r>
                      <a:endParaRPr lang="en-US" sz="1400" dirty="0"/>
                    </a:p>
                  </a:txBody>
                  <a:tcPr anchor="ctr"/>
                </a:tc>
              </a:tr>
            </a:tbl>
          </a:graphicData>
        </a:graphic>
      </p:graphicFrame>
      <p:sp>
        <p:nvSpPr>
          <p:cNvPr id="7" name="TextBox 6"/>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9"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93219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SY14-15 performance policy metrics</a:t>
            </a:r>
            <a:r>
              <a:rPr lang="en-US" sz="3200" dirty="0"/>
              <a:t/>
            </a:r>
            <a:br>
              <a:rPr lang="en-US" sz="3200" dirty="0"/>
            </a:br>
            <a:r>
              <a:rPr lang="en-US" sz="1600" b="0" dirty="0" smtClean="0"/>
              <a:t>Consistent metrics across district-operated, charter/contract and alternative schools</a:t>
            </a:r>
            <a:endParaRPr lang="en-US" sz="1600" b="0" dirty="0"/>
          </a:p>
        </p:txBody>
      </p:sp>
      <p:graphicFrame>
        <p:nvGraphicFramePr>
          <p:cNvPr id="3" name="Table 2"/>
          <p:cNvGraphicFramePr>
            <a:graphicFrameLocks noGrp="1"/>
          </p:cNvGraphicFramePr>
          <p:nvPr>
            <p:extLst>
              <p:ext uri="{D42A27DB-BD31-4B8C-83A1-F6EECF244321}">
                <p14:modId xmlns:p14="http://schemas.microsoft.com/office/powerpoint/2010/main" val="1069135162"/>
              </p:ext>
            </p:extLst>
          </p:nvPr>
        </p:nvGraphicFramePr>
        <p:xfrm>
          <a:off x="304800" y="1295400"/>
          <a:ext cx="8534400" cy="5044440"/>
        </p:xfrm>
        <a:graphic>
          <a:graphicData uri="http://schemas.openxmlformats.org/drawingml/2006/table">
            <a:tbl>
              <a:tblPr firstRow="1" bandRow="1">
                <a:tableStyleId>{5C22544A-7EE6-4342-B048-85BDC9FD1C3A}</a:tableStyleId>
              </a:tblPr>
              <a:tblGrid>
                <a:gridCol w="1355933"/>
                <a:gridCol w="2422760"/>
                <a:gridCol w="2522407"/>
                <a:gridCol w="2233300"/>
              </a:tblGrid>
              <a:tr h="131683">
                <a:tc>
                  <a:txBody>
                    <a:bodyPr/>
                    <a:lstStyle/>
                    <a:p>
                      <a:pPr algn="ctr"/>
                      <a:r>
                        <a:rPr lang="en-US" sz="1300" dirty="0" smtClean="0"/>
                        <a:t>Category</a:t>
                      </a:r>
                      <a:endParaRPr lang="en-US" sz="1300" dirty="0"/>
                    </a:p>
                  </a:txBody>
                  <a:tcPr anchor="ctr">
                    <a:solidFill>
                      <a:schemeClr val="tx2"/>
                    </a:solidFill>
                  </a:tcPr>
                </a:tc>
                <a:tc>
                  <a:txBody>
                    <a:bodyPr/>
                    <a:lstStyle/>
                    <a:p>
                      <a:pPr algn="ctr"/>
                      <a:r>
                        <a:rPr lang="en-US" sz="1300" dirty="0" smtClean="0"/>
                        <a:t>Elementary Schools</a:t>
                      </a:r>
                      <a:endParaRPr lang="en-US" sz="1300" dirty="0"/>
                    </a:p>
                  </a:txBody>
                  <a:tcPr anchor="ctr">
                    <a:solidFill>
                      <a:srgbClr val="00B050"/>
                    </a:solidFill>
                  </a:tcPr>
                </a:tc>
                <a:tc>
                  <a:txBody>
                    <a:bodyPr/>
                    <a:lstStyle/>
                    <a:p>
                      <a:pPr algn="ctr"/>
                      <a:r>
                        <a:rPr lang="en-US" sz="1300" dirty="0" smtClean="0"/>
                        <a:t>High Schools</a:t>
                      </a:r>
                      <a:endParaRPr lang="en-US" sz="1300" dirty="0"/>
                    </a:p>
                  </a:txBody>
                  <a:tcPr anchor="ctr">
                    <a:solidFill>
                      <a:srgbClr val="7030A0"/>
                    </a:solidFill>
                  </a:tcPr>
                </a:tc>
                <a:tc>
                  <a:txBody>
                    <a:bodyPr/>
                    <a:lstStyle/>
                    <a:p>
                      <a:pPr algn="ctr"/>
                      <a:r>
                        <a:rPr lang="en-US" sz="1300" dirty="0" smtClean="0"/>
                        <a:t>Alternative / Options Schools</a:t>
                      </a:r>
                      <a:endParaRPr lang="en-US" sz="1300" dirty="0"/>
                    </a:p>
                  </a:txBody>
                  <a:tcPr anchor="ctr">
                    <a:solidFill>
                      <a:schemeClr val="accent6"/>
                    </a:solidFill>
                  </a:tcPr>
                </a:tc>
              </a:tr>
              <a:tr h="243840">
                <a:tc rowSpan="2">
                  <a:txBody>
                    <a:bodyPr/>
                    <a:lstStyle/>
                    <a:p>
                      <a:pPr algn="l"/>
                      <a:r>
                        <a:rPr lang="en-US" sz="1200" b="1" dirty="0" smtClean="0">
                          <a:solidFill>
                            <a:schemeClr val="tx2"/>
                          </a:solidFill>
                        </a:rPr>
                        <a:t>Student</a:t>
                      </a:r>
                      <a:r>
                        <a:rPr lang="en-US" sz="1200" b="1" baseline="0" dirty="0" smtClean="0">
                          <a:solidFill>
                            <a:schemeClr val="tx2"/>
                          </a:solidFill>
                        </a:rPr>
                        <a:t> Growth</a:t>
                      </a:r>
                      <a:endParaRPr lang="en-US" sz="1200" b="1" dirty="0">
                        <a:solidFill>
                          <a:schemeClr val="tx2"/>
                        </a:solidFill>
                      </a:endParaRPr>
                    </a:p>
                  </a:txBody>
                  <a:tcPr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1" dirty="0" smtClean="0">
                          <a:solidFill>
                            <a:schemeClr val="tx2"/>
                          </a:solidFill>
                        </a:rPr>
                        <a:t>3</a:t>
                      </a:r>
                      <a:r>
                        <a:rPr lang="en-US" sz="1200" b="1" baseline="30000" dirty="0" smtClean="0">
                          <a:solidFill>
                            <a:schemeClr val="tx2"/>
                          </a:solidFill>
                        </a:rPr>
                        <a:t>rd</a:t>
                      </a:r>
                      <a:r>
                        <a:rPr lang="en-US" sz="1200" b="1" dirty="0" smtClean="0">
                          <a:solidFill>
                            <a:schemeClr val="tx2"/>
                          </a:solidFill>
                        </a:rPr>
                        <a:t>-8</a:t>
                      </a:r>
                      <a:r>
                        <a:rPr lang="en-US" sz="1200" b="1" baseline="30000" dirty="0" smtClean="0">
                          <a:solidFill>
                            <a:schemeClr val="tx2"/>
                          </a:solidFill>
                        </a:rPr>
                        <a:t>th</a:t>
                      </a:r>
                      <a:r>
                        <a:rPr lang="en-US" sz="1200" b="1" baseline="0" dirty="0" smtClean="0">
                          <a:solidFill>
                            <a:schemeClr val="tx2"/>
                          </a:solidFill>
                        </a:rPr>
                        <a:t> Grade NWEA Growth</a:t>
                      </a:r>
                      <a:endParaRPr lang="en-US" sz="1200" b="1" dirty="0">
                        <a:solidFill>
                          <a:schemeClr val="tx2"/>
                        </a:solidFill>
                      </a:endParaRPr>
                    </a:p>
                  </a:txBody>
                  <a:tcPr anchor="ctr">
                    <a:lnB w="12700" cap="flat" cmpd="sng" algn="ctr">
                      <a:solidFill>
                        <a:schemeClr val="tx1"/>
                      </a:solidFill>
                      <a:prstDash val="dot"/>
                      <a:round/>
                      <a:headEnd type="none" w="med" len="med"/>
                      <a:tailEnd type="none" w="med" len="med"/>
                    </a:lnB>
                    <a:solidFill>
                      <a:schemeClr val="accent3">
                        <a:lumMod val="20000"/>
                        <a:lumOff val="80000"/>
                      </a:schemeClr>
                    </a:solidFill>
                  </a:tcPr>
                </a:tc>
                <a:tc>
                  <a:txBody>
                    <a:bodyPr/>
                    <a:lstStyle/>
                    <a:p>
                      <a:pPr algn="l"/>
                      <a:r>
                        <a:rPr lang="en-US" sz="1200" b="1" dirty="0" smtClean="0">
                          <a:solidFill>
                            <a:schemeClr val="tx2"/>
                          </a:solidFill>
                        </a:rPr>
                        <a:t>EPAS Composite Growth</a:t>
                      </a:r>
                      <a:endParaRPr lang="en-US" sz="1200" b="1" dirty="0">
                        <a:solidFill>
                          <a:schemeClr val="tx2"/>
                        </a:solidFill>
                      </a:endParaRPr>
                    </a:p>
                  </a:txBody>
                  <a:tcPr anchor="ctr">
                    <a:lnB w="12700" cap="flat" cmpd="sng" algn="ctr">
                      <a:solidFill>
                        <a:schemeClr val="tx1"/>
                      </a:solidFill>
                      <a:prstDash val="dot"/>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1F497D"/>
                          </a:solidFill>
                          <a:effectLst/>
                          <a:latin typeface="+mn-lt"/>
                          <a:ea typeface="Calibri"/>
                          <a:cs typeface="Calibri"/>
                        </a:rPr>
                        <a:t>STAR Average Student Growth Percentile</a:t>
                      </a:r>
                      <a:endParaRPr lang="en-US" sz="1200" dirty="0" smtClean="0">
                        <a:effectLst/>
                        <a:latin typeface="+mn-lt"/>
                        <a:ea typeface="Calibri"/>
                        <a:cs typeface="Times New Roman"/>
                      </a:endParaRPr>
                    </a:p>
                  </a:txBody>
                  <a:tcPr anchor="ctr">
                    <a:lnB w="12700" cap="flat" cmpd="sng" algn="ctr">
                      <a:solidFill>
                        <a:schemeClr val="tx1"/>
                      </a:solidFill>
                      <a:prstDash val="dot"/>
                      <a:round/>
                      <a:headEnd type="none" w="med" len="med"/>
                      <a:tailEnd type="none" w="med" len="med"/>
                    </a:lnB>
                    <a:solidFill>
                      <a:schemeClr val="accent6">
                        <a:lumMod val="20000"/>
                        <a:lumOff val="80000"/>
                      </a:schemeClr>
                    </a:solidFill>
                  </a:tcPr>
                </a:tc>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Percentage of Students</a:t>
                      </a:r>
                      <a:r>
                        <a:rPr lang="en-US" sz="1200" b="1" baseline="0" dirty="0" smtClean="0">
                          <a:solidFill>
                            <a:schemeClr val="tx2"/>
                          </a:solidFill>
                        </a:rPr>
                        <a:t> Meeting NWEA Growth Targets</a:t>
                      </a: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Percentage of Students</a:t>
                      </a:r>
                      <a:r>
                        <a:rPr lang="en-US" sz="1200" b="1" baseline="0" dirty="0" smtClean="0">
                          <a:solidFill>
                            <a:schemeClr val="tx2"/>
                          </a:solidFill>
                        </a:rPr>
                        <a:t> Meeting EPAS Growth Targets</a:t>
                      </a: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Percentage of Students</a:t>
                      </a:r>
                      <a:r>
                        <a:rPr lang="en-US" sz="1200" b="1" baseline="0" dirty="0" smtClean="0">
                          <a:solidFill>
                            <a:schemeClr val="tx2"/>
                          </a:solidFill>
                        </a:rPr>
                        <a:t> Meeting STAR Growth Targets</a:t>
                      </a: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Priority</a:t>
                      </a:r>
                      <a:r>
                        <a:rPr lang="en-US" sz="1200" b="1" baseline="0" dirty="0" smtClean="0">
                          <a:solidFill>
                            <a:schemeClr val="tx2"/>
                          </a:solidFill>
                        </a:rPr>
                        <a:t> Group Growth</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Priority Group NWEA Growth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Priority</a:t>
                      </a:r>
                      <a:r>
                        <a:rPr lang="en-US" sz="1200" b="1" baseline="0" dirty="0" smtClean="0">
                          <a:solidFill>
                            <a:schemeClr val="tx2"/>
                          </a:solidFill>
                        </a:rPr>
                        <a:t> Group EPAS Composite Growth</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Student Attainment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1" dirty="0" smtClean="0">
                          <a:solidFill>
                            <a:schemeClr val="tx2"/>
                          </a:solidFill>
                        </a:rPr>
                        <a:t>3</a:t>
                      </a:r>
                      <a:r>
                        <a:rPr lang="en-US" sz="1200" b="1" baseline="30000" dirty="0" smtClean="0">
                          <a:solidFill>
                            <a:schemeClr val="tx2"/>
                          </a:solidFill>
                        </a:rPr>
                        <a:t>rd</a:t>
                      </a:r>
                      <a:r>
                        <a:rPr lang="en-US" sz="1200" b="1" baseline="0" dirty="0" smtClean="0">
                          <a:solidFill>
                            <a:schemeClr val="tx2"/>
                          </a:solidFill>
                        </a:rPr>
                        <a:t>-8</a:t>
                      </a:r>
                      <a:r>
                        <a:rPr lang="en-US" sz="1200" b="1" baseline="30000" dirty="0" smtClean="0">
                          <a:solidFill>
                            <a:schemeClr val="tx2"/>
                          </a:solidFill>
                        </a:rPr>
                        <a:t>th</a:t>
                      </a:r>
                      <a:r>
                        <a:rPr lang="en-US" sz="1200" b="1" baseline="0" dirty="0" smtClean="0">
                          <a:solidFill>
                            <a:schemeClr val="tx2"/>
                          </a:solidFill>
                        </a:rPr>
                        <a:t> Grade </a:t>
                      </a:r>
                      <a:r>
                        <a:rPr lang="en-US" sz="1200" b="1" dirty="0" smtClean="0">
                          <a:solidFill>
                            <a:schemeClr val="tx2"/>
                          </a:solidFill>
                        </a:rPr>
                        <a:t>NWEA Performance</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Overall</a:t>
                      </a:r>
                      <a:r>
                        <a:rPr lang="en-US" sz="1200" b="1" baseline="0" dirty="0" smtClean="0">
                          <a:solidFill>
                            <a:schemeClr val="tx2"/>
                          </a:solidFill>
                        </a:rPr>
                        <a:t> EPAS Performance</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4">
                        <a:lumMod val="20000"/>
                        <a:lumOff val="80000"/>
                      </a:schemeClr>
                    </a:solidFill>
                  </a:tcPr>
                </a:tc>
                <a:tc>
                  <a:txBody>
                    <a:bodyPr/>
                    <a:lstStyle/>
                    <a:p>
                      <a:pPr algn="l"/>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noFill/>
                      <a:prstDash val="dot"/>
                      <a:round/>
                      <a:headEnd type="none" w="med" len="med"/>
                      <a:tailEnd type="none" w="med" len="med"/>
                    </a:lnB>
                    <a:solidFill>
                      <a:schemeClr val="accent6">
                        <a:lumMod val="20000"/>
                        <a:lumOff val="80000"/>
                      </a:schemeClr>
                    </a:solidFill>
                  </a:tcPr>
                </a:tc>
              </a:tr>
              <a:tr h="121920">
                <a:tc vMerge="1">
                  <a:txBody>
                    <a:bodyPr/>
                    <a:lstStyle/>
                    <a:p>
                      <a:pPr algn="l"/>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1" dirty="0" smtClean="0">
                          <a:solidFill>
                            <a:schemeClr val="tx2"/>
                          </a:solidFill>
                        </a:rPr>
                        <a:t>2</a:t>
                      </a:r>
                      <a:r>
                        <a:rPr lang="en-US" sz="1200" b="1" baseline="30000" dirty="0" smtClean="0">
                          <a:solidFill>
                            <a:schemeClr val="tx2"/>
                          </a:solidFill>
                        </a:rPr>
                        <a:t>nd</a:t>
                      </a:r>
                      <a:r>
                        <a:rPr lang="en-US" sz="1200" b="1" baseline="0" dirty="0" smtClean="0">
                          <a:solidFill>
                            <a:schemeClr val="tx2"/>
                          </a:solidFill>
                        </a:rPr>
                        <a:t> Grade </a:t>
                      </a:r>
                      <a:r>
                        <a:rPr lang="en-US" sz="1200" b="1" dirty="0" smtClean="0">
                          <a:solidFill>
                            <a:schemeClr val="tx2"/>
                          </a:solidFill>
                        </a:rPr>
                        <a:t>NWEA Performance</a:t>
                      </a:r>
                      <a:endParaRPr lang="en-US" sz="1200" b="1" dirty="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ACT score 21+</a:t>
                      </a:r>
                    </a:p>
                  </a:txBody>
                  <a:tcPr anchor="ctr">
                    <a:lnR w="12700" cmpd="sng">
                      <a:noFill/>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4">
                        <a:lumMod val="20000"/>
                        <a:lumOff val="80000"/>
                      </a:schemeClr>
                    </a:solidFill>
                  </a:tcPr>
                </a:tc>
                <a:tc>
                  <a:txBody>
                    <a:bodyPr/>
                    <a:lstStyle/>
                    <a:p>
                      <a:pPr algn="l"/>
                      <a:endParaRPr lang="en-US" sz="1200" b="1" dirty="0">
                        <a:solidFill>
                          <a:schemeClr val="tx2"/>
                        </a:solidFill>
                      </a:endParaRPr>
                    </a:p>
                  </a:txBody>
                  <a:tcPr anchor="ctr">
                    <a:lnL w="12700" cmpd="sng">
                      <a:noFill/>
                    </a:lnL>
                    <a:lnR w="12700" cmpd="sng">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52400">
                <a:tc vMerge="1">
                  <a:txBody>
                    <a:bodyPr/>
                    <a:lstStyle/>
                    <a:p>
                      <a:pPr algn="l"/>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en-US" sz="1200" b="1" dirty="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Early College / Career</a:t>
                      </a:r>
                      <a:r>
                        <a:rPr lang="en-US" sz="1200" b="1" baseline="0" dirty="0" smtClean="0">
                          <a:solidFill>
                            <a:schemeClr val="tx2"/>
                          </a:solidFill>
                        </a:rPr>
                        <a:t> Credentials</a:t>
                      </a: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endParaRPr lang="en-US" sz="1200" b="1" dirty="0">
                        <a:solidFill>
                          <a:schemeClr val="tx2"/>
                        </a:solidFill>
                      </a:endParaRPr>
                    </a:p>
                  </a:txBody>
                  <a:tcPr anchor="ctr">
                    <a:lnT w="12700" cap="flat" cmpd="sng" algn="ctr">
                      <a:no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259080">
                <a:tc rowSpan="5">
                  <a:txBody>
                    <a:bodyPr/>
                    <a:lstStyle/>
                    <a:p>
                      <a:pPr algn="l"/>
                      <a:r>
                        <a:rPr lang="en-US" sz="1200" b="1" dirty="0" smtClean="0">
                          <a:solidFill>
                            <a:schemeClr val="tx2"/>
                          </a:solidFill>
                        </a:rPr>
                        <a:t>Student Engagement</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1" dirty="0" smtClean="0">
                          <a:solidFill>
                            <a:schemeClr val="tx2"/>
                          </a:solidFill>
                        </a:rPr>
                        <a:t>3</a:t>
                      </a:r>
                      <a:r>
                        <a:rPr lang="en-US" sz="1200" b="1" baseline="30000" dirty="0" smtClean="0">
                          <a:solidFill>
                            <a:schemeClr val="tx2"/>
                          </a:solidFill>
                        </a:rPr>
                        <a:t>rd</a:t>
                      </a:r>
                      <a:r>
                        <a:rPr lang="en-US" sz="1200" b="1" dirty="0" smtClean="0">
                          <a:solidFill>
                            <a:schemeClr val="tx2"/>
                          </a:solidFill>
                        </a:rPr>
                        <a:t>—8</a:t>
                      </a:r>
                      <a:r>
                        <a:rPr lang="en-US" sz="1200" b="1" baseline="30000" dirty="0" smtClean="0">
                          <a:solidFill>
                            <a:schemeClr val="tx2"/>
                          </a:solidFill>
                        </a:rPr>
                        <a:t>th</a:t>
                      </a:r>
                      <a:r>
                        <a:rPr lang="en-US" sz="1200" b="1" dirty="0" smtClean="0">
                          <a:solidFill>
                            <a:schemeClr val="tx2"/>
                          </a:solidFill>
                        </a:rPr>
                        <a:t> grade Truancy</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Freshman</a:t>
                      </a:r>
                      <a:r>
                        <a:rPr lang="en-US" sz="1200" b="1" baseline="0" dirty="0" smtClean="0">
                          <a:solidFill>
                            <a:schemeClr val="tx2"/>
                          </a:solidFill>
                        </a:rPr>
                        <a:t> On-Track</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1F497D"/>
                          </a:solidFill>
                          <a:effectLst/>
                          <a:latin typeface="+mn-lt"/>
                          <a:ea typeface="Times New Roman"/>
                          <a:cs typeface="Calibri"/>
                        </a:rPr>
                        <a:t>Credit Attainment</a:t>
                      </a:r>
                      <a:endParaRPr lang="en-US" sz="1200" dirty="0" smtClean="0">
                        <a:effectLst/>
                        <a:latin typeface="+mn-lt"/>
                        <a:ea typeface="Calibri"/>
                        <a:cs typeface="Times New Roman"/>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solidFill>
                      <a:schemeClr val="accent6">
                        <a:lumMod val="20000"/>
                        <a:lumOff val="80000"/>
                      </a:schemeClr>
                    </a:solidFill>
                  </a:tcPr>
                </a:tc>
              </a:tr>
              <a:tr h="1371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PreK-2</a:t>
                      </a:r>
                      <a:r>
                        <a:rPr lang="en-US" sz="1200" b="1" baseline="30000" dirty="0" smtClean="0">
                          <a:solidFill>
                            <a:schemeClr val="tx2"/>
                          </a:solidFill>
                        </a:rPr>
                        <a:t>nd</a:t>
                      </a:r>
                      <a:r>
                        <a:rPr lang="en-US" sz="1200" b="1" baseline="0" dirty="0" smtClean="0">
                          <a:solidFill>
                            <a:schemeClr val="tx2"/>
                          </a:solidFill>
                        </a:rPr>
                        <a:t> grade Student Attendance</a:t>
                      </a: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3">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9</a:t>
                      </a:r>
                      <a:r>
                        <a:rPr lang="en-US" sz="1200" b="1" baseline="30000" dirty="0" smtClean="0">
                          <a:solidFill>
                            <a:schemeClr val="tx2"/>
                          </a:solidFill>
                        </a:rPr>
                        <a:t>th</a:t>
                      </a:r>
                      <a:r>
                        <a:rPr lang="en-US" sz="1200" b="1" dirty="0" smtClean="0">
                          <a:solidFill>
                            <a:schemeClr val="tx2"/>
                          </a:solidFill>
                        </a:rPr>
                        <a:t>-12</a:t>
                      </a:r>
                      <a:r>
                        <a:rPr lang="en-US" sz="1200" b="1" baseline="30000" dirty="0" smtClean="0">
                          <a:solidFill>
                            <a:schemeClr val="tx2"/>
                          </a:solidFill>
                        </a:rPr>
                        <a:t>th</a:t>
                      </a:r>
                      <a:r>
                        <a:rPr lang="en-US" sz="1200" b="1" dirty="0" smtClean="0">
                          <a:solidFill>
                            <a:schemeClr val="tx2"/>
                          </a:solidFill>
                        </a:rPr>
                        <a:t> grade Student Attendance</a:t>
                      </a: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1F497D"/>
                          </a:solidFill>
                          <a:effectLst/>
                          <a:latin typeface="+mn-lt"/>
                          <a:ea typeface="Times New Roman"/>
                          <a:cs typeface="Calibri"/>
                        </a:rPr>
                        <a:t>Average Daily Attendance</a:t>
                      </a: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6">
                        <a:lumMod val="20000"/>
                        <a:lumOff val="80000"/>
                      </a:schemeClr>
                    </a:solidFill>
                  </a:tcPr>
                </a:tc>
              </a:tr>
              <a:tr h="0">
                <a:tc vMerge="1">
                  <a:txBody>
                    <a:bodyPr/>
                    <a:lstStyle/>
                    <a:p>
                      <a:endParaRPr lang="en-US"/>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1F497D"/>
                          </a:solidFill>
                          <a:effectLst/>
                          <a:latin typeface="+mn-lt"/>
                          <a:ea typeface="Times New Roman"/>
                          <a:cs typeface="Calibri"/>
                        </a:rPr>
                        <a:t>Growth in Attendance </a:t>
                      </a:r>
                      <a:endParaRPr lang="en-US" sz="1200" dirty="0" smtClean="0">
                        <a:effectLst/>
                        <a:latin typeface="+mn-lt"/>
                        <a:ea typeface="Calibri"/>
                        <a:cs typeface="Times New Roman"/>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6">
                        <a:lumMod val="20000"/>
                        <a:lumOff val="80000"/>
                      </a:schemeClr>
                    </a:solidFill>
                  </a:tcPr>
                </a:tc>
              </a:tr>
              <a:tr h="12192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4-</a:t>
                      </a:r>
                      <a:r>
                        <a:rPr lang="en-US" sz="1200" b="1" baseline="0" dirty="0" smtClean="0">
                          <a:solidFill>
                            <a:schemeClr val="tx2"/>
                          </a:solidFill>
                        </a:rPr>
                        <a:t>Year </a:t>
                      </a:r>
                      <a:r>
                        <a:rPr lang="en-US" sz="1200" b="1" dirty="0" smtClean="0">
                          <a:solidFill>
                            <a:schemeClr val="tx2"/>
                          </a:solidFill>
                        </a:rPr>
                        <a:t>Graduation rate</a:t>
                      </a: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1F497D"/>
                          </a:solidFill>
                          <a:effectLst/>
                          <a:latin typeface="+mn-lt"/>
                          <a:ea typeface="Times New Roman"/>
                          <a:cs typeface="Calibri"/>
                        </a:rPr>
                        <a:t>1-Year Graduation Rate</a:t>
                      </a:r>
                      <a:endParaRPr lang="en-US" sz="1200" dirty="0" smtClean="0">
                        <a:effectLst/>
                        <a:latin typeface="+mn-lt"/>
                        <a:ea typeface="Calibri"/>
                        <a:cs typeface="Times New Roman"/>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6">
                        <a:lumMod val="20000"/>
                        <a:lumOff val="80000"/>
                      </a:schemeClr>
                    </a:solidFill>
                  </a:tcPr>
                </a:tc>
              </a:tr>
              <a:tr h="2286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One-Year</a:t>
                      </a:r>
                      <a:r>
                        <a:rPr lang="en-US" sz="1200" b="1" baseline="0" dirty="0" smtClean="0">
                          <a:solidFill>
                            <a:schemeClr val="tx2"/>
                          </a:solidFill>
                        </a:rPr>
                        <a:t> Dropout Rate</a:t>
                      </a:r>
                      <a:endParaRPr lang="en-US" sz="1200" b="1" dirty="0" smtClean="0">
                        <a:solidFill>
                          <a:schemeClr val="tx2"/>
                        </a:solidFill>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1F497D"/>
                          </a:solidFill>
                          <a:effectLst/>
                          <a:latin typeface="+mn-lt"/>
                          <a:ea typeface="Times New Roman"/>
                          <a:cs typeface="Calibri"/>
                        </a:rPr>
                        <a:t>Annual Stabilization Rate</a:t>
                      </a:r>
                      <a:endParaRPr lang="en-US" sz="1200" dirty="0" smtClean="0">
                        <a:effectLst/>
                        <a:latin typeface="+mn-lt"/>
                        <a:ea typeface="Calibri"/>
                        <a:cs typeface="Times New Roman"/>
                      </a:endParaRPr>
                    </a:p>
                  </a:txBody>
                  <a:tcPr anchor="ct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ELL </a:t>
                      </a:r>
                      <a:r>
                        <a:rPr lang="en-US" sz="1200" b="1" baseline="0" dirty="0" smtClean="0">
                          <a:solidFill>
                            <a:schemeClr val="tx2"/>
                          </a:solidFill>
                        </a:rPr>
                        <a:t>Performance and Progress</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Metric TBD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Diverse</a:t>
                      </a:r>
                      <a:r>
                        <a:rPr lang="en-US" sz="1200" b="1" baseline="0" dirty="0" smtClean="0">
                          <a:solidFill>
                            <a:schemeClr val="tx2"/>
                          </a:solidFill>
                        </a:rPr>
                        <a:t> Learner Support</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Metric</a:t>
                      </a:r>
                      <a:r>
                        <a:rPr lang="en-US" sz="1200" b="1" baseline="0" dirty="0" smtClean="0">
                          <a:solidFill>
                            <a:schemeClr val="tx2"/>
                          </a:solidFill>
                        </a:rPr>
                        <a:t> TBD</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Metric</a:t>
                      </a:r>
                      <a:r>
                        <a:rPr lang="en-US" sz="1200" b="1" baseline="0" dirty="0" smtClean="0">
                          <a:solidFill>
                            <a:schemeClr val="tx2"/>
                          </a:solidFill>
                        </a:rPr>
                        <a:t> / weight TBD</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Metric</a:t>
                      </a:r>
                      <a:r>
                        <a:rPr lang="en-US" sz="1200" b="1" baseline="0" dirty="0" smtClean="0">
                          <a:solidFill>
                            <a:schemeClr val="tx2"/>
                          </a:solidFill>
                        </a:rPr>
                        <a:t> TBD</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121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Data Quality</a:t>
                      </a:r>
                    </a:p>
                  </a:txBody>
                  <a:tcPr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Data Quality Index</a:t>
                      </a:r>
                    </a:p>
                  </a:txBody>
                  <a:tcPr anchor="ctr">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Data Quality Index</a:t>
                      </a:r>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solidFill>
                      <a:schemeClr val="accent6">
                        <a:lumMod val="20000"/>
                        <a:lumOff val="80000"/>
                      </a:schemeClr>
                    </a:solidFill>
                  </a:tcPr>
                </a:tc>
              </a:tr>
            </a:tbl>
          </a:graphicData>
        </a:graphic>
      </p:graphicFrame>
      <p:sp>
        <p:nvSpPr>
          <p:cNvPr id="4" name="TextBox 3"/>
          <p:cNvSpPr txBox="1"/>
          <p:nvPr/>
        </p:nvSpPr>
        <p:spPr>
          <a:xfrm rot="19906396">
            <a:off x="7567388" y="5433969"/>
            <a:ext cx="1475935" cy="646331"/>
          </a:xfrm>
          <a:prstGeom prst="rect">
            <a:avLst/>
          </a:prstGeom>
          <a:noFill/>
          <a:ln>
            <a:solidFill>
              <a:schemeClr val="tx2"/>
            </a:solidFill>
            <a:prstDash val="dash"/>
          </a:ln>
        </p:spPr>
        <p:txBody>
          <a:bodyPr wrap="square" rtlCol="0">
            <a:spAutoFit/>
          </a:bodyPr>
          <a:lstStyle/>
          <a:p>
            <a:pPr algn="ctr"/>
            <a:r>
              <a:rPr lang="en-US" sz="3600" b="1" dirty="0" smtClean="0">
                <a:solidFill>
                  <a:srgbClr val="FF0000"/>
                </a:solidFill>
              </a:rPr>
              <a:t>DRAFT</a:t>
            </a:r>
            <a:endParaRPr lang="en-US" sz="3600" b="1" dirty="0">
              <a:solidFill>
                <a:srgbClr val="FF0000"/>
              </a:solidFill>
            </a:endParaRPr>
          </a:p>
        </p:txBody>
      </p:sp>
      <p:sp>
        <p:nvSpPr>
          <p:cNvPr id="5" name="TextBox 4"/>
          <p:cNvSpPr txBox="1"/>
          <p:nvPr/>
        </p:nvSpPr>
        <p:spPr>
          <a:xfrm>
            <a:off x="3124200" y="990600"/>
            <a:ext cx="2895600" cy="307777"/>
          </a:xfrm>
          <a:prstGeom prst="rect">
            <a:avLst/>
          </a:prstGeom>
          <a:solidFill>
            <a:schemeClr val="bg1"/>
          </a:solidFill>
          <a:ln>
            <a:solidFill>
              <a:schemeClr val="accent2"/>
            </a:solidFill>
          </a:ln>
        </p:spPr>
        <p:txBody>
          <a:bodyPr wrap="square" rtlCol="0">
            <a:spAutoFit/>
          </a:bodyPr>
          <a:lstStyle/>
          <a:p>
            <a:pPr algn="ctr"/>
            <a:r>
              <a:rPr lang="en-US" sz="1400" b="1" dirty="0" smtClean="0">
                <a:solidFill>
                  <a:srgbClr val="C00000"/>
                </a:solidFill>
              </a:rPr>
              <a:t>Pre-decisional / Work in Progress</a:t>
            </a:r>
            <a:endParaRPr lang="en-US" sz="1400" b="1" dirty="0">
              <a:solidFill>
                <a:srgbClr val="C00000"/>
              </a:solidFill>
            </a:endParaRPr>
          </a:p>
        </p:txBody>
      </p:sp>
      <p:sp>
        <p:nvSpPr>
          <p:cNvPr id="6" name="Slide Number Placeholder 3"/>
          <p:cNvSpPr>
            <a:spLocks noGrp="1"/>
          </p:cNvSpPr>
          <p:nvPr>
            <p:ph type="sldNum" sz="quarter" idx="11"/>
          </p:nvPr>
        </p:nvSpPr>
        <p:spPr>
          <a:xfrm>
            <a:off x="6324600" y="6386513"/>
            <a:ext cx="2816225" cy="401637"/>
          </a:xfrm>
        </p:spPr>
        <p:txBody>
          <a:bodyPr/>
          <a:lstStyle/>
          <a:p>
            <a:fld id="{2B171D2C-ABE9-4079-BBE3-E534873D875C}" type="slidenum">
              <a:rPr lang="en-US" smtClean="0"/>
              <a:pPr/>
              <a:t>2</a:t>
            </a:fld>
            <a:endParaRPr lang="en-US" dirty="0"/>
          </a:p>
        </p:txBody>
      </p:sp>
      <p:sp>
        <p:nvSpPr>
          <p:cNvPr id="8" name="Footer Placeholder 4"/>
          <p:cNvSpPr>
            <a:spLocks noGrp="1"/>
          </p:cNvSpPr>
          <p:nvPr>
            <p:ph type="ftr" sz="quarter" idx="4294967295"/>
          </p:nvPr>
        </p:nvSpPr>
        <p:spPr>
          <a:xfrm>
            <a:off x="0" y="6384925"/>
            <a:ext cx="6235700" cy="401638"/>
          </a:xfrm>
          <a:prstGeom prst="rect">
            <a:avLst/>
          </a:prstGeom>
        </p:spPr>
        <p:txBody>
          <a:bodyPr vert="horz" lIns="91440" tIns="45720" rIns="91440" bIns="45720" rtlCol="0" anchor="ctr"/>
          <a:lstStyle>
            <a:lvl1pPr marL="457200" indent="0" algn="l">
              <a:defRPr sz="2000" smtClean="0">
                <a:solidFill>
                  <a:schemeClr val="bg1"/>
                </a:solidFill>
              </a:defRPr>
            </a:lvl1pPr>
          </a:lstStyle>
          <a:p>
            <a:r>
              <a:rPr lang="en-US" sz="1800" dirty="0"/>
              <a:t>Office of </a:t>
            </a:r>
            <a:r>
              <a:rPr lang="en-US" sz="1800" dirty="0" smtClean="0"/>
              <a:t>Accountability</a:t>
            </a:r>
            <a:endParaRPr lang="en-US" sz="1800" dirty="0"/>
          </a:p>
        </p:txBody>
      </p:sp>
    </p:spTree>
    <p:extLst>
      <p:ext uri="{BB962C8B-B14F-4D97-AF65-F5344CB8AC3E}">
        <p14:creationId xmlns:p14="http://schemas.microsoft.com/office/powerpoint/2010/main" val="21601891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High School</a:t>
            </a:r>
            <a:br>
              <a:rPr lang="en-US" dirty="0" smtClean="0"/>
            </a:br>
            <a:r>
              <a:rPr lang="en-US" sz="2800" dirty="0" smtClean="0"/>
              <a:t>9</a:t>
            </a:r>
            <a:r>
              <a:rPr lang="en-US" sz="2800" baseline="30000" dirty="0" smtClean="0"/>
              <a:t>th</a:t>
            </a:r>
            <a:r>
              <a:rPr lang="en-US" sz="2800" dirty="0" smtClean="0"/>
              <a:t> Grade EXPLORE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008080"/>
              </p:ext>
            </p:extLst>
          </p:nvPr>
        </p:nvGraphicFramePr>
        <p:xfrm>
          <a:off x="457200" y="1359121"/>
          <a:ext cx="8001000" cy="1149137"/>
        </p:xfrm>
        <a:graphic>
          <a:graphicData uri="http://schemas.openxmlformats.org/drawingml/2006/table">
            <a:tbl>
              <a:tblPr firstRow="1" bandRow="1">
                <a:tableStyleId>{5C22544A-7EE6-4342-B048-85BDC9FD1C3A}</a:tableStyleId>
              </a:tblPr>
              <a:tblGrid>
                <a:gridCol w="838200"/>
                <a:gridCol w="762000"/>
                <a:gridCol w="838200"/>
                <a:gridCol w="762000"/>
                <a:gridCol w="3124200"/>
                <a:gridCol w="838200"/>
                <a:gridCol w="838200"/>
              </a:tblGrid>
              <a:tr h="627604">
                <a:tc>
                  <a:txBody>
                    <a:bodyPr/>
                    <a:lstStyle/>
                    <a:p>
                      <a:r>
                        <a:rPr lang="en-US" sz="1200" dirty="0" smtClean="0"/>
                        <a:t>Grade</a:t>
                      </a:r>
                      <a:endParaRPr lang="en-US" sz="1200" dirty="0"/>
                    </a:p>
                  </a:txBody>
                  <a:tcPr anchor="ctr"/>
                </a:tc>
                <a:tc>
                  <a:txBody>
                    <a:bodyPr/>
                    <a:lstStyle/>
                    <a:p>
                      <a:pPr algn="ctr"/>
                      <a:r>
                        <a:rPr lang="en-US" sz="1200" dirty="0" smtClean="0"/>
                        <a:t># Students</a:t>
                      </a:r>
                      <a:endParaRPr lang="en-US" sz="1200" dirty="0"/>
                    </a:p>
                  </a:txBody>
                  <a:tcPr anchor="ctr"/>
                </a:tc>
                <a:tc>
                  <a:txBody>
                    <a:bodyPr/>
                    <a:lstStyle/>
                    <a:p>
                      <a:pPr algn="ctr"/>
                      <a:r>
                        <a:rPr lang="en-US" sz="1200" dirty="0" smtClean="0"/>
                        <a:t>Average Pretest Score</a:t>
                      </a:r>
                      <a:endParaRPr lang="en-US" sz="1200" dirty="0"/>
                    </a:p>
                  </a:txBody>
                  <a:tcPr anchor="ctr"/>
                </a:tc>
                <a:tc>
                  <a:txBody>
                    <a:bodyPr/>
                    <a:lstStyle/>
                    <a:p>
                      <a:pPr algn="ctr"/>
                      <a:r>
                        <a:rPr lang="en-US" sz="1200" dirty="0" smtClean="0"/>
                        <a:t>CPS Avg. Growth</a:t>
                      </a:r>
                      <a:endParaRPr lang="en-US" sz="1200" dirty="0"/>
                    </a:p>
                  </a:txBody>
                  <a:tcPr anchor="ctr"/>
                </a:tc>
                <a:tc>
                  <a:txBody>
                    <a:bodyPr/>
                    <a:lstStyle/>
                    <a:p>
                      <a:r>
                        <a:rPr lang="en-US" sz="1200" dirty="0" smtClean="0"/>
                        <a:t>Percentile Range Targets</a:t>
                      </a:r>
                      <a:endParaRPr lang="en-US" sz="1200" dirty="0"/>
                    </a:p>
                  </a:txBody>
                  <a:tcPr anchor="ctr"/>
                </a:tc>
                <a:tc>
                  <a:txBody>
                    <a:bodyPr/>
                    <a:lstStyle/>
                    <a:p>
                      <a:pPr algn="ctr"/>
                      <a:r>
                        <a:rPr lang="en-US" sz="1200" dirty="0" smtClean="0"/>
                        <a:t>Average Posttest Score</a:t>
                      </a:r>
                      <a:endParaRPr lang="en-US" sz="1200" dirty="0"/>
                    </a:p>
                  </a:txBody>
                  <a:tcPr anchor="ctr"/>
                </a:tc>
                <a:tc>
                  <a:txBody>
                    <a:bodyPr/>
                    <a:lstStyle/>
                    <a:p>
                      <a:pPr algn="ctr"/>
                      <a:r>
                        <a:rPr lang="en-US" sz="1200" dirty="0" smtClean="0"/>
                        <a:t>Growth Percentile</a:t>
                      </a:r>
                      <a:endParaRPr lang="en-US" sz="1200" dirty="0"/>
                    </a:p>
                  </a:txBody>
                  <a:tcPr anchor="ctr"/>
                </a:tc>
              </a:tr>
              <a:tr h="509057">
                <a:tc>
                  <a:txBody>
                    <a:bodyPr/>
                    <a:lstStyle/>
                    <a:p>
                      <a:pPr algn="ctr"/>
                      <a:r>
                        <a:rPr lang="en-US" sz="1200" dirty="0" smtClean="0"/>
                        <a:t>9</a:t>
                      </a:r>
                      <a:r>
                        <a:rPr lang="en-US" sz="1200" baseline="30000" dirty="0" smtClean="0"/>
                        <a:t>th</a:t>
                      </a:r>
                      <a:r>
                        <a:rPr lang="en-US" sz="1200" dirty="0" smtClean="0"/>
                        <a:t> </a:t>
                      </a:r>
                      <a:endParaRPr lang="en-US" sz="1200" dirty="0"/>
                    </a:p>
                  </a:txBody>
                  <a:tcPr anchor="ctr"/>
                </a:tc>
                <a:tc>
                  <a:txBody>
                    <a:bodyPr/>
                    <a:lstStyle/>
                    <a:p>
                      <a:pPr algn="ctr"/>
                      <a:r>
                        <a:rPr lang="en-US" sz="1200" dirty="0" smtClean="0"/>
                        <a:t>85</a:t>
                      </a:r>
                      <a:endParaRPr lang="en-US" sz="1200" dirty="0"/>
                    </a:p>
                  </a:txBody>
                  <a:tcPr anchor="ctr"/>
                </a:tc>
                <a:tc>
                  <a:txBody>
                    <a:bodyPr/>
                    <a:lstStyle/>
                    <a:p>
                      <a:pPr algn="ctr"/>
                      <a:r>
                        <a:rPr lang="en-US" sz="1200" dirty="0" smtClean="0"/>
                        <a:t>14.1</a:t>
                      </a:r>
                      <a:endParaRPr lang="en-US" sz="1200" dirty="0"/>
                    </a:p>
                  </a:txBody>
                  <a:tcPr anchor="ctr"/>
                </a:tc>
                <a:tc>
                  <a:txBody>
                    <a:bodyPr/>
                    <a:lstStyle/>
                    <a:p>
                      <a:pPr algn="ctr"/>
                      <a:r>
                        <a:rPr lang="en-US" sz="1200" dirty="0" smtClean="0"/>
                        <a:t>+0.6</a:t>
                      </a:r>
                      <a:endParaRPr lang="en-US" sz="1200" dirty="0"/>
                    </a:p>
                  </a:txBody>
                  <a:tcPr anchor="ctr"/>
                </a:tc>
                <a:tc>
                  <a:txBody>
                    <a:bodyPr/>
                    <a:lstStyle/>
                    <a:p>
                      <a:endParaRPr lang="en-US" sz="1200" dirty="0"/>
                    </a:p>
                  </a:txBody>
                  <a:tcPr anchor="ctr"/>
                </a:tc>
                <a:tc>
                  <a:txBody>
                    <a:bodyPr/>
                    <a:lstStyle/>
                    <a:p>
                      <a:pPr algn="ctr"/>
                      <a:r>
                        <a:rPr lang="en-US" sz="1200" dirty="0" smtClean="0"/>
                        <a:t>14.5</a:t>
                      </a:r>
                      <a:endParaRPr lang="en-US" sz="1200" dirty="0"/>
                    </a:p>
                  </a:txBody>
                  <a:tcPr anchor="ctr"/>
                </a:tc>
                <a:tc>
                  <a:txBody>
                    <a:bodyPr/>
                    <a:lstStyle/>
                    <a:p>
                      <a:pPr algn="ctr"/>
                      <a:r>
                        <a:rPr lang="en-US" sz="1200" dirty="0" smtClean="0"/>
                        <a:t>32</a:t>
                      </a:r>
                      <a:r>
                        <a:rPr lang="en-US" sz="1200" baseline="30000" dirty="0" smtClean="0"/>
                        <a:t>nd</a:t>
                      </a:r>
                      <a:r>
                        <a:rPr lang="en-US" sz="1200" dirty="0" smtClean="0"/>
                        <a:t> </a:t>
                      </a:r>
                      <a:endParaRPr lang="en-US" sz="1200" dirty="0"/>
                    </a:p>
                  </a:txBody>
                  <a:tcPr anchor="ctr"/>
                </a:tc>
              </a:tr>
            </a:tbl>
          </a:graphicData>
        </a:graphic>
      </p:graphicFrame>
      <p:sp>
        <p:nvSpPr>
          <p:cNvPr id="11" name="TextBox 10"/>
          <p:cNvSpPr txBox="1"/>
          <p:nvPr/>
        </p:nvSpPr>
        <p:spPr>
          <a:xfrm>
            <a:off x="3886200" y="1968720"/>
            <a:ext cx="436338" cy="261610"/>
          </a:xfrm>
          <a:prstGeom prst="rect">
            <a:avLst/>
          </a:prstGeom>
          <a:noFill/>
        </p:spPr>
        <p:txBody>
          <a:bodyPr wrap="none" rtlCol="0">
            <a:spAutoFit/>
          </a:bodyPr>
          <a:lstStyle/>
          <a:p>
            <a:r>
              <a:rPr lang="en-US" sz="1100" dirty="0" smtClean="0"/>
              <a:t>14.2</a:t>
            </a:r>
            <a:endParaRPr lang="en-US" sz="1100" dirty="0"/>
          </a:p>
        </p:txBody>
      </p:sp>
      <p:sp>
        <p:nvSpPr>
          <p:cNvPr id="12" name="TextBox 11"/>
          <p:cNvSpPr txBox="1"/>
          <p:nvPr/>
        </p:nvSpPr>
        <p:spPr>
          <a:xfrm>
            <a:off x="4491873" y="1968720"/>
            <a:ext cx="436338" cy="261610"/>
          </a:xfrm>
          <a:prstGeom prst="rect">
            <a:avLst/>
          </a:prstGeom>
          <a:noFill/>
        </p:spPr>
        <p:txBody>
          <a:bodyPr wrap="none" rtlCol="0">
            <a:spAutoFit/>
          </a:bodyPr>
          <a:lstStyle/>
          <a:p>
            <a:r>
              <a:rPr lang="en-US" sz="1100" dirty="0" smtClean="0"/>
              <a:t>14.6</a:t>
            </a:r>
            <a:endParaRPr lang="en-US" sz="1100" dirty="0"/>
          </a:p>
        </p:txBody>
      </p:sp>
      <p:sp>
        <p:nvSpPr>
          <p:cNvPr id="13" name="TextBox 12"/>
          <p:cNvSpPr txBox="1"/>
          <p:nvPr/>
        </p:nvSpPr>
        <p:spPr>
          <a:xfrm>
            <a:off x="5477256" y="1968720"/>
            <a:ext cx="436338" cy="261610"/>
          </a:xfrm>
          <a:prstGeom prst="rect">
            <a:avLst/>
          </a:prstGeom>
          <a:noFill/>
        </p:spPr>
        <p:txBody>
          <a:bodyPr wrap="none" rtlCol="0">
            <a:spAutoFit/>
          </a:bodyPr>
          <a:lstStyle/>
          <a:p>
            <a:r>
              <a:rPr lang="en-US" sz="1100" dirty="0" smtClean="0"/>
              <a:t>14.9</a:t>
            </a:r>
            <a:endParaRPr lang="en-US" sz="1100" dirty="0"/>
          </a:p>
        </p:txBody>
      </p:sp>
      <p:sp>
        <p:nvSpPr>
          <p:cNvPr id="14" name="TextBox 13"/>
          <p:cNvSpPr txBox="1"/>
          <p:nvPr/>
        </p:nvSpPr>
        <p:spPr>
          <a:xfrm>
            <a:off x="6064641" y="1968720"/>
            <a:ext cx="436338" cy="261610"/>
          </a:xfrm>
          <a:prstGeom prst="rect">
            <a:avLst/>
          </a:prstGeom>
          <a:noFill/>
        </p:spPr>
        <p:txBody>
          <a:bodyPr wrap="none" rtlCol="0">
            <a:spAutoFit/>
          </a:bodyPr>
          <a:lstStyle/>
          <a:p>
            <a:r>
              <a:rPr lang="en-US" sz="1100" dirty="0" smtClean="0"/>
              <a:t>15.2</a:t>
            </a:r>
            <a:endParaRPr lang="en-US" sz="1100" dirty="0"/>
          </a:p>
        </p:txBody>
      </p:sp>
      <p:sp>
        <p:nvSpPr>
          <p:cNvPr id="21" name="TextBox 20"/>
          <p:cNvSpPr txBox="1"/>
          <p:nvPr/>
        </p:nvSpPr>
        <p:spPr>
          <a:xfrm>
            <a:off x="4953000" y="1968720"/>
            <a:ext cx="436338" cy="261610"/>
          </a:xfrm>
          <a:prstGeom prst="rect">
            <a:avLst/>
          </a:prstGeom>
          <a:noFill/>
        </p:spPr>
        <p:txBody>
          <a:bodyPr wrap="none" rtlCol="0">
            <a:spAutoFit/>
          </a:bodyPr>
          <a:lstStyle/>
          <a:p>
            <a:r>
              <a:rPr lang="en-US" sz="1100" dirty="0" smtClean="0"/>
              <a:t>14.7</a:t>
            </a:r>
            <a:endParaRPr lang="en-US" sz="1100" dirty="0"/>
          </a:p>
        </p:txBody>
      </p:sp>
      <p:grpSp>
        <p:nvGrpSpPr>
          <p:cNvPr id="3" name="Group 22"/>
          <p:cNvGrpSpPr/>
          <p:nvPr/>
        </p:nvGrpSpPr>
        <p:grpSpPr>
          <a:xfrm>
            <a:off x="3810000" y="2195088"/>
            <a:ext cx="2819400" cy="233064"/>
            <a:chOff x="4038600" y="2512368"/>
            <a:chExt cx="2819400" cy="233064"/>
          </a:xfrm>
        </p:grpSpPr>
        <p:sp>
          <p:nvSpPr>
            <p:cNvPr id="6" name="Rectangle 5"/>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16" name="TextBox 15"/>
            <p:cNvSpPr txBox="1"/>
            <p:nvPr/>
          </p:nvSpPr>
          <p:spPr>
            <a:xfrm>
              <a:off x="4859934" y="2514600"/>
              <a:ext cx="365806" cy="230832"/>
            </a:xfrm>
            <a:prstGeom prst="rect">
              <a:avLst/>
            </a:prstGeom>
            <a:noFill/>
          </p:spPr>
          <p:txBody>
            <a:bodyPr wrap="none" rtlCol="0">
              <a:spAutoFit/>
            </a:bodyPr>
            <a:lstStyle/>
            <a:p>
              <a:r>
                <a:rPr lang="en-US" sz="900" i="1" dirty="0" smtClean="0"/>
                <a:t>40</a:t>
              </a:r>
              <a:r>
                <a:rPr lang="en-US" sz="900" i="1" baseline="30000" dirty="0" smtClean="0"/>
                <a:t>th</a:t>
              </a:r>
              <a:endParaRPr lang="en-US" sz="900" i="1" dirty="0"/>
            </a:p>
          </p:txBody>
        </p:sp>
        <p:sp>
          <p:nvSpPr>
            <p:cNvPr id="17" name="TextBox 16"/>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18" name="TextBox 17"/>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22" name="TextBox 21"/>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20" name="Straight Connector 19"/>
            <p:cNvCxnSpPr>
              <a:stCxn id="6" idx="0"/>
              <a:endCxn id="6"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6" name="Rectangular Callout 125"/>
          <p:cNvSpPr/>
          <p:nvPr/>
        </p:nvSpPr>
        <p:spPr>
          <a:xfrm>
            <a:off x="2057400" y="2895600"/>
            <a:ext cx="914400" cy="2514600"/>
          </a:xfrm>
          <a:prstGeom prst="wedgeRectCallout">
            <a:avLst>
              <a:gd name="adj1" fmla="val -9865"/>
              <a:gd name="adj2" fmla="val -686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average pretest score for this school’s 9</a:t>
            </a:r>
            <a:r>
              <a:rPr lang="en-US" sz="1200" baseline="30000" dirty="0" smtClean="0">
                <a:solidFill>
                  <a:schemeClr val="tx2"/>
                </a:solidFill>
              </a:rPr>
              <a:t>th</a:t>
            </a:r>
            <a:r>
              <a:rPr lang="en-US" sz="1200" dirty="0" smtClean="0">
                <a:solidFill>
                  <a:schemeClr val="tx2"/>
                </a:solidFill>
              </a:rPr>
              <a:t> graders (i.e., the average of their 8</a:t>
            </a:r>
            <a:r>
              <a:rPr lang="en-US" sz="1200" baseline="30000" dirty="0" smtClean="0">
                <a:solidFill>
                  <a:schemeClr val="tx2"/>
                </a:solidFill>
              </a:rPr>
              <a:t>th</a:t>
            </a:r>
            <a:r>
              <a:rPr lang="en-US" sz="1200" dirty="0" smtClean="0">
                <a:solidFill>
                  <a:schemeClr val="tx2"/>
                </a:solidFill>
              </a:rPr>
              <a:t> grade EXPLORE scores) </a:t>
            </a:r>
            <a:endParaRPr lang="en-US" sz="1200" dirty="0">
              <a:solidFill>
                <a:schemeClr val="tx2"/>
              </a:solidFill>
            </a:endParaRPr>
          </a:p>
        </p:txBody>
      </p:sp>
      <p:sp>
        <p:nvSpPr>
          <p:cNvPr id="128" name="Rectangular Callout 127"/>
          <p:cNvSpPr/>
          <p:nvPr/>
        </p:nvSpPr>
        <p:spPr>
          <a:xfrm>
            <a:off x="685800" y="2895600"/>
            <a:ext cx="1066800" cy="2895600"/>
          </a:xfrm>
          <a:prstGeom prst="wedgeRectCallout">
            <a:avLst>
              <a:gd name="adj1" fmla="val 44241"/>
              <a:gd name="adj2" fmla="val -6651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number of students with a valid pretest and posttest score.  Students are attributed to the school where they were enrolled the greatest amount of time during the year.</a:t>
            </a:r>
            <a:endParaRPr lang="en-US" sz="1200" dirty="0">
              <a:solidFill>
                <a:schemeClr val="tx2"/>
              </a:solidFill>
            </a:endParaRPr>
          </a:p>
        </p:txBody>
      </p:sp>
      <p:sp>
        <p:nvSpPr>
          <p:cNvPr id="129" name="Rectangular Callout 128"/>
          <p:cNvSpPr/>
          <p:nvPr/>
        </p:nvSpPr>
        <p:spPr>
          <a:xfrm>
            <a:off x="3276600" y="2819400"/>
            <a:ext cx="914400" cy="2057400"/>
          </a:xfrm>
          <a:prstGeom prst="wedgeRectCallout">
            <a:avLst>
              <a:gd name="adj1" fmla="val -47884"/>
              <a:gd name="adj2" fmla="val -7047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average growth for 9</a:t>
            </a:r>
            <a:r>
              <a:rPr lang="en-US" sz="1200" baseline="30000" dirty="0" smtClean="0">
                <a:solidFill>
                  <a:schemeClr val="tx2"/>
                </a:solidFill>
              </a:rPr>
              <a:t>th</a:t>
            </a:r>
            <a:r>
              <a:rPr lang="en-US" sz="1200" dirty="0" smtClean="0">
                <a:solidFill>
                  <a:schemeClr val="tx2"/>
                </a:solidFill>
              </a:rPr>
              <a:t> grade for a school with an average pretest score of 14.1.</a:t>
            </a:r>
            <a:endParaRPr lang="en-US" sz="1200" dirty="0">
              <a:solidFill>
                <a:schemeClr val="tx2"/>
              </a:solidFill>
            </a:endParaRPr>
          </a:p>
        </p:txBody>
      </p:sp>
      <p:sp>
        <p:nvSpPr>
          <p:cNvPr id="130" name="Rectangular Callout 129"/>
          <p:cNvSpPr/>
          <p:nvPr/>
        </p:nvSpPr>
        <p:spPr>
          <a:xfrm>
            <a:off x="4419600" y="2743200"/>
            <a:ext cx="1143000" cy="2438400"/>
          </a:xfrm>
          <a:prstGeom prst="wedgeRectCallout">
            <a:avLst>
              <a:gd name="adj1" fmla="val 17041"/>
              <a:gd name="adj2" fmla="val -6054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The 50</a:t>
            </a:r>
            <a:r>
              <a:rPr lang="en-US" sz="1200" baseline="30000" dirty="0" smtClean="0">
                <a:solidFill>
                  <a:schemeClr val="tx2"/>
                </a:solidFill>
              </a:rPr>
              <a:t>th</a:t>
            </a:r>
            <a:r>
              <a:rPr lang="en-US" sz="1200" dirty="0" smtClean="0">
                <a:solidFill>
                  <a:schemeClr val="tx2"/>
                </a:solidFill>
              </a:rPr>
              <a:t> percentile score is the sum of 14.1 and 0.6.  This is the CPS average posttest score in 9</a:t>
            </a:r>
            <a:r>
              <a:rPr lang="en-US" sz="1200" baseline="30000" dirty="0" smtClean="0">
                <a:solidFill>
                  <a:schemeClr val="tx2"/>
                </a:solidFill>
              </a:rPr>
              <a:t>th</a:t>
            </a:r>
            <a:r>
              <a:rPr lang="en-US" sz="1200" dirty="0" smtClean="0">
                <a:solidFill>
                  <a:schemeClr val="tx2"/>
                </a:solidFill>
              </a:rPr>
              <a:t> grade for a school with an average pretest score of 14.1.</a:t>
            </a:r>
            <a:endParaRPr lang="en-US" sz="1200" dirty="0">
              <a:solidFill>
                <a:schemeClr val="tx2"/>
              </a:solidFill>
            </a:endParaRPr>
          </a:p>
        </p:txBody>
      </p:sp>
      <p:sp>
        <p:nvSpPr>
          <p:cNvPr id="131" name="Rectangular Callout 130"/>
          <p:cNvSpPr/>
          <p:nvPr/>
        </p:nvSpPr>
        <p:spPr>
          <a:xfrm>
            <a:off x="5715000" y="2743200"/>
            <a:ext cx="990600" cy="1600200"/>
          </a:xfrm>
          <a:prstGeom prst="wedgeRectCallout">
            <a:avLst>
              <a:gd name="adj1" fmla="val -49667"/>
              <a:gd name="adj2" fmla="val -660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Other cut points are established based on distance from the 50</a:t>
            </a:r>
            <a:r>
              <a:rPr lang="en-US" sz="1200" baseline="30000" dirty="0" smtClean="0">
                <a:solidFill>
                  <a:schemeClr val="tx2"/>
                </a:solidFill>
              </a:rPr>
              <a:t>th</a:t>
            </a:r>
            <a:r>
              <a:rPr lang="en-US" sz="1200" dirty="0" smtClean="0">
                <a:solidFill>
                  <a:schemeClr val="tx2"/>
                </a:solidFill>
              </a:rPr>
              <a:t> percentile. </a:t>
            </a:r>
            <a:endParaRPr lang="en-US" sz="1200" dirty="0">
              <a:solidFill>
                <a:schemeClr val="tx2"/>
              </a:solidFill>
            </a:endParaRPr>
          </a:p>
        </p:txBody>
      </p:sp>
      <p:sp>
        <p:nvSpPr>
          <p:cNvPr id="132" name="Rectangular Callout 131"/>
          <p:cNvSpPr/>
          <p:nvPr/>
        </p:nvSpPr>
        <p:spPr>
          <a:xfrm>
            <a:off x="7239000" y="2743200"/>
            <a:ext cx="1295400" cy="2362200"/>
          </a:xfrm>
          <a:prstGeom prst="wedgeRectCallout">
            <a:avLst>
              <a:gd name="adj1" fmla="val 17852"/>
              <a:gd name="adj2" fmla="val -6086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actual growth percentile of the school based on the average posttest score.  This school will fall into the 2-point range, which is from 10</a:t>
            </a:r>
            <a:r>
              <a:rPr lang="en-US" sz="1200" baseline="30000" dirty="0" smtClean="0">
                <a:solidFill>
                  <a:schemeClr val="tx2"/>
                </a:solidFill>
              </a:rPr>
              <a:t>th</a:t>
            </a:r>
            <a:r>
              <a:rPr lang="en-US" sz="1200" dirty="0" smtClean="0">
                <a:solidFill>
                  <a:schemeClr val="tx2"/>
                </a:solidFill>
              </a:rPr>
              <a:t> to 40</a:t>
            </a:r>
            <a:r>
              <a:rPr lang="en-US" sz="1200" baseline="30000" dirty="0" smtClean="0">
                <a:solidFill>
                  <a:schemeClr val="tx2"/>
                </a:solidFill>
              </a:rPr>
              <a:t>th</a:t>
            </a:r>
            <a:r>
              <a:rPr lang="en-US" sz="1200" dirty="0" smtClean="0">
                <a:solidFill>
                  <a:schemeClr val="tx2"/>
                </a:solidFill>
              </a:rPr>
              <a:t> percentile.</a:t>
            </a:r>
            <a:endParaRPr lang="en-US" sz="1200" dirty="0">
              <a:solidFill>
                <a:schemeClr val="tx2"/>
              </a:solidFill>
            </a:endParaRPr>
          </a:p>
        </p:txBody>
      </p:sp>
      <p:sp>
        <p:nvSpPr>
          <p:cNvPr id="27" name="Slide Number Placeholder 26"/>
          <p:cNvSpPr>
            <a:spLocks noGrp="1"/>
          </p:cNvSpPr>
          <p:nvPr>
            <p:ph type="sldNum" sz="quarter" idx="11"/>
          </p:nvPr>
        </p:nvSpPr>
        <p:spPr/>
        <p:txBody>
          <a:bodyPr/>
          <a:lstStyle/>
          <a:p>
            <a:fld id="{A0ED7A89-0294-4977-8B89-09D374374E42}" type="slidenum">
              <a:rPr lang="en-US" smtClean="0"/>
              <a:pPr/>
              <a:t>20</a:t>
            </a:fld>
            <a:endParaRPr lang="en-US"/>
          </a:p>
        </p:txBody>
      </p:sp>
      <p:sp>
        <p:nvSpPr>
          <p:cNvPr id="28" name="TextBox 27"/>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29"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28694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High School</a:t>
            </a:r>
            <a:br>
              <a:rPr lang="en-US" dirty="0" smtClean="0"/>
            </a:br>
            <a:r>
              <a:rPr lang="en-US" sz="2800" dirty="0" smtClean="0"/>
              <a:t>All Grades EPAS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1111872"/>
              </p:ext>
            </p:extLst>
          </p:nvPr>
        </p:nvGraphicFramePr>
        <p:xfrm>
          <a:off x="457200" y="1463896"/>
          <a:ext cx="8001000" cy="2676308"/>
        </p:xfrm>
        <a:graphic>
          <a:graphicData uri="http://schemas.openxmlformats.org/drawingml/2006/table">
            <a:tbl>
              <a:tblPr firstRow="1" bandRow="1">
                <a:tableStyleId>{5C22544A-7EE6-4342-B048-85BDC9FD1C3A}</a:tableStyleId>
              </a:tblPr>
              <a:tblGrid>
                <a:gridCol w="838200"/>
                <a:gridCol w="762000"/>
                <a:gridCol w="838200"/>
                <a:gridCol w="762000"/>
                <a:gridCol w="3124200"/>
                <a:gridCol w="838200"/>
                <a:gridCol w="838200"/>
              </a:tblGrid>
              <a:tr h="627604">
                <a:tc>
                  <a:txBody>
                    <a:bodyPr/>
                    <a:lstStyle/>
                    <a:p>
                      <a:r>
                        <a:rPr lang="en-US" sz="1200" dirty="0" smtClean="0"/>
                        <a:t>Grade</a:t>
                      </a:r>
                      <a:endParaRPr lang="en-US" sz="1200" dirty="0"/>
                    </a:p>
                  </a:txBody>
                  <a:tcPr anchor="ctr"/>
                </a:tc>
                <a:tc>
                  <a:txBody>
                    <a:bodyPr/>
                    <a:lstStyle/>
                    <a:p>
                      <a:pPr algn="ctr"/>
                      <a:r>
                        <a:rPr lang="en-US" sz="1200" dirty="0" smtClean="0"/>
                        <a:t># Students</a:t>
                      </a:r>
                      <a:endParaRPr lang="en-US" sz="1200" dirty="0"/>
                    </a:p>
                  </a:txBody>
                  <a:tcPr anchor="ctr"/>
                </a:tc>
                <a:tc>
                  <a:txBody>
                    <a:bodyPr/>
                    <a:lstStyle/>
                    <a:p>
                      <a:pPr algn="ctr"/>
                      <a:r>
                        <a:rPr lang="en-US" sz="1200" dirty="0" smtClean="0"/>
                        <a:t>Average Pretest Score</a:t>
                      </a:r>
                      <a:endParaRPr lang="en-US" sz="1200" dirty="0"/>
                    </a:p>
                  </a:txBody>
                  <a:tcPr anchor="ctr"/>
                </a:tc>
                <a:tc>
                  <a:txBody>
                    <a:bodyPr/>
                    <a:lstStyle/>
                    <a:p>
                      <a:pPr algn="ctr"/>
                      <a:r>
                        <a:rPr lang="en-US" sz="1200" dirty="0" smtClean="0"/>
                        <a:t>CPS Avg. Growth</a:t>
                      </a:r>
                      <a:endParaRPr lang="en-US" sz="1200" dirty="0"/>
                    </a:p>
                  </a:txBody>
                  <a:tcPr anchor="ctr"/>
                </a:tc>
                <a:tc>
                  <a:txBody>
                    <a:bodyPr/>
                    <a:lstStyle/>
                    <a:p>
                      <a:r>
                        <a:rPr lang="en-US" sz="1200" dirty="0" smtClean="0"/>
                        <a:t>Percentile Range Targets</a:t>
                      </a:r>
                      <a:endParaRPr lang="en-US" sz="1200" dirty="0"/>
                    </a:p>
                  </a:txBody>
                  <a:tcPr anchor="ctr"/>
                </a:tc>
                <a:tc>
                  <a:txBody>
                    <a:bodyPr/>
                    <a:lstStyle/>
                    <a:p>
                      <a:pPr algn="ctr"/>
                      <a:r>
                        <a:rPr lang="en-US" sz="1200" dirty="0" smtClean="0"/>
                        <a:t>Average Posttest</a:t>
                      </a:r>
                      <a:r>
                        <a:rPr lang="en-US" sz="1200" baseline="0" dirty="0" smtClean="0"/>
                        <a:t> </a:t>
                      </a:r>
                      <a:r>
                        <a:rPr lang="en-US" sz="1200" dirty="0" smtClean="0"/>
                        <a:t>Score</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Growth Percentile</a:t>
                      </a:r>
                    </a:p>
                  </a:txBody>
                  <a:tcPr anchor="ctr"/>
                </a:tc>
              </a:tr>
              <a:tr h="509057">
                <a:tc>
                  <a:txBody>
                    <a:bodyPr/>
                    <a:lstStyle/>
                    <a:p>
                      <a:pPr algn="ctr"/>
                      <a:r>
                        <a:rPr lang="en-US" sz="1200" dirty="0" smtClean="0"/>
                        <a:t>9</a:t>
                      </a:r>
                      <a:r>
                        <a:rPr lang="en-US" sz="1200" baseline="30000" dirty="0" smtClean="0"/>
                        <a:t>th</a:t>
                      </a:r>
                      <a:r>
                        <a:rPr lang="en-US" sz="1200" dirty="0" smtClean="0"/>
                        <a:t> </a:t>
                      </a:r>
                      <a:endParaRPr lang="en-US" sz="1200" dirty="0"/>
                    </a:p>
                  </a:txBody>
                  <a:tcPr anchor="ctr"/>
                </a:tc>
                <a:tc>
                  <a:txBody>
                    <a:bodyPr/>
                    <a:lstStyle/>
                    <a:p>
                      <a:pPr algn="ctr"/>
                      <a:r>
                        <a:rPr lang="en-US" sz="1200" dirty="0" smtClean="0"/>
                        <a:t>215</a:t>
                      </a:r>
                      <a:endParaRPr lang="en-US" sz="1200" dirty="0"/>
                    </a:p>
                  </a:txBody>
                  <a:tcPr anchor="ctr"/>
                </a:tc>
                <a:tc>
                  <a:txBody>
                    <a:bodyPr/>
                    <a:lstStyle/>
                    <a:p>
                      <a:pPr algn="ctr"/>
                      <a:r>
                        <a:rPr lang="en-US" sz="1200" dirty="0" smtClean="0"/>
                        <a:t>14.1</a:t>
                      </a:r>
                      <a:endParaRPr lang="en-US" sz="1200" dirty="0"/>
                    </a:p>
                  </a:txBody>
                  <a:tcPr anchor="ctr"/>
                </a:tc>
                <a:tc>
                  <a:txBody>
                    <a:bodyPr/>
                    <a:lstStyle/>
                    <a:p>
                      <a:pPr algn="ctr"/>
                      <a:r>
                        <a:rPr lang="en-US" sz="1200" dirty="0" smtClean="0"/>
                        <a:t>+0.6</a:t>
                      </a:r>
                      <a:endParaRPr lang="en-US" sz="1200" dirty="0"/>
                    </a:p>
                  </a:txBody>
                  <a:tcPr anchor="ctr"/>
                </a:tc>
                <a:tc>
                  <a:txBody>
                    <a:bodyPr/>
                    <a:lstStyle/>
                    <a:p>
                      <a:endParaRPr lang="en-US" sz="1200" dirty="0"/>
                    </a:p>
                  </a:txBody>
                  <a:tcPr anchor="ctr"/>
                </a:tc>
                <a:tc>
                  <a:txBody>
                    <a:bodyPr/>
                    <a:lstStyle/>
                    <a:p>
                      <a:pPr algn="ctr"/>
                      <a:r>
                        <a:rPr lang="en-US" sz="1200" dirty="0" smtClean="0"/>
                        <a:t>14.5</a:t>
                      </a:r>
                      <a:endParaRPr lang="en-US" sz="1200" dirty="0"/>
                    </a:p>
                  </a:txBody>
                  <a:tcPr anchor="ctr"/>
                </a:tc>
                <a:tc>
                  <a:txBody>
                    <a:bodyPr/>
                    <a:lstStyle/>
                    <a:p>
                      <a:pPr algn="ctr"/>
                      <a:r>
                        <a:rPr lang="en-US" sz="1200" dirty="0" smtClean="0"/>
                        <a:t>32</a:t>
                      </a:r>
                      <a:r>
                        <a:rPr lang="en-US" sz="1200" baseline="30000" dirty="0" smtClean="0"/>
                        <a:t>nd</a:t>
                      </a:r>
                      <a:r>
                        <a:rPr lang="en-US" sz="1200" dirty="0" smtClean="0"/>
                        <a:t> </a:t>
                      </a:r>
                      <a:endParaRPr lang="en-US" sz="1200" dirty="0"/>
                    </a:p>
                  </a:txBody>
                  <a:tcPr anchor="ctr"/>
                </a:tc>
              </a:tr>
              <a:tr h="509057">
                <a:tc>
                  <a:txBody>
                    <a:bodyPr/>
                    <a:lstStyle/>
                    <a:p>
                      <a:pPr algn="ctr"/>
                      <a:r>
                        <a:rPr lang="en-US" sz="1200" dirty="0" smtClean="0"/>
                        <a:t>10</a:t>
                      </a:r>
                      <a:r>
                        <a:rPr lang="en-US" sz="1200" baseline="30000" dirty="0" smtClean="0"/>
                        <a:t>th</a:t>
                      </a:r>
                      <a:r>
                        <a:rPr lang="en-US" sz="1200" dirty="0" smtClean="0"/>
                        <a:t> </a:t>
                      </a:r>
                      <a:endParaRPr lang="en-US" sz="1200" dirty="0"/>
                    </a:p>
                  </a:txBody>
                  <a:tcPr anchor="ctr"/>
                </a:tc>
                <a:tc>
                  <a:txBody>
                    <a:bodyPr/>
                    <a:lstStyle/>
                    <a:p>
                      <a:pPr algn="ctr"/>
                      <a:r>
                        <a:rPr lang="en-US" sz="1200" dirty="0" smtClean="0"/>
                        <a:t>187</a:t>
                      </a:r>
                      <a:endParaRPr lang="en-US" sz="1200" dirty="0"/>
                    </a:p>
                  </a:txBody>
                  <a:tcPr anchor="ctr"/>
                </a:tc>
                <a:tc>
                  <a:txBody>
                    <a:bodyPr/>
                    <a:lstStyle/>
                    <a:p>
                      <a:pPr algn="ctr"/>
                      <a:r>
                        <a:rPr lang="en-US" sz="1200" dirty="0" smtClean="0"/>
                        <a:t>15.4</a:t>
                      </a:r>
                      <a:endParaRPr lang="en-US" sz="1200" dirty="0"/>
                    </a:p>
                  </a:txBody>
                  <a:tcPr anchor="ctr"/>
                </a:tc>
                <a:tc>
                  <a:txBody>
                    <a:bodyPr/>
                    <a:lstStyle/>
                    <a:p>
                      <a:pPr algn="ctr"/>
                      <a:r>
                        <a:rPr lang="en-US" sz="1200" dirty="0" smtClean="0"/>
                        <a:t>+0.7</a:t>
                      </a:r>
                      <a:endParaRPr lang="en-US" sz="1200" dirty="0"/>
                    </a:p>
                  </a:txBody>
                  <a:tcPr anchor="ctr"/>
                </a:tc>
                <a:tc>
                  <a:txBody>
                    <a:bodyPr/>
                    <a:lstStyle/>
                    <a:p>
                      <a:endParaRPr lang="en-US" sz="1200" dirty="0"/>
                    </a:p>
                  </a:txBody>
                  <a:tcPr anchor="ctr"/>
                </a:tc>
                <a:tc>
                  <a:txBody>
                    <a:bodyPr/>
                    <a:lstStyle/>
                    <a:p>
                      <a:pPr algn="ctr"/>
                      <a:r>
                        <a:rPr lang="en-US" sz="1200" dirty="0" smtClean="0"/>
                        <a:t>16.4</a:t>
                      </a:r>
                      <a:endParaRPr lang="en-US" sz="1200" dirty="0"/>
                    </a:p>
                  </a:txBody>
                  <a:tcPr anchor="ctr"/>
                </a:tc>
                <a:tc>
                  <a:txBody>
                    <a:bodyPr/>
                    <a:lstStyle/>
                    <a:p>
                      <a:pPr algn="ctr"/>
                      <a:r>
                        <a:rPr lang="en-US" sz="1200" dirty="0" smtClean="0"/>
                        <a:t>80</a:t>
                      </a:r>
                      <a:r>
                        <a:rPr lang="en-US" sz="1200" baseline="30000" dirty="0" smtClean="0"/>
                        <a:t>th</a:t>
                      </a:r>
                      <a:r>
                        <a:rPr lang="en-US" sz="1200" dirty="0" smtClean="0"/>
                        <a:t> </a:t>
                      </a:r>
                      <a:endParaRPr lang="en-US" sz="1200" dirty="0"/>
                    </a:p>
                  </a:txBody>
                  <a:tcPr anchor="ctr"/>
                </a:tc>
              </a:tr>
              <a:tr h="509057">
                <a:tc>
                  <a:txBody>
                    <a:bodyPr/>
                    <a:lstStyle/>
                    <a:p>
                      <a:pPr algn="ctr"/>
                      <a:r>
                        <a:rPr lang="en-US" sz="1200" dirty="0" smtClean="0"/>
                        <a:t>11</a:t>
                      </a:r>
                      <a:r>
                        <a:rPr lang="en-US" sz="1200" baseline="30000" dirty="0" smtClean="0"/>
                        <a:t>th</a:t>
                      </a:r>
                      <a:r>
                        <a:rPr lang="en-US" sz="1200" dirty="0" smtClean="0"/>
                        <a:t> </a:t>
                      </a:r>
                      <a:endParaRPr lang="en-US" sz="1200" dirty="0"/>
                    </a:p>
                  </a:txBody>
                  <a:tcPr anchor="ctr"/>
                </a:tc>
                <a:tc>
                  <a:txBody>
                    <a:bodyPr/>
                    <a:lstStyle/>
                    <a:p>
                      <a:pPr algn="ctr"/>
                      <a:r>
                        <a:rPr lang="en-US" sz="1200" dirty="0" smtClean="0"/>
                        <a:t>154</a:t>
                      </a:r>
                      <a:endParaRPr lang="en-US" sz="1200" dirty="0"/>
                    </a:p>
                  </a:txBody>
                  <a:tcPr anchor="ctr"/>
                </a:tc>
                <a:tc>
                  <a:txBody>
                    <a:bodyPr/>
                    <a:lstStyle/>
                    <a:p>
                      <a:pPr algn="ctr"/>
                      <a:r>
                        <a:rPr lang="en-US" sz="1200" dirty="0" smtClean="0"/>
                        <a:t>16.8</a:t>
                      </a:r>
                      <a:endParaRPr lang="en-US" sz="1200" dirty="0"/>
                    </a:p>
                  </a:txBody>
                  <a:tcPr anchor="ctr"/>
                </a:tc>
                <a:tc>
                  <a:txBody>
                    <a:bodyPr/>
                    <a:lstStyle/>
                    <a:p>
                      <a:pPr algn="ctr"/>
                      <a:r>
                        <a:rPr lang="en-US" sz="1200" dirty="0" smtClean="0"/>
                        <a:t>+0.5</a:t>
                      </a:r>
                      <a:endParaRPr lang="en-US" sz="1200" dirty="0"/>
                    </a:p>
                  </a:txBody>
                  <a:tcPr anchor="ctr"/>
                </a:tc>
                <a:tc>
                  <a:txBody>
                    <a:bodyPr/>
                    <a:lstStyle/>
                    <a:p>
                      <a:endParaRPr lang="en-US" sz="1200" dirty="0"/>
                    </a:p>
                  </a:txBody>
                  <a:tcPr anchor="ctr"/>
                </a:tc>
                <a:tc>
                  <a:txBody>
                    <a:bodyPr/>
                    <a:lstStyle/>
                    <a:p>
                      <a:pPr algn="ctr"/>
                      <a:r>
                        <a:rPr lang="en-US" sz="1200" dirty="0" smtClean="0"/>
                        <a:t>18.4</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58</a:t>
                      </a:r>
                      <a:r>
                        <a:rPr lang="en-US" sz="1200" baseline="30000" dirty="0" smtClean="0"/>
                        <a:t>th</a:t>
                      </a:r>
                      <a:r>
                        <a:rPr lang="en-US" sz="1200" dirty="0" smtClean="0"/>
                        <a:t> </a:t>
                      </a:r>
                    </a:p>
                  </a:txBody>
                  <a:tcPr anchor="ctr"/>
                </a:tc>
              </a:tr>
              <a:tr h="509057">
                <a:tc>
                  <a:txBody>
                    <a:bodyPr/>
                    <a:lstStyle/>
                    <a:p>
                      <a:r>
                        <a:rPr lang="en-US" sz="1200" dirty="0" smtClean="0"/>
                        <a:t>All Grades Average</a:t>
                      </a:r>
                      <a:endParaRPr lang="en-US" sz="1200" dirty="0"/>
                    </a:p>
                  </a:txBody>
                  <a:tcPr anchor="ctr">
                    <a:solidFill>
                      <a:schemeClr val="accent1">
                        <a:lumMod val="60000"/>
                        <a:lumOff val="40000"/>
                      </a:schemeClr>
                    </a:solidFill>
                  </a:tcPr>
                </a:tc>
                <a:tc>
                  <a:txBody>
                    <a:bodyPr/>
                    <a:lstStyle/>
                    <a:p>
                      <a:pPr algn="ctr"/>
                      <a:r>
                        <a:rPr lang="en-US" sz="1200" dirty="0" smtClean="0"/>
                        <a:t>556</a:t>
                      </a:r>
                      <a:endParaRPr lang="en-US" sz="1200" dirty="0"/>
                    </a:p>
                  </a:txBody>
                  <a:tcPr anchor="ctr">
                    <a:solidFill>
                      <a:schemeClr val="accent1">
                        <a:lumMod val="60000"/>
                        <a:lumOff val="40000"/>
                      </a:schemeClr>
                    </a:solidFill>
                  </a:tcPr>
                </a:tc>
                <a:tc>
                  <a:txBody>
                    <a:bodyPr/>
                    <a:lstStyle/>
                    <a:p>
                      <a:pPr algn="ctr"/>
                      <a:r>
                        <a:rPr lang="en-US" sz="1200" dirty="0" smtClean="0"/>
                        <a:t>15.3</a:t>
                      </a:r>
                      <a:endParaRPr lang="en-US" sz="1200" dirty="0"/>
                    </a:p>
                  </a:txBody>
                  <a:tcPr anchor="ctr">
                    <a:solidFill>
                      <a:schemeClr val="accent1">
                        <a:lumMod val="60000"/>
                        <a:lumOff val="40000"/>
                      </a:schemeClr>
                    </a:solidFill>
                  </a:tcPr>
                </a:tc>
                <a:tc>
                  <a:txBody>
                    <a:bodyPr/>
                    <a:lstStyle/>
                    <a:p>
                      <a:pPr algn="ctr"/>
                      <a:r>
                        <a:rPr lang="en-US" sz="1200" dirty="0" smtClean="0"/>
                        <a:t>+0.9</a:t>
                      </a:r>
                      <a:endParaRPr lang="en-US" sz="1200" dirty="0"/>
                    </a:p>
                  </a:txBody>
                  <a:tcPr anchor="ctr">
                    <a:solidFill>
                      <a:schemeClr val="accent1">
                        <a:lumMod val="60000"/>
                        <a:lumOff val="40000"/>
                      </a:schemeClr>
                    </a:solidFill>
                  </a:tcPr>
                </a:tc>
                <a:tc>
                  <a:txBody>
                    <a:bodyPr/>
                    <a:lstStyle/>
                    <a:p>
                      <a:endParaRPr lang="en-US" sz="1200" dirty="0"/>
                    </a:p>
                  </a:txBody>
                  <a:tcPr anchor="ctr">
                    <a:solidFill>
                      <a:schemeClr val="accent1">
                        <a:lumMod val="60000"/>
                        <a:lumOff val="40000"/>
                      </a:schemeClr>
                    </a:solidFill>
                  </a:tcPr>
                </a:tc>
                <a:tc>
                  <a:txBody>
                    <a:bodyPr/>
                    <a:lstStyle/>
                    <a:p>
                      <a:pPr algn="ctr"/>
                      <a:r>
                        <a:rPr lang="en-US" sz="1200" dirty="0" smtClean="0"/>
                        <a:t>16.2</a:t>
                      </a:r>
                      <a:endParaRPr lang="en-US" sz="1200" dirty="0"/>
                    </a:p>
                  </a:txBody>
                  <a:tcPr anchor="ctr">
                    <a:solidFill>
                      <a:schemeClr val="accent1">
                        <a:lumMod val="60000"/>
                        <a:lumOff val="40000"/>
                      </a:schemeClr>
                    </a:solidFill>
                  </a:tcPr>
                </a:tc>
                <a:tc>
                  <a:txBody>
                    <a:bodyPr/>
                    <a:lstStyle/>
                    <a:p>
                      <a:pPr algn="ctr"/>
                      <a:r>
                        <a:rPr lang="en-US" sz="1200" dirty="0" smtClean="0"/>
                        <a:t>56</a:t>
                      </a:r>
                      <a:r>
                        <a:rPr lang="en-US" sz="1200" baseline="30000" dirty="0" smtClean="0"/>
                        <a:t>th</a:t>
                      </a:r>
                      <a:r>
                        <a:rPr lang="en-US" sz="1200" dirty="0" smtClean="0"/>
                        <a:t> </a:t>
                      </a:r>
                      <a:endParaRPr lang="en-US" sz="1200" dirty="0"/>
                    </a:p>
                  </a:txBody>
                  <a:tcPr anchor="ctr">
                    <a:solidFill>
                      <a:schemeClr val="accent1">
                        <a:lumMod val="60000"/>
                        <a:lumOff val="40000"/>
                      </a:schemeClr>
                    </a:solidFill>
                  </a:tcPr>
                </a:tc>
              </a:tr>
            </a:tbl>
          </a:graphicData>
        </a:graphic>
      </p:graphicFrame>
      <p:sp>
        <p:nvSpPr>
          <p:cNvPr id="11" name="TextBox 10"/>
          <p:cNvSpPr txBox="1"/>
          <p:nvPr/>
        </p:nvSpPr>
        <p:spPr>
          <a:xfrm>
            <a:off x="3886200" y="2073495"/>
            <a:ext cx="436338" cy="261610"/>
          </a:xfrm>
          <a:prstGeom prst="rect">
            <a:avLst/>
          </a:prstGeom>
          <a:noFill/>
        </p:spPr>
        <p:txBody>
          <a:bodyPr wrap="none" rtlCol="0">
            <a:spAutoFit/>
          </a:bodyPr>
          <a:lstStyle/>
          <a:p>
            <a:r>
              <a:rPr lang="en-US" sz="1100" dirty="0" smtClean="0"/>
              <a:t>14.2</a:t>
            </a:r>
            <a:endParaRPr lang="en-US" sz="1100" dirty="0"/>
          </a:p>
        </p:txBody>
      </p:sp>
      <p:sp>
        <p:nvSpPr>
          <p:cNvPr id="12" name="TextBox 11"/>
          <p:cNvSpPr txBox="1"/>
          <p:nvPr/>
        </p:nvSpPr>
        <p:spPr>
          <a:xfrm>
            <a:off x="4491873" y="2073495"/>
            <a:ext cx="436338" cy="261610"/>
          </a:xfrm>
          <a:prstGeom prst="rect">
            <a:avLst/>
          </a:prstGeom>
          <a:noFill/>
        </p:spPr>
        <p:txBody>
          <a:bodyPr wrap="none" rtlCol="0">
            <a:spAutoFit/>
          </a:bodyPr>
          <a:lstStyle/>
          <a:p>
            <a:r>
              <a:rPr lang="en-US" sz="1100" dirty="0" smtClean="0"/>
              <a:t>14.6</a:t>
            </a:r>
            <a:endParaRPr lang="en-US" sz="1100" dirty="0"/>
          </a:p>
        </p:txBody>
      </p:sp>
      <p:sp>
        <p:nvSpPr>
          <p:cNvPr id="13" name="TextBox 12"/>
          <p:cNvSpPr txBox="1"/>
          <p:nvPr/>
        </p:nvSpPr>
        <p:spPr>
          <a:xfrm>
            <a:off x="5477256" y="2073495"/>
            <a:ext cx="436338" cy="261610"/>
          </a:xfrm>
          <a:prstGeom prst="rect">
            <a:avLst/>
          </a:prstGeom>
          <a:noFill/>
        </p:spPr>
        <p:txBody>
          <a:bodyPr wrap="none" rtlCol="0">
            <a:spAutoFit/>
          </a:bodyPr>
          <a:lstStyle/>
          <a:p>
            <a:r>
              <a:rPr lang="en-US" sz="1100" dirty="0" smtClean="0"/>
              <a:t>14.9</a:t>
            </a:r>
            <a:endParaRPr lang="en-US" sz="1100" dirty="0"/>
          </a:p>
        </p:txBody>
      </p:sp>
      <p:sp>
        <p:nvSpPr>
          <p:cNvPr id="14" name="TextBox 13"/>
          <p:cNvSpPr txBox="1"/>
          <p:nvPr/>
        </p:nvSpPr>
        <p:spPr>
          <a:xfrm>
            <a:off x="6064641" y="2073495"/>
            <a:ext cx="436338" cy="261610"/>
          </a:xfrm>
          <a:prstGeom prst="rect">
            <a:avLst/>
          </a:prstGeom>
          <a:noFill/>
        </p:spPr>
        <p:txBody>
          <a:bodyPr wrap="none" rtlCol="0">
            <a:spAutoFit/>
          </a:bodyPr>
          <a:lstStyle/>
          <a:p>
            <a:r>
              <a:rPr lang="en-US" sz="1100" dirty="0" smtClean="0"/>
              <a:t>15.2</a:t>
            </a:r>
            <a:endParaRPr lang="en-US" sz="1100" dirty="0"/>
          </a:p>
        </p:txBody>
      </p:sp>
      <p:sp>
        <p:nvSpPr>
          <p:cNvPr id="21" name="TextBox 20"/>
          <p:cNvSpPr txBox="1"/>
          <p:nvPr/>
        </p:nvSpPr>
        <p:spPr>
          <a:xfrm>
            <a:off x="4953000" y="2073495"/>
            <a:ext cx="436338" cy="261610"/>
          </a:xfrm>
          <a:prstGeom prst="rect">
            <a:avLst/>
          </a:prstGeom>
          <a:noFill/>
        </p:spPr>
        <p:txBody>
          <a:bodyPr wrap="none" rtlCol="0">
            <a:spAutoFit/>
          </a:bodyPr>
          <a:lstStyle/>
          <a:p>
            <a:r>
              <a:rPr lang="en-US" sz="1100" dirty="0" smtClean="0"/>
              <a:t>14.7</a:t>
            </a:r>
            <a:endParaRPr lang="en-US" sz="1100" dirty="0"/>
          </a:p>
        </p:txBody>
      </p:sp>
      <p:grpSp>
        <p:nvGrpSpPr>
          <p:cNvPr id="3" name="Group 22"/>
          <p:cNvGrpSpPr/>
          <p:nvPr/>
        </p:nvGrpSpPr>
        <p:grpSpPr>
          <a:xfrm>
            <a:off x="3810000" y="2299863"/>
            <a:ext cx="2819400" cy="233064"/>
            <a:chOff x="4038600" y="2512368"/>
            <a:chExt cx="2819400" cy="233064"/>
          </a:xfrm>
        </p:grpSpPr>
        <p:sp>
          <p:nvSpPr>
            <p:cNvPr id="6" name="Rectangle 5"/>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16" name="TextBox 15"/>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17" name="TextBox 16"/>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18" name="TextBox 17"/>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22" name="TextBox 21"/>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20" name="Straight Connector 19"/>
            <p:cNvCxnSpPr>
              <a:stCxn id="6" idx="0"/>
              <a:endCxn id="6"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886200" y="2606895"/>
            <a:ext cx="436338" cy="261610"/>
          </a:xfrm>
          <a:prstGeom prst="rect">
            <a:avLst/>
          </a:prstGeom>
          <a:noFill/>
        </p:spPr>
        <p:txBody>
          <a:bodyPr wrap="none" rtlCol="0">
            <a:spAutoFit/>
          </a:bodyPr>
          <a:lstStyle/>
          <a:p>
            <a:r>
              <a:rPr lang="en-US" sz="1100" dirty="0" smtClean="0"/>
              <a:t>15.6</a:t>
            </a:r>
            <a:endParaRPr lang="en-US" sz="1100" dirty="0"/>
          </a:p>
        </p:txBody>
      </p:sp>
      <p:sp>
        <p:nvSpPr>
          <p:cNvPr id="25" name="TextBox 24"/>
          <p:cNvSpPr txBox="1"/>
          <p:nvPr/>
        </p:nvSpPr>
        <p:spPr>
          <a:xfrm>
            <a:off x="4477512" y="2606895"/>
            <a:ext cx="436338" cy="261610"/>
          </a:xfrm>
          <a:prstGeom prst="rect">
            <a:avLst/>
          </a:prstGeom>
          <a:noFill/>
        </p:spPr>
        <p:txBody>
          <a:bodyPr wrap="none" rtlCol="0">
            <a:spAutoFit/>
          </a:bodyPr>
          <a:lstStyle/>
          <a:p>
            <a:r>
              <a:rPr lang="en-US" sz="1100" dirty="0" smtClean="0"/>
              <a:t>16.0</a:t>
            </a:r>
            <a:endParaRPr lang="en-US" sz="1100" dirty="0"/>
          </a:p>
        </p:txBody>
      </p:sp>
      <p:sp>
        <p:nvSpPr>
          <p:cNvPr id="26" name="TextBox 25"/>
          <p:cNvSpPr txBox="1"/>
          <p:nvPr/>
        </p:nvSpPr>
        <p:spPr>
          <a:xfrm>
            <a:off x="5468112" y="2606895"/>
            <a:ext cx="436338" cy="261610"/>
          </a:xfrm>
          <a:prstGeom prst="rect">
            <a:avLst/>
          </a:prstGeom>
          <a:noFill/>
        </p:spPr>
        <p:txBody>
          <a:bodyPr wrap="none" rtlCol="0">
            <a:spAutoFit/>
          </a:bodyPr>
          <a:lstStyle/>
          <a:p>
            <a:r>
              <a:rPr lang="en-US" sz="1100" dirty="0" smtClean="0"/>
              <a:t>16.3</a:t>
            </a:r>
            <a:endParaRPr lang="en-US" sz="1100" dirty="0"/>
          </a:p>
        </p:txBody>
      </p:sp>
      <p:sp>
        <p:nvSpPr>
          <p:cNvPr id="27" name="TextBox 26"/>
          <p:cNvSpPr txBox="1"/>
          <p:nvPr/>
        </p:nvSpPr>
        <p:spPr>
          <a:xfrm>
            <a:off x="6078028" y="2606895"/>
            <a:ext cx="436338" cy="261610"/>
          </a:xfrm>
          <a:prstGeom prst="rect">
            <a:avLst/>
          </a:prstGeom>
          <a:noFill/>
        </p:spPr>
        <p:txBody>
          <a:bodyPr wrap="none" rtlCol="0">
            <a:spAutoFit/>
          </a:bodyPr>
          <a:lstStyle/>
          <a:p>
            <a:r>
              <a:rPr lang="en-US" sz="1100" dirty="0" smtClean="0"/>
              <a:t>16.6</a:t>
            </a:r>
            <a:endParaRPr lang="en-US" sz="1100" dirty="0"/>
          </a:p>
        </p:txBody>
      </p:sp>
      <p:sp>
        <p:nvSpPr>
          <p:cNvPr id="28" name="TextBox 27"/>
          <p:cNvSpPr txBox="1"/>
          <p:nvPr/>
        </p:nvSpPr>
        <p:spPr>
          <a:xfrm>
            <a:off x="4953000" y="2606895"/>
            <a:ext cx="436338" cy="261610"/>
          </a:xfrm>
          <a:prstGeom prst="rect">
            <a:avLst/>
          </a:prstGeom>
          <a:noFill/>
        </p:spPr>
        <p:txBody>
          <a:bodyPr wrap="none" rtlCol="0">
            <a:spAutoFit/>
          </a:bodyPr>
          <a:lstStyle/>
          <a:p>
            <a:r>
              <a:rPr lang="en-US" sz="1100" dirty="0" smtClean="0"/>
              <a:t>16.1</a:t>
            </a:r>
            <a:endParaRPr lang="en-US" sz="1100" dirty="0"/>
          </a:p>
        </p:txBody>
      </p:sp>
      <p:grpSp>
        <p:nvGrpSpPr>
          <p:cNvPr id="5" name="Group 28"/>
          <p:cNvGrpSpPr/>
          <p:nvPr/>
        </p:nvGrpSpPr>
        <p:grpSpPr>
          <a:xfrm>
            <a:off x="3810000" y="2833263"/>
            <a:ext cx="2819400" cy="233064"/>
            <a:chOff x="4038600" y="2512368"/>
            <a:chExt cx="2819400" cy="233064"/>
          </a:xfrm>
        </p:grpSpPr>
        <p:sp>
          <p:nvSpPr>
            <p:cNvPr id="30" name="Rectangle 29"/>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36" name="TextBox 35"/>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37" name="TextBox 36"/>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38" name="TextBox 37"/>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40" name="TextBox 39"/>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39" name="Straight Connector 38"/>
            <p:cNvCxnSpPr>
              <a:stCxn id="30" idx="0"/>
              <a:endCxn id="30"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3882273" y="3140295"/>
            <a:ext cx="436338" cy="261610"/>
          </a:xfrm>
          <a:prstGeom prst="rect">
            <a:avLst/>
          </a:prstGeom>
          <a:noFill/>
        </p:spPr>
        <p:txBody>
          <a:bodyPr wrap="none" rtlCol="0">
            <a:spAutoFit/>
          </a:bodyPr>
          <a:lstStyle/>
          <a:p>
            <a:r>
              <a:rPr lang="en-US" sz="1100" dirty="0" smtClean="0"/>
              <a:t>17.7</a:t>
            </a:r>
            <a:endParaRPr lang="en-US" sz="1100" dirty="0"/>
          </a:p>
        </p:txBody>
      </p:sp>
      <p:sp>
        <p:nvSpPr>
          <p:cNvPr id="42" name="TextBox 41"/>
          <p:cNvSpPr txBox="1"/>
          <p:nvPr/>
        </p:nvSpPr>
        <p:spPr>
          <a:xfrm>
            <a:off x="4464441" y="3140295"/>
            <a:ext cx="436338" cy="261610"/>
          </a:xfrm>
          <a:prstGeom prst="rect">
            <a:avLst/>
          </a:prstGeom>
          <a:noFill/>
        </p:spPr>
        <p:txBody>
          <a:bodyPr wrap="none" rtlCol="0">
            <a:spAutoFit/>
          </a:bodyPr>
          <a:lstStyle/>
          <a:p>
            <a:r>
              <a:rPr lang="en-US" sz="1100" dirty="0" smtClean="0"/>
              <a:t>18.2</a:t>
            </a:r>
            <a:endParaRPr lang="en-US" sz="1100" dirty="0"/>
          </a:p>
        </p:txBody>
      </p:sp>
      <p:sp>
        <p:nvSpPr>
          <p:cNvPr id="43" name="TextBox 42"/>
          <p:cNvSpPr txBox="1"/>
          <p:nvPr/>
        </p:nvSpPr>
        <p:spPr>
          <a:xfrm>
            <a:off x="5455041" y="3140295"/>
            <a:ext cx="436338" cy="261610"/>
          </a:xfrm>
          <a:prstGeom prst="rect">
            <a:avLst/>
          </a:prstGeom>
          <a:noFill/>
        </p:spPr>
        <p:txBody>
          <a:bodyPr wrap="none" rtlCol="0">
            <a:spAutoFit/>
          </a:bodyPr>
          <a:lstStyle/>
          <a:p>
            <a:r>
              <a:rPr lang="en-US" sz="1100" dirty="0" smtClean="0"/>
              <a:t>18.6</a:t>
            </a:r>
            <a:endParaRPr lang="en-US" sz="1100" dirty="0"/>
          </a:p>
        </p:txBody>
      </p:sp>
      <p:sp>
        <p:nvSpPr>
          <p:cNvPr id="44" name="TextBox 43"/>
          <p:cNvSpPr txBox="1"/>
          <p:nvPr/>
        </p:nvSpPr>
        <p:spPr>
          <a:xfrm>
            <a:off x="6068568" y="3140295"/>
            <a:ext cx="436338" cy="261610"/>
          </a:xfrm>
          <a:prstGeom prst="rect">
            <a:avLst/>
          </a:prstGeom>
          <a:noFill/>
        </p:spPr>
        <p:txBody>
          <a:bodyPr wrap="none" rtlCol="0">
            <a:spAutoFit/>
          </a:bodyPr>
          <a:lstStyle/>
          <a:p>
            <a:r>
              <a:rPr lang="en-US" sz="1100" dirty="0" smtClean="0"/>
              <a:t>18.9</a:t>
            </a:r>
            <a:endParaRPr lang="en-US" sz="1100" dirty="0"/>
          </a:p>
        </p:txBody>
      </p:sp>
      <p:sp>
        <p:nvSpPr>
          <p:cNvPr id="45" name="TextBox 44"/>
          <p:cNvSpPr txBox="1"/>
          <p:nvPr/>
        </p:nvSpPr>
        <p:spPr>
          <a:xfrm>
            <a:off x="4953000" y="3140295"/>
            <a:ext cx="436338" cy="261610"/>
          </a:xfrm>
          <a:prstGeom prst="rect">
            <a:avLst/>
          </a:prstGeom>
          <a:noFill/>
        </p:spPr>
        <p:txBody>
          <a:bodyPr wrap="none" rtlCol="0">
            <a:spAutoFit/>
          </a:bodyPr>
          <a:lstStyle/>
          <a:p>
            <a:r>
              <a:rPr lang="en-US" sz="1100" dirty="0" smtClean="0"/>
              <a:t>18.3</a:t>
            </a:r>
            <a:endParaRPr lang="en-US" sz="1100" dirty="0"/>
          </a:p>
        </p:txBody>
      </p:sp>
      <p:grpSp>
        <p:nvGrpSpPr>
          <p:cNvPr id="19" name="Group 45"/>
          <p:cNvGrpSpPr/>
          <p:nvPr/>
        </p:nvGrpSpPr>
        <p:grpSpPr>
          <a:xfrm>
            <a:off x="3810000" y="3366663"/>
            <a:ext cx="2819400" cy="233064"/>
            <a:chOff x="4038600" y="2512368"/>
            <a:chExt cx="2819400" cy="233064"/>
          </a:xfrm>
        </p:grpSpPr>
        <p:sp>
          <p:nvSpPr>
            <p:cNvPr id="47" name="Rectangle 46"/>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53" name="TextBox 52"/>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54" name="TextBox 53"/>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55" name="TextBox 54"/>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57" name="TextBox 56"/>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56" name="Straight Connector 55"/>
            <p:cNvCxnSpPr>
              <a:stCxn id="47" idx="0"/>
              <a:endCxn id="47"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3854841" y="3634071"/>
            <a:ext cx="436338" cy="261610"/>
          </a:xfrm>
          <a:prstGeom prst="rect">
            <a:avLst/>
          </a:prstGeom>
          <a:noFill/>
        </p:spPr>
        <p:txBody>
          <a:bodyPr wrap="none" rtlCol="0">
            <a:spAutoFit/>
          </a:bodyPr>
          <a:lstStyle/>
          <a:p>
            <a:r>
              <a:rPr lang="en-US" sz="1100" dirty="0" smtClean="0"/>
              <a:t>15.8</a:t>
            </a:r>
            <a:endParaRPr lang="en-US" sz="1100" dirty="0"/>
          </a:p>
        </p:txBody>
      </p:sp>
      <p:sp>
        <p:nvSpPr>
          <p:cNvPr id="59" name="TextBox 58"/>
          <p:cNvSpPr txBox="1"/>
          <p:nvPr/>
        </p:nvSpPr>
        <p:spPr>
          <a:xfrm>
            <a:off x="4447032" y="3634071"/>
            <a:ext cx="436338" cy="261610"/>
          </a:xfrm>
          <a:prstGeom prst="rect">
            <a:avLst/>
          </a:prstGeom>
          <a:noFill/>
        </p:spPr>
        <p:txBody>
          <a:bodyPr wrap="none" rtlCol="0">
            <a:spAutoFit/>
          </a:bodyPr>
          <a:lstStyle/>
          <a:p>
            <a:r>
              <a:rPr lang="en-US" sz="1100" dirty="0" smtClean="0"/>
              <a:t>16.1</a:t>
            </a:r>
            <a:endParaRPr lang="en-US" sz="1100" dirty="0"/>
          </a:p>
        </p:txBody>
      </p:sp>
      <p:sp>
        <p:nvSpPr>
          <p:cNvPr id="60" name="TextBox 59"/>
          <p:cNvSpPr txBox="1"/>
          <p:nvPr/>
        </p:nvSpPr>
        <p:spPr>
          <a:xfrm>
            <a:off x="5446776" y="3634071"/>
            <a:ext cx="436338" cy="261610"/>
          </a:xfrm>
          <a:prstGeom prst="rect">
            <a:avLst/>
          </a:prstGeom>
          <a:noFill/>
        </p:spPr>
        <p:txBody>
          <a:bodyPr wrap="none" rtlCol="0">
            <a:spAutoFit/>
          </a:bodyPr>
          <a:lstStyle/>
          <a:p>
            <a:r>
              <a:rPr lang="en-US" sz="1100" dirty="0" smtClean="0"/>
              <a:t>16.3</a:t>
            </a:r>
            <a:endParaRPr lang="en-US" sz="1100" dirty="0"/>
          </a:p>
        </p:txBody>
      </p:sp>
      <p:sp>
        <p:nvSpPr>
          <p:cNvPr id="61" name="TextBox 60"/>
          <p:cNvSpPr txBox="1"/>
          <p:nvPr/>
        </p:nvSpPr>
        <p:spPr>
          <a:xfrm>
            <a:off x="6059424" y="3634071"/>
            <a:ext cx="436338" cy="261610"/>
          </a:xfrm>
          <a:prstGeom prst="rect">
            <a:avLst/>
          </a:prstGeom>
          <a:noFill/>
        </p:spPr>
        <p:txBody>
          <a:bodyPr wrap="none" rtlCol="0">
            <a:spAutoFit/>
          </a:bodyPr>
          <a:lstStyle/>
          <a:p>
            <a:r>
              <a:rPr lang="en-US" sz="1100" dirty="0" smtClean="0"/>
              <a:t>16.6</a:t>
            </a:r>
            <a:endParaRPr lang="en-US" sz="1100" dirty="0"/>
          </a:p>
        </p:txBody>
      </p:sp>
      <p:sp>
        <p:nvSpPr>
          <p:cNvPr id="62" name="TextBox 61"/>
          <p:cNvSpPr txBox="1"/>
          <p:nvPr/>
        </p:nvSpPr>
        <p:spPr>
          <a:xfrm>
            <a:off x="4953000" y="3634071"/>
            <a:ext cx="436338" cy="261610"/>
          </a:xfrm>
          <a:prstGeom prst="rect">
            <a:avLst/>
          </a:prstGeom>
          <a:noFill/>
        </p:spPr>
        <p:txBody>
          <a:bodyPr wrap="none" rtlCol="0">
            <a:spAutoFit/>
          </a:bodyPr>
          <a:lstStyle/>
          <a:p>
            <a:r>
              <a:rPr lang="en-US" sz="1100" dirty="0" smtClean="0"/>
              <a:t>16.2</a:t>
            </a:r>
            <a:endParaRPr lang="en-US" sz="1100" dirty="0"/>
          </a:p>
        </p:txBody>
      </p:sp>
      <p:grpSp>
        <p:nvGrpSpPr>
          <p:cNvPr id="23" name="Group 62"/>
          <p:cNvGrpSpPr/>
          <p:nvPr/>
        </p:nvGrpSpPr>
        <p:grpSpPr>
          <a:xfrm>
            <a:off x="3810000" y="3860439"/>
            <a:ext cx="2819400" cy="233064"/>
            <a:chOff x="4038600" y="2512368"/>
            <a:chExt cx="2819400" cy="233064"/>
          </a:xfrm>
        </p:grpSpPr>
        <p:sp>
          <p:nvSpPr>
            <p:cNvPr id="64" name="Rectangle 63"/>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70" name="TextBox 69"/>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71" name="TextBox 70"/>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72" name="TextBox 71"/>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74" name="TextBox 73"/>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73" name="Straight Connector 72"/>
            <p:cNvCxnSpPr>
              <a:stCxn id="64" idx="0"/>
              <a:endCxn id="64"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8" name="Rectangular Callout 127"/>
          <p:cNvSpPr/>
          <p:nvPr/>
        </p:nvSpPr>
        <p:spPr>
          <a:xfrm>
            <a:off x="3048000" y="4267200"/>
            <a:ext cx="2590800" cy="838200"/>
          </a:xfrm>
          <a:prstGeom prst="wedgeRectCallout">
            <a:avLst>
              <a:gd name="adj1" fmla="val -36362"/>
              <a:gd name="adj2" fmla="val -681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CPS average growth for a school with the same pretest scores and the same proportion of students in each grade.</a:t>
            </a:r>
            <a:endParaRPr lang="en-US" sz="1200" dirty="0">
              <a:solidFill>
                <a:schemeClr val="tx2"/>
              </a:solidFill>
            </a:endParaRPr>
          </a:p>
        </p:txBody>
      </p:sp>
      <p:sp>
        <p:nvSpPr>
          <p:cNvPr id="129" name="Rectangular Callout 128"/>
          <p:cNvSpPr/>
          <p:nvPr/>
        </p:nvSpPr>
        <p:spPr>
          <a:xfrm>
            <a:off x="228600" y="4267200"/>
            <a:ext cx="2590800" cy="838200"/>
          </a:xfrm>
          <a:prstGeom prst="wedgeRectCallout">
            <a:avLst>
              <a:gd name="adj1" fmla="val 30344"/>
              <a:gd name="adj2" fmla="val -736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average pretest score for the school, weighted by the number of students in each grade.</a:t>
            </a:r>
            <a:endParaRPr lang="en-US" sz="1200" dirty="0">
              <a:solidFill>
                <a:schemeClr val="tx2"/>
              </a:solidFill>
            </a:endParaRPr>
          </a:p>
        </p:txBody>
      </p:sp>
      <p:sp>
        <p:nvSpPr>
          <p:cNvPr id="130" name="Rectangular Callout 129"/>
          <p:cNvSpPr/>
          <p:nvPr/>
        </p:nvSpPr>
        <p:spPr>
          <a:xfrm>
            <a:off x="5867400" y="4267200"/>
            <a:ext cx="3048000" cy="838200"/>
          </a:xfrm>
          <a:prstGeom prst="wedgeRectCallout">
            <a:avLst>
              <a:gd name="adj1" fmla="val 21079"/>
              <a:gd name="adj2" fmla="val -736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overall percentile, which is based on the difference between the school’s actual growth and the national average growth.  This school would earn 4 points in the policy.</a:t>
            </a:r>
            <a:endParaRPr lang="en-US" sz="1200" dirty="0">
              <a:solidFill>
                <a:schemeClr val="tx2"/>
              </a:solidFill>
            </a:endParaRPr>
          </a:p>
        </p:txBody>
      </p:sp>
      <p:sp>
        <p:nvSpPr>
          <p:cNvPr id="126" name="Slide Number Placeholder 125"/>
          <p:cNvSpPr>
            <a:spLocks noGrp="1"/>
          </p:cNvSpPr>
          <p:nvPr>
            <p:ph type="sldNum" sz="quarter" idx="11"/>
          </p:nvPr>
        </p:nvSpPr>
        <p:spPr/>
        <p:txBody>
          <a:bodyPr/>
          <a:lstStyle/>
          <a:p>
            <a:fld id="{A0ED7A89-0294-4977-8B89-09D374374E42}" type="slidenum">
              <a:rPr lang="en-US" smtClean="0"/>
              <a:pPr/>
              <a:t>21</a:t>
            </a:fld>
            <a:endParaRPr lang="en-US"/>
          </a:p>
        </p:txBody>
      </p:sp>
      <p:sp>
        <p:nvSpPr>
          <p:cNvPr id="76" name="TextBox 7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7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422809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ea typeface="ＭＳ Ｐゴシック" charset="-128"/>
              </a:rPr>
              <a:t>Priority Groups</a:t>
            </a:r>
          </a:p>
        </p:txBody>
      </p:sp>
      <p:sp>
        <p:nvSpPr>
          <p:cNvPr id="3" name="Content Placeholder 2"/>
          <p:cNvSpPr>
            <a:spLocks noGrp="1"/>
          </p:cNvSpPr>
          <p:nvPr>
            <p:ph idx="1"/>
          </p:nvPr>
        </p:nvSpPr>
        <p:spPr>
          <a:xfrm>
            <a:off x="228600" y="1219201"/>
            <a:ext cx="8763000" cy="4953000"/>
          </a:xfrm>
        </p:spPr>
        <p:txBody>
          <a:bodyPr/>
          <a:lstStyle/>
          <a:p>
            <a:pPr marL="231775" indent="0">
              <a:buFont typeface="Wingdings" charset="2"/>
              <a:buNone/>
              <a:defRPr/>
            </a:pPr>
            <a:r>
              <a:rPr lang="en-US" sz="1400" b="1" u="sng" dirty="0" smtClean="0"/>
              <a:t>Definitions</a:t>
            </a:r>
          </a:p>
          <a:p>
            <a:pPr marL="569913" lvl="1" indent="-230188">
              <a:spcBef>
                <a:spcPts val="0"/>
              </a:spcBef>
              <a:defRPr/>
            </a:pPr>
            <a:r>
              <a:rPr lang="en-US" sz="1400" dirty="0" smtClean="0">
                <a:solidFill>
                  <a:srgbClr val="7030A0"/>
                </a:solidFill>
              </a:rPr>
              <a:t>Priority </a:t>
            </a:r>
            <a:r>
              <a:rPr lang="en-US" sz="1400" dirty="0">
                <a:solidFill>
                  <a:srgbClr val="7030A0"/>
                </a:solidFill>
              </a:rPr>
              <a:t>Group 1: English Language Learners (ELL)</a:t>
            </a:r>
          </a:p>
          <a:p>
            <a:pPr marL="569913" lvl="1" indent="-230188">
              <a:spcBef>
                <a:spcPts val="0"/>
              </a:spcBef>
              <a:defRPr/>
            </a:pPr>
            <a:r>
              <a:rPr lang="en-US" sz="1400" dirty="0">
                <a:solidFill>
                  <a:srgbClr val="7030A0"/>
                </a:solidFill>
              </a:rPr>
              <a:t>Priority Group 2: Students with an IEP (does not include 504 plans)</a:t>
            </a:r>
          </a:p>
          <a:p>
            <a:pPr marL="569913" lvl="1" indent="-230188">
              <a:spcBef>
                <a:spcPts val="0"/>
              </a:spcBef>
              <a:defRPr/>
            </a:pPr>
            <a:r>
              <a:rPr lang="en-US" sz="1400" dirty="0"/>
              <a:t>Priority Group 3: African-American students</a:t>
            </a:r>
          </a:p>
          <a:p>
            <a:pPr marL="569913" lvl="1" indent="-230188">
              <a:spcBef>
                <a:spcPts val="0"/>
              </a:spcBef>
              <a:defRPr/>
            </a:pPr>
            <a:r>
              <a:rPr lang="en-US" sz="1400" dirty="0"/>
              <a:t>Priority Group 4: Hispanic students</a:t>
            </a:r>
          </a:p>
          <a:p>
            <a:pPr marL="231775" lvl="1" indent="0">
              <a:spcBef>
                <a:spcPts val="1200"/>
              </a:spcBef>
              <a:buFont typeface="Arial" charset="0"/>
              <a:buNone/>
              <a:defRPr/>
            </a:pPr>
            <a:r>
              <a:rPr lang="en-US" sz="1400" b="1" u="sng" dirty="0" smtClean="0">
                <a:ea typeface="ＭＳ Ｐゴシック" pitchFamily="34" charset="-128"/>
                <a:cs typeface="ＭＳ Ｐゴシック" charset="-128"/>
              </a:rPr>
              <a:t>Calculation:</a:t>
            </a:r>
          </a:p>
          <a:p>
            <a:pPr marL="569913" lvl="1" indent="-284163">
              <a:spcBef>
                <a:spcPts val="0"/>
              </a:spcBef>
              <a:buFont typeface="Wingdings" pitchFamily="2" charset="2"/>
              <a:buChar char="Ø"/>
              <a:defRPr/>
            </a:pPr>
            <a:r>
              <a:rPr lang="en-US" sz="1300" dirty="0">
                <a:solidFill>
                  <a:srgbClr val="7030A0"/>
                </a:solidFill>
              </a:rPr>
              <a:t>There are 8 possible priority group measures for each school – reading and math for each of the 4 priority groups listed above.  </a:t>
            </a:r>
          </a:p>
          <a:p>
            <a:pPr marL="569913" lvl="1" indent="-284163">
              <a:spcBef>
                <a:spcPts val="0"/>
              </a:spcBef>
              <a:buFont typeface="Wingdings" pitchFamily="2" charset="2"/>
              <a:buChar char="Ø"/>
              <a:defRPr/>
            </a:pPr>
            <a:r>
              <a:rPr lang="en-US" sz="1300" dirty="0">
                <a:solidFill>
                  <a:srgbClr val="7030A0"/>
                </a:solidFill>
              </a:rPr>
              <a:t>Each priority group must have at least 30 students for a growth percentile to be calculated.</a:t>
            </a:r>
          </a:p>
          <a:p>
            <a:pPr marL="569913" lvl="1" indent="-284163">
              <a:spcBef>
                <a:spcPts val="0"/>
              </a:spcBef>
              <a:buFont typeface="Wingdings" pitchFamily="2" charset="2"/>
              <a:buChar char="Ø"/>
              <a:defRPr/>
            </a:pPr>
            <a:r>
              <a:rPr lang="en-US" sz="1300" dirty="0">
                <a:solidFill>
                  <a:srgbClr val="7030A0"/>
                </a:solidFill>
              </a:rPr>
              <a:t>In a school with all 8 measures, each measure will account for </a:t>
            </a:r>
            <a:r>
              <a:rPr lang="en-US" sz="1300" dirty="0" smtClean="0">
                <a:solidFill>
                  <a:srgbClr val="7030A0"/>
                </a:solidFill>
              </a:rPr>
              <a:t>~1.8% </a:t>
            </a:r>
            <a:r>
              <a:rPr lang="en-US" sz="1300" dirty="0">
                <a:solidFill>
                  <a:srgbClr val="7030A0"/>
                </a:solidFill>
              </a:rPr>
              <a:t>of the school’s rating.</a:t>
            </a:r>
          </a:p>
          <a:p>
            <a:pPr marL="569913" indent="-284163">
              <a:spcBef>
                <a:spcPts val="0"/>
              </a:spcBef>
              <a:buFont typeface="Wingdings" pitchFamily="2" charset="2"/>
              <a:buChar char="Ø"/>
              <a:defRPr/>
            </a:pPr>
            <a:endParaRPr lang="en-US" sz="800" dirty="0">
              <a:solidFill>
                <a:srgbClr val="7030A0"/>
              </a:solidFill>
              <a:ea typeface="ＭＳ Ｐゴシック" charset="-128"/>
            </a:endParaRPr>
          </a:p>
          <a:p>
            <a:pPr marL="569913" indent="-284163">
              <a:spcBef>
                <a:spcPts val="0"/>
              </a:spcBef>
              <a:buFont typeface="Wingdings" pitchFamily="2" charset="2"/>
              <a:buChar char="Ø"/>
              <a:defRPr/>
            </a:pPr>
            <a:r>
              <a:rPr lang="en-US" sz="1300" dirty="0">
                <a:solidFill>
                  <a:srgbClr val="7030A0"/>
                </a:solidFill>
                <a:ea typeface="ＭＳ Ｐゴシック" charset="-128"/>
              </a:rPr>
              <a:t>If a school does not have at least 30 students within the ELL or IEP priority groups, ELL and IEP students will be combined into a single priority group.  The school will have 6 measures (ELL+IEP, African-American, Hispanic in reading and in math), which will each account for </a:t>
            </a:r>
            <a:r>
              <a:rPr lang="en-US" sz="1300" dirty="0" smtClean="0">
                <a:solidFill>
                  <a:srgbClr val="7030A0"/>
                </a:solidFill>
                <a:ea typeface="ＭＳ Ｐゴシック" charset="-128"/>
              </a:rPr>
              <a:t>~2.5% </a:t>
            </a:r>
            <a:r>
              <a:rPr lang="en-US" sz="1300" dirty="0">
                <a:solidFill>
                  <a:srgbClr val="7030A0"/>
                </a:solidFill>
                <a:ea typeface="ＭＳ Ｐゴシック" charset="-128"/>
              </a:rPr>
              <a:t>of the school’s rating.  </a:t>
            </a:r>
          </a:p>
          <a:p>
            <a:pPr marL="569913" indent="-284163">
              <a:spcBef>
                <a:spcPts val="0"/>
              </a:spcBef>
              <a:buFont typeface="Wingdings" pitchFamily="2" charset="2"/>
              <a:buChar char="Ø"/>
              <a:defRPr/>
            </a:pPr>
            <a:r>
              <a:rPr lang="en-US" sz="1300" dirty="0">
                <a:solidFill>
                  <a:srgbClr val="7030A0"/>
                </a:solidFill>
                <a:ea typeface="ＭＳ Ｐゴシック" charset="-128"/>
              </a:rPr>
              <a:t>If a school does not have at least 30 students within the Hispanic or African-American priority groups, Hispanic and African-American students will be combined into a single priority group.  The school will have 6 measures (ELL, IEP, </a:t>
            </a:r>
            <a:r>
              <a:rPr lang="en-US" sz="1300" dirty="0" err="1">
                <a:solidFill>
                  <a:srgbClr val="7030A0"/>
                </a:solidFill>
                <a:ea typeface="ＭＳ Ｐゴシック" charset="-128"/>
              </a:rPr>
              <a:t>African-American+Hispanic</a:t>
            </a:r>
            <a:r>
              <a:rPr lang="en-US" sz="1300" dirty="0">
                <a:solidFill>
                  <a:srgbClr val="7030A0"/>
                </a:solidFill>
                <a:ea typeface="ＭＳ Ｐゴシック" charset="-128"/>
              </a:rPr>
              <a:t> in reading and in math), which will each account for </a:t>
            </a:r>
            <a:r>
              <a:rPr lang="en-US" sz="1300" dirty="0" smtClean="0">
                <a:solidFill>
                  <a:srgbClr val="7030A0"/>
                </a:solidFill>
                <a:ea typeface="ＭＳ Ｐゴシック" charset="-128"/>
              </a:rPr>
              <a:t>~2.5% </a:t>
            </a:r>
            <a:r>
              <a:rPr lang="en-US" sz="1300" dirty="0">
                <a:solidFill>
                  <a:srgbClr val="7030A0"/>
                </a:solidFill>
                <a:ea typeface="ＭＳ Ｐゴシック" charset="-128"/>
              </a:rPr>
              <a:t>of the school’s </a:t>
            </a:r>
            <a:r>
              <a:rPr lang="en-US" sz="1300" dirty="0" smtClean="0">
                <a:solidFill>
                  <a:srgbClr val="7030A0"/>
                </a:solidFill>
                <a:ea typeface="ＭＳ Ｐゴシック" charset="-128"/>
              </a:rPr>
              <a:t>rating</a:t>
            </a:r>
            <a:endParaRPr lang="en-US" sz="1300" dirty="0">
              <a:solidFill>
                <a:srgbClr val="7030A0"/>
              </a:solidFill>
              <a:ea typeface="ＭＳ Ｐゴシック" charset="-128"/>
            </a:endParaRPr>
          </a:p>
          <a:p>
            <a:pPr marL="569913" indent="-284163">
              <a:spcBef>
                <a:spcPts val="0"/>
              </a:spcBef>
              <a:buFont typeface="Wingdings" pitchFamily="2" charset="2"/>
              <a:buChar char="Ø"/>
              <a:defRPr/>
            </a:pPr>
            <a:endParaRPr lang="en-US" sz="800" dirty="0">
              <a:solidFill>
                <a:srgbClr val="7030A0"/>
              </a:solidFill>
              <a:ea typeface="ＭＳ Ｐゴシック" charset="-128"/>
            </a:endParaRPr>
          </a:p>
          <a:p>
            <a:pPr marL="569913" indent="-284163">
              <a:spcBef>
                <a:spcPts val="0"/>
              </a:spcBef>
              <a:buFont typeface="Wingdings" pitchFamily="2" charset="2"/>
              <a:buChar char="Ø"/>
              <a:defRPr/>
            </a:pPr>
            <a:r>
              <a:rPr lang="en-US" sz="1300" dirty="0">
                <a:solidFill>
                  <a:srgbClr val="7030A0"/>
                </a:solidFill>
                <a:ea typeface="ＭＳ Ｐゴシック" charset="-128"/>
              </a:rPr>
              <a:t>If a school has at least 30 students in the combined ELL and IEP priority group and at least 30 students in the combined African-American and Hispanic group, then the school will have 4 measures (ELL+IEP, </a:t>
            </a:r>
            <a:r>
              <a:rPr lang="en-US" sz="1300" dirty="0" err="1">
                <a:solidFill>
                  <a:srgbClr val="7030A0"/>
                </a:solidFill>
                <a:ea typeface="ＭＳ Ｐゴシック" charset="-128"/>
              </a:rPr>
              <a:t>African-American+Hispanic</a:t>
            </a:r>
            <a:r>
              <a:rPr lang="en-US" sz="1300" dirty="0">
                <a:solidFill>
                  <a:srgbClr val="7030A0"/>
                </a:solidFill>
                <a:ea typeface="ＭＳ Ｐゴシック" charset="-128"/>
              </a:rPr>
              <a:t> in reading and in math), which will each account for </a:t>
            </a:r>
            <a:r>
              <a:rPr lang="en-US" sz="1300" dirty="0" smtClean="0">
                <a:solidFill>
                  <a:srgbClr val="7030A0"/>
                </a:solidFill>
                <a:ea typeface="ＭＳ Ｐゴシック" charset="-128"/>
              </a:rPr>
              <a:t>3.75% </a:t>
            </a:r>
            <a:r>
              <a:rPr lang="en-US" sz="1300" dirty="0">
                <a:solidFill>
                  <a:srgbClr val="7030A0"/>
                </a:solidFill>
                <a:ea typeface="ＭＳ Ｐゴシック" charset="-128"/>
              </a:rPr>
              <a:t>of the school’s rating.</a:t>
            </a:r>
          </a:p>
          <a:p>
            <a:pPr marL="569913" indent="-284163">
              <a:spcBef>
                <a:spcPts val="0"/>
              </a:spcBef>
              <a:buFont typeface="Wingdings" pitchFamily="2" charset="2"/>
              <a:buChar char="Ø"/>
              <a:defRPr/>
            </a:pPr>
            <a:endParaRPr lang="en-US" sz="800" dirty="0">
              <a:solidFill>
                <a:srgbClr val="7030A0"/>
              </a:solidFill>
              <a:ea typeface="ＭＳ Ｐゴシック" charset="-128"/>
            </a:endParaRPr>
          </a:p>
          <a:p>
            <a:pPr marL="569913" indent="-284163">
              <a:spcBef>
                <a:spcPts val="0"/>
              </a:spcBef>
              <a:buFont typeface="Wingdings" pitchFamily="2" charset="2"/>
              <a:buChar char="Ø"/>
              <a:defRPr/>
            </a:pPr>
            <a:r>
              <a:rPr lang="en-US" sz="1300" dirty="0">
                <a:solidFill>
                  <a:srgbClr val="7030A0"/>
                </a:solidFill>
                <a:ea typeface="ＭＳ Ｐゴシック" charset="-128"/>
              </a:rPr>
              <a:t>If a school does not have at least 30 students within the combined African-American/Hispanic priority group, or at least 30 students in the ELL/IEP priority group,  students in all four priority groups will be combined into a single priority group.  The school will have 2 measures, which will each account for </a:t>
            </a:r>
            <a:r>
              <a:rPr lang="en-US" sz="1300" dirty="0" smtClean="0">
                <a:solidFill>
                  <a:srgbClr val="7030A0"/>
                </a:solidFill>
                <a:ea typeface="ＭＳ Ｐゴシック" charset="-128"/>
              </a:rPr>
              <a:t>7.5% </a:t>
            </a:r>
            <a:r>
              <a:rPr lang="en-US" sz="1300" dirty="0">
                <a:solidFill>
                  <a:srgbClr val="7030A0"/>
                </a:solidFill>
                <a:ea typeface="ＭＳ Ｐゴシック" charset="-128"/>
              </a:rPr>
              <a:t>of the rating</a:t>
            </a:r>
            <a:r>
              <a:rPr lang="en-US" sz="1300" dirty="0" smtClean="0">
                <a:solidFill>
                  <a:srgbClr val="7030A0"/>
                </a:solidFill>
                <a:ea typeface="ＭＳ Ｐゴシック" charset="-128"/>
              </a:rPr>
              <a:t>.</a:t>
            </a:r>
            <a:endParaRPr lang="en-US" sz="1300" dirty="0">
              <a:solidFill>
                <a:srgbClr val="7030A0"/>
              </a:solidFill>
              <a:ea typeface="ＭＳ Ｐゴシック" charset="-128"/>
            </a:endParaRPr>
          </a:p>
        </p:txBody>
      </p:sp>
      <p:sp>
        <p:nvSpPr>
          <p:cNvPr id="37893" name="Slide Number Placeholder 4"/>
          <p:cNvSpPr>
            <a:spLocks noGrp="1"/>
          </p:cNvSpPr>
          <p:nvPr>
            <p:ph type="sldNum" sz="quarter" idx="11"/>
          </p:nvPr>
        </p:nvSpPr>
        <p:spPr bwMode="auto">
          <a:noFill/>
          <a:ln>
            <a:miter lim="800000"/>
            <a:headEnd/>
            <a:tailEnd/>
          </a:ln>
        </p:spPr>
        <p:txBody>
          <a:bodyPr/>
          <a:lstStyle/>
          <a:p>
            <a:fld id="{EE22F11E-0B07-420F-94DD-B07DD6515A1B}" type="slidenum">
              <a:rPr lang="en-US" smtClean="0"/>
              <a:pPr/>
              <a:t>22</a:t>
            </a:fld>
            <a:endParaRPr lang="en-US" smtClean="0"/>
          </a:p>
        </p:txBody>
      </p:sp>
      <p:sp>
        <p:nvSpPr>
          <p:cNvPr id="5" name="TextBox 4"/>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6"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960688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188" y="1099840"/>
            <a:ext cx="8821737" cy="4901342"/>
          </a:xfrm>
          <a:prstGeom prst="rect">
            <a:avLst/>
          </a:prstGeom>
        </p:spPr>
        <p:txBody>
          <a:bodyPr>
            <a:spAutoFit/>
          </a:bodyPr>
          <a:lstStyle/>
          <a:p>
            <a:pPr marL="171450" indent="-171450">
              <a:spcBef>
                <a:spcPts val="600"/>
              </a:spcBef>
              <a:defRPr/>
            </a:pPr>
            <a:r>
              <a:rPr lang="en-US" sz="1600" b="1" u="sng" dirty="0" smtClean="0">
                <a:ea typeface="ＭＳ Ｐゴシック" charset="-128"/>
              </a:rPr>
              <a:t>Calculation</a:t>
            </a:r>
            <a:endParaRPr lang="en-US" sz="1600" b="1" u="sng" dirty="0">
              <a:ea typeface="ＭＳ Ｐゴシック" charset="-128"/>
            </a:endParaRPr>
          </a:p>
          <a:p>
            <a:pPr marL="623888" lvl="1" indent="-333375">
              <a:buFont typeface="Wingdings" pitchFamily="2" charset="2"/>
              <a:buChar char="Ø"/>
              <a:defRPr/>
            </a:pPr>
            <a:r>
              <a:rPr lang="en-US" sz="1600" dirty="0">
                <a:ea typeface="ＭＳ Ｐゴシック" pitchFamily="34" charset="-128"/>
                <a:cs typeface="ＭＳ Ｐゴシック" charset="-128"/>
              </a:rPr>
              <a:t>Each priority group will receive </a:t>
            </a:r>
            <a:r>
              <a:rPr lang="en-US" sz="1600" dirty="0" smtClean="0">
                <a:ea typeface="ＭＳ Ｐゴシック" pitchFamily="34" charset="-128"/>
                <a:cs typeface="ＭＳ Ｐゴシック" charset="-128"/>
              </a:rPr>
              <a:t>an EPAS Growth </a:t>
            </a:r>
            <a:r>
              <a:rPr lang="en-US" sz="1600" dirty="0">
                <a:ea typeface="ＭＳ Ｐゴシック" pitchFamily="34" charset="-128"/>
                <a:cs typeface="ＭＳ Ｐゴシック" charset="-128"/>
              </a:rPr>
              <a:t>Percentile based on the methodology described in the </a:t>
            </a:r>
            <a:r>
              <a:rPr lang="en-US" sz="1600" dirty="0" smtClean="0">
                <a:ea typeface="ＭＳ Ｐゴシック" pitchFamily="34" charset="-128"/>
                <a:cs typeface="ＭＳ Ｐゴシック" charset="-128"/>
              </a:rPr>
              <a:t>“EPAS Growth Percentile” </a:t>
            </a:r>
            <a:r>
              <a:rPr lang="en-US" sz="1600" dirty="0">
                <a:ea typeface="ＭＳ Ｐゴシック" pitchFamily="34" charset="-128"/>
                <a:cs typeface="ＭＳ Ｐゴシック" charset="-128"/>
              </a:rPr>
              <a:t>section.  </a:t>
            </a:r>
          </a:p>
          <a:p>
            <a:pPr marL="623888" lvl="1" indent="-333375">
              <a:buFont typeface="Wingdings" pitchFamily="2" charset="2"/>
              <a:buChar char="Ø"/>
              <a:defRPr/>
            </a:pPr>
            <a:r>
              <a:rPr lang="en-US" sz="1600" dirty="0">
                <a:ea typeface="ＭＳ Ｐゴシック" pitchFamily="34" charset="-128"/>
                <a:cs typeface="ＭＳ Ｐゴシック" charset="-128"/>
              </a:rPr>
              <a:t>The priority group’s percentile will be based on a comparison of the average growth of the priority group to the average </a:t>
            </a:r>
            <a:r>
              <a:rPr lang="en-US" sz="1600" dirty="0" smtClean="0">
                <a:ea typeface="ＭＳ Ｐゴシック" pitchFamily="34" charset="-128"/>
                <a:cs typeface="ＭＳ Ｐゴシック" charset="-128"/>
              </a:rPr>
              <a:t>growth </a:t>
            </a:r>
            <a:r>
              <a:rPr lang="en-US" sz="1600" dirty="0">
                <a:ea typeface="ＭＳ Ｐゴシック" pitchFamily="34" charset="-128"/>
                <a:cs typeface="ＭＳ Ｐゴシック" charset="-128"/>
              </a:rPr>
              <a:t>of a </a:t>
            </a:r>
            <a:r>
              <a:rPr lang="en-US" sz="1600" dirty="0" smtClean="0">
                <a:ea typeface="ＭＳ Ｐゴシック" pitchFamily="34" charset="-128"/>
                <a:cs typeface="ＭＳ Ｐゴシック" charset="-128"/>
              </a:rPr>
              <a:t>CPS school </a:t>
            </a:r>
            <a:r>
              <a:rPr lang="en-US" sz="1600" dirty="0">
                <a:ea typeface="ＭＳ Ｐゴシック" pitchFamily="34" charset="-128"/>
                <a:cs typeface="ＭＳ Ｐゴシック" charset="-128"/>
              </a:rPr>
              <a:t>with the same pretest scores.  </a:t>
            </a:r>
          </a:p>
          <a:p>
            <a:pPr marL="623888" lvl="1" indent="-333375">
              <a:buFont typeface="Wingdings" pitchFamily="2" charset="2"/>
              <a:buChar char="Ø"/>
              <a:defRPr/>
            </a:pPr>
            <a:r>
              <a:rPr lang="en-US" sz="1600" dirty="0">
                <a:ea typeface="ＭＳ Ｐゴシック" pitchFamily="34" charset="-128"/>
                <a:cs typeface="ＭＳ Ｐゴシック" charset="-128"/>
              </a:rPr>
              <a:t>Note: The </a:t>
            </a:r>
            <a:r>
              <a:rPr lang="en-US" sz="1600" dirty="0" smtClean="0">
                <a:ea typeface="ＭＳ Ｐゴシック" pitchFamily="34" charset="-128"/>
                <a:cs typeface="ＭＳ Ｐゴシック" charset="-128"/>
              </a:rPr>
              <a:t>CPS average </a:t>
            </a:r>
            <a:r>
              <a:rPr lang="en-US" sz="1600" dirty="0">
                <a:ea typeface="ＭＳ Ｐゴシック" pitchFamily="34" charset="-128"/>
                <a:cs typeface="ＭＳ Ｐゴシック" charset="-128"/>
              </a:rPr>
              <a:t>comparison scores do not account for demographics, so the school’s priority groups will be compared to </a:t>
            </a:r>
            <a:r>
              <a:rPr lang="en-US" sz="1600" dirty="0" smtClean="0">
                <a:ea typeface="ＭＳ Ｐゴシック" pitchFamily="34" charset="-128"/>
                <a:cs typeface="ＭＳ Ｐゴシック" charset="-128"/>
              </a:rPr>
              <a:t>average growth for </a:t>
            </a:r>
            <a:r>
              <a:rPr lang="en-US" sz="1600" dirty="0">
                <a:ea typeface="ＭＳ Ｐゴシック" pitchFamily="34" charset="-128"/>
                <a:cs typeface="ＭＳ Ｐゴシック" charset="-128"/>
              </a:rPr>
              <a:t>students with the same pretest scores, including students </a:t>
            </a:r>
            <a:r>
              <a:rPr lang="en-US" sz="1600" dirty="0" smtClean="0">
                <a:ea typeface="ＭＳ Ｐゴシック" pitchFamily="34" charset="-128"/>
                <a:cs typeface="ＭＳ Ｐゴシック" charset="-128"/>
              </a:rPr>
              <a:t>that </a:t>
            </a:r>
            <a:r>
              <a:rPr lang="en-US" sz="1600" dirty="0">
                <a:ea typeface="ＭＳ Ｐゴシック" pitchFamily="34" charset="-128"/>
                <a:cs typeface="ＭＳ Ｐゴシック" charset="-128"/>
              </a:rPr>
              <a:t>are not in that priority group.</a:t>
            </a:r>
          </a:p>
          <a:p>
            <a:pPr marL="171450" indent="-171450">
              <a:spcBef>
                <a:spcPts val="600"/>
              </a:spcBef>
              <a:defRPr/>
            </a:pPr>
            <a:endParaRPr lang="en-US" sz="1050" b="1" u="sng" dirty="0">
              <a:ea typeface="ＭＳ Ｐゴシック" charset="-128"/>
            </a:endParaRPr>
          </a:p>
          <a:p>
            <a:pPr marL="171450" indent="-171450">
              <a:spcBef>
                <a:spcPts val="600"/>
              </a:spcBef>
              <a:defRPr/>
            </a:pPr>
            <a:r>
              <a:rPr lang="en-US" sz="1600" b="1" u="sng" dirty="0" smtClean="0">
                <a:ea typeface="ＭＳ Ｐゴシック" charset="-128"/>
              </a:rPr>
              <a:t>Performance Policy Scoring</a:t>
            </a:r>
            <a:endParaRPr lang="en-US" sz="1600" b="1" u="sng" dirty="0">
              <a:ea typeface="ＭＳ Ｐゴシック" charset="-128"/>
            </a:endParaRPr>
          </a:p>
          <a:p>
            <a:pPr marL="285750" indent="-285750">
              <a:spcBef>
                <a:spcPts val="600"/>
              </a:spcBef>
              <a:buFont typeface="Arial" pitchFamily="34" charset="0"/>
              <a:buChar char="•"/>
              <a:defRPr/>
            </a:pPr>
            <a:endParaRPr lang="en-US" sz="1600" dirty="0">
              <a:ea typeface="ＭＳ Ｐゴシック" charset="-128"/>
            </a:endParaRPr>
          </a:p>
          <a:p>
            <a:pPr marL="285750" indent="-285750">
              <a:spcBef>
                <a:spcPts val="600"/>
              </a:spcBef>
              <a:buFont typeface="Arial" pitchFamily="34" charset="0"/>
              <a:buChar char="•"/>
              <a:defRPr/>
            </a:pPr>
            <a:endParaRPr lang="en-US" sz="1600" dirty="0">
              <a:ea typeface="ＭＳ Ｐゴシック" charset="-128"/>
            </a:endParaRPr>
          </a:p>
          <a:p>
            <a:pPr marL="171450" indent="-171450">
              <a:spcBef>
                <a:spcPts val="600"/>
              </a:spcBef>
              <a:defRPr/>
            </a:pPr>
            <a:endParaRPr lang="en-US" sz="1600"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a:defRPr/>
            </a:pPr>
            <a:endParaRPr lang="en-US" sz="1600" b="1" u="sng" dirty="0" smtClean="0">
              <a:ea typeface="ＭＳ Ｐゴシック" charset="-128"/>
            </a:endParaRPr>
          </a:p>
          <a:p>
            <a:pPr>
              <a:defRPr/>
            </a:pPr>
            <a:r>
              <a:rPr lang="en-US" sz="1200" b="1" u="sng" dirty="0" smtClean="0">
                <a:ea typeface="ＭＳ Ｐゴシック" charset="-128"/>
              </a:rPr>
              <a:t>Notes</a:t>
            </a:r>
            <a:r>
              <a:rPr lang="en-US" sz="1200" b="1" u="sng" dirty="0">
                <a:ea typeface="ＭＳ Ｐゴシック" charset="-128"/>
              </a:rPr>
              <a:t>:</a:t>
            </a:r>
          </a:p>
          <a:p>
            <a:pPr>
              <a:defRPr/>
            </a:pPr>
            <a:r>
              <a:rPr lang="en-US" sz="1200" dirty="0">
                <a:ea typeface="ＭＳ Ｐゴシック" charset="-128"/>
              </a:rPr>
              <a:t>Student must have taken the </a:t>
            </a:r>
            <a:r>
              <a:rPr lang="en-US" sz="1200" dirty="0" smtClean="0">
                <a:ea typeface="ＭＳ Ｐゴシック" charset="-128"/>
              </a:rPr>
              <a:t>all four subject tests in </a:t>
            </a:r>
            <a:r>
              <a:rPr lang="en-US" sz="1200" dirty="0">
                <a:ea typeface="ＭＳ Ｐゴシック" charset="-128"/>
              </a:rPr>
              <a:t>both periods to be included. Students retained in a grade level are not included. 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sp>
        <p:nvSpPr>
          <p:cNvPr id="38915" name="Title 1"/>
          <p:cNvSpPr>
            <a:spLocks noGrp="1"/>
          </p:cNvSpPr>
          <p:nvPr>
            <p:ph type="title"/>
          </p:nvPr>
        </p:nvSpPr>
        <p:spPr/>
        <p:txBody>
          <a:bodyPr/>
          <a:lstStyle/>
          <a:p>
            <a:r>
              <a:rPr lang="en-US" dirty="0" smtClean="0">
                <a:ea typeface="ＭＳ Ｐゴシック" charset="-128"/>
              </a:rPr>
              <a:t>EPAS Priority Group Growth</a:t>
            </a:r>
          </a:p>
        </p:txBody>
      </p:sp>
      <p:sp>
        <p:nvSpPr>
          <p:cNvPr id="38916" name="Slide Number Placeholder 4"/>
          <p:cNvSpPr>
            <a:spLocks noGrp="1"/>
          </p:cNvSpPr>
          <p:nvPr>
            <p:ph type="sldNum" sz="quarter" idx="11"/>
          </p:nvPr>
        </p:nvSpPr>
        <p:spPr bwMode="auto">
          <a:noFill/>
          <a:ln>
            <a:miter lim="800000"/>
            <a:headEnd/>
            <a:tailEnd/>
          </a:ln>
        </p:spPr>
        <p:txBody>
          <a:bodyPr/>
          <a:lstStyle/>
          <a:p>
            <a:fld id="{5249FF92-9E4B-4259-AE3A-ABF8C42D9E55}" type="slidenum">
              <a:rPr lang="en-US" smtClean="0"/>
              <a:pPr/>
              <a:t>23</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2879194330"/>
              </p:ext>
            </p:extLst>
          </p:nvPr>
        </p:nvGraphicFramePr>
        <p:xfrm>
          <a:off x="609599" y="3810000"/>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Percentile</a:t>
                      </a:r>
                      <a:endParaRPr lang="en-US" sz="1400" dirty="0"/>
                    </a:p>
                  </a:txBody>
                  <a:tcPr anchor="ctr"/>
                </a:tc>
                <a:tc>
                  <a:txBody>
                    <a:bodyPr/>
                    <a:lstStyle/>
                    <a:p>
                      <a:pPr algn="ctr"/>
                      <a:r>
                        <a:rPr lang="en-US" sz="1400" dirty="0" smtClean="0"/>
                        <a:t>Under</a:t>
                      </a:r>
                      <a:r>
                        <a:rPr lang="en-US" sz="1400" baseline="0" dirty="0" smtClean="0"/>
                        <a:t> 10</a:t>
                      </a:r>
                      <a:r>
                        <a:rPr lang="en-US" sz="1400" baseline="30000" dirty="0" smtClean="0"/>
                        <a:t>th</a:t>
                      </a:r>
                      <a:r>
                        <a:rPr lang="en-US" sz="1400" baseline="0" dirty="0" smtClean="0"/>
                        <a:t>  </a:t>
                      </a:r>
                    </a:p>
                  </a:txBody>
                  <a:tcPr anchor="ctr"/>
                </a:tc>
                <a:tc>
                  <a:txBody>
                    <a:bodyPr/>
                    <a:lstStyle/>
                    <a:p>
                      <a:pPr algn="ctr"/>
                      <a:r>
                        <a:rPr lang="en-US" sz="1400" dirty="0" smtClean="0"/>
                        <a:t>10</a:t>
                      </a:r>
                      <a:r>
                        <a:rPr lang="en-US" sz="1400" baseline="30000" dirty="0" smtClean="0"/>
                        <a:t>th</a:t>
                      </a:r>
                      <a:r>
                        <a:rPr lang="en-US" sz="1400" dirty="0" smtClean="0"/>
                        <a:t> to 39</a:t>
                      </a:r>
                      <a:r>
                        <a:rPr lang="en-US" sz="1400" baseline="30000" dirty="0" smtClean="0"/>
                        <a:t>th</a:t>
                      </a:r>
                      <a:r>
                        <a:rPr lang="en-US" sz="1400" baseline="0" dirty="0" smtClean="0"/>
                        <a:t> </a:t>
                      </a:r>
                    </a:p>
                  </a:txBody>
                  <a:tcPr anchor="ctr"/>
                </a:tc>
                <a:tc>
                  <a:txBody>
                    <a:bodyPr/>
                    <a:lstStyle/>
                    <a:p>
                      <a:pPr algn="ctr"/>
                      <a:r>
                        <a:rPr lang="en-US" sz="1400" dirty="0" smtClean="0"/>
                        <a:t>40</a:t>
                      </a:r>
                      <a:r>
                        <a:rPr lang="en-US" sz="1400" baseline="30000" dirty="0" smtClean="0"/>
                        <a:t>th</a:t>
                      </a:r>
                      <a:r>
                        <a:rPr lang="en-US" sz="1400" baseline="0" dirty="0" smtClean="0"/>
                        <a:t> </a:t>
                      </a:r>
                      <a:r>
                        <a:rPr lang="en-US" sz="1400" dirty="0" smtClean="0"/>
                        <a:t>to 69</a:t>
                      </a:r>
                      <a:r>
                        <a:rPr lang="en-US" sz="1400" baseline="30000" dirty="0" smtClean="0"/>
                        <a:t>th</a:t>
                      </a:r>
                      <a:r>
                        <a:rPr lang="en-US" sz="1400" dirty="0" smtClean="0"/>
                        <a:t> </a:t>
                      </a:r>
                    </a:p>
                  </a:txBody>
                  <a:tcPr anchor="ctr"/>
                </a:tc>
                <a:tc>
                  <a:txBody>
                    <a:bodyPr/>
                    <a:lstStyle/>
                    <a:p>
                      <a:pPr algn="ctr"/>
                      <a:r>
                        <a:rPr lang="en-US" sz="1400" dirty="0" smtClean="0"/>
                        <a:t>70</a:t>
                      </a:r>
                      <a:r>
                        <a:rPr lang="en-US" sz="1400" baseline="30000" dirty="0" smtClean="0"/>
                        <a:t>th</a:t>
                      </a:r>
                      <a:r>
                        <a:rPr lang="en-US" sz="1400" dirty="0" smtClean="0"/>
                        <a:t> to 89</a:t>
                      </a:r>
                      <a:r>
                        <a:rPr lang="en-US" sz="1400" baseline="30000" dirty="0" smtClean="0"/>
                        <a:t>th</a:t>
                      </a:r>
                      <a:endParaRPr lang="en-US" sz="1400" dirty="0"/>
                    </a:p>
                  </a:txBody>
                  <a:tcPr anchor="ctr"/>
                </a:tc>
                <a:tc>
                  <a:txBody>
                    <a:bodyPr/>
                    <a:lstStyle/>
                    <a:p>
                      <a:pPr algn="ctr"/>
                      <a:r>
                        <a:rPr lang="en-US" sz="1400" dirty="0" smtClean="0"/>
                        <a:t>90</a:t>
                      </a:r>
                      <a:r>
                        <a:rPr lang="en-US" sz="1400" baseline="30000" dirty="0" smtClean="0"/>
                        <a:t>th</a:t>
                      </a:r>
                      <a:r>
                        <a:rPr lang="en-US" sz="1400" dirty="0" smtClean="0"/>
                        <a:t> or above</a:t>
                      </a:r>
                      <a:endParaRPr lang="en-US" sz="1400" dirty="0"/>
                    </a:p>
                  </a:txBody>
                  <a:tcPr anchor="ctr"/>
                </a:tc>
              </a:tr>
            </a:tbl>
          </a:graphicData>
        </a:graphic>
      </p:graphicFrame>
      <p:sp>
        <p:nvSpPr>
          <p:cNvPr id="6" name="TextBox 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74903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Meeting EPAS Targets</a:t>
            </a:r>
            <a:endParaRPr lang="en-US" dirty="0"/>
          </a:p>
        </p:txBody>
      </p:sp>
      <p:sp>
        <p:nvSpPr>
          <p:cNvPr id="4" name="Rectangle 3"/>
          <p:cNvSpPr/>
          <p:nvPr/>
        </p:nvSpPr>
        <p:spPr>
          <a:xfrm>
            <a:off x="169863" y="1219200"/>
            <a:ext cx="8821737" cy="4685898"/>
          </a:xfrm>
          <a:prstGeom prst="rect">
            <a:avLst/>
          </a:prstGeom>
        </p:spPr>
        <p:txBody>
          <a:bodyPr>
            <a:spAutoFit/>
          </a:bodyPr>
          <a:lstStyle/>
          <a:p>
            <a:pPr marL="171450" indent="-171450">
              <a:spcBef>
                <a:spcPts val="600"/>
              </a:spcBef>
              <a:defRPr/>
            </a:pPr>
            <a:r>
              <a:rPr lang="en-US" sz="1600" b="1" u="sng" dirty="0" smtClean="0">
                <a:ea typeface="ＭＳ Ｐゴシック" charset="-128"/>
              </a:rPr>
              <a:t>Calculation</a:t>
            </a:r>
            <a:endParaRPr lang="en-US" sz="1600" b="1" u="sng" dirty="0">
              <a:ea typeface="ＭＳ Ｐゴシック" charset="-128"/>
            </a:endParaRPr>
          </a:p>
          <a:p>
            <a:pPr marL="623888" lvl="1" indent="-333375">
              <a:spcBef>
                <a:spcPts val="1200"/>
              </a:spcBef>
              <a:buFont typeface="Wingdings" pitchFamily="2" charset="2"/>
              <a:buChar char="Ø"/>
              <a:defRPr/>
            </a:pPr>
            <a:r>
              <a:rPr lang="en-US" sz="1600" b="1" dirty="0" smtClean="0">
                <a:ea typeface="ＭＳ Ｐゴシック" pitchFamily="34" charset="-128"/>
                <a:cs typeface="ＭＳ Ｐゴシック" charset="-128"/>
              </a:rPr>
              <a:t>Numerator:</a:t>
            </a:r>
            <a:r>
              <a:rPr lang="en-US" sz="1600" dirty="0" smtClean="0">
                <a:ea typeface="ＭＳ Ｐゴシック" pitchFamily="34" charset="-128"/>
                <a:cs typeface="ＭＳ Ｐゴシック" charset="-128"/>
              </a:rPr>
              <a:t> </a:t>
            </a:r>
            <a:r>
              <a:rPr lang="en-US" sz="1600" dirty="0" smtClean="0">
                <a:solidFill>
                  <a:srgbClr val="7030A0"/>
                </a:solidFill>
                <a:ea typeface="ＭＳ Ｐゴシック" pitchFamily="34" charset="-128"/>
                <a:cs typeface="ＭＳ Ｐゴシック" charset="-128"/>
              </a:rPr>
              <a:t>Number of students meeting national Spring-to-Spring growth targets on the EPAS Composite score.  Targets are the national average growth of students with the same pretest score. </a:t>
            </a:r>
            <a:r>
              <a:rPr lang="en-US" sz="1600" dirty="0">
                <a:solidFill>
                  <a:srgbClr val="7030A0"/>
                </a:solidFill>
                <a:ea typeface="ＭＳ Ｐゴシック" pitchFamily="34" charset="-128"/>
                <a:cs typeface="ＭＳ Ｐゴシック" charset="-128"/>
              </a:rPr>
              <a:t>(if national Spring-to-Spring norms are available, CPS norms otherwise)</a:t>
            </a:r>
          </a:p>
          <a:p>
            <a:pPr marL="623888" lvl="1" indent="-333375">
              <a:spcBef>
                <a:spcPts val="1200"/>
              </a:spcBef>
              <a:buFont typeface="Wingdings" pitchFamily="2" charset="2"/>
              <a:buChar char="Ø"/>
              <a:defRPr/>
            </a:pPr>
            <a:r>
              <a:rPr lang="en-US" sz="1600" b="1" dirty="0" smtClean="0">
                <a:ea typeface="ＭＳ Ｐゴシック" pitchFamily="34" charset="-128"/>
                <a:cs typeface="ＭＳ Ｐゴシック" charset="-128"/>
              </a:rPr>
              <a:t>Denominator:</a:t>
            </a:r>
            <a:r>
              <a:rPr lang="en-US" sz="1600" dirty="0" smtClean="0">
                <a:ea typeface="ＭＳ Ｐゴシック" pitchFamily="34" charset="-128"/>
                <a:cs typeface="ＭＳ Ｐゴシック" charset="-128"/>
              </a:rPr>
              <a:t> Number of students taking EPAS in both periods</a:t>
            </a:r>
          </a:p>
          <a:p>
            <a:pPr marL="623888" lvl="1" indent="-333375">
              <a:spcBef>
                <a:spcPts val="1200"/>
              </a:spcBef>
              <a:buFont typeface="Wingdings" pitchFamily="2" charset="2"/>
              <a:buChar char="Ø"/>
              <a:defRPr/>
            </a:pPr>
            <a:endParaRPr lang="en-US" sz="1050" b="1" u="sng" dirty="0" smtClean="0">
              <a:ea typeface="ＭＳ Ｐゴシック" charset="-128"/>
            </a:endParaRPr>
          </a:p>
          <a:p>
            <a:pPr marL="171450" indent="-171450">
              <a:spcBef>
                <a:spcPts val="600"/>
              </a:spcBef>
              <a:defRPr/>
            </a:pPr>
            <a:r>
              <a:rPr lang="en-US" sz="1600" b="1" u="sng" dirty="0" smtClean="0">
                <a:ea typeface="ＭＳ Ｐゴシック" charset="-128"/>
              </a:rPr>
              <a:t>Performance Policy Scoring</a:t>
            </a:r>
            <a:endParaRPr lang="en-US" sz="1600" b="1" u="sng"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marL="171450" indent="-171450">
              <a:spcBef>
                <a:spcPts val="600"/>
              </a:spcBef>
              <a:buFont typeface="Wingdings" charset="2"/>
              <a:buNone/>
              <a:defRPr/>
            </a:pPr>
            <a:endParaRPr lang="en-US" sz="1600" b="1"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marL="171450" indent="-171450">
              <a:spcBef>
                <a:spcPts val="600"/>
              </a:spcBef>
              <a:buFont typeface="Wingdings" charset="2"/>
              <a:buNone/>
              <a:defRPr/>
            </a:pPr>
            <a:endParaRPr lang="en-US" sz="1600" b="1"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a:defRPr/>
            </a:pPr>
            <a:r>
              <a:rPr lang="en-US" sz="1600" b="1" u="sng" dirty="0">
                <a:ea typeface="ＭＳ Ｐゴシック" charset="-128"/>
              </a:rPr>
              <a:t>Notes:</a:t>
            </a:r>
          </a:p>
          <a:p>
            <a:pPr>
              <a:defRPr/>
            </a:pPr>
            <a:r>
              <a:rPr lang="en-US" sz="1200" dirty="0">
                <a:ea typeface="ＭＳ Ｐゴシック" charset="-128"/>
              </a:rPr>
              <a:t>Student must have taken the same subject </a:t>
            </a:r>
            <a:r>
              <a:rPr lang="en-US" sz="1200" dirty="0" smtClean="0">
                <a:ea typeface="ＭＳ Ｐゴシック" charset="-128"/>
              </a:rPr>
              <a:t>test in </a:t>
            </a:r>
            <a:r>
              <a:rPr lang="en-US" sz="1200" dirty="0">
                <a:ea typeface="ＭＳ Ｐゴシック" charset="-128"/>
              </a:rPr>
              <a:t>both periods to be included. Students retained in a grade level are not included. 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60557695"/>
              </p:ext>
            </p:extLst>
          </p:nvPr>
        </p:nvGraphicFramePr>
        <p:xfrm>
          <a:off x="609599" y="3784949"/>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a:t>
                      </a:r>
                      <a:endParaRPr lang="en-US" sz="1400" dirty="0"/>
                    </a:p>
                  </a:txBody>
                  <a:tcPr anchor="ctr"/>
                </a:tc>
                <a:tc>
                  <a:txBody>
                    <a:bodyPr/>
                    <a:lstStyle/>
                    <a:p>
                      <a:pPr algn="ctr"/>
                      <a:r>
                        <a:rPr lang="en-US" sz="1400" dirty="0" smtClean="0"/>
                        <a:t>Under</a:t>
                      </a:r>
                      <a:r>
                        <a:rPr lang="en-US" sz="1400" baseline="0" dirty="0" smtClean="0"/>
                        <a:t> 40%</a:t>
                      </a:r>
                      <a:endParaRPr lang="en-US" sz="1400" dirty="0"/>
                    </a:p>
                  </a:txBody>
                  <a:tcPr anchor="ctr"/>
                </a:tc>
                <a:tc>
                  <a:txBody>
                    <a:bodyPr/>
                    <a:lstStyle/>
                    <a:p>
                      <a:pPr algn="ctr"/>
                      <a:r>
                        <a:rPr lang="en-US" sz="1400" dirty="0" smtClean="0"/>
                        <a:t>40% to 49%</a:t>
                      </a:r>
                      <a:endParaRPr lang="en-US" sz="1400" dirty="0"/>
                    </a:p>
                  </a:txBody>
                  <a:tcPr anchor="ctr"/>
                </a:tc>
                <a:tc>
                  <a:txBody>
                    <a:bodyPr/>
                    <a:lstStyle/>
                    <a:p>
                      <a:pPr algn="ctr"/>
                      <a:r>
                        <a:rPr lang="en-US" sz="1400" dirty="0" smtClean="0"/>
                        <a:t>50% to 59%</a:t>
                      </a:r>
                      <a:endParaRPr lang="en-US" sz="1400" dirty="0"/>
                    </a:p>
                  </a:txBody>
                  <a:tcPr anchor="ctr"/>
                </a:tc>
                <a:tc>
                  <a:txBody>
                    <a:bodyPr/>
                    <a:lstStyle/>
                    <a:p>
                      <a:pPr algn="ctr"/>
                      <a:r>
                        <a:rPr lang="en-US" sz="1400" dirty="0" smtClean="0"/>
                        <a:t>60%</a:t>
                      </a:r>
                      <a:r>
                        <a:rPr lang="en-US" sz="1400" baseline="0" dirty="0" smtClean="0"/>
                        <a:t> to 69%</a:t>
                      </a:r>
                      <a:endParaRPr lang="en-US" sz="1400" dirty="0"/>
                    </a:p>
                  </a:txBody>
                  <a:tcPr anchor="ctr"/>
                </a:tc>
                <a:tc>
                  <a:txBody>
                    <a:bodyPr/>
                    <a:lstStyle/>
                    <a:p>
                      <a:pPr algn="ctr"/>
                      <a:r>
                        <a:rPr lang="en-US" sz="1400" dirty="0" smtClean="0"/>
                        <a:t>70% or above</a:t>
                      </a:r>
                      <a:endParaRPr lang="en-US" sz="1400" dirty="0"/>
                    </a:p>
                  </a:txBody>
                  <a:tcPr anchor="ct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5249FF92-9E4B-4259-AE3A-ABF8C42D9E55}" type="slidenum">
              <a:rPr lang="en-US" smtClean="0"/>
              <a:pPr/>
              <a:t>24</a:t>
            </a:fld>
            <a:endParaRPr lang="en-US" smtClean="0"/>
          </a:p>
        </p:txBody>
      </p:sp>
      <p:sp>
        <p:nvSpPr>
          <p:cNvPr id="7" name="TextBox 6"/>
          <p:cNvSpPr txBox="1"/>
          <p:nvPr/>
        </p:nvSpPr>
        <p:spPr>
          <a:xfrm>
            <a:off x="3505200" y="1033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49944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ea typeface="ＭＳ Ｐゴシック" charset="-128"/>
              </a:rPr>
              <a:t>EPAS Performance Percentile</a:t>
            </a:r>
          </a:p>
        </p:txBody>
      </p:sp>
      <p:sp>
        <p:nvSpPr>
          <p:cNvPr id="3" name="Content Placeholder 2"/>
          <p:cNvSpPr>
            <a:spLocks noGrp="1"/>
          </p:cNvSpPr>
          <p:nvPr>
            <p:ph idx="1"/>
          </p:nvPr>
        </p:nvSpPr>
        <p:spPr>
          <a:xfrm>
            <a:off x="152400" y="1219200"/>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Average Spring Composite score of students on the EPAS assessment series , compared to average national score.  The school is assigned a percentile representing where the school would fall on the national distribution.</a:t>
            </a:r>
          </a:p>
          <a:p>
            <a:pPr marL="231775" indent="0">
              <a:spcBef>
                <a:spcPts val="0"/>
              </a:spcBef>
              <a:buFont typeface="Wingdings" charset="2"/>
              <a:buNone/>
              <a:defRPr/>
            </a:pPr>
            <a:endParaRPr lang="en-US" sz="14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r>
              <a:rPr lang="en-US" sz="1400" dirty="0" smtClean="0"/>
              <a:t>For each school, a national average comparison score will be calculated.  This will be the mean of the national average scores at each grade level, weighted by the number of students in each grade level at the school.  This comparison score will therefore represent a national average school with the same proportion of students at each grade level. </a:t>
            </a:r>
          </a:p>
          <a:p>
            <a:pPr>
              <a:spcBef>
                <a:spcPts val="0"/>
              </a:spcBef>
              <a:defRPr/>
            </a:pPr>
            <a:r>
              <a:rPr lang="en-US" sz="1400" dirty="0" smtClean="0"/>
              <a:t>The national average comparison score for each school represents a 50</a:t>
            </a:r>
            <a:r>
              <a:rPr lang="en-US" sz="1400" baseline="30000" dirty="0" smtClean="0"/>
              <a:t>th</a:t>
            </a:r>
            <a:r>
              <a:rPr lang="en-US" sz="1400" dirty="0" smtClean="0"/>
              <a:t> percentile school.</a:t>
            </a:r>
          </a:p>
          <a:p>
            <a:pPr>
              <a:spcBef>
                <a:spcPts val="0"/>
              </a:spcBef>
              <a:defRPr/>
            </a:pPr>
            <a:r>
              <a:rPr lang="en-US" sz="1400" dirty="0" smtClean="0"/>
              <a:t>The school will receive a percentile score based on how far above or below the 50</a:t>
            </a:r>
            <a:r>
              <a:rPr lang="en-US" sz="1400" baseline="30000" dirty="0" smtClean="0"/>
              <a:t>th</a:t>
            </a:r>
            <a:r>
              <a:rPr lang="en-US" sz="1400" dirty="0" smtClean="0"/>
              <a:t> percentile it scored.</a:t>
            </a:r>
          </a:p>
          <a:p>
            <a:pPr marL="231775" indent="0">
              <a:spcBef>
                <a:spcPts val="0"/>
              </a:spcBef>
              <a:buFont typeface="Wingdings" charset="2"/>
              <a:buNone/>
              <a:defRPr/>
            </a:pPr>
            <a:endParaRPr lang="en-US" sz="11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r>
              <a:rPr lang="en-US" sz="1200" b="1" u="sng" dirty="0" smtClean="0">
                <a:ea typeface="ＭＳ Ｐゴシック" charset="-128"/>
              </a:rPr>
              <a:t>Notes:</a:t>
            </a:r>
          </a:p>
          <a:p>
            <a:pPr marL="0" indent="0">
              <a:spcBef>
                <a:spcPts val="0"/>
              </a:spcBef>
              <a:buFont typeface="Wingdings" charset="2"/>
              <a:buNone/>
              <a:defRPr/>
            </a:pPr>
            <a:r>
              <a:rPr lang="en-US" sz="1200" dirty="0" smtClean="0">
                <a:ea typeface="ＭＳ Ｐゴシック" charset="-128"/>
              </a:rPr>
              <a:t>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sp>
        <p:nvSpPr>
          <p:cNvPr id="36869" name="Slide Number Placeholder 4"/>
          <p:cNvSpPr>
            <a:spLocks noGrp="1"/>
          </p:cNvSpPr>
          <p:nvPr>
            <p:ph type="sldNum" sz="quarter" idx="11"/>
          </p:nvPr>
        </p:nvSpPr>
        <p:spPr bwMode="auto">
          <a:noFill/>
          <a:ln>
            <a:miter lim="800000"/>
            <a:headEnd/>
            <a:tailEnd/>
          </a:ln>
        </p:spPr>
        <p:txBody>
          <a:bodyPr/>
          <a:lstStyle/>
          <a:p>
            <a:fld id="{18A52EDD-A330-4CAE-9776-7D124B06A56C}" type="slidenum">
              <a:rPr lang="en-US" smtClean="0"/>
              <a:pPr/>
              <a:t>25</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1042805823"/>
              </p:ext>
            </p:extLst>
          </p:nvPr>
        </p:nvGraphicFramePr>
        <p:xfrm>
          <a:off x="609599" y="4191000"/>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Percentile</a:t>
                      </a:r>
                      <a:endParaRPr lang="en-US" sz="1400" dirty="0"/>
                    </a:p>
                  </a:txBody>
                  <a:tcPr anchor="ctr"/>
                </a:tc>
                <a:tc>
                  <a:txBody>
                    <a:bodyPr/>
                    <a:lstStyle/>
                    <a:p>
                      <a:pPr algn="ctr"/>
                      <a:r>
                        <a:rPr lang="en-US" sz="1400" dirty="0" smtClean="0"/>
                        <a:t>Under</a:t>
                      </a:r>
                      <a:r>
                        <a:rPr lang="en-US" sz="1400" baseline="0" dirty="0" smtClean="0"/>
                        <a:t> 10</a:t>
                      </a:r>
                      <a:r>
                        <a:rPr lang="en-US" sz="1400" baseline="30000" dirty="0" smtClean="0"/>
                        <a:t>th</a:t>
                      </a:r>
                      <a:r>
                        <a:rPr lang="en-US" sz="1400" baseline="0" dirty="0" smtClean="0"/>
                        <a:t>  </a:t>
                      </a:r>
                    </a:p>
                  </a:txBody>
                  <a:tcPr anchor="ctr"/>
                </a:tc>
                <a:tc>
                  <a:txBody>
                    <a:bodyPr/>
                    <a:lstStyle/>
                    <a:p>
                      <a:pPr algn="ctr"/>
                      <a:r>
                        <a:rPr lang="en-US" sz="1400" dirty="0" smtClean="0"/>
                        <a:t>10</a:t>
                      </a:r>
                      <a:r>
                        <a:rPr lang="en-US" sz="1400" baseline="30000" dirty="0" smtClean="0"/>
                        <a:t>th</a:t>
                      </a:r>
                      <a:r>
                        <a:rPr lang="en-US" sz="1400" dirty="0" smtClean="0"/>
                        <a:t> to 39</a:t>
                      </a:r>
                      <a:r>
                        <a:rPr lang="en-US" sz="1400" baseline="30000" dirty="0" smtClean="0"/>
                        <a:t>th</a:t>
                      </a:r>
                      <a:r>
                        <a:rPr lang="en-US" sz="1400" baseline="0" dirty="0" smtClean="0"/>
                        <a:t> </a:t>
                      </a:r>
                    </a:p>
                  </a:txBody>
                  <a:tcPr anchor="ctr"/>
                </a:tc>
                <a:tc>
                  <a:txBody>
                    <a:bodyPr/>
                    <a:lstStyle/>
                    <a:p>
                      <a:pPr algn="ctr"/>
                      <a:r>
                        <a:rPr lang="en-US" sz="1400" dirty="0" smtClean="0"/>
                        <a:t>40</a:t>
                      </a:r>
                      <a:r>
                        <a:rPr lang="en-US" sz="1400" baseline="30000" dirty="0" smtClean="0"/>
                        <a:t>th</a:t>
                      </a:r>
                      <a:r>
                        <a:rPr lang="en-US" sz="1400" baseline="0" dirty="0" smtClean="0"/>
                        <a:t> </a:t>
                      </a:r>
                      <a:r>
                        <a:rPr lang="en-US" sz="1400" dirty="0" smtClean="0"/>
                        <a:t>to 69</a:t>
                      </a:r>
                      <a:r>
                        <a:rPr lang="en-US" sz="1400" baseline="30000" dirty="0" smtClean="0"/>
                        <a:t>th</a:t>
                      </a:r>
                      <a:r>
                        <a:rPr lang="en-US" sz="1400" dirty="0" smtClean="0"/>
                        <a:t> </a:t>
                      </a:r>
                    </a:p>
                  </a:txBody>
                  <a:tcPr anchor="ctr"/>
                </a:tc>
                <a:tc>
                  <a:txBody>
                    <a:bodyPr/>
                    <a:lstStyle/>
                    <a:p>
                      <a:pPr algn="ctr"/>
                      <a:r>
                        <a:rPr lang="en-US" sz="1400" dirty="0" smtClean="0"/>
                        <a:t>70</a:t>
                      </a:r>
                      <a:r>
                        <a:rPr lang="en-US" sz="1400" baseline="30000" dirty="0" smtClean="0"/>
                        <a:t>th</a:t>
                      </a:r>
                      <a:r>
                        <a:rPr lang="en-US" sz="1400" dirty="0" smtClean="0"/>
                        <a:t> to 89</a:t>
                      </a:r>
                      <a:r>
                        <a:rPr lang="en-US" sz="1400" baseline="30000" dirty="0" smtClean="0"/>
                        <a:t>th</a:t>
                      </a:r>
                      <a:endParaRPr lang="en-US" sz="1400" dirty="0"/>
                    </a:p>
                  </a:txBody>
                  <a:tcPr anchor="ctr"/>
                </a:tc>
                <a:tc>
                  <a:txBody>
                    <a:bodyPr/>
                    <a:lstStyle/>
                    <a:p>
                      <a:pPr algn="ctr"/>
                      <a:r>
                        <a:rPr lang="en-US" sz="1400" dirty="0" smtClean="0"/>
                        <a:t>90</a:t>
                      </a:r>
                      <a:r>
                        <a:rPr lang="en-US" sz="1400" baseline="30000" dirty="0" smtClean="0"/>
                        <a:t>th</a:t>
                      </a:r>
                      <a:r>
                        <a:rPr lang="en-US" sz="1400" dirty="0" smtClean="0"/>
                        <a:t> or above</a:t>
                      </a:r>
                      <a:endParaRPr lang="en-US" sz="1400" dirty="0"/>
                    </a:p>
                  </a:txBody>
                  <a:tcPr anchor="ctr"/>
                </a:tc>
              </a:tr>
            </a:tbl>
          </a:graphicData>
        </a:graphic>
      </p:graphicFrame>
      <p:sp>
        <p:nvSpPr>
          <p:cNvPr id="6" name="TextBox 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20079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Early College and Career Credentials</a:t>
            </a:r>
          </a:p>
        </p:txBody>
      </p:sp>
      <p:sp>
        <p:nvSpPr>
          <p:cNvPr id="59395" name="Content Placeholder 2"/>
          <p:cNvSpPr>
            <a:spLocks noGrp="1"/>
          </p:cNvSpPr>
          <p:nvPr>
            <p:ph idx="1"/>
          </p:nvPr>
        </p:nvSpPr>
        <p:spPr>
          <a:xfrm>
            <a:off x="133350" y="1219200"/>
            <a:ext cx="8858250" cy="51435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marL="171450" indent="-171450">
              <a:spcBef>
                <a:spcPts val="0"/>
              </a:spcBef>
              <a:buFont typeface="Arial" charset="0"/>
              <a:buChar char="•"/>
              <a:defRPr/>
            </a:pPr>
            <a:r>
              <a:rPr lang="en-US" sz="1600" dirty="0" smtClean="0">
                <a:ea typeface="ＭＳ Ｐゴシック" charset="-128"/>
              </a:rPr>
              <a:t>Percent of students graduating from the school with at least one credit from an approved early college course, a 3+ on an AP exam, a 4+ on an IB exam, or an approved career certification.</a:t>
            </a: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a:spcBef>
                <a:spcPts val="0"/>
              </a:spcBef>
              <a:defRPr/>
            </a:pPr>
            <a:r>
              <a:rPr lang="en-US" sz="1600" b="1" dirty="0" smtClean="0"/>
              <a:t>Numerator: </a:t>
            </a:r>
            <a:r>
              <a:rPr lang="en-US" sz="1600" dirty="0" smtClean="0"/>
              <a:t>Number of students graduating from the school with one of the credentials listed above.</a:t>
            </a:r>
          </a:p>
          <a:p>
            <a:pPr>
              <a:spcBef>
                <a:spcPts val="0"/>
              </a:spcBef>
              <a:defRPr/>
            </a:pPr>
            <a:r>
              <a:rPr lang="en-US" sz="1600" b="1" dirty="0" smtClean="0">
                <a:ea typeface="ＭＳ Ｐゴシック" charset="-128"/>
              </a:rPr>
              <a:t>Denominator: </a:t>
            </a:r>
            <a:r>
              <a:rPr lang="en-US" sz="1600" dirty="0" smtClean="0">
                <a:ea typeface="ＭＳ Ｐゴシック" charset="-128"/>
              </a:rPr>
              <a:t>Number of students graduating from the school.</a:t>
            </a: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The denominator includes all graduates in the most recent years, regardless of graduating class.  Early college courses and career certifications will need to be pre-approved to count in the metric; schools will have the opportunity to view pre-approved courses or apply for approval for additional offerings. Students meeting multiple criteria are only counted once in the measure.</a:t>
            </a:r>
            <a:endParaRPr lang="en-US" sz="1600" b="1" dirty="0" smtClean="0">
              <a:ea typeface="ＭＳ Ｐゴシック" charset="-128"/>
            </a:endParaRP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26</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1546055310"/>
              </p:ext>
            </p:extLst>
          </p:nvPr>
        </p:nvGraphicFramePr>
        <p:xfrm>
          <a:off x="609599" y="3886200"/>
          <a:ext cx="7924801" cy="8381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Early College</a:t>
                      </a:r>
                      <a:r>
                        <a:rPr lang="en-US" sz="1400" baseline="0" dirty="0" smtClean="0"/>
                        <a:t> and Career Credentials</a:t>
                      </a:r>
                      <a:endParaRPr lang="en-US" sz="1400" dirty="0"/>
                    </a:p>
                  </a:txBody>
                  <a:tcPr anchor="ctr"/>
                </a:tc>
                <a:tc>
                  <a:txBody>
                    <a:bodyPr/>
                    <a:lstStyle/>
                    <a:p>
                      <a:pPr algn="ctr"/>
                      <a:r>
                        <a:rPr lang="en-US" sz="1400" dirty="0" smtClean="0"/>
                        <a:t>Under 25%</a:t>
                      </a:r>
                      <a:endParaRPr lang="en-US" sz="1400" baseline="0" dirty="0" smtClean="0"/>
                    </a:p>
                  </a:txBody>
                  <a:tcPr anchor="ctr"/>
                </a:tc>
                <a:tc>
                  <a:txBody>
                    <a:bodyPr/>
                    <a:lstStyle/>
                    <a:p>
                      <a:pPr algn="ctr"/>
                      <a:r>
                        <a:rPr lang="en-US" sz="1400" dirty="0" smtClean="0"/>
                        <a:t>25% to 39.9%</a:t>
                      </a:r>
                      <a:endParaRPr lang="en-US" sz="1400" baseline="0" dirty="0" smtClean="0"/>
                    </a:p>
                  </a:txBody>
                  <a:tcPr anchor="ctr"/>
                </a:tc>
                <a:tc>
                  <a:txBody>
                    <a:bodyPr/>
                    <a:lstStyle/>
                    <a:p>
                      <a:pPr algn="ctr"/>
                      <a:r>
                        <a:rPr lang="en-US" sz="1400" dirty="0" smtClean="0"/>
                        <a:t>40% to 54.9%</a:t>
                      </a:r>
                    </a:p>
                  </a:txBody>
                  <a:tcPr anchor="ctr"/>
                </a:tc>
                <a:tc>
                  <a:txBody>
                    <a:bodyPr/>
                    <a:lstStyle/>
                    <a:p>
                      <a:pPr algn="ctr"/>
                      <a:r>
                        <a:rPr lang="en-US" sz="1400" dirty="0" smtClean="0"/>
                        <a:t>55% to 69.9%</a:t>
                      </a:r>
                      <a:endParaRPr lang="en-US" sz="1400" dirty="0"/>
                    </a:p>
                  </a:txBody>
                  <a:tcPr anchor="ctr"/>
                </a:tc>
                <a:tc>
                  <a:txBody>
                    <a:bodyPr/>
                    <a:lstStyle/>
                    <a:p>
                      <a:pPr algn="ctr"/>
                      <a:r>
                        <a:rPr lang="en-US" sz="1400" dirty="0" smtClean="0"/>
                        <a:t>70% or higher</a:t>
                      </a:r>
                      <a:endParaRPr lang="en-US" sz="1400" dirty="0"/>
                    </a:p>
                  </a:txBody>
                  <a:tcPr anchor="ctr"/>
                </a:tc>
              </a:tr>
            </a:tbl>
          </a:graphicData>
        </a:graphic>
      </p:graphicFrame>
      <p:sp>
        <p:nvSpPr>
          <p:cNvPr id="6" name="TextBox 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9"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33505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Freshmen On-Track  </a:t>
            </a:r>
          </a:p>
        </p:txBody>
      </p:sp>
      <p:sp>
        <p:nvSpPr>
          <p:cNvPr id="59395" name="Content Placeholder 2"/>
          <p:cNvSpPr>
            <a:spLocks noGrp="1"/>
          </p:cNvSpPr>
          <p:nvPr>
            <p:ph idx="1"/>
          </p:nvPr>
        </p:nvSpPr>
        <p:spPr>
          <a:xfrm>
            <a:off x="133350" y="1104900"/>
            <a:ext cx="8858250" cy="52578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marL="171450" indent="-171450">
              <a:spcBef>
                <a:spcPts val="0"/>
              </a:spcBef>
              <a:buFont typeface="Arial" charset="0"/>
              <a:buChar char="•"/>
              <a:defRPr/>
            </a:pPr>
            <a:r>
              <a:rPr lang="en-US" sz="1600" dirty="0" smtClean="0">
                <a:ea typeface="ＭＳ Ｐゴシック" charset="-128"/>
              </a:rPr>
              <a:t>Percent of students earning 5 or more credits and failing no more than 1 semester core course during their 9</a:t>
            </a:r>
            <a:r>
              <a:rPr lang="en-US" sz="1600" baseline="30000" dirty="0" smtClean="0">
                <a:ea typeface="ＭＳ Ｐゴシック" charset="-128"/>
              </a:rPr>
              <a:t>th</a:t>
            </a:r>
            <a:r>
              <a:rPr lang="en-US" sz="1600" dirty="0" smtClean="0">
                <a:ea typeface="ＭＳ Ｐゴシック" charset="-128"/>
              </a:rPr>
              <a:t> grade year.</a:t>
            </a: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a:spcBef>
                <a:spcPts val="0"/>
              </a:spcBef>
              <a:defRPr/>
            </a:pPr>
            <a:r>
              <a:rPr lang="en-US" sz="1600" b="1" dirty="0" smtClean="0"/>
              <a:t>Numerator: </a:t>
            </a:r>
            <a:r>
              <a:rPr lang="en-US" sz="1600" dirty="0" smtClean="0"/>
              <a:t>Number of first-time freshmen meeting the above criteria.</a:t>
            </a:r>
          </a:p>
          <a:p>
            <a:pPr>
              <a:spcBef>
                <a:spcPts val="0"/>
              </a:spcBef>
              <a:defRPr/>
            </a:pPr>
            <a:r>
              <a:rPr lang="en-US" sz="1600" b="1" dirty="0" smtClean="0">
                <a:ea typeface="ＭＳ Ｐゴシック" charset="-128"/>
              </a:rPr>
              <a:t>Denominator: </a:t>
            </a:r>
            <a:r>
              <a:rPr lang="en-US" sz="1600" dirty="0" smtClean="0">
                <a:ea typeface="ＭＳ Ｐゴシック" charset="-128"/>
              </a:rPr>
              <a:t>Number of first-time freshmen enrolled at the school.</a:t>
            </a: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Students are assigned to schools based on “annualized” school, which is the school where the student was enrolled for the most time during the year.  Dropouts and unverified transfers are considered off-track. Measure only includes students who are in the 9</a:t>
            </a:r>
            <a:r>
              <a:rPr lang="en-US" sz="1600" baseline="30000" dirty="0" smtClean="0">
                <a:ea typeface="ＭＳ Ｐゴシック" charset="-128"/>
              </a:rPr>
              <a:t>th</a:t>
            </a:r>
            <a:r>
              <a:rPr lang="en-US" sz="1600" dirty="0" smtClean="0">
                <a:ea typeface="ＭＳ Ｐゴシック" charset="-128"/>
              </a:rPr>
              <a:t> grade for the first time. Students with no credits attempted in the first semester are excluded.</a:t>
            </a:r>
          </a:p>
          <a:p>
            <a:pPr marL="171450" indent="-171450">
              <a:spcBef>
                <a:spcPts val="600"/>
              </a:spcBef>
              <a:buFont typeface="Arial" charset="0"/>
              <a:buChar char="•"/>
              <a:defRPr/>
            </a:pPr>
            <a:endParaRPr lang="en-US" sz="1600" dirty="0" smtClean="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marL="171450" indent="-171450">
              <a:buFont typeface="Wingdings" charset="2"/>
              <a:buNone/>
              <a:defRPr/>
            </a:pPr>
            <a:endParaRPr lang="en-US" sz="1600" b="1" dirty="0" smtClean="0">
              <a:ea typeface="ＭＳ Ｐゴシック" charset="-128"/>
            </a:endParaRP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27</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3088559171"/>
              </p:ext>
            </p:extLst>
          </p:nvPr>
        </p:nvGraphicFramePr>
        <p:xfrm>
          <a:off x="609599" y="3733800"/>
          <a:ext cx="7924801" cy="8381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FOT Rate</a:t>
                      </a:r>
                      <a:endParaRPr lang="en-US" sz="1400" dirty="0"/>
                    </a:p>
                  </a:txBody>
                  <a:tcPr anchor="ctr"/>
                </a:tc>
                <a:tc>
                  <a:txBody>
                    <a:bodyPr/>
                    <a:lstStyle/>
                    <a:p>
                      <a:pPr algn="ctr"/>
                      <a:r>
                        <a:rPr lang="en-US" sz="1400" dirty="0" smtClean="0"/>
                        <a:t>Under 60%</a:t>
                      </a:r>
                      <a:endParaRPr lang="en-US" sz="1400" baseline="0" dirty="0" smtClean="0"/>
                    </a:p>
                  </a:txBody>
                  <a:tcPr anchor="ctr"/>
                </a:tc>
                <a:tc>
                  <a:txBody>
                    <a:bodyPr/>
                    <a:lstStyle/>
                    <a:p>
                      <a:pPr algn="ctr"/>
                      <a:r>
                        <a:rPr lang="en-US" sz="1400" dirty="0" smtClean="0"/>
                        <a:t>60%</a:t>
                      </a:r>
                      <a:r>
                        <a:rPr lang="en-US" sz="1400" baseline="0" dirty="0" smtClean="0"/>
                        <a:t> to 69.9%</a:t>
                      </a:r>
                    </a:p>
                  </a:txBody>
                  <a:tcPr anchor="ctr"/>
                </a:tc>
                <a:tc>
                  <a:txBody>
                    <a:bodyPr/>
                    <a:lstStyle/>
                    <a:p>
                      <a:pPr algn="ctr"/>
                      <a:r>
                        <a:rPr lang="en-US" sz="1400" dirty="0" smtClean="0"/>
                        <a:t>70% to</a:t>
                      </a:r>
                      <a:r>
                        <a:rPr lang="en-US" sz="1400" baseline="0" dirty="0" smtClean="0"/>
                        <a:t> 79.9%</a:t>
                      </a:r>
                      <a:endParaRPr lang="en-US" sz="1400" dirty="0" smtClean="0"/>
                    </a:p>
                  </a:txBody>
                  <a:tcPr anchor="ctr"/>
                </a:tc>
                <a:tc>
                  <a:txBody>
                    <a:bodyPr/>
                    <a:lstStyle/>
                    <a:p>
                      <a:pPr algn="ctr"/>
                      <a:r>
                        <a:rPr lang="en-US" sz="1400" dirty="0" smtClean="0"/>
                        <a:t>80% to 89.9%</a:t>
                      </a:r>
                      <a:endParaRPr lang="en-US" sz="1400" dirty="0"/>
                    </a:p>
                  </a:txBody>
                  <a:tcPr anchor="ctr"/>
                </a:tc>
                <a:tc>
                  <a:txBody>
                    <a:bodyPr/>
                    <a:lstStyle/>
                    <a:p>
                      <a:pPr algn="ctr"/>
                      <a:r>
                        <a:rPr lang="en-US" sz="1400" dirty="0" smtClean="0"/>
                        <a:t>90% or above</a:t>
                      </a:r>
                      <a:endParaRPr lang="en-US" sz="1400" dirty="0"/>
                    </a:p>
                  </a:txBody>
                  <a:tcPr anchor="ctr"/>
                </a:tc>
              </a:tr>
            </a:tbl>
          </a:graphicData>
        </a:graphic>
      </p:graphicFrame>
      <p:sp>
        <p:nvSpPr>
          <p:cNvPr id="6" name="TextBox 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7"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70952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One-Year Dropout Rate</a:t>
            </a:r>
          </a:p>
        </p:txBody>
      </p:sp>
      <p:sp>
        <p:nvSpPr>
          <p:cNvPr id="59395" name="Content Placeholder 2"/>
          <p:cNvSpPr>
            <a:spLocks noGrp="1"/>
          </p:cNvSpPr>
          <p:nvPr>
            <p:ph idx="1"/>
          </p:nvPr>
        </p:nvSpPr>
        <p:spPr>
          <a:xfrm>
            <a:off x="133350" y="1104900"/>
            <a:ext cx="8858250" cy="52578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marL="171450" indent="-171450">
              <a:spcBef>
                <a:spcPts val="0"/>
              </a:spcBef>
              <a:buFont typeface="Arial" charset="0"/>
              <a:buChar char="•"/>
              <a:defRPr/>
            </a:pPr>
            <a:r>
              <a:rPr lang="en-US" sz="1600" dirty="0" smtClean="0">
                <a:ea typeface="ＭＳ Ｐゴシック" charset="-128"/>
              </a:rPr>
              <a:t>Percent of students in grades 9-12 dropping out during the year.</a:t>
            </a: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a:spcBef>
                <a:spcPts val="0"/>
              </a:spcBef>
              <a:defRPr/>
            </a:pPr>
            <a:r>
              <a:rPr lang="en-US" sz="1600" b="1" dirty="0" smtClean="0"/>
              <a:t>Numerator: </a:t>
            </a:r>
            <a:r>
              <a:rPr lang="en-US" sz="1600" dirty="0" smtClean="0"/>
              <a:t>Number of students whose end-of-year status is a dropout status or who have transferred out of district and whose transfer has not been verified.</a:t>
            </a:r>
          </a:p>
          <a:p>
            <a:pPr>
              <a:spcBef>
                <a:spcPts val="0"/>
              </a:spcBef>
              <a:defRPr/>
            </a:pPr>
            <a:r>
              <a:rPr lang="en-US" sz="1600" b="1" dirty="0" smtClean="0">
                <a:ea typeface="ＭＳ Ｐゴシック" charset="-128"/>
              </a:rPr>
              <a:t>Denominator: </a:t>
            </a:r>
            <a:r>
              <a:rPr lang="en-US" sz="1600" dirty="0" smtClean="0">
                <a:ea typeface="ＭＳ Ｐゴシック" charset="-128"/>
              </a:rPr>
              <a:t>Number of students enrolled or who were last enrolled at the school excluding students with a non-dropout leave code or a verified out-of-district transfer.</a:t>
            </a: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Students are assigned to the school where they were most recently enrolled.  Unverified out-of-district transfers whose transfer took place in the last 150 calendar days of the school year are not counted as dropouts in this rate.  The rate used in the Performance Policy excludes students who have previously dropped out in the previous 2 years.</a:t>
            </a:r>
            <a:endParaRPr lang="en-US" sz="1600" b="1" dirty="0" smtClean="0">
              <a:ea typeface="ＭＳ Ｐゴシック" charset="-128"/>
            </a:endParaRPr>
          </a:p>
          <a:p>
            <a:pPr marL="171450" indent="-171450">
              <a:buFont typeface="Wingdings" charset="2"/>
              <a:buNone/>
              <a:defRPr/>
            </a:pPr>
            <a:endParaRPr lang="en-US" sz="1600" b="1" dirty="0" smtClean="0">
              <a:ea typeface="ＭＳ Ｐゴシック" charset="-128"/>
            </a:endParaRP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28</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519458504"/>
              </p:ext>
            </p:extLst>
          </p:nvPr>
        </p:nvGraphicFramePr>
        <p:xfrm>
          <a:off x="609599" y="3886200"/>
          <a:ext cx="7924801" cy="8381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Dropout Rate</a:t>
                      </a:r>
                      <a:endParaRPr lang="en-US" sz="1400" dirty="0"/>
                    </a:p>
                  </a:txBody>
                  <a:tcPr anchor="ctr"/>
                </a:tc>
                <a:tc>
                  <a:txBody>
                    <a:bodyPr/>
                    <a:lstStyle/>
                    <a:p>
                      <a:pPr algn="ctr"/>
                      <a:r>
                        <a:rPr lang="en-US" sz="1400" dirty="0" smtClean="0"/>
                        <a:t>Over</a:t>
                      </a:r>
                      <a:r>
                        <a:rPr lang="en-US" sz="1400" baseline="0" dirty="0" smtClean="0"/>
                        <a:t> 8</a:t>
                      </a:r>
                      <a:r>
                        <a:rPr lang="en-US" sz="1400" dirty="0" smtClean="0"/>
                        <a:t>%</a:t>
                      </a:r>
                      <a:endParaRPr lang="en-US" sz="1400" baseline="0" dirty="0" smtClean="0"/>
                    </a:p>
                  </a:txBody>
                  <a:tcPr anchor="ctr"/>
                </a:tc>
                <a:tc>
                  <a:txBody>
                    <a:bodyPr/>
                    <a:lstStyle/>
                    <a:p>
                      <a:pPr algn="ctr"/>
                      <a:r>
                        <a:rPr lang="en-US" sz="1400" dirty="0" smtClean="0"/>
                        <a:t>6.1% to 8%</a:t>
                      </a:r>
                      <a:endParaRPr lang="en-US" sz="1400" baseline="0" dirty="0" smtClean="0"/>
                    </a:p>
                  </a:txBody>
                  <a:tcPr anchor="ctr"/>
                </a:tc>
                <a:tc>
                  <a:txBody>
                    <a:bodyPr/>
                    <a:lstStyle/>
                    <a:p>
                      <a:pPr algn="ctr"/>
                      <a:r>
                        <a:rPr lang="en-US" sz="1400" dirty="0" smtClean="0"/>
                        <a:t>4.1% to 6%</a:t>
                      </a:r>
                    </a:p>
                  </a:txBody>
                  <a:tcPr anchor="ctr"/>
                </a:tc>
                <a:tc>
                  <a:txBody>
                    <a:bodyPr/>
                    <a:lstStyle/>
                    <a:p>
                      <a:pPr algn="ctr"/>
                      <a:r>
                        <a:rPr lang="en-US" sz="1400" dirty="0" smtClean="0"/>
                        <a:t>2.1% to 4%</a:t>
                      </a:r>
                      <a:endParaRPr lang="en-US" sz="1400" dirty="0"/>
                    </a:p>
                  </a:txBody>
                  <a:tcPr anchor="ctr"/>
                </a:tc>
                <a:tc>
                  <a:txBody>
                    <a:bodyPr/>
                    <a:lstStyle/>
                    <a:p>
                      <a:pPr algn="ctr"/>
                      <a:r>
                        <a:rPr lang="en-US" sz="1400" dirty="0" smtClean="0"/>
                        <a:t>2%</a:t>
                      </a:r>
                      <a:r>
                        <a:rPr lang="en-US" sz="1400" baseline="0" dirty="0" smtClean="0"/>
                        <a:t> or less</a:t>
                      </a:r>
                      <a:endParaRPr lang="en-US" sz="1400" dirty="0"/>
                    </a:p>
                  </a:txBody>
                  <a:tcPr anchor="ctr"/>
                </a:tc>
              </a:tr>
            </a:tbl>
          </a:graphicData>
        </a:graphic>
      </p:graphicFrame>
      <p:sp>
        <p:nvSpPr>
          <p:cNvPr id="6" name="TextBox 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7"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12521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Four-Year Graduation Rate</a:t>
            </a:r>
          </a:p>
        </p:txBody>
      </p:sp>
      <p:sp>
        <p:nvSpPr>
          <p:cNvPr id="59395" name="Content Placeholder 2"/>
          <p:cNvSpPr>
            <a:spLocks noGrp="1"/>
          </p:cNvSpPr>
          <p:nvPr>
            <p:ph idx="1"/>
          </p:nvPr>
        </p:nvSpPr>
        <p:spPr>
          <a:xfrm>
            <a:off x="133350" y="1219200"/>
            <a:ext cx="8858250" cy="51435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marL="171450" indent="-171450">
              <a:spcBef>
                <a:spcPts val="0"/>
              </a:spcBef>
              <a:buFont typeface="Arial" charset="0"/>
              <a:buChar char="•"/>
              <a:defRPr/>
            </a:pPr>
            <a:r>
              <a:rPr lang="en-US" sz="1600" dirty="0" smtClean="0">
                <a:ea typeface="ＭＳ Ｐゴシック" charset="-128"/>
              </a:rPr>
              <a:t>Percent of students who were first-time freshmen four years prior that have graduated.</a:t>
            </a: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a:spcBef>
                <a:spcPts val="0"/>
              </a:spcBef>
              <a:defRPr/>
            </a:pPr>
            <a:r>
              <a:rPr lang="en-US" sz="1600" b="1" dirty="0" smtClean="0"/>
              <a:t>Numerator: </a:t>
            </a:r>
            <a:r>
              <a:rPr lang="en-US" sz="1600" dirty="0" smtClean="0"/>
              <a:t>Number of students in the 4-year cohort who have graduated, including students who have completed the requirements for graduation but remain enrolled under their IEP.</a:t>
            </a:r>
          </a:p>
          <a:p>
            <a:pPr>
              <a:spcBef>
                <a:spcPts val="0"/>
              </a:spcBef>
              <a:defRPr/>
            </a:pPr>
            <a:r>
              <a:rPr lang="en-US" sz="1600" b="1" dirty="0" smtClean="0">
                <a:ea typeface="ＭＳ Ｐゴシック" charset="-128"/>
              </a:rPr>
              <a:t>Denominator: </a:t>
            </a:r>
            <a:r>
              <a:rPr lang="en-US" sz="1600" dirty="0" smtClean="0">
                <a:ea typeface="ＭＳ Ｐゴシック" charset="-128"/>
              </a:rPr>
              <a:t>Number of students who were first-time freshmen in the school four years prior</a:t>
            </a:r>
            <a:r>
              <a:rPr lang="en-US" sz="1600" dirty="0">
                <a:ea typeface="ＭＳ Ｐゴシック" charset="-128"/>
              </a:rPr>
              <a:t>, excluding students with a non-dropout leave code or a verified out-of-district transfer</a:t>
            </a:r>
            <a:r>
              <a:rPr lang="en-US" sz="1600" dirty="0" smtClean="0">
                <a:ea typeface="ＭＳ Ｐゴシック" charset="-128"/>
              </a:rPr>
              <a:t>.</a:t>
            </a: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Unverified out-of-district transfers whose transfer took place in the last 150 calendar days of the most recent school year are excluded in this rate.  </a:t>
            </a:r>
            <a:endParaRPr lang="en-US" sz="1600" b="1" dirty="0" smtClean="0">
              <a:ea typeface="ＭＳ Ｐゴシック" charset="-128"/>
            </a:endParaRP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29</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578453828"/>
              </p:ext>
            </p:extLst>
          </p:nvPr>
        </p:nvGraphicFramePr>
        <p:xfrm>
          <a:off x="609599" y="4038600"/>
          <a:ext cx="7924801" cy="8381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Grad Rate</a:t>
                      </a:r>
                      <a:endParaRPr lang="en-US" sz="1400" dirty="0"/>
                    </a:p>
                  </a:txBody>
                  <a:tcPr anchor="ctr"/>
                </a:tc>
                <a:tc>
                  <a:txBody>
                    <a:bodyPr/>
                    <a:lstStyle/>
                    <a:p>
                      <a:pPr algn="ctr"/>
                      <a:r>
                        <a:rPr lang="en-US" sz="1400" dirty="0" smtClean="0"/>
                        <a:t>Under 45%</a:t>
                      </a:r>
                      <a:endParaRPr lang="en-US" sz="1400" baseline="0" dirty="0" smtClean="0"/>
                    </a:p>
                  </a:txBody>
                  <a:tcPr anchor="ctr"/>
                </a:tc>
                <a:tc>
                  <a:txBody>
                    <a:bodyPr/>
                    <a:lstStyle/>
                    <a:p>
                      <a:pPr algn="ctr"/>
                      <a:r>
                        <a:rPr lang="en-US" sz="1400" dirty="0" smtClean="0"/>
                        <a:t>45% to 59.9%</a:t>
                      </a:r>
                      <a:endParaRPr lang="en-US" sz="1400" baseline="0" dirty="0" smtClean="0"/>
                    </a:p>
                  </a:txBody>
                  <a:tcPr anchor="ctr"/>
                </a:tc>
                <a:tc>
                  <a:txBody>
                    <a:bodyPr/>
                    <a:lstStyle/>
                    <a:p>
                      <a:pPr algn="ctr"/>
                      <a:r>
                        <a:rPr lang="en-US" sz="1400" dirty="0" smtClean="0"/>
                        <a:t>60% to 74.9%</a:t>
                      </a:r>
                    </a:p>
                  </a:txBody>
                  <a:tcPr anchor="ctr"/>
                </a:tc>
                <a:tc>
                  <a:txBody>
                    <a:bodyPr/>
                    <a:lstStyle/>
                    <a:p>
                      <a:pPr algn="ctr"/>
                      <a:r>
                        <a:rPr lang="en-US" sz="1400" dirty="0" smtClean="0"/>
                        <a:t>75% to 89.9%</a:t>
                      </a:r>
                      <a:endParaRPr lang="en-US" sz="1400" dirty="0"/>
                    </a:p>
                  </a:txBody>
                  <a:tcPr anchor="ctr"/>
                </a:tc>
                <a:tc>
                  <a:txBody>
                    <a:bodyPr/>
                    <a:lstStyle/>
                    <a:p>
                      <a:pPr algn="ctr"/>
                      <a:r>
                        <a:rPr lang="en-US" sz="1400" dirty="0" smtClean="0"/>
                        <a:t>90% or higher</a:t>
                      </a:r>
                      <a:endParaRPr lang="en-US" sz="1400" dirty="0"/>
                    </a:p>
                  </a:txBody>
                  <a:tcPr anchor="ctr"/>
                </a:tc>
              </a:tr>
            </a:tbl>
          </a:graphicData>
        </a:graphic>
      </p:graphicFrame>
      <p:sp>
        <p:nvSpPr>
          <p:cNvPr id="6" name="TextBox 5"/>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7"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46516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Elementary School Rating Calculation and Metric Definition</a:t>
            </a:r>
            <a:endParaRPr lang="en-US" dirty="0"/>
          </a:p>
        </p:txBody>
      </p:sp>
      <p:sp>
        <p:nvSpPr>
          <p:cNvPr id="3" name="TextBox 2"/>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4"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5419239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Rate</a:t>
            </a:r>
            <a:endParaRPr lang="en-US" dirty="0"/>
          </a:p>
        </p:txBody>
      </p:sp>
      <p:sp>
        <p:nvSpPr>
          <p:cNvPr id="4" name="Content Placeholder 2"/>
          <p:cNvSpPr>
            <a:spLocks noGrp="1"/>
          </p:cNvSpPr>
          <p:nvPr>
            <p:ph idx="1"/>
          </p:nvPr>
        </p:nvSpPr>
        <p:spPr>
          <a:xfrm>
            <a:off x="152400" y="1247775"/>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Average daily attendance rate of the school, adjusted for students with medically fragile conditions and early graduation for 8</a:t>
            </a:r>
            <a:r>
              <a:rPr lang="en-US" sz="1400" baseline="30000" dirty="0" smtClean="0">
                <a:ea typeface="ＭＳ Ｐゴシック" charset="-128"/>
              </a:rPr>
              <a:t>th</a:t>
            </a:r>
            <a:r>
              <a:rPr lang="en-US" sz="1400" dirty="0" smtClean="0">
                <a:ea typeface="ＭＳ Ｐゴシック" charset="-128"/>
              </a:rPr>
              <a:t> and 12</a:t>
            </a:r>
            <a:r>
              <a:rPr lang="en-US" sz="1400" baseline="30000" dirty="0" smtClean="0">
                <a:ea typeface="ＭＳ Ｐゴシック" charset="-128"/>
              </a:rPr>
              <a:t>th</a:t>
            </a:r>
            <a:r>
              <a:rPr lang="en-US" sz="1400" dirty="0" smtClean="0">
                <a:ea typeface="ＭＳ Ｐゴシック" charset="-128"/>
              </a:rPr>
              <a:t> graders.</a:t>
            </a:r>
          </a:p>
          <a:p>
            <a:pPr marL="231775" indent="0">
              <a:spcBef>
                <a:spcPts val="0"/>
              </a:spcBef>
              <a:buFont typeface="Wingdings" charset="2"/>
              <a:buNone/>
              <a:defRPr/>
            </a:pPr>
            <a:endParaRPr lang="en-US" sz="14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r>
              <a:rPr lang="en-US" sz="1400" b="1" dirty="0" smtClean="0"/>
              <a:t>Numerator: </a:t>
            </a:r>
            <a:r>
              <a:rPr lang="en-US" sz="1400" dirty="0" smtClean="0"/>
              <a:t>Total number of present days for students during the year.</a:t>
            </a:r>
          </a:p>
          <a:p>
            <a:pPr>
              <a:spcBef>
                <a:spcPts val="0"/>
              </a:spcBef>
              <a:defRPr/>
            </a:pPr>
            <a:r>
              <a:rPr lang="en-US" sz="1400" b="1" dirty="0" smtClean="0"/>
              <a:t>Denominator: </a:t>
            </a:r>
            <a:r>
              <a:rPr lang="en-US" sz="1400" dirty="0" smtClean="0"/>
              <a:t>Total number of membership days for students during the year.</a:t>
            </a:r>
          </a:p>
          <a:p>
            <a:pPr>
              <a:spcBef>
                <a:spcPts val="0"/>
              </a:spcBef>
              <a:defRPr/>
            </a:pPr>
            <a:r>
              <a:rPr lang="en-US" sz="1400" dirty="0" smtClean="0"/>
              <a:t>For the Performance Policy rating only, students are removed from the calculation if they are homebound, “medically fragile” per their IEP, or in 8</a:t>
            </a:r>
            <a:r>
              <a:rPr lang="en-US" sz="1400" baseline="30000" dirty="0" smtClean="0"/>
              <a:t>th</a:t>
            </a:r>
            <a:r>
              <a:rPr lang="en-US" sz="1400" dirty="0" smtClean="0"/>
              <a:t> or 12</a:t>
            </a:r>
            <a:r>
              <a:rPr lang="en-US" sz="1400" baseline="30000" dirty="0" smtClean="0"/>
              <a:t>th</a:t>
            </a:r>
            <a:r>
              <a:rPr lang="en-US" sz="1400" dirty="0" smtClean="0"/>
              <a:t> grade subsequent to the first date on which CPS permits graduation.  These adjustments will only be made if they improve the school’s attendance rate.</a:t>
            </a:r>
          </a:p>
          <a:p>
            <a:pPr marL="231775" indent="0">
              <a:spcBef>
                <a:spcPts val="0"/>
              </a:spcBef>
              <a:buFont typeface="Wingdings" charset="2"/>
              <a:buNone/>
              <a:defRPr/>
            </a:pPr>
            <a:endParaRPr lang="en-US" sz="11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502607642"/>
              </p:ext>
            </p:extLst>
          </p:nvPr>
        </p:nvGraphicFramePr>
        <p:xfrm>
          <a:off x="609599" y="3962400"/>
          <a:ext cx="7924801" cy="9143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609600">
                <a:tc>
                  <a:txBody>
                    <a:bodyPr/>
                    <a:lstStyle/>
                    <a:p>
                      <a:pPr algn="ctr"/>
                      <a:r>
                        <a:rPr lang="en-US" sz="1400" dirty="0" smtClean="0"/>
                        <a:t>Attendance Rate</a:t>
                      </a:r>
                      <a:endParaRPr lang="en-US" sz="1400" dirty="0"/>
                    </a:p>
                  </a:txBody>
                  <a:tcPr anchor="ctr"/>
                </a:tc>
                <a:tc>
                  <a:txBody>
                    <a:bodyPr/>
                    <a:lstStyle/>
                    <a:p>
                      <a:pPr algn="ctr"/>
                      <a:r>
                        <a:rPr lang="en-US" sz="1400" dirty="0" smtClean="0"/>
                        <a:t>Under 80%</a:t>
                      </a:r>
                      <a:endParaRPr lang="en-US" sz="1400" dirty="0"/>
                    </a:p>
                  </a:txBody>
                  <a:tcPr anchor="ctr"/>
                </a:tc>
                <a:tc>
                  <a:txBody>
                    <a:bodyPr/>
                    <a:lstStyle/>
                    <a:p>
                      <a:pPr algn="ctr"/>
                      <a:r>
                        <a:rPr lang="en-US" sz="1400" dirty="0" smtClean="0"/>
                        <a:t>80% to 84.9%</a:t>
                      </a:r>
                      <a:endParaRPr lang="en-US" sz="1400" dirty="0"/>
                    </a:p>
                  </a:txBody>
                  <a:tcPr anchor="ctr"/>
                </a:tc>
                <a:tc>
                  <a:txBody>
                    <a:bodyPr/>
                    <a:lstStyle/>
                    <a:p>
                      <a:pPr algn="ctr"/>
                      <a:r>
                        <a:rPr lang="en-US" sz="1400" dirty="0" smtClean="0"/>
                        <a:t>85% to 89.9%</a:t>
                      </a:r>
                      <a:endParaRPr lang="en-US" sz="1400" dirty="0"/>
                    </a:p>
                  </a:txBody>
                  <a:tcPr anchor="ctr"/>
                </a:tc>
                <a:tc>
                  <a:txBody>
                    <a:bodyPr/>
                    <a:lstStyle/>
                    <a:p>
                      <a:pPr algn="ctr"/>
                      <a:r>
                        <a:rPr lang="en-US" sz="1400" dirty="0" smtClean="0"/>
                        <a:t>90% to 94.9%</a:t>
                      </a:r>
                      <a:endParaRPr lang="en-US" sz="1400" dirty="0"/>
                    </a:p>
                  </a:txBody>
                  <a:tcPr anchor="ctr"/>
                </a:tc>
                <a:tc>
                  <a:txBody>
                    <a:bodyPr/>
                    <a:lstStyle/>
                    <a:p>
                      <a:pPr algn="ctr"/>
                      <a:r>
                        <a:rPr lang="en-US" sz="1400" dirty="0" smtClean="0"/>
                        <a:t>95% or above</a:t>
                      </a:r>
                      <a:endParaRPr lang="en-US" sz="1400" dirty="0"/>
                    </a:p>
                  </a:txBody>
                  <a:tcPr anchor="ct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F55AAC46-F05E-4535-BEAB-46B5B74CC978}" type="slidenum">
              <a:rPr lang="en-US" smtClean="0"/>
              <a:pPr/>
              <a:t>30</a:t>
            </a:fld>
            <a:endParaRPr lang="en-US" smtClean="0"/>
          </a:p>
        </p:txBody>
      </p:sp>
      <p:sp>
        <p:nvSpPr>
          <p:cNvPr id="7" name="TextBox 6"/>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203670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4" name="Content Placeholder 2"/>
          <p:cNvSpPr>
            <a:spLocks noGrp="1"/>
          </p:cNvSpPr>
          <p:nvPr>
            <p:ph idx="1"/>
          </p:nvPr>
        </p:nvSpPr>
        <p:spPr>
          <a:xfrm>
            <a:off x="152400" y="1247775"/>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Data Quality Index (DQI) score, which is the percent of data quality indicators that are correct in CPS data systems.</a:t>
            </a:r>
          </a:p>
          <a:p>
            <a:pPr marL="231775" indent="0">
              <a:spcBef>
                <a:spcPts val="0"/>
              </a:spcBef>
              <a:buFont typeface="Wingdings" charset="2"/>
              <a:buNone/>
              <a:defRPr/>
            </a:pPr>
            <a:endParaRPr lang="en-US" sz="14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endParaRPr lang="en-US" sz="1400" dirty="0" smtClean="0"/>
          </a:p>
          <a:p>
            <a:pPr marL="231775" indent="0">
              <a:spcBef>
                <a:spcPts val="0"/>
              </a:spcBef>
              <a:buFont typeface="Wingdings" charset="2"/>
              <a:buNone/>
              <a:defRPr/>
            </a:pPr>
            <a:endParaRPr lang="en-US" sz="11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293574258"/>
              </p:ext>
            </p:extLst>
          </p:nvPr>
        </p:nvGraphicFramePr>
        <p:xfrm>
          <a:off x="609599" y="3962400"/>
          <a:ext cx="7924801" cy="838199"/>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DQI score</a:t>
                      </a:r>
                      <a:endParaRPr lang="en-US" sz="1400" dirty="0"/>
                    </a:p>
                  </a:txBody>
                  <a:tcPr anchor="ctr"/>
                </a:tc>
                <a:tc>
                  <a:txBody>
                    <a:bodyPr/>
                    <a:lstStyle/>
                    <a:p>
                      <a:pPr algn="ctr"/>
                      <a:r>
                        <a:rPr lang="en-US" sz="1400" dirty="0" smtClean="0"/>
                        <a:t>Under 80%</a:t>
                      </a:r>
                      <a:endParaRPr lang="en-US" sz="1400" dirty="0"/>
                    </a:p>
                  </a:txBody>
                  <a:tcPr anchor="ctr"/>
                </a:tc>
                <a:tc>
                  <a:txBody>
                    <a:bodyPr/>
                    <a:lstStyle/>
                    <a:p>
                      <a:pPr algn="ctr"/>
                      <a:r>
                        <a:rPr lang="en-US" sz="1400" dirty="0" smtClean="0"/>
                        <a:t>80% to 89.9%</a:t>
                      </a:r>
                      <a:endParaRPr lang="en-US" sz="1400" dirty="0"/>
                    </a:p>
                  </a:txBody>
                  <a:tcPr anchor="ctr"/>
                </a:tc>
                <a:tc>
                  <a:txBody>
                    <a:bodyPr/>
                    <a:lstStyle/>
                    <a:p>
                      <a:pPr algn="ctr"/>
                      <a:r>
                        <a:rPr lang="en-US" sz="1400" dirty="0" smtClean="0"/>
                        <a:t>--</a:t>
                      </a:r>
                      <a:endParaRPr lang="en-US" sz="1400" dirty="0"/>
                    </a:p>
                  </a:txBody>
                  <a:tcPr anchor="ctr"/>
                </a:tc>
                <a:tc>
                  <a:txBody>
                    <a:bodyPr/>
                    <a:lstStyle/>
                    <a:p>
                      <a:pPr algn="ctr"/>
                      <a:r>
                        <a:rPr lang="en-US" sz="1400" dirty="0" smtClean="0"/>
                        <a:t>90% to 99.9%</a:t>
                      </a:r>
                      <a:endParaRPr lang="en-US" sz="1400" dirty="0"/>
                    </a:p>
                  </a:txBody>
                  <a:tcPr anchor="ctr"/>
                </a:tc>
                <a:tc>
                  <a:txBody>
                    <a:bodyPr/>
                    <a:lstStyle/>
                    <a:p>
                      <a:pPr algn="ctr"/>
                      <a:r>
                        <a:rPr lang="en-US" sz="1400" dirty="0" smtClean="0"/>
                        <a:t>100%</a:t>
                      </a:r>
                      <a:endParaRPr lang="en-US" sz="1400" dirty="0"/>
                    </a:p>
                  </a:txBody>
                  <a:tcPr anchor="ctr"/>
                </a:tc>
              </a:tr>
            </a:tbl>
          </a:graphicData>
        </a:graphic>
      </p:graphicFrame>
      <p:sp>
        <p:nvSpPr>
          <p:cNvPr id="6"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F55AAC46-F05E-4535-BEAB-46B5B74CC978}" type="slidenum">
              <a:rPr lang="en-US" smtClean="0"/>
              <a:pPr/>
              <a:t>31</a:t>
            </a:fld>
            <a:endParaRPr lang="en-US" smtClean="0"/>
          </a:p>
        </p:txBody>
      </p:sp>
      <p:sp>
        <p:nvSpPr>
          <p:cNvPr id="7" name="TextBox 6"/>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623022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School Ratings</a:t>
            </a:r>
            <a:br>
              <a:rPr lang="en-US" dirty="0" smtClean="0"/>
            </a:br>
            <a:r>
              <a:rPr lang="en-US" sz="1800" b="0" dirty="0" smtClean="0"/>
              <a:t>Preliminary cut points</a:t>
            </a:r>
            <a:endParaRPr lang="en-US" sz="1800" b="0" dirty="0"/>
          </a:p>
        </p:txBody>
      </p:sp>
      <p:graphicFrame>
        <p:nvGraphicFramePr>
          <p:cNvPr id="4" name="Table 3"/>
          <p:cNvGraphicFramePr>
            <a:graphicFrameLocks noGrp="1"/>
          </p:cNvGraphicFramePr>
          <p:nvPr>
            <p:extLst>
              <p:ext uri="{D42A27DB-BD31-4B8C-83A1-F6EECF244321}">
                <p14:modId xmlns:p14="http://schemas.microsoft.com/office/powerpoint/2010/main" val="3216312686"/>
              </p:ext>
            </p:extLst>
          </p:nvPr>
        </p:nvGraphicFramePr>
        <p:xfrm>
          <a:off x="304800" y="990600"/>
          <a:ext cx="8458197" cy="3749040"/>
        </p:xfrm>
        <a:graphic>
          <a:graphicData uri="http://schemas.openxmlformats.org/drawingml/2006/table">
            <a:tbl>
              <a:tblPr firstRow="1" bandRow="1">
                <a:tableStyleId>{7E9639D4-E3E2-4D34-9284-5A2195B3D0D7}</a:tableStyleId>
              </a:tblPr>
              <a:tblGrid>
                <a:gridCol w="2918961"/>
                <a:gridCol w="923206"/>
                <a:gridCol w="923206"/>
                <a:gridCol w="923206"/>
                <a:gridCol w="923206"/>
                <a:gridCol w="923206"/>
                <a:gridCol w="923206"/>
              </a:tblGrid>
              <a:tr h="312420">
                <a:tc>
                  <a:txBody>
                    <a:bodyPr/>
                    <a:lstStyle/>
                    <a:p>
                      <a:pPr algn="l"/>
                      <a:r>
                        <a:rPr lang="en-US" sz="1200" dirty="0" smtClean="0"/>
                        <a:t>Measure</a:t>
                      </a:r>
                      <a:endParaRPr lang="en-US" sz="1200" b="1" dirty="0">
                        <a:solidFill>
                          <a:schemeClr val="tx2"/>
                        </a:solidFill>
                      </a:endParaRPr>
                    </a:p>
                  </a:txBody>
                  <a:tcPr anchor="ctr"/>
                </a:tc>
                <a:tc>
                  <a:txBody>
                    <a:bodyPr/>
                    <a:lstStyle/>
                    <a:p>
                      <a:pPr algn="ctr"/>
                      <a:r>
                        <a:rPr lang="en-US" sz="1200" baseline="0" dirty="0" smtClean="0"/>
                        <a:t>1 point</a:t>
                      </a:r>
                    </a:p>
                  </a:txBody>
                  <a:tcPr anchor="ctr"/>
                </a:tc>
                <a:tc>
                  <a:txBody>
                    <a:bodyPr/>
                    <a:lstStyle/>
                    <a:p>
                      <a:pPr algn="ctr"/>
                      <a:r>
                        <a:rPr lang="en-US" sz="1200" dirty="0" smtClean="0"/>
                        <a:t>2 points</a:t>
                      </a:r>
                      <a:endParaRPr lang="en-US" sz="1200" dirty="0"/>
                    </a:p>
                  </a:txBody>
                  <a:tcPr anchor="ctr"/>
                </a:tc>
                <a:tc>
                  <a:txBody>
                    <a:bodyPr/>
                    <a:lstStyle/>
                    <a:p>
                      <a:pPr algn="ctr"/>
                      <a:r>
                        <a:rPr lang="en-US" sz="1200" baseline="0" dirty="0" smtClean="0"/>
                        <a:t>3 points</a:t>
                      </a:r>
                    </a:p>
                  </a:txBody>
                  <a:tcPr anchor="ctr"/>
                </a:tc>
                <a:tc>
                  <a:txBody>
                    <a:bodyPr/>
                    <a:lstStyle/>
                    <a:p>
                      <a:pPr algn="ctr"/>
                      <a:r>
                        <a:rPr lang="en-US" sz="1200" baseline="0" dirty="0" smtClean="0"/>
                        <a:t>4 points</a:t>
                      </a:r>
                    </a:p>
                  </a:txBody>
                  <a:tcPr anchor="ctr"/>
                </a:tc>
                <a:tc>
                  <a:txBody>
                    <a:bodyPr/>
                    <a:lstStyle/>
                    <a:p>
                      <a:pPr algn="ctr"/>
                      <a:r>
                        <a:rPr lang="en-US" sz="1200" baseline="0" dirty="0" smtClean="0"/>
                        <a:t>5 points</a:t>
                      </a:r>
                    </a:p>
                  </a:txBody>
                  <a:tcPr anchor="ctr"/>
                </a:tc>
                <a:tc>
                  <a:txBody>
                    <a:bodyPr/>
                    <a:lstStyle/>
                    <a:p>
                      <a:pPr algn="ctr"/>
                      <a:r>
                        <a:rPr lang="en-US" sz="1200" baseline="0" dirty="0" smtClean="0"/>
                        <a:t>Weight</a:t>
                      </a:r>
                    </a:p>
                  </a:txBody>
                  <a:tcPr anchor="ctr"/>
                </a:tc>
              </a:tr>
              <a:tr h="312420">
                <a:tc>
                  <a:txBody>
                    <a:bodyPr/>
                    <a:lstStyle/>
                    <a:p>
                      <a:pPr algn="l"/>
                      <a:r>
                        <a:rPr lang="en-US" sz="1200" b="1" dirty="0" smtClean="0"/>
                        <a:t>EPAS Growth</a:t>
                      </a:r>
                      <a:endParaRPr lang="en-US" sz="1200" b="1" dirty="0">
                        <a:solidFill>
                          <a:schemeClr val="tx1"/>
                        </a:solidFill>
                      </a:endParaRPr>
                    </a:p>
                  </a:txBody>
                  <a:tcPr anchor="ctr"/>
                </a:tc>
                <a:tc>
                  <a:txBody>
                    <a:bodyPr/>
                    <a:lstStyle/>
                    <a:p>
                      <a:pPr algn="ctr"/>
                      <a:r>
                        <a:rPr lang="en-US" sz="1200" dirty="0" smtClean="0"/>
                        <a:t>&lt; 10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marL="0" indent="0" algn="ctr" defTabSz="914400" rtl="0" eaLnBrk="1" latinLnBrk="0" hangingPunct="1"/>
                      <a:r>
                        <a:rPr lang="en-US" sz="1200" kern="1200" baseline="0" dirty="0" smtClean="0"/>
                        <a:t>10</a:t>
                      </a:r>
                      <a:r>
                        <a:rPr lang="en-US" sz="1200" kern="1200" baseline="30000" dirty="0" smtClean="0"/>
                        <a:t>th</a:t>
                      </a:r>
                      <a:r>
                        <a:rPr lang="en-US" sz="1200" kern="1200" baseline="0" dirty="0" smtClean="0"/>
                        <a:t> </a:t>
                      </a:r>
                      <a:r>
                        <a:rPr lang="en-US" sz="1200" dirty="0" err="1" smtClean="0"/>
                        <a:t>pctl</a:t>
                      </a:r>
                      <a:r>
                        <a:rPr lang="en-US" sz="1200" dirty="0" smtClean="0"/>
                        <a:t>.</a:t>
                      </a:r>
                      <a:endParaRPr lang="en-US" sz="1200" kern="1200" baseline="0" dirty="0" smtClean="0">
                        <a:solidFill>
                          <a:schemeClr val="dk1"/>
                        </a:solidFill>
                        <a:latin typeface="+mn-lt"/>
                        <a:ea typeface="+mn-ea"/>
                        <a:cs typeface="+mn-cs"/>
                      </a:endParaRPr>
                    </a:p>
                  </a:txBody>
                  <a:tcPr anchor="ctr"/>
                </a:tc>
                <a:tc>
                  <a:txBody>
                    <a:bodyPr/>
                    <a:lstStyle/>
                    <a:p>
                      <a:pPr algn="ctr"/>
                      <a:r>
                        <a:rPr lang="en-US" sz="1200" dirty="0" smtClean="0"/>
                        <a:t>40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algn="ctr"/>
                      <a:r>
                        <a:rPr lang="en-US" sz="1200" baseline="0" dirty="0" smtClean="0"/>
                        <a:t>70</a:t>
                      </a:r>
                      <a:r>
                        <a:rPr lang="en-US" sz="1200" baseline="30000" dirty="0" smtClean="0"/>
                        <a:t>th</a:t>
                      </a:r>
                      <a:r>
                        <a:rPr lang="en-US" sz="1200" baseline="0" dirty="0" smtClean="0"/>
                        <a:t> </a:t>
                      </a:r>
                      <a:r>
                        <a:rPr lang="en-US" sz="1200" dirty="0" err="1" smtClean="0"/>
                        <a:t>pctl</a:t>
                      </a:r>
                      <a:r>
                        <a:rPr lang="en-US" sz="1200" dirty="0" smtClean="0"/>
                        <a:t>.</a:t>
                      </a:r>
                      <a:endParaRPr lang="en-US" sz="1200" baseline="0" dirty="0" smtClean="0"/>
                    </a:p>
                  </a:txBody>
                  <a:tcPr anchor="ctr"/>
                </a:tc>
                <a:tc>
                  <a:txBody>
                    <a:bodyPr/>
                    <a:lstStyle/>
                    <a:p>
                      <a:pPr algn="ctr"/>
                      <a:r>
                        <a:rPr lang="en-US" sz="1200" baseline="0" dirty="0" smtClean="0"/>
                        <a:t>90</a:t>
                      </a:r>
                      <a:r>
                        <a:rPr lang="en-US" sz="1200" baseline="30000" dirty="0" smtClean="0"/>
                        <a:t>th</a:t>
                      </a:r>
                      <a:r>
                        <a:rPr lang="en-US" sz="1200" baseline="0" dirty="0" smtClean="0"/>
                        <a:t> </a:t>
                      </a:r>
                      <a:r>
                        <a:rPr lang="en-US" sz="1200" baseline="0" dirty="0" err="1" smtClean="0"/>
                        <a:t>pctl</a:t>
                      </a:r>
                      <a:r>
                        <a:rPr lang="en-US" sz="1200" baseline="0" dirty="0" smtClean="0"/>
                        <a:t>.</a:t>
                      </a:r>
                    </a:p>
                  </a:txBody>
                  <a:tcPr anchor="ctr"/>
                </a:tc>
                <a:tc>
                  <a:txBody>
                    <a:bodyPr/>
                    <a:lstStyle/>
                    <a:p>
                      <a:pPr algn="ctr"/>
                      <a:r>
                        <a:rPr lang="en-US" sz="1200" baseline="0" dirty="0" smtClean="0"/>
                        <a:t>15%</a:t>
                      </a:r>
                    </a:p>
                  </a:txBody>
                  <a:tcPr anchor="ctr"/>
                </a:tc>
              </a:tr>
              <a:tr h="312420">
                <a:tc>
                  <a:txBody>
                    <a:bodyPr/>
                    <a:lstStyle/>
                    <a:p>
                      <a:pPr algn="l"/>
                      <a:r>
                        <a:rPr lang="en-US" sz="1200" b="1" dirty="0" smtClean="0"/>
                        <a:t>Priority Group EPAS Growth</a:t>
                      </a:r>
                      <a:endParaRPr lang="en-US" sz="1200" b="1" dirty="0">
                        <a:solidFill>
                          <a:schemeClr val="tx2"/>
                        </a:solidFill>
                      </a:endParaRPr>
                    </a:p>
                  </a:txBody>
                  <a:tcPr anchor="ctr"/>
                </a:tc>
                <a:tc>
                  <a:txBody>
                    <a:bodyPr/>
                    <a:lstStyle/>
                    <a:p>
                      <a:pPr algn="ctr"/>
                      <a:r>
                        <a:rPr lang="en-US" sz="1200" dirty="0" smtClean="0"/>
                        <a:t>&lt; 10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marL="0" indent="0" algn="ctr" defTabSz="914400" rtl="0" eaLnBrk="1" latinLnBrk="0" hangingPunct="1"/>
                      <a:r>
                        <a:rPr lang="en-US" sz="1200" kern="1200" baseline="0" dirty="0" smtClean="0"/>
                        <a:t>10</a:t>
                      </a:r>
                      <a:r>
                        <a:rPr lang="en-US" sz="1200" kern="1200" baseline="30000" dirty="0" smtClean="0"/>
                        <a:t>th</a:t>
                      </a:r>
                      <a:r>
                        <a:rPr lang="en-US" sz="1200" kern="1200" baseline="0" dirty="0" smtClean="0"/>
                        <a:t> </a:t>
                      </a:r>
                      <a:r>
                        <a:rPr lang="en-US" sz="1200" dirty="0" err="1" smtClean="0"/>
                        <a:t>pctl</a:t>
                      </a:r>
                      <a:r>
                        <a:rPr lang="en-US" sz="1200" dirty="0" smtClean="0"/>
                        <a:t>.</a:t>
                      </a:r>
                      <a:endParaRPr lang="en-US" sz="1200" kern="1200" baseline="0" dirty="0" smtClean="0">
                        <a:solidFill>
                          <a:schemeClr val="dk1"/>
                        </a:solidFill>
                        <a:latin typeface="+mn-lt"/>
                        <a:ea typeface="+mn-ea"/>
                        <a:cs typeface="+mn-cs"/>
                      </a:endParaRPr>
                    </a:p>
                  </a:txBody>
                  <a:tcPr anchor="ctr"/>
                </a:tc>
                <a:tc>
                  <a:txBody>
                    <a:bodyPr/>
                    <a:lstStyle/>
                    <a:p>
                      <a:pPr algn="ctr"/>
                      <a:r>
                        <a:rPr lang="en-US" sz="1200" dirty="0" smtClean="0"/>
                        <a:t>40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algn="ctr"/>
                      <a:r>
                        <a:rPr lang="en-US" sz="1200" baseline="0" dirty="0" smtClean="0"/>
                        <a:t>70</a:t>
                      </a:r>
                      <a:r>
                        <a:rPr lang="en-US" sz="1200" baseline="30000" dirty="0" smtClean="0"/>
                        <a:t>th</a:t>
                      </a:r>
                      <a:r>
                        <a:rPr lang="en-US" sz="1200" baseline="0" dirty="0" smtClean="0"/>
                        <a:t> </a:t>
                      </a:r>
                      <a:r>
                        <a:rPr lang="en-US" sz="1200" dirty="0" err="1" smtClean="0"/>
                        <a:t>pctl</a:t>
                      </a:r>
                      <a:r>
                        <a:rPr lang="en-US" sz="1200" dirty="0" smtClean="0"/>
                        <a:t>.</a:t>
                      </a:r>
                      <a:endParaRPr lang="en-US" sz="1200" baseline="0" dirty="0" smtClean="0"/>
                    </a:p>
                  </a:txBody>
                  <a:tcPr anchor="ctr"/>
                </a:tc>
                <a:tc>
                  <a:txBody>
                    <a:bodyPr/>
                    <a:lstStyle/>
                    <a:p>
                      <a:pPr algn="ctr"/>
                      <a:r>
                        <a:rPr lang="en-US" sz="1200" baseline="0" dirty="0" smtClean="0"/>
                        <a:t>90</a:t>
                      </a:r>
                      <a:r>
                        <a:rPr lang="en-US" sz="1200" baseline="30000" dirty="0" smtClean="0"/>
                        <a:t>th</a:t>
                      </a:r>
                      <a:r>
                        <a:rPr lang="en-US" sz="1200" baseline="0" dirty="0" smtClean="0"/>
                        <a:t> </a:t>
                      </a:r>
                      <a:r>
                        <a:rPr lang="en-US" sz="1200" baseline="0" dirty="0" err="1" smtClean="0"/>
                        <a:t>pctl</a:t>
                      </a:r>
                      <a:r>
                        <a:rPr lang="en-US" sz="1200" baseline="0" dirty="0" smtClean="0"/>
                        <a:t>.</a:t>
                      </a:r>
                    </a:p>
                  </a:txBody>
                  <a:tcPr anchor="ctr"/>
                </a:tc>
                <a:tc>
                  <a:txBody>
                    <a:bodyPr/>
                    <a:lstStyle/>
                    <a:p>
                      <a:pPr algn="ctr"/>
                      <a:r>
                        <a:rPr lang="en-US" sz="1200" baseline="0" dirty="0" smtClean="0"/>
                        <a:t>15%</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Percent Meeting</a:t>
                      </a:r>
                      <a:r>
                        <a:rPr lang="en-US" sz="1200" b="1" baseline="0" dirty="0" smtClean="0">
                          <a:solidFill>
                            <a:schemeClr val="tx1"/>
                          </a:solidFill>
                        </a:rPr>
                        <a:t> Growth Targets</a:t>
                      </a:r>
                      <a:endParaRPr lang="en-US" sz="1200" b="1" dirty="0" smtClean="0">
                        <a:solidFill>
                          <a:schemeClr val="tx1"/>
                        </a:solidFill>
                      </a:endParaRPr>
                    </a:p>
                  </a:txBody>
                  <a:tcPr anchor="ctr"/>
                </a:tc>
                <a:tc>
                  <a:txBody>
                    <a:bodyPr/>
                    <a:lstStyle/>
                    <a:p>
                      <a:pPr algn="ctr"/>
                      <a:r>
                        <a:rPr lang="en-US" sz="1200" dirty="0" smtClean="0">
                          <a:solidFill>
                            <a:schemeClr val="tx1"/>
                          </a:solidFill>
                        </a:rPr>
                        <a:t>&lt;40%</a:t>
                      </a:r>
                      <a:endParaRPr lang="en-US" sz="1200" dirty="0">
                        <a:solidFill>
                          <a:schemeClr val="tx1"/>
                        </a:solidFill>
                      </a:endParaRPr>
                    </a:p>
                  </a:txBody>
                  <a:tcPr anchor="ctr"/>
                </a:tc>
                <a:tc>
                  <a:txBody>
                    <a:bodyPr/>
                    <a:lstStyle/>
                    <a:p>
                      <a:pPr algn="ctr"/>
                      <a:r>
                        <a:rPr lang="en-US" sz="1200" dirty="0" smtClean="0">
                          <a:solidFill>
                            <a:schemeClr val="tx1"/>
                          </a:solidFill>
                        </a:rPr>
                        <a:t>40%</a:t>
                      </a:r>
                      <a:endParaRPr lang="en-US" sz="1200" dirty="0">
                        <a:solidFill>
                          <a:schemeClr val="tx1"/>
                        </a:solidFill>
                      </a:endParaRPr>
                    </a:p>
                  </a:txBody>
                  <a:tcPr anchor="ctr"/>
                </a:tc>
                <a:tc>
                  <a:txBody>
                    <a:bodyPr/>
                    <a:lstStyle/>
                    <a:p>
                      <a:pPr algn="ctr"/>
                      <a:r>
                        <a:rPr lang="en-US" sz="1200" baseline="0" dirty="0" smtClean="0">
                          <a:solidFill>
                            <a:schemeClr val="tx1"/>
                          </a:solidFill>
                        </a:rPr>
                        <a:t>50%</a:t>
                      </a:r>
                    </a:p>
                  </a:txBody>
                  <a:tcPr anchor="ctr"/>
                </a:tc>
                <a:tc>
                  <a:txBody>
                    <a:bodyPr/>
                    <a:lstStyle/>
                    <a:p>
                      <a:pPr algn="ctr"/>
                      <a:r>
                        <a:rPr lang="en-US" sz="1200" baseline="0" dirty="0" smtClean="0">
                          <a:solidFill>
                            <a:schemeClr val="tx1"/>
                          </a:solidFill>
                        </a:rPr>
                        <a:t>60%</a:t>
                      </a:r>
                    </a:p>
                  </a:txBody>
                  <a:tcPr anchor="ctr"/>
                </a:tc>
                <a:tc>
                  <a:txBody>
                    <a:bodyPr/>
                    <a:lstStyle/>
                    <a:p>
                      <a:pPr algn="ctr"/>
                      <a:r>
                        <a:rPr lang="en-US" sz="1200" baseline="0" dirty="0" smtClean="0">
                          <a:solidFill>
                            <a:schemeClr val="tx1"/>
                          </a:solidFill>
                        </a:rPr>
                        <a:t>70%</a:t>
                      </a:r>
                    </a:p>
                  </a:txBody>
                  <a:tcPr anchor="ctr"/>
                </a:tc>
                <a:tc>
                  <a:txBody>
                    <a:bodyPr/>
                    <a:lstStyle/>
                    <a:p>
                      <a:pPr algn="ctr"/>
                      <a:r>
                        <a:rPr lang="en-US" sz="1200" baseline="0" dirty="0" smtClean="0">
                          <a:solidFill>
                            <a:schemeClr val="tx1"/>
                          </a:solidFill>
                        </a:rPr>
                        <a:t>10%</a:t>
                      </a:r>
                    </a:p>
                  </a:txBody>
                  <a:tcPr anchor="ctr"/>
                </a:tc>
              </a:tr>
              <a:tr h="312420">
                <a:tc>
                  <a:txBody>
                    <a:bodyPr/>
                    <a:lstStyle/>
                    <a:p>
                      <a:pPr algn="l"/>
                      <a:r>
                        <a:rPr lang="en-US" sz="1200" b="1" dirty="0" smtClean="0">
                          <a:solidFill>
                            <a:schemeClr val="tx1"/>
                          </a:solidFill>
                        </a:rPr>
                        <a:t>EPAS Attainment</a:t>
                      </a:r>
                      <a:endParaRPr lang="en-US" sz="1200" b="1" dirty="0">
                        <a:solidFill>
                          <a:schemeClr val="tx1"/>
                        </a:solidFill>
                      </a:endParaRPr>
                    </a:p>
                  </a:txBody>
                  <a:tcPr anchor="ctr"/>
                </a:tc>
                <a:tc>
                  <a:txBody>
                    <a:bodyPr/>
                    <a:lstStyle/>
                    <a:p>
                      <a:pPr algn="ctr"/>
                      <a:r>
                        <a:rPr lang="en-US" sz="1200" dirty="0" smtClean="0">
                          <a:solidFill>
                            <a:schemeClr val="tx1"/>
                          </a:solidFill>
                        </a:rPr>
                        <a:t>&lt;10</a:t>
                      </a:r>
                      <a:r>
                        <a:rPr lang="en-US" sz="1200" baseline="30000" dirty="0" smtClean="0">
                          <a:solidFill>
                            <a:schemeClr val="tx1"/>
                          </a:solidFill>
                        </a:rPr>
                        <a:t>th</a:t>
                      </a:r>
                      <a:r>
                        <a:rPr lang="en-US" sz="1200" dirty="0" smtClean="0">
                          <a:solidFill>
                            <a:schemeClr val="tx1"/>
                          </a:solidFill>
                        </a:rPr>
                        <a:t> </a:t>
                      </a:r>
                      <a:r>
                        <a:rPr lang="en-US" sz="1200" dirty="0" err="1" smtClean="0">
                          <a:solidFill>
                            <a:schemeClr val="tx1"/>
                          </a:solidFill>
                        </a:rPr>
                        <a:t>pctl</a:t>
                      </a:r>
                      <a:r>
                        <a:rPr lang="en-US" sz="1200" dirty="0" smtClean="0">
                          <a:solidFill>
                            <a:schemeClr val="tx1"/>
                          </a:solidFill>
                        </a:rPr>
                        <a:t>.</a:t>
                      </a:r>
                      <a:endParaRPr lang="en-US" sz="1200" dirty="0">
                        <a:solidFill>
                          <a:schemeClr val="tx1"/>
                        </a:solidFill>
                      </a:endParaRPr>
                    </a:p>
                  </a:txBody>
                  <a:tcPr anchor="ctr"/>
                </a:tc>
                <a:tc>
                  <a:txBody>
                    <a:bodyPr/>
                    <a:lstStyle/>
                    <a:p>
                      <a:pPr marL="0" indent="0" algn="ctr" defTabSz="914400" rtl="0" eaLnBrk="1" latinLnBrk="0" hangingPunct="1"/>
                      <a:r>
                        <a:rPr lang="en-US" sz="1200" kern="1200" baseline="0" dirty="0" smtClean="0">
                          <a:solidFill>
                            <a:schemeClr val="tx1"/>
                          </a:solidFill>
                          <a:latin typeface="+mn-lt"/>
                          <a:ea typeface="+mn-ea"/>
                          <a:cs typeface="+mn-cs"/>
                        </a:rPr>
                        <a:t>10</a:t>
                      </a:r>
                      <a:r>
                        <a:rPr lang="en-US" sz="1200" kern="1200" baseline="30000" dirty="0" smtClean="0">
                          <a:solidFill>
                            <a:schemeClr val="tx1"/>
                          </a:solidFill>
                          <a:latin typeface="+mn-lt"/>
                          <a:ea typeface="+mn-ea"/>
                          <a:cs typeface="+mn-cs"/>
                        </a:rPr>
                        <a:t>th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pctl</a:t>
                      </a:r>
                      <a:r>
                        <a:rPr lang="en-US" sz="1200" kern="1200" baseline="0" dirty="0" smtClean="0">
                          <a:solidFill>
                            <a:schemeClr val="tx1"/>
                          </a:solidFill>
                          <a:latin typeface="+mn-lt"/>
                          <a:ea typeface="+mn-ea"/>
                          <a:cs typeface="+mn-cs"/>
                        </a:rPr>
                        <a:t>.</a:t>
                      </a:r>
                    </a:p>
                  </a:txBody>
                  <a:tcPr anchor="ctr"/>
                </a:tc>
                <a:tc>
                  <a:txBody>
                    <a:bodyPr/>
                    <a:lstStyle/>
                    <a:p>
                      <a:pPr algn="ctr"/>
                      <a:r>
                        <a:rPr lang="en-US" sz="1200" dirty="0" smtClean="0"/>
                        <a:t>40</a:t>
                      </a:r>
                      <a:r>
                        <a:rPr lang="en-US" sz="1200" baseline="30000" dirty="0" smtClean="0"/>
                        <a:t>th</a:t>
                      </a:r>
                      <a:r>
                        <a:rPr lang="en-US" sz="1200" dirty="0" smtClean="0"/>
                        <a:t> </a:t>
                      </a:r>
                      <a:r>
                        <a:rPr lang="en-US" sz="1200" dirty="0" err="1" smtClean="0"/>
                        <a:t>pctl</a:t>
                      </a:r>
                      <a:r>
                        <a:rPr lang="en-US" sz="1200" dirty="0" smtClean="0"/>
                        <a:t>.</a:t>
                      </a:r>
                      <a:endParaRPr lang="en-US" sz="1200" dirty="0"/>
                    </a:p>
                  </a:txBody>
                  <a:tcPr anchor="ctr"/>
                </a:tc>
                <a:tc>
                  <a:txBody>
                    <a:bodyPr/>
                    <a:lstStyle/>
                    <a:p>
                      <a:pPr algn="ctr"/>
                      <a:r>
                        <a:rPr lang="en-US" sz="1200" baseline="0" dirty="0" smtClean="0"/>
                        <a:t>70</a:t>
                      </a:r>
                      <a:r>
                        <a:rPr lang="en-US" sz="1200" baseline="30000" dirty="0" smtClean="0"/>
                        <a:t>th</a:t>
                      </a:r>
                      <a:r>
                        <a:rPr lang="en-US" sz="1200" baseline="0" dirty="0" smtClean="0"/>
                        <a:t> </a:t>
                      </a:r>
                      <a:r>
                        <a:rPr lang="en-US" sz="1200" dirty="0" err="1" smtClean="0"/>
                        <a:t>pctl</a:t>
                      </a:r>
                      <a:r>
                        <a:rPr lang="en-US" sz="1200" dirty="0" smtClean="0"/>
                        <a:t>.</a:t>
                      </a:r>
                      <a:endParaRPr lang="en-US" sz="1200" baseline="0" dirty="0" smtClean="0"/>
                    </a:p>
                  </a:txBody>
                  <a:tcPr anchor="ctr"/>
                </a:tc>
                <a:tc>
                  <a:txBody>
                    <a:bodyPr/>
                    <a:lstStyle/>
                    <a:p>
                      <a:pPr algn="ctr"/>
                      <a:r>
                        <a:rPr lang="en-US" sz="1200" baseline="0" dirty="0" smtClean="0"/>
                        <a:t>90</a:t>
                      </a:r>
                      <a:r>
                        <a:rPr lang="en-US" sz="1200" baseline="30000" dirty="0" smtClean="0"/>
                        <a:t>th</a:t>
                      </a:r>
                      <a:r>
                        <a:rPr lang="en-US" sz="1200" baseline="0" dirty="0" smtClean="0"/>
                        <a:t> </a:t>
                      </a:r>
                      <a:r>
                        <a:rPr lang="en-US" sz="1200" baseline="0" dirty="0" err="1" smtClean="0"/>
                        <a:t>pctl</a:t>
                      </a:r>
                      <a:r>
                        <a:rPr lang="en-US" sz="1200" baseline="0" dirty="0" smtClean="0"/>
                        <a:t>.</a:t>
                      </a:r>
                    </a:p>
                  </a:txBody>
                  <a:tcPr anchor="ctr"/>
                </a:tc>
                <a:tc>
                  <a:txBody>
                    <a:bodyPr/>
                    <a:lstStyle/>
                    <a:p>
                      <a:pPr algn="ctr"/>
                      <a:r>
                        <a:rPr lang="en-US" sz="1200" baseline="0" dirty="0" smtClean="0"/>
                        <a:t>10%</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On-Track Rate</a:t>
                      </a:r>
                      <a:endParaRPr lang="en-US" sz="1200" b="1" dirty="0" smtClean="0">
                        <a:solidFill>
                          <a:schemeClr val="tx2"/>
                        </a:solidFill>
                      </a:endParaRPr>
                    </a:p>
                  </a:txBody>
                  <a:tcPr anchor="ctr"/>
                </a:tc>
                <a:tc>
                  <a:txBody>
                    <a:bodyPr/>
                    <a:lstStyle/>
                    <a:p>
                      <a:pPr algn="ctr"/>
                      <a:r>
                        <a:rPr lang="en-US" sz="1200" dirty="0" smtClean="0"/>
                        <a:t>&lt;60%</a:t>
                      </a:r>
                      <a:endParaRPr lang="en-US" sz="1200" dirty="0"/>
                    </a:p>
                  </a:txBody>
                  <a:tcPr anchor="ctr"/>
                </a:tc>
                <a:tc>
                  <a:txBody>
                    <a:bodyPr/>
                    <a:lstStyle/>
                    <a:p>
                      <a:pPr algn="ctr"/>
                      <a:r>
                        <a:rPr lang="en-US" sz="1200" dirty="0" smtClean="0"/>
                        <a:t>60%</a:t>
                      </a:r>
                      <a:endParaRPr lang="en-US" sz="1200" dirty="0"/>
                    </a:p>
                  </a:txBody>
                  <a:tcPr anchor="ctr"/>
                </a:tc>
                <a:tc>
                  <a:txBody>
                    <a:bodyPr/>
                    <a:lstStyle/>
                    <a:p>
                      <a:pPr algn="ctr"/>
                      <a:r>
                        <a:rPr lang="en-US" sz="1200" baseline="0" dirty="0" smtClean="0"/>
                        <a:t>70%</a:t>
                      </a:r>
                    </a:p>
                  </a:txBody>
                  <a:tcPr anchor="ctr"/>
                </a:tc>
                <a:tc>
                  <a:txBody>
                    <a:bodyPr/>
                    <a:lstStyle/>
                    <a:p>
                      <a:pPr algn="ctr"/>
                      <a:r>
                        <a:rPr lang="en-US" sz="1200" baseline="0" dirty="0" smtClean="0"/>
                        <a:t>80%</a:t>
                      </a:r>
                    </a:p>
                  </a:txBody>
                  <a:tcPr anchor="ctr"/>
                </a:tc>
                <a:tc>
                  <a:txBody>
                    <a:bodyPr/>
                    <a:lstStyle/>
                    <a:p>
                      <a:pPr algn="ctr"/>
                      <a:r>
                        <a:rPr lang="en-US" sz="1200" baseline="0" dirty="0" smtClean="0"/>
                        <a:t>90%</a:t>
                      </a:r>
                    </a:p>
                  </a:txBody>
                  <a:tcPr anchor="ctr"/>
                </a:tc>
                <a:tc>
                  <a:txBody>
                    <a:bodyPr/>
                    <a:lstStyle/>
                    <a:p>
                      <a:pPr algn="ctr"/>
                      <a:r>
                        <a:rPr lang="en-US" sz="1200" baseline="0" dirty="0" smtClean="0"/>
                        <a:t>5%</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Early College Credit</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&lt;25%</a:t>
                      </a:r>
                      <a:endParaRPr lang="en-US" sz="1200"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25%</a:t>
                      </a:r>
                      <a:endParaRPr lang="en-US" sz="1200"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40%</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55%</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70%</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10%</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ACT score above 21+</a:t>
                      </a:r>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baseline="0" dirty="0" smtClean="0"/>
                    </a:p>
                  </a:txBody>
                  <a:tcPr anchor="ctr"/>
                </a:tc>
                <a:tc>
                  <a:txBody>
                    <a:bodyPr/>
                    <a:lstStyle/>
                    <a:p>
                      <a:pPr algn="ctr"/>
                      <a:endParaRPr lang="en-US" sz="1200" baseline="0" dirty="0" smtClean="0"/>
                    </a:p>
                  </a:txBody>
                  <a:tcPr anchor="ctr"/>
                </a:tc>
                <a:tc>
                  <a:txBody>
                    <a:bodyPr/>
                    <a:lstStyle/>
                    <a:p>
                      <a:pPr algn="ctr"/>
                      <a:endParaRPr lang="en-US" sz="1200" baseline="0" dirty="0" smtClean="0"/>
                    </a:p>
                  </a:txBody>
                  <a:tcPr anchor="ctr"/>
                </a:tc>
                <a:tc>
                  <a:txBody>
                    <a:bodyPr/>
                    <a:lstStyle/>
                    <a:p>
                      <a:pPr algn="ctr"/>
                      <a:r>
                        <a:rPr lang="en-US" sz="1200" baseline="0" dirty="0" smtClean="0"/>
                        <a:t>10%</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Attendance Rate</a:t>
                      </a:r>
                      <a:endParaRPr lang="en-US" sz="1200" b="1" dirty="0" smtClean="0">
                        <a:solidFill>
                          <a:schemeClr val="tx2"/>
                        </a:solidFill>
                      </a:endParaRPr>
                    </a:p>
                  </a:txBody>
                  <a:tcPr anchor="ctr"/>
                </a:tc>
                <a:tc>
                  <a:txBody>
                    <a:bodyPr/>
                    <a:lstStyle/>
                    <a:p>
                      <a:pPr algn="ctr"/>
                      <a:r>
                        <a:rPr lang="en-US" sz="1200" dirty="0" smtClean="0"/>
                        <a:t>&lt;80%</a:t>
                      </a:r>
                      <a:endParaRPr lang="en-US" sz="1200" dirty="0"/>
                    </a:p>
                  </a:txBody>
                  <a:tcPr anchor="ctr"/>
                </a:tc>
                <a:tc>
                  <a:txBody>
                    <a:bodyPr/>
                    <a:lstStyle/>
                    <a:p>
                      <a:pPr algn="ctr"/>
                      <a:r>
                        <a:rPr lang="en-US" sz="1200" dirty="0" smtClean="0"/>
                        <a:t>80%</a:t>
                      </a:r>
                      <a:endParaRPr lang="en-US" sz="1200" dirty="0"/>
                    </a:p>
                  </a:txBody>
                  <a:tcPr anchor="ctr"/>
                </a:tc>
                <a:tc>
                  <a:txBody>
                    <a:bodyPr/>
                    <a:lstStyle/>
                    <a:p>
                      <a:pPr algn="ctr"/>
                      <a:r>
                        <a:rPr lang="en-US" sz="1200" baseline="0" dirty="0" smtClean="0"/>
                        <a:t>85%</a:t>
                      </a:r>
                    </a:p>
                  </a:txBody>
                  <a:tcPr anchor="ctr"/>
                </a:tc>
                <a:tc>
                  <a:txBody>
                    <a:bodyPr/>
                    <a:lstStyle/>
                    <a:p>
                      <a:pPr algn="ctr"/>
                      <a:r>
                        <a:rPr lang="en-US" sz="1200" baseline="0" dirty="0" smtClean="0"/>
                        <a:t>90%</a:t>
                      </a:r>
                    </a:p>
                  </a:txBody>
                  <a:tcPr anchor="ctr"/>
                </a:tc>
                <a:tc>
                  <a:txBody>
                    <a:bodyPr/>
                    <a:lstStyle/>
                    <a:p>
                      <a:pPr algn="ctr"/>
                      <a:r>
                        <a:rPr lang="en-US" sz="1200" baseline="0" dirty="0" smtClean="0"/>
                        <a:t>95%</a:t>
                      </a:r>
                    </a:p>
                  </a:txBody>
                  <a:tcPr anchor="ctr"/>
                </a:tc>
                <a:tc>
                  <a:txBody>
                    <a:bodyPr/>
                    <a:lstStyle/>
                    <a:p>
                      <a:pPr algn="ctr"/>
                      <a:r>
                        <a:rPr lang="en-US" sz="1200" baseline="0" dirty="0" smtClean="0"/>
                        <a:t>5%</a:t>
                      </a:r>
                    </a:p>
                  </a:txBody>
                  <a:tcPr anchor="ctr"/>
                </a:tc>
              </a:tr>
              <a:tr h="312420">
                <a:tc>
                  <a:txBody>
                    <a:bodyPr/>
                    <a:lstStyle/>
                    <a:p>
                      <a:pPr algn="l"/>
                      <a:r>
                        <a:rPr lang="en-US" sz="1200" b="1" dirty="0" smtClean="0"/>
                        <a:t>One-Year Dropout Rate</a:t>
                      </a:r>
                      <a:endParaRPr lang="en-US" sz="1200" b="1" dirty="0">
                        <a:solidFill>
                          <a:schemeClr val="tx2"/>
                        </a:solidFill>
                      </a:endParaRPr>
                    </a:p>
                  </a:txBody>
                  <a:tcPr anchor="ctr"/>
                </a:tc>
                <a:tc>
                  <a:txBody>
                    <a:bodyPr/>
                    <a:lstStyle/>
                    <a:p>
                      <a:pPr algn="ctr"/>
                      <a:r>
                        <a:rPr lang="en-US" sz="1200" dirty="0" smtClean="0"/>
                        <a:t>&gt;8%</a:t>
                      </a:r>
                      <a:endParaRPr lang="en-US" sz="1200" dirty="0"/>
                    </a:p>
                  </a:txBody>
                  <a:tcPr anchor="ctr"/>
                </a:tc>
                <a:tc>
                  <a:txBody>
                    <a:bodyPr/>
                    <a:lstStyle/>
                    <a:p>
                      <a:pPr marL="0" indent="0" algn="ctr" defTabSz="914400" rtl="0" eaLnBrk="1" latinLnBrk="0" hangingPunct="1"/>
                      <a:r>
                        <a:rPr lang="en-US" sz="1200" kern="1200" baseline="0" dirty="0" smtClean="0"/>
                        <a:t>8%</a:t>
                      </a:r>
                      <a:endParaRPr lang="en-US" sz="1200" kern="1200" baseline="0" dirty="0" smtClean="0">
                        <a:solidFill>
                          <a:schemeClr val="dk1"/>
                        </a:solidFill>
                        <a:latin typeface="+mn-lt"/>
                        <a:ea typeface="+mn-ea"/>
                        <a:cs typeface="+mn-cs"/>
                      </a:endParaRPr>
                    </a:p>
                  </a:txBody>
                  <a:tcPr anchor="ctr"/>
                </a:tc>
                <a:tc>
                  <a:txBody>
                    <a:bodyPr/>
                    <a:lstStyle/>
                    <a:p>
                      <a:pPr algn="ctr"/>
                      <a:r>
                        <a:rPr lang="en-US" sz="1200" dirty="0" smtClean="0"/>
                        <a:t>6%</a:t>
                      </a:r>
                      <a:endParaRPr lang="en-US" sz="1200" dirty="0"/>
                    </a:p>
                  </a:txBody>
                  <a:tcPr anchor="ctr"/>
                </a:tc>
                <a:tc>
                  <a:txBody>
                    <a:bodyPr/>
                    <a:lstStyle/>
                    <a:p>
                      <a:pPr algn="ctr"/>
                      <a:r>
                        <a:rPr lang="en-US" sz="1200" baseline="0" dirty="0" smtClean="0"/>
                        <a:t>4%</a:t>
                      </a:r>
                    </a:p>
                  </a:txBody>
                  <a:tcPr anchor="ctr"/>
                </a:tc>
                <a:tc>
                  <a:txBody>
                    <a:bodyPr/>
                    <a:lstStyle/>
                    <a:p>
                      <a:pPr algn="ctr"/>
                      <a:r>
                        <a:rPr lang="en-US" sz="1200" baseline="0" dirty="0" smtClean="0"/>
                        <a:t>2%</a:t>
                      </a:r>
                    </a:p>
                  </a:txBody>
                  <a:tcPr anchor="ctr"/>
                </a:tc>
                <a:tc>
                  <a:txBody>
                    <a:bodyPr/>
                    <a:lstStyle/>
                    <a:p>
                      <a:pPr algn="ctr"/>
                      <a:r>
                        <a:rPr lang="en-US" sz="1200" baseline="0" dirty="0" smtClean="0"/>
                        <a:t>5%</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Graduation Rate</a:t>
                      </a:r>
                      <a:endParaRPr lang="en-US" sz="1200" b="1" dirty="0" smtClean="0">
                        <a:solidFill>
                          <a:schemeClr val="tx2"/>
                        </a:solidFill>
                      </a:endParaRPr>
                    </a:p>
                  </a:txBody>
                  <a:tcPr anchor="ctr"/>
                </a:tc>
                <a:tc>
                  <a:txBody>
                    <a:bodyPr/>
                    <a:lstStyle/>
                    <a:p>
                      <a:pPr algn="ctr"/>
                      <a:r>
                        <a:rPr lang="en-US" sz="1200" dirty="0" smtClean="0"/>
                        <a:t>&lt;45%</a:t>
                      </a:r>
                      <a:endParaRPr lang="en-US" sz="1200" dirty="0"/>
                    </a:p>
                  </a:txBody>
                  <a:tcPr anchor="ctr"/>
                </a:tc>
                <a:tc>
                  <a:txBody>
                    <a:bodyPr/>
                    <a:lstStyle/>
                    <a:p>
                      <a:pPr algn="ctr"/>
                      <a:r>
                        <a:rPr lang="en-US" sz="1200" dirty="0" smtClean="0"/>
                        <a:t>45%</a:t>
                      </a:r>
                      <a:endParaRPr lang="en-US" sz="1200" dirty="0"/>
                    </a:p>
                  </a:txBody>
                  <a:tcPr anchor="ctr"/>
                </a:tc>
                <a:tc>
                  <a:txBody>
                    <a:bodyPr/>
                    <a:lstStyle/>
                    <a:p>
                      <a:pPr algn="ctr"/>
                      <a:r>
                        <a:rPr lang="en-US" sz="1200" baseline="0" dirty="0" smtClean="0"/>
                        <a:t>60%</a:t>
                      </a:r>
                    </a:p>
                  </a:txBody>
                  <a:tcPr anchor="ctr"/>
                </a:tc>
                <a:tc>
                  <a:txBody>
                    <a:bodyPr/>
                    <a:lstStyle/>
                    <a:p>
                      <a:pPr algn="ctr"/>
                      <a:r>
                        <a:rPr lang="en-US" sz="1200" baseline="0" dirty="0" smtClean="0"/>
                        <a:t>75%</a:t>
                      </a:r>
                    </a:p>
                  </a:txBody>
                  <a:tcPr anchor="ctr"/>
                </a:tc>
                <a:tc>
                  <a:txBody>
                    <a:bodyPr/>
                    <a:lstStyle/>
                    <a:p>
                      <a:pPr algn="ctr"/>
                      <a:r>
                        <a:rPr lang="en-US" sz="1200" baseline="0" dirty="0" smtClean="0"/>
                        <a:t>90%</a:t>
                      </a:r>
                    </a:p>
                  </a:txBody>
                  <a:tcPr anchor="ctr"/>
                </a:tc>
                <a:tc>
                  <a:txBody>
                    <a:bodyPr/>
                    <a:lstStyle/>
                    <a:p>
                      <a:pPr algn="ctr"/>
                      <a:r>
                        <a:rPr lang="en-US" sz="1200" baseline="0" dirty="0" smtClean="0"/>
                        <a:t>10%</a:t>
                      </a:r>
                    </a:p>
                  </a:txBody>
                  <a:tcPr anchor="ctr"/>
                </a:tc>
              </a:tr>
              <a:tr h="31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Data Quality</a:t>
                      </a:r>
                      <a:endParaRPr lang="en-US" sz="1200" b="1" dirty="0" smtClean="0">
                        <a:solidFill>
                          <a:schemeClr val="tx2"/>
                        </a:solidFill>
                      </a:endParaRPr>
                    </a:p>
                  </a:txBody>
                  <a:tcPr anchor="ctr"/>
                </a:tc>
                <a:tc>
                  <a:txBody>
                    <a:bodyPr/>
                    <a:lstStyle/>
                    <a:p>
                      <a:pPr algn="ctr"/>
                      <a:r>
                        <a:rPr lang="en-US" sz="1200" dirty="0" smtClean="0"/>
                        <a:t>&lt;80%</a:t>
                      </a:r>
                      <a:endParaRPr lang="en-US" sz="1200" dirty="0"/>
                    </a:p>
                  </a:txBody>
                  <a:tcPr anchor="ctr"/>
                </a:tc>
                <a:tc>
                  <a:txBody>
                    <a:bodyPr/>
                    <a:lstStyle/>
                    <a:p>
                      <a:pPr algn="ctr"/>
                      <a:r>
                        <a:rPr lang="en-US" sz="1200" dirty="0" smtClean="0"/>
                        <a:t>80%</a:t>
                      </a:r>
                      <a:endParaRPr lang="en-US" sz="1200" dirty="0"/>
                    </a:p>
                  </a:txBody>
                  <a:tcPr anchor="ctr"/>
                </a:tc>
                <a:tc>
                  <a:txBody>
                    <a:bodyPr/>
                    <a:lstStyle/>
                    <a:p>
                      <a:pPr algn="ctr"/>
                      <a:endParaRPr lang="en-US" sz="1200" baseline="0" dirty="0" smtClean="0"/>
                    </a:p>
                  </a:txBody>
                  <a:tcPr anchor="ctr"/>
                </a:tc>
                <a:tc>
                  <a:txBody>
                    <a:bodyPr/>
                    <a:lstStyle/>
                    <a:p>
                      <a:pPr algn="ctr"/>
                      <a:r>
                        <a:rPr lang="en-US" sz="1200" baseline="0" dirty="0" smtClean="0"/>
                        <a:t>90%</a:t>
                      </a:r>
                    </a:p>
                  </a:txBody>
                  <a:tcPr anchor="ctr"/>
                </a:tc>
                <a:tc>
                  <a:txBody>
                    <a:bodyPr/>
                    <a:lstStyle/>
                    <a:p>
                      <a:pPr algn="ctr"/>
                      <a:r>
                        <a:rPr lang="en-US" sz="1200" baseline="0" dirty="0" smtClean="0"/>
                        <a:t>100%</a:t>
                      </a:r>
                    </a:p>
                  </a:txBody>
                  <a:tcPr anchor="ctr"/>
                </a:tc>
                <a:tc>
                  <a:txBody>
                    <a:bodyPr/>
                    <a:lstStyle/>
                    <a:p>
                      <a:pPr algn="ctr"/>
                      <a:r>
                        <a:rPr lang="en-US" sz="1200" baseline="0" dirty="0" smtClean="0"/>
                        <a:t>5%</a:t>
                      </a:r>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8304404"/>
              </p:ext>
            </p:extLst>
          </p:nvPr>
        </p:nvGraphicFramePr>
        <p:xfrm>
          <a:off x="1295400" y="4754880"/>
          <a:ext cx="6629400" cy="1645920"/>
        </p:xfrm>
        <a:graphic>
          <a:graphicData uri="http://schemas.openxmlformats.org/drawingml/2006/table">
            <a:tbl>
              <a:tblPr firstRow="1" bandRow="1">
                <a:tableStyleId>{5C22544A-7EE6-4342-B048-85BDC9FD1C3A}</a:tableStyleId>
              </a:tblPr>
              <a:tblGrid>
                <a:gridCol w="914400"/>
                <a:gridCol w="2667000"/>
                <a:gridCol w="3048000"/>
              </a:tblGrid>
              <a:tr h="223520">
                <a:tc>
                  <a:txBody>
                    <a:bodyPr/>
                    <a:lstStyle/>
                    <a:p>
                      <a:pPr algn="ctr"/>
                      <a:r>
                        <a:rPr lang="en-US" sz="1200" dirty="0" smtClean="0"/>
                        <a:t>Score</a:t>
                      </a:r>
                      <a:endParaRPr lang="en-US" sz="1200" dirty="0"/>
                    </a:p>
                  </a:txBody>
                  <a:tcPr>
                    <a:solidFill>
                      <a:schemeClr val="tx1"/>
                    </a:solidFill>
                  </a:tcPr>
                </a:tc>
                <a:tc>
                  <a:txBody>
                    <a:bodyPr/>
                    <a:lstStyle/>
                    <a:p>
                      <a:r>
                        <a:rPr lang="en-US" sz="1200" dirty="0" smtClean="0"/>
                        <a:t>Rating</a:t>
                      </a:r>
                      <a:endParaRPr lang="en-US" sz="1200" dirty="0"/>
                    </a:p>
                  </a:txBody>
                  <a:tcPr>
                    <a:solidFill>
                      <a:schemeClr val="tx1"/>
                    </a:solidFill>
                  </a:tcPr>
                </a:tc>
                <a:tc>
                  <a:txBody>
                    <a:bodyPr/>
                    <a:lstStyle/>
                    <a:p>
                      <a:r>
                        <a:rPr lang="en-US" sz="1200" dirty="0" smtClean="0"/>
                        <a:t>Status</a:t>
                      </a:r>
                      <a:endParaRPr lang="en-US" sz="1200" dirty="0"/>
                    </a:p>
                  </a:txBody>
                  <a:tcPr>
                    <a:solidFill>
                      <a:schemeClr val="tx1"/>
                    </a:solidFill>
                  </a:tcPr>
                </a:tc>
              </a:tr>
              <a:tr h="223520">
                <a:tc>
                  <a:txBody>
                    <a:bodyPr/>
                    <a:lstStyle/>
                    <a:p>
                      <a:pPr algn="ctr"/>
                      <a:r>
                        <a:rPr lang="en-US" sz="1200" dirty="0" smtClean="0">
                          <a:solidFill>
                            <a:schemeClr val="bg1"/>
                          </a:solidFill>
                        </a:rPr>
                        <a:t>4.0</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Tier 1:  Distinguished</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Not on Probation</a:t>
                      </a:r>
                      <a:endParaRPr lang="en-US" sz="1200" dirty="0">
                        <a:solidFill>
                          <a:schemeClr val="bg1"/>
                        </a:solidFill>
                      </a:endParaRPr>
                    </a:p>
                  </a:txBody>
                  <a:tcPr>
                    <a:solidFill>
                      <a:schemeClr val="accent1"/>
                    </a:solidFill>
                  </a:tcPr>
                </a:tc>
              </a:tr>
              <a:tr h="223520">
                <a:tc>
                  <a:txBody>
                    <a:bodyPr/>
                    <a:lstStyle/>
                    <a:p>
                      <a:pPr algn="ctr"/>
                      <a:r>
                        <a:rPr lang="en-US" sz="1200" dirty="0" smtClean="0">
                          <a:solidFill>
                            <a:schemeClr val="tx1"/>
                          </a:solidFill>
                        </a:rPr>
                        <a:t>3.5</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Tier 2:  Advanced</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chemeClr val="accent3"/>
                    </a:solidFill>
                  </a:tcPr>
                </a:tc>
              </a:tr>
              <a:tr h="223520">
                <a:tc>
                  <a:txBody>
                    <a:bodyPr/>
                    <a:lstStyle/>
                    <a:p>
                      <a:pPr algn="ctr"/>
                      <a:r>
                        <a:rPr lang="en-US" sz="1200" dirty="0" smtClean="0">
                          <a:solidFill>
                            <a:schemeClr val="tx1"/>
                          </a:solidFill>
                        </a:rPr>
                        <a:t>3.0</a:t>
                      </a:r>
                      <a:endParaRPr lang="en-US" sz="1200" dirty="0">
                        <a:solidFill>
                          <a:schemeClr val="tx1"/>
                        </a:solidFill>
                      </a:endParaRPr>
                    </a:p>
                  </a:txBody>
                  <a:tcPr>
                    <a:solidFill>
                      <a:srgbClr val="FFC000"/>
                    </a:solidFill>
                  </a:tcPr>
                </a:tc>
                <a:tc>
                  <a:txBody>
                    <a:bodyPr/>
                    <a:lstStyle/>
                    <a:p>
                      <a:r>
                        <a:rPr lang="en-US" sz="1200" dirty="0" smtClean="0">
                          <a:solidFill>
                            <a:schemeClr val="tx1"/>
                          </a:solidFill>
                        </a:rPr>
                        <a:t>Tier 3:</a:t>
                      </a:r>
                      <a:r>
                        <a:rPr lang="en-US" sz="1200" baseline="0" dirty="0" smtClean="0">
                          <a:solidFill>
                            <a:schemeClr val="tx1"/>
                          </a:solidFill>
                        </a:rPr>
                        <a:t>  Proficient</a:t>
                      </a:r>
                    </a:p>
                  </a:txBody>
                  <a:tcPr>
                    <a:solidFill>
                      <a:srgbClr val="FFC000"/>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rgbClr val="FFC000"/>
                    </a:solidFill>
                  </a:tcPr>
                </a:tc>
              </a:tr>
              <a:tr h="223520">
                <a:tc>
                  <a:txBody>
                    <a:bodyPr/>
                    <a:lstStyle/>
                    <a:p>
                      <a:pPr algn="ctr"/>
                      <a:r>
                        <a:rPr lang="en-US" sz="1200" dirty="0" smtClean="0">
                          <a:solidFill>
                            <a:schemeClr val="bg1"/>
                          </a:solidFill>
                        </a:rPr>
                        <a:t>2.0</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Tier 4:  Needs Improvement</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Probation</a:t>
                      </a:r>
                      <a:endParaRPr lang="en-US" sz="1200" dirty="0">
                        <a:solidFill>
                          <a:schemeClr val="bg1"/>
                        </a:solidFill>
                      </a:endParaRPr>
                    </a:p>
                  </a:txBody>
                  <a:tcPr>
                    <a:solidFill>
                      <a:schemeClr val="accent2"/>
                    </a:solidFill>
                  </a:tcPr>
                </a:tc>
              </a:tr>
              <a:tr h="223520">
                <a:tc>
                  <a:txBody>
                    <a:bodyPr/>
                    <a:lstStyle/>
                    <a:p>
                      <a:pPr algn="ctr"/>
                      <a:r>
                        <a:rPr lang="en-US" sz="1200" dirty="0" smtClean="0">
                          <a:solidFill>
                            <a:schemeClr val="bg1"/>
                          </a:solidFill>
                        </a:rPr>
                        <a:t>&lt;2.0</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Tier 5:  Academic Warning</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Probation &amp; Priority for Intervention</a:t>
                      </a:r>
                      <a:endParaRPr lang="en-US" sz="1200" dirty="0">
                        <a:solidFill>
                          <a:schemeClr val="bg1"/>
                        </a:solidFill>
                      </a:endParaRPr>
                    </a:p>
                  </a:txBody>
                  <a:tcPr>
                    <a:solidFill>
                      <a:schemeClr val="accent2">
                        <a:lumMod val="50000"/>
                      </a:schemeClr>
                    </a:solidFill>
                  </a:tcPr>
                </a:tc>
              </a:tr>
            </a:tbl>
          </a:graphicData>
        </a:graphic>
      </p:graphicFrame>
      <p:sp>
        <p:nvSpPr>
          <p:cNvPr id="5" name="Slide Number Placeholder 4"/>
          <p:cNvSpPr>
            <a:spLocks noGrp="1"/>
          </p:cNvSpPr>
          <p:nvPr>
            <p:ph type="sldNum" sz="quarter" idx="11"/>
          </p:nvPr>
        </p:nvSpPr>
        <p:spPr bwMode="auto">
          <a:xfrm>
            <a:off x="6324600" y="6386513"/>
            <a:ext cx="2816225" cy="401637"/>
          </a:xfrm>
          <a:noFill/>
          <a:ln>
            <a:miter lim="800000"/>
            <a:headEnd/>
            <a:tailEnd/>
          </a:ln>
        </p:spPr>
        <p:txBody>
          <a:bodyPr/>
          <a:lstStyle/>
          <a:p>
            <a:fld id="{F55AAC46-F05E-4535-BEAB-46B5B74CC978}" type="slidenum">
              <a:rPr lang="en-US" smtClean="0"/>
              <a:pPr/>
              <a:t>32</a:t>
            </a:fld>
            <a:endParaRPr lang="en-US" smtClean="0"/>
          </a:p>
        </p:txBody>
      </p:sp>
      <p:sp>
        <p:nvSpPr>
          <p:cNvPr id="7" name="TextBox 6"/>
          <p:cNvSpPr txBox="1"/>
          <p:nvPr/>
        </p:nvSpPr>
        <p:spPr>
          <a:xfrm>
            <a:off x="3505200" y="6858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7832481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smtClean="0"/>
              <a:t>Combining ES &amp; HS Ratings</a:t>
            </a:r>
            <a:endParaRPr lang="en-US" dirty="0"/>
          </a:p>
        </p:txBody>
      </p:sp>
      <p:sp>
        <p:nvSpPr>
          <p:cNvPr id="29" name="Slide Number Placeholder 28"/>
          <p:cNvSpPr>
            <a:spLocks noGrp="1"/>
          </p:cNvSpPr>
          <p:nvPr>
            <p:ph type="sldNum" sz="quarter" idx="11"/>
          </p:nvPr>
        </p:nvSpPr>
        <p:spPr/>
        <p:txBody>
          <a:bodyPr/>
          <a:lstStyle/>
          <a:p>
            <a:fld id="{2B171D2C-ABE9-4079-BBE3-E534873D875C}" type="slidenum">
              <a:rPr lang="en-US" smtClean="0"/>
              <a:pPr/>
              <a:t>33</a:t>
            </a:fld>
            <a:endParaRPr lang="en-US"/>
          </a:p>
        </p:txBody>
      </p:sp>
      <p:grpSp>
        <p:nvGrpSpPr>
          <p:cNvPr id="43" name="Group 42"/>
          <p:cNvGrpSpPr/>
          <p:nvPr/>
        </p:nvGrpSpPr>
        <p:grpSpPr>
          <a:xfrm>
            <a:off x="228600" y="1600200"/>
            <a:ext cx="4724400" cy="2418538"/>
            <a:chOff x="228600" y="1981200"/>
            <a:chExt cx="4114800" cy="1658909"/>
          </a:xfrm>
        </p:grpSpPr>
        <p:sp>
          <p:nvSpPr>
            <p:cNvPr id="10" name="TextBox 9"/>
            <p:cNvSpPr txBox="1"/>
            <p:nvPr/>
          </p:nvSpPr>
          <p:spPr>
            <a:xfrm>
              <a:off x="228600" y="2771001"/>
              <a:ext cx="990600" cy="358884"/>
            </a:xfrm>
            <a:prstGeom prst="rect">
              <a:avLst/>
            </a:prstGeom>
            <a:noFill/>
          </p:spPr>
          <p:txBody>
            <a:bodyPr wrap="square" rtlCol="0">
              <a:spAutoFit/>
            </a:bodyPr>
            <a:lstStyle/>
            <a:p>
              <a:pPr algn="ctr"/>
              <a:r>
                <a:rPr lang="en-US" sz="1400" dirty="0" smtClean="0"/>
                <a:t>ES </a:t>
              </a:r>
            </a:p>
            <a:p>
              <a:pPr algn="ctr"/>
              <a:r>
                <a:rPr lang="en-US" sz="1400" dirty="0" smtClean="0"/>
                <a:t>Points</a:t>
              </a:r>
              <a:endParaRPr lang="en-US" sz="1400" dirty="0"/>
            </a:p>
          </p:txBody>
        </p:sp>
        <p:sp>
          <p:nvSpPr>
            <p:cNvPr id="11" name="TextBox 10"/>
            <p:cNvSpPr txBox="1"/>
            <p:nvPr/>
          </p:nvSpPr>
          <p:spPr>
            <a:xfrm>
              <a:off x="1143000" y="2694801"/>
              <a:ext cx="914400" cy="506660"/>
            </a:xfrm>
            <a:prstGeom prst="rect">
              <a:avLst/>
            </a:prstGeom>
            <a:noFill/>
          </p:spPr>
          <p:txBody>
            <a:bodyPr wrap="square" rtlCol="0">
              <a:spAutoFit/>
            </a:bodyPr>
            <a:lstStyle/>
            <a:p>
              <a:pPr algn="ctr"/>
              <a:r>
                <a:rPr lang="en-US" sz="1400" dirty="0" smtClean="0"/>
                <a:t># ES Students Served</a:t>
              </a:r>
              <a:endParaRPr lang="en-US" sz="1400" dirty="0"/>
            </a:p>
          </p:txBody>
        </p:sp>
        <p:sp>
          <p:nvSpPr>
            <p:cNvPr id="12" name="TextBox 11"/>
            <p:cNvSpPr txBox="1"/>
            <p:nvPr/>
          </p:nvSpPr>
          <p:spPr>
            <a:xfrm>
              <a:off x="958645" y="2815780"/>
              <a:ext cx="276720" cy="274441"/>
            </a:xfrm>
            <a:prstGeom prst="rect">
              <a:avLst/>
            </a:prstGeom>
            <a:noFill/>
          </p:spPr>
          <p:txBody>
            <a:bodyPr wrap="none" rtlCol="0">
              <a:spAutoFit/>
            </a:bodyPr>
            <a:lstStyle/>
            <a:p>
              <a:r>
                <a:rPr lang="en-US" sz="2000" dirty="0" smtClean="0"/>
                <a:t>X</a:t>
              </a:r>
              <a:endParaRPr lang="en-US" sz="2000" dirty="0"/>
            </a:p>
          </p:txBody>
        </p:sp>
        <p:sp>
          <p:nvSpPr>
            <p:cNvPr id="13" name="TextBox 12"/>
            <p:cNvSpPr txBox="1"/>
            <p:nvPr/>
          </p:nvSpPr>
          <p:spPr>
            <a:xfrm>
              <a:off x="2438400" y="2771001"/>
              <a:ext cx="990600" cy="358884"/>
            </a:xfrm>
            <a:prstGeom prst="rect">
              <a:avLst/>
            </a:prstGeom>
            <a:noFill/>
          </p:spPr>
          <p:txBody>
            <a:bodyPr wrap="square" rtlCol="0">
              <a:spAutoFit/>
            </a:bodyPr>
            <a:lstStyle/>
            <a:p>
              <a:pPr algn="ctr"/>
              <a:r>
                <a:rPr lang="en-US" sz="1400" dirty="0" smtClean="0"/>
                <a:t>HS </a:t>
              </a:r>
            </a:p>
            <a:p>
              <a:pPr algn="ctr"/>
              <a:r>
                <a:rPr lang="en-US" sz="1400" dirty="0" smtClean="0"/>
                <a:t>Points</a:t>
              </a:r>
              <a:endParaRPr lang="en-US" sz="1400" dirty="0"/>
            </a:p>
          </p:txBody>
        </p:sp>
        <p:sp>
          <p:nvSpPr>
            <p:cNvPr id="14" name="TextBox 13"/>
            <p:cNvSpPr txBox="1"/>
            <p:nvPr/>
          </p:nvSpPr>
          <p:spPr>
            <a:xfrm>
              <a:off x="3352800" y="2694801"/>
              <a:ext cx="990600" cy="506660"/>
            </a:xfrm>
            <a:prstGeom prst="rect">
              <a:avLst/>
            </a:prstGeom>
            <a:noFill/>
          </p:spPr>
          <p:txBody>
            <a:bodyPr wrap="square" rtlCol="0">
              <a:spAutoFit/>
            </a:bodyPr>
            <a:lstStyle/>
            <a:p>
              <a:pPr algn="ctr"/>
              <a:r>
                <a:rPr lang="en-US" sz="1400" dirty="0" smtClean="0"/>
                <a:t># HS Students Served</a:t>
              </a:r>
              <a:endParaRPr lang="en-US" sz="1400" dirty="0"/>
            </a:p>
          </p:txBody>
        </p:sp>
        <p:sp>
          <p:nvSpPr>
            <p:cNvPr id="15" name="TextBox 14"/>
            <p:cNvSpPr txBox="1"/>
            <p:nvPr/>
          </p:nvSpPr>
          <p:spPr>
            <a:xfrm>
              <a:off x="3238843" y="2837698"/>
              <a:ext cx="276720" cy="274441"/>
            </a:xfrm>
            <a:prstGeom prst="rect">
              <a:avLst/>
            </a:prstGeom>
            <a:noFill/>
          </p:spPr>
          <p:txBody>
            <a:bodyPr wrap="none" rtlCol="0">
              <a:spAutoFit/>
            </a:bodyPr>
            <a:lstStyle/>
            <a:p>
              <a:r>
                <a:rPr lang="en-US" sz="2000" dirty="0" smtClean="0"/>
                <a:t>X</a:t>
              </a:r>
              <a:endParaRPr lang="en-US" sz="2000" dirty="0"/>
            </a:p>
          </p:txBody>
        </p:sp>
        <p:sp>
          <p:nvSpPr>
            <p:cNvPr id="16" name="TextBox 15"/>
            <p:cNvSpPr txBox="1"/>
            <p:nvPr/>
          </p:nvSpPr>
          <p:spPr>
            <a:xfrm>
              <a:off x="2166110" y="2771001"/>
              <a:ext cx="317208" cy="358884"/>
            </a:xfrm>
            <a:prstGeom prst="rect">
              <a:avLst/>
            </a:prstGeom>
            <a:noFill/>
          </p:spPr>
          <p:txBody>
            <a:bodyPr wrap="none" rtlCol="0">
              <a:spAutoFit/>
            </a:bodyPr>
            <a:lstStyle/>
            <a:p>
              <a:r>
                <a:rPr lang="en-US" sz="2800" dirty="0" smtClean="0"/>
                <a:t>+</a:t>
              </a:r>
              <a:endParaRPr lang="en-US" sz="2800" dirty="0"/>
            </a:p>
          </p:txBody>
        </p:sp>
        <p:sp>
          <p:nvSpPr>
            <p:cNvPr id="18" name="Double Bracket 17"/>
            <p:cNvSpPr/>
            <p:nvPr/>
          </p:nvSpPr>
          <p:spPr>
            <a:xfrm>
              <a:off x="381000" y="2618601"/>
              <a:ext cx="1676400" cy="609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9" name="Double Bracket 18"/>
            <p:cNvSpPr/>
            <p:nvPr/>
          </p:nvSpPr>
          <p:spPr>
            <a:xfrm>
              <a:off x="2590800" y="2618601"/>
              <a:ext cx="1676400" cy="609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0" name="TextBox 19"/>
            <p:cNvSpPr txBox="1"/>
            <p:nvPr/>
          </p:nvSpPr>
          <p:spPr>
            <a:xfrm>
              <a:off x="1524000" y="3429000"/>
              <a:ext cx="1676400" cy="211109"/>
            </a:xfrm>
            <a:prstGeom prst="rect">
              <a:avLst/>
            </a:prstGeom>
            <a:noFill/>
          </p:spPr>
          <p:txBody>
            <a:bodyPr wrap="square" rtlCol="0">
              <a:spAutoFit/>
            </a:bodyPr>
            <a:lstStyle/>
            <a:p>
              <a:pPr algn="ctr"/>
              <a:r>
                <a:rPr lang="en-US" sz="1400" dirty="0" smtClean="0"/>
                <a:t>Total # Students Served</a:t>
              </a:r>
              <a:endParaRPr lang="en-US" sz="1400" dirty="0"/>
            </a:p>
          </p:txBody>
        </p:sp>
        <p:cxnSp>
          <p:nvCxnSpPr>
            <p:cNvPr id="22" name="Straight Connector 21"/>
            <p:cNvCxnSpPr/>
            <p:nvPr/>
          </p:nvCxnSpPr>
          <p:spPr>
            <a:xfrm>
              <a:off x="609600" y="3352800"/>
              <a:ext cx="3429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47228" y="1981200"/>
              <a:ext cx="1667858" cy="274441"/>
            </a:xfrm>
            <a:prstGeom prst="rect">
              <a:avLst/>
            </a:prstGeom>
            <a:noFill/>
          </p:spPr>
          <p:txBody>
            <a:bodyPr wrap="none" rtlCol="0">
              <a:spAutoFit/>
            </a:bodyPr>
            <a:lstStyle/>
            <a:p>
              <a:pPr algn="ctr"/>
              <a:r>
                <a:rPr lang="en-US" sz="2000" b="1" dirty="0" smtClean="0"/>
                <a:t>Combined Score</a:t>
              </a:r>
              <a:endParaRPr lang="en-US" sz="2000" b="1" dirty="0"/>
            </a:p>
          </p:txBody>
        </p:sp>
      </p:grpSp>
      <p:sp>
        <p:nvSpPr>
          <p:cNvPr id="47" name="Rectangular Callout 46"/>
          <p:cNvSpPr/>
          <p:nvPr/>
        </p:nvSpPr>
        <p:spPr>
          <a:xfrm>
            <a:off x="5334000" y="1371600"/>
            <a:ext cx="3581400" cy="2971800"/>
          </a:xfrm>
          <a:prstGeom prst="wedgeRectCallout">
            <a:avLst>
              <a:gd name="adj1" fmla="val -59611"/>
              <a:gd name="adj2" fmla="val 1790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75000"/>
                    <a:lumOff val="25000"/>
                  </a:schemeClr>
                </a:solidFill>
              </a:rPr>
              <a:t>This formula provides a </a:t>
            </a:r>
            <a:r>
              <a:rPr lang="en-US" sz="1400" b="1" dirty="0" smtClean="0">
                <a:solidFill>
                  <a:schemeClr val="tx1">
                    <a:lumMod val="75000"/>
                    <a:lumOff val="25000"/>
                  </a:schemeClr>
                </a:solidFill>
              </a:rPr>
              <a:t>weighted average </a:t>
            </a:r>
            <a:r>
              <a:rPr lang="en-US" sz="1400" dirty="0" smtClean="0">
                <a:solidFill>
                  <a:schemeClr val="tx1">
                    <a:lumMod val="75000"/>
                    <a:lumOff val="25000"/>
                  </a:schemeClr>
                </a:solidFill>
              </a:rPr>
              <a:t>of the Performance Points earned on the elementary school metrics and the high school metrics.  </a:t>
            </a:r>
          </a:p>
          <a:p>
            <a:pPr algn="ctr"/>
            <a:endParaRPr lang="en-US" sz="1400" dirty="0" smtClean="0">
              <a:solidFill>
                <a:schemeClr val="tx1">
                  <a:lumMod val="75000"/>
                  <a:lumOff val="25000"/>
                </a:schemeClr>
              </a:solidFill>
            </a:endParaRPr>
          </a:p>
          <a:p>
            <a:pPr algn="ctr"/>
            <a:r>
              <a:rPr lang="en-US" sz="1400" dirty="0" smtClean="0">
                <a:solidFill>
                  <a:schemeClr val="tx1">
                    <a:lumMod val="75000"/>
                    <a:lumOff val="25000"/>
                  </a:schemeClr>
                </a:solidFill>
              </a:rPr>
              <a:t>The weighting is based on the proportion of elementary (K-8) students served and high school (9-12) students served.  The proportions will be established on the 20</a:t>
            </a:r>
            <a:r>
              <a:rPr lang="en-US" sz="1400" baseline="30000" dirty="0" smtClean="0">
                <a:solidFill>
                  <a:schemeClr val="tx1">
                    <a:lumMod val="75000"/>
                    <a:lumOff val="25000"/>
                  </a:schemeClr>
                </a:solidFill>
              </a:rPr>
              <a:t>th</a:t>
            </a:r>
            <a:r>
              <a:rPr lang="en-US" sz="1400" dirty="0" smtClean="0">
                <a:solidFill>
                  <a:schemeClr val="tx1">
                    <a:lumMod val="75000"/>
                    <a:lumOff val="25000"/>
                  </a:schemeClr>
                </a:solidFill>
              </a:rPr>
              <a:t> day. This method gives proportional weighting to each grade band, while allowing the school to set goals, because it will know the weighting at the beginning of the year.  </a:t>
            </a:r>
            <a:endParaRPr lang="en-US" sz="1400" dirty="0">
              <a:solidFill>
                <a:schemeClr val="tx1">
                  <a:lumMod val="75000"/>
                  <a:lumOff val="25000"/>
                </a:schemeClr>
              </a:solidFill>
            </a:endParaRPr>
          </a:p>
        </p:txBody>
      </p:sp>
      <p:graphicFrame>
        <p:nvGraphicFramePr>
          <p:cNvPr id="45" name="Table 44"/>
          <p:cNvGraphicFramePr>
            <a:graphicFrameLocks noGrp="1"/>
          </p:cNvGraphicFramePr>
          <p:nvPr/>
        </p:nvGraphicFramePr>
        <p:xfrm>
          <a:off x="1295400" y="4602480"/>
          <a:ext cx="6629400" cy="1645920"/>
        </p:xfrm>
        <a:graphic>
          <a:graphicData uri="http://schemas.openxmlformats.org/drawingml/2006/table">
            <a:tbl>
              <a:tblPr firstRow="1" bandRow="1">
                <a:tableStyleId>{5C22544A-7EE6-4342-B048-85BDC9FD1C3A}</a:tableStyleId>
              </a:tblPr>
              <a:tblGrid>
                <a:gridCol w="914400"/>
                <a:gridCol w="2667000"/>
                <a:gridCol w="3048000"/>
              </a:tblGrid>
              <a:tr h="223520">
                <a:tc>
                  <a:txBody>
                    <a:bodyPr/>
                    <a:lstStyle/>
                    <a:p>
                      <a:pPr algn="ctr"/>
                      <a:r>
                        <a:rPr lang="en-US" sz="1200" dirty="0" smtClean="0"/>
                        <a:t>Score</a:t>
                      </a:r>
                      <a:endParaRPr lang="en-US" sz="1200" dirty="0"/>
                    </a:p>
                  </a:txBody>
                  <a:tcPr>
                    <a:solidFill>
                      <a:schemeClr val="tx1"/>
                    </a:solidFill>
                  </a:tcPr>
                </a:tc>
                <a:tc>
                  <a:txBody>
                    <a:bodyPr/>
                    <a:lstStyle/>
                    <a:p>
                      <a:r>
                        <a:rPr lang="en-US" sz="1200" dirty="0" smtClean="0"/>
                        <a:t>Rating</a:t>
                      </a:r>
                      <a:endParaRPr lang="en-US" sz="1200" dirty="0"/>
                    </a:p>
                  </a:txBody>
                  <a:tcPr>
                    <a:solidFill>
                      <a:schemeClr val="tx1"/>
                    </a:solidFill>
                  </a:tcPr>
                </a:tc>
                <a:tc>
                  <a:txBody>
                    <a:bodyPr/>
                    <a:lstStyle/>
                    <a:p>
                      <a:r>
                        <a:rPr lang="en-US" sz="1200" dirty="0" smtClean="0"/>
                        <a:t>Status</a:t>
                      </a:r>
                      <a:endParaRPr lang="en-US" sz="1200" dirty="0"/>
                    </a:p>
                  </a:txBody>
                  <a:tcPr>
                    <a:solidFill>
                      <a:schemeClr val="tx1"/>
                    </a:solidFill>
                  </a:tcPr>
                </a:tc>
              </a:tr>
              <a:tr h="223520">
                <a:tc>
                  <a:txBody>
                    <a:bodyPr/>
                    <a:lstStyle/>
                    <a:p>
                      <a:pPr algn="ctr"/>
                      <a:r>
                        <a:rPr lang="en-US" sz="1200" dirty="0" smtClean="0">
                          <a:solidFill>
                            <a:schemeClr val="bg1"/>
                          </a:solidFill>
                        </a:rPr>
                        <a:t>4.0</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Tier 1:  Distinguished</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Not on Probation</a:t>
                      </a:r>
                      <a:endParaRPr lang="en-US" sz="1200" dirty="0">
                        <a:solidFill>
                          <a:schemeClr val="bg1"/>
                        </a:solidFill>
                      </a:endParaRPr>
                    </a:p>
                  </a:txBody>
                  <a:tcPr>
                    <a:solidFill>
                      <a:schemeClr val="accent1"/>
                    </a:solidFill>
                  </a:tcPr>
                </a:tc>
              </a:tr>
              <a:tr h="223520">
                <a:tc>
                  <a:txBody>
                    <a:bodyPr/>
                    <a:lstStyle/>
                    <a:p>
                      <a:pPr algn="ctr"/>
                      <a:r>
                        <a:rPr lang="en-US" sz="1200" dirty="0" smtClean="0">
                          <a:solidFill>
                            <a:schemeClr val="tx1"/>
                          </a:solidFill>
                        </a:rPr>
                        <a:t>3.5</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Tier 2:  Advanced</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chemeClr val="accent3"/>
                    </a:solidFill>
                  </a:tcPr>
                </a:tc>
              </a:tr>
              <a:tr h="223520">
                <a:tc>
                  <a:txBody>
                    <a:bodyPr/>
                    <a:lstStyle/>
                    <a:p>
                      <a:pPr algn="ctr"/>
                      <a:r>
                        <a:rPr lang="en-US" sz="1200" dirty="0" smtClean="0">
                          <a:solidFill>
                            <a:schemeClr val="tx1"/>
                          </a:solidFill>
                        </a:rPr>
                        <a:t>3.0</a:t>
                      </a:r>
                      <a:endParaRPr lang="en-US" sz="1200" dirty="0">
                        <a:solidFill>
                          <a:schemeClr val="tx1"/>
                        </a:solidFill>
                      </a:endParaRPr>
                    </a:p>
                  </a:txBody>
                  <a:tcPr>
                    <a:solidFill>
                      <a:srgbClr val="FFC000"/>
                    </a:solidFill>
                  </a:tcPr>
                </a:tc>
                <a:tc>
                  <a:txBody>
                    <a:bodyPr/>
                    <a:lstStyle/>
                    <a:p>
                      <a:r>
                        <a:rPr lang="en-US" sz="1200" dirty="0" smtClean="0">
                          <a:solidFill>
                            <a:schemeClr val="tx1"/>
                          </a:solidFill>
                        </a:rPr>
                        <a:t>Tier 3:</a:t>
                      </a:r>
                      <a:r>
                        <a:rPr lang="en-US" sz="1200" baseline="0" dirty="0" smtClean="0">
                          <a:solidFill>
                            <a:schemeClr val="tx1"/>
                          </a:solidFill>
                        </a:rPr>
                        <a:t>  Proficient</a:t>
                      </a:r>
                    </a:p>
                  </a:txBody>
                  <a:tcPr>
                    <a:solidFill>
                      <a:srgbClr val="FFC000"/>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rgbClr val="FFC000"/>
                    </a:solidFill>
                  </a:tcPr>
                </a:tc>
              </a:tr>
              <a:tr h="223520">
                <a:tc>
                  <a:txBody>
                    <a:bodyPr/>
                    <a:lstStyle/>
                    <a:p>
                      <a:pPr algn="ctr"/>
                      <a:r>
                        <a:rPr lang="en-US" sz="1200" dirty="0" smtClean="0">
                          <a:solidFill>
                            <a:schemeClr val="bg1"/>
                          </a:solidFill>
                        </a:rPr>
                        <a:t>2.0</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Tier 4:  Needs Improvement</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Probation</a:t>
                      </a:r>
                      <a:endParaRPr lang="en-US" sz="1200" dirty="0">
                        <a:solidFill>
                          <a:schemeClr val="bg1"/>
                        </a:solidFill>
                      </a:endParaRPr>
                    </a:p>
                  </a:txBody>
                  <a:tcPr>
                    <a:solidFill>
                      <a:schemeClr val="accent2"/>
                    </a:solidFill>
                  </a:tcPr>
                </a:tc>
              </a:tr>
              <a:tr h="223520">
                <a:tc>
                  <a:txBody>
                    <a:bodyPr/>
                    <a:lstStyle/>
                    <a:p>
                      <a:pPr algn="ctr"/>
                      <a:r>
                        <a:rPr lang="en-US" sz="1200" dirty="0" smtClean="0">
                          <a:solidFill>
                            <a:schemeClr val="bg1"/>
                          </a:solidFill>
                        </a:rPr>
                        <a:t>&lt;2.0</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Tier 5:  Academic Warning</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Probation &amp; Priority for Intervention</a:t>
                      </a:r>
                      <a:endParaRPr lang="en-US" sz="1200" dirty="0">
                        <a:solidFill>
                          <a:schemeClr val="bg1"/>
                        </a:solidFill>
                      </a:endParaRPr>
                    </a:p>
                  </a:txBody>
                  <a:tcPr>
                    <a:solidFill>
                      <a:schemeClr val="accent2">
                        <a:lumMod val="50000"/>
                      </a:schemeClr>
                    </a:solidFill>
                  </a:tcPr>
                </a:tc>
              </a:tr>
            </a:tbl>
          </a:graphicData>
        </a:graphic>
      </p:graphicFrame>
      <p:sp>
        <p:nvSpPr>
          <p:cNvPr id="21" name="TextBox 20"/>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24"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19249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Alternative/Option School Rating Calculation and Metric Definition</a:t>
            </a:r>
            <a:endParaRPr lang="en-US" dirty="0"/>
          </a:p>
        </p:txBody>
      </p:sp>
      <p:sp>
        <p:nvSpPr>
          <p:cNvPr id="3" name="TextBox 2"/>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5"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4012422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School Weighting</a:t>
            </a:r>
            <a:endParaRPr lang="en-US" dirty="0"/>
          </a:p>
        </p:txBody>
      </p:sp>
      <p:graphicFrame>
        <p:nvGraphicFramePr>
          <p:cNvPr id="3" name="Chart 2"/>
          <p:cNvGraphicFramePr/>
          <p:nvPr>
            <p:extLst>
              <p:ext uri="{D42A27DB-BD31-4B8C-83A1-F6EECF244321}">
                <p14:modId xmlns:p14="http://schemas.microsoft.com/office/powerpoint/2010/main" val="894338946"/>
              </p:ext>
            </p:extLst>
          </p:nvPr>
        </p:nvGraphicFramePr>
        <p:xfrm>
          <a:off x="25831" y="1200987"/>
          <a:ext cx="37338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039609396"/>
              </p:ext>
            </p:extLst>
          </p:nvPr>
        </p:nvGraphicFramePr>
        <p:xfrm>
          <a:off x="2971800" y="1828800"/>
          <a:ext cx="6111875" cy="436759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389521" y="3283374"/>
            <a:ext cx="627095" cy="400110"/>
          </a:xfrm>
          <a:prstGeom prst="rect">
            <a:avLst/>
          </a:prstGeom>
          <a:noFill/>
        </p:spPr>
        <p:txBody>
          <a:bodyPr wrap="none" rtlCol="0">
            <a:spAutoFit/>
          </a:bodyPr>
          <a:lstStyle/>
          <a:p>
            <a:r>
              <a:rPr lang="en-US" sz="2000" dirty="0" smtClean="0">
                <a:solidFill>
                  <a:schemeClr val="bg1"/>
                </a:solidFill>
              </a:rPr>
              <a:t>30%</a:t>
            </a:r>
            <a:endParaRPr lang="en-US" sz="2000" dirty="0">
              <a:solidFill>
                <a:schemeClr val="bg1"/>
              </a:solidFill>
            </a:endParaRPr>
          </a:p>
        </p:txBody>
      </p:sp>
      <p:sp>
        <p:nvSpPr>
          <p:cNvPr id="8" name="TextBox 7"/>
          <p:cNvSpPr txBox="1"/>
          <p:nvPr/>
        </p:nvSpPr>
        <p:spPr>
          <a:xfrm>
            <a:off x="6624571" y="4495800"/>
            <a:ext cx="627095" cy="400110"/>
          </a:xfrm>
          <a:prstGeom prst="rect">
            <a:avLst/>
          </a:prstGeom>
          <a:noFill/>
        </p:spPr>
        <p:txBody>
          <a:bodyPr wrap="none" rtlCol="0">
            <a:spAutoFit/>
          </a:bodyPr>
          <a:lstStyle/>
          <a:p>
            <a:r>
              <a:rPr lang="en-US" sz="2000" dirty="0" smtClean="0">
                <a:solidFill>
                  <a:schemeClr val="bg1"/>
                </a:solidFill>
              </a:rPr>
              <a:t>10%</a:t>
            </a:r>
            <a:endParaRPr lang="en-US" sz="2000" dirty="0">
              <a:solidFill>
                <a:schemeClr val="bg1"/>
              </a:solidFill>
            </a:endParaRPr>
          </a:p>
        </p:txBody>
      </p:sp>
      <p:sp>
        <p:nvSpPr>
          <p:cNvPr id="9" name="TextBox 8"/>
          <p:cNvSpPr txBox="1"/>
          <p:nvPr/>
        </p:nvSpPr>
        <p:spPr>
          <a:xfrm>
            <a:off x="5493168" y="4870248"/>
            <a:ext cx="627095" cy="400110"/>
          </a:xfrm>
          <a:prstGeom prst="rect">
            <a:avLst/>
          </a:prstGeom>
          <a:noFill/>
        </p:spPr>
        <p:txBody>
          <a:bodyPr wrap="none" rtlCol="0">
            <a:spAutoFit/>
          </a:bodyPr>
          <a:lstStyle/>
          <a:p>
            <a:r>
              <a:rPr lang="en-US" sz="2000" dirty="0" smtClean="0">
                <a:solidFill>
                  <a:schemeClr val="bg1"/>
                </a:solidFill>
              </a:rPr>
              <a:t>20%</a:t>
            </a:r>
            <a:endParaRPr lang="en-US" sz="2000" dirty="0">
              <a:solidFill>
                <a:schemeClr val="bg1"/>
              </a:solidFill>
            </a:endParaRPr>
          </a:p>
        </p:txBody>
      </p:sp>
      <p:sp>
        <p:nvSpPr>
          <p:cNvPr id="10" name="TextBox 9"/>
          <p:cNvSpPr txBox="1"/>
          <p:nvPr/>
        </p:nvSpPr>
        <p:spPr>
          <a:xfrm>
            <a:off x="4728591" y="4260339"/>
            <a:ext cx="627095" cy="400110"/>
          </a:xfrm>
          <a:prstGeom prst="rect">
            <a:avLst/>
          </a:prstGeom>
          <a:noFill/>
        </p:spPr>
        <p:txBody>
          <a:bodyPr wrap="none" rtlCol="0">
            <a:spAutoFit/>
          </a:bodyPr>
          <a:lstStyle/>
          <a:p>
            <a:r>
              <a:rPr lang="en-US" sz="2000" dirty="0" smtClean="0">
                <a:solidFill>
                  <a:schemeClr val="bg1"/>
                </a:solidFill>
              </a:rPr>
              <a:t>15%</a:t>
            </a:r>
            <a:endParaRPr lang="en-US" sz="2000" dirty="0">
              <a:solidFill>
                <a:schemeClr val="bg1"/>
              </a:solidFill>
            </a:endParaRPr>
          </a:p>
        </p:txBody>
      </p:sp>
      <p:sp>
        <p:nvSpPr>
          <p:cNvPr id="11" name="TextBox 10"/>
          <p:cNvSpPr txBox="1"/>
          <p:nvPr/>
        </p:nvSpPr>
        <p:spPr>
          <a:xfrm>
            <a:off x="4544887" y="3657600"/>
            <a:ext cx="497252" cy="400110"/>
          </a:xfrm>
          <a:prstGeom prst="rect">
            <a:avLst/>
          </a:prstGeom>
          <a:noFill/>
        </p:spPr>
        <p:txBody>
          <a:bodyPr wrap="none" rtlCol="0">
            <a:spAutoFit/>
          </a:bodyPr>
          <a:lstStyle/>
          <a:p>
            <a:r>
              <a:rPr lang="en-US" sz="2000" dirty="0" smtClean="0">
                <a:solidFill>
                  <a:schemeClr val="bg1"/>
                </a:solidFill>
              </a:rPr>
              <a:t>5%</a:t>
            </a:r>
            <a:endParaRPr lang="en-US" sz="2000" dirty="0">
              <a:solidFill>
                <a:schemeClr val="bg1"/>
              </a:solidFill>
            </a:endParaRPr>
          </a:p>
        </p:txBody>
      </p:sp>
      <p:sp>
        <p:nvSpPr>
          <p:cNvPr id="12" name="TextBox 11"/>
          <p:cNvSpPr txBox="1"/>
          <p:nvPr/>
        </p:nvSpPr>
        <p:spPr>
          <a:xfrm>
            <a:off x="4648403" y="3305145"/>
            <a:ext cx="497252" cy="400110"/>
          </a:xfrm>
          <a:prstGeom prst="rect">
            <a:avLst/>
          </a:prstGeom>
          <a:noFill/>
        </p:spPr>
        <p:txBody>
          <a:bodyPr wrap="none" rtlCol="0">
            <a:spAutoFit/>
          </a:bodyPr>
          <a:lstStyle/>
          <a:p>
            <a:r>
              <a:rPr lang="en-US" sz="2000" dirty="0" smtClean="0">
                <a:solidFill>
                  <a:schemeClr val="bg1"/>
                </a:solidFill>
              </a:rPr>
              <a:t>5%</a:t>
            </a:r>
            <a:endParaRPr lang="en-US" sz="2000" dirty="0">
              <a:solidFill>
                <a:schemeClr val="bg1"/>
              </a:solidFill>
            </a:endParaRPr>
          </a:p>
        </p:txBody>
      </p:sp>
      <p:sp>
        <p:nvSpPr>
          <p:cNvPr id="13" name="TextBox 12"/>
          <p:cNvSpPr txBox="1"/>
          <p:nvPr/>
        </p:nvSpPr>
        <p:spPr>
          <a:xfrm>
            <a:off x="5219204" y="2936703"/>
            <a:ext cx="627095" cy="400110"/>
          </a:xfrm>
          <a:prstGeom prst="rect">
            <a:avLst/>
          </a:prstGeom>
          <a:noFill/>
        </p:spPr>
        <p:txBody>
          <a:bodyPr wrap="none" rtlCol="0">
            <a:spAutoFit/>
          </a:bodyPr>
          <a:lstStyle/>
          <a:p>
            <a:r>
              <a:rPr lang="en-US" sz="2000" dirty="0" smtClean="0">
                <a:solidFill>
                  <a:schemeClr val="bg1"/>
                </a:solidFill>
              </a:rPr>
              <a:t>15%</a:t>
            </a:r>
            <a:endParaRPr lang="en-US" sz="2000" dirty="0">
              <a:solidFill>
                <a:schemeClr val="bg1"/>
              </a:solidFill>
            </a:endParaRPr>
          </a:p>
        </p:txBody>
      </p:sp>
      <p:sp>
        <p:nvSpPr>
          <p:cNvPr id="15" name="Slide Number Placeholder 2"/>
          <p:cNvSpPr>
            <a:spLocks noGrp="1"/>
          </p:cNvSpPr>
          <p:nvPr>
            <p:ph type="sldNum" sz="quarter" idx="11"/>
          </p:nvPr>
        </p:nvSpPr>
        <p:spPr>
          <a:xfrm>
            <a:off x="6324600" y="6386513"/>
            <a:ext cx="2816225" cy="401637"/>
          </a:xfrm>
        </p:spPr>
        <p:txBody>
          <a:bodyPr/>
          <a:lstStyle/>
          <a:p>
            <a:fld id="{80E070DE-EF8D-4EB9-9AEC-3D2F5B9D3957}" type="slidenum">
              <a:rPr lang="en-US" smtClean="0"/>
              <a:pPr/>
              <a:t>35</a:t>
            </a:fld>
            <a:endParaRPr lang="en-US" dirty="0"/>
          </a:p>
        </p:txBody>
      </p:sp>
      <p:sp>
        <p:nvSpPr>
          <p:cNvPr id="16" name="Footer Placeholder 15"/>
          <p:cNvSpPr>
            <a:spLocks noGrp="1"/>
          </p:cNvSpPr>
          <p:nvPr>
            <p:ph type="ftr" sz="quarter" idx="10"/>
          </p:nvPr>
        </p:nvSpPr>
        <p:spPr/>
        <p:txBody>
          <a:bodyPr/>
          <a:lstStyle/>
          <a:p>
            <a:r>
              <a:rPr lang="en-US" dirty="0" smtClean="0"/>
              <a:t>Office of Accountability</a:t>
            </a:r>
            <a:endParaRPr lang="en-US" dirty="0"/>
          </a:p>
        </p:txBody>
      </p:sp>
      <p:sp>
        <p:nvSpPr>
          <p:cNvPr id="17" name="TextBox 16"/>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
        <p:nvSpPr>
          <p:cNvPr id="18" name="TextBox 17"/>
          <p:cNvSpPr txBox="1"/>
          <p:nvPr/>
        </p:nvSpPr>
        <p:spPr>
          <a:xfrm>
            <a:off x="6389521" y="4918364"/>
            <a:ext cx="497252" cy="400110"/>
          </a:xfrm>
          <a:prstGeom prst="rect">
            <a:avLst/>
          </a:prstGeom>
          <a:noFill/>
        </p:spPr>
        <p:txBody>
          <a:bodyPr wrap="none" rtlCol="0">
            <a:spAutoFit/>
          </a:bodyPr>
          <a:lstStyle/>
          <a:p>
            <a:r>
              <a:rPr lang="en-US" sz="2000" dirty="0" smtClean="0">
                <a:solidFill>
                  <a:schemeClr val="bg1"/>
                </a:solidFill>
              </a:rPr>
              <a:t>5%</a:t>
            </a:r>
            <a:endParaRPr lang="en-US" sz="2000" dirty="0">
              <a:solidFill>
                <a:schemeClr val="bg1"/>
              </a:solidFill>
            </a:endParaRPr>
          </a:p>
        </p:txBody>
      </p:sp>
    </p:spTree>
    <p:extLst>
      <p:ext uri="{BB962C8B-B14F-4D97-AF65-F5344CB8AC3E}">
        <p14:creationId xmlns:p14="http://schemas.microsoft.com/office/powerpoint/2010/main" val="20713064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l"/>
            <a:r>
              <a:rPr lang="en-US" dirty="0" smtClean="0"/>
              <a:t>Alternative </a:t>
            </a:r>
            <a:r>
              <a:rPr lang="en-US" dirty="0"/>
              <a:t>School Metrics</a:t>
            </a:r>
          </a:p>
        </p:txBody>
      </p:sp>
      <p:sp>
        <p:nvSpPr>
          <p:cNvPr id="3" name="Slide Number Placeholder 2"/>
          <p:cNvSpPr>
            <a:spLocks noGrp="1"/>
          </p:cNvSpPr>
          <p:nvPr>
            <p:ph type="sldNum" sz="quarter" idx="11"/>
          </p:nvPr>
        </p:nvSpPr>
        <p:spPr/>
        <p:txBody>
          <a:bodyPr/>
          <a:lstStyle/>
          <a:p>
            <a:fld id="{80E070DE-EF8D-4EB9-9AEC-3D2F5B9D3957}" type="slidenum">
              <a:rPr lang="en-US" smtClean="0"/>
              <a:pPr/>
              <a:t>36</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98084754"/>
              </p:ext>
            </p:extLst>
          </p:nvPr>
        </p:nvGraphicFramePr>
        <p:xfrm>
          <a:off x="291153" y="1371600"/>
          <a:ext cx="8648877" cy="4632490"/>
        </p:xfrm>
        <a:graphic>
          <a:graphicData uri="http://schemas.openxmlformats.org/drawingml/2006/table">
            <a:tbl>
              <a:tblPr firstRow="1" firstCol="1" bandRow="1"/>
              <a:tblGrid>
                <a:gridCol w="1918647"/>
                <a:gridCol w="116840"/>
                <a:gridCol w="4950027"/>
                <a:gridCol w="116840"/>
                <a:gridCol w="1546523"/>
              </a:tblGrid>
              <a:tr h="316708">
                <a:tc gridSpan="2">
                  <a:txBody>
                    <a:bodyPr/>
                    <a:lstStyle/>
                    <a:p>
                      <a:pPr marL="0" marR="0" algn="ctr">
                        <a:lnSpc>
                          <a:spcPct val="115000"/>
                        </a:lnSpc>
                        <a:spcBef>
                          <a:spcPts val="0"/>
                        </a:spcBef>
                        <a:spcAft>
                          <a:spcPts val="0"/>
                        </a:spcAft>
                      </a:pPr>
                      <a:r>
                        <a:rPr lang="en-US" sz="1400" b="1" dirty="0">
                          <a:solidFill>
                            <a:srgbClr val="FFFFFF"/>
                          </a:solidFill>
                          <a:effectLst/>
                          <a:latin typeface="Calibri"/>
                          <a:ea typeface="Times New Roman"/>
                          <a:cs typeface="Calibri"/>
                        </a:rPr>
                        <a:t>Metric</a:t>
                      </a: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hMerge="1">
                  <a:txBody>
                    <a:bodyPr/>
                    <a:lstStyle/>
                    <a:p>
                      <a:endParaRPr lang="en-US"/>
                    </a:p>
                  </a:txBody>
                  <a:tcPr/>
                </a:tc>
                <a:tc>
                  <a:txBody>
                    <a:bodyPr/>
                    <a:lstStyle/>
                    <a:p>
                      <a:pPr marL="0" marR="0" algn="ctr">
                        <a:lnSpc>
                          <a:spcPct val="115000"/>
                        </a:lnSpc>
                        <a:spcBef>
                          <a:spcPts val="0"/>
                        </a:spcBef>
                        <a:spcAft>
                          <a:spcPts val="0"/>
                        </a:spcAft>
                      </a:pPr>
                      <a:r>
                        <a:rPr lang="en-US" sz="1400" b="1" dirty="0" smtClean="0">
                          <a:solidFill>
                            <a:srgbClr val="FFFFFF"/>
                          </a:solidFill>
                          <a:effectLst/>
                          <a:latin typeface="Calibri"/>
                          <a:ea typeface="Times New Roman"/>
                          <a:cs typeface="Calibri"/>
                        </a:rPr>
                        <a:t>Definition</a:t>
                      </a: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gridSpan="2">
                  <a:txBody>
                    <a:bodyPr/>
                    <a:lstStyle/>
                    <a:p>
                      <a:pPr marL="0" marR="0" algn="ctr" defTabSz="914400" rtl="0" eaLnBrk="1" latinLnBrk="0" hangingPunct="1">
                        <a:lnSpc>
                          <a:spcPct val="115000"/>
                        </a:lnSpc>
                        <a:spcBef>
                          <a:spcPts val="0"/>
                        </a:spcBef>
                        <a:spcAft>
                          <a:spcPts val="0"/>
                        </a:spcAft>
                      </a:pPr>
                      <a:r>
                        <a:rPr lang="en-US" sz="1400" b="1" kern="1200" dirty="0" smtClean="0">
                          <a:solidFill>
                            <a:srgbClr val="FFFFFF"/>
                          </a:solidFill>
                          <a:effectLst/>
                          <a:latin typeface="Calibri"/>
                          <a:ea typeface="Times New Roman"/>
                          <a:cs typeface="Calibri"/>
                        </a:rPr>
                        <a:t>Weight</a:t>
                      </a:r>
                      <a:endParaRPr lang="en-US" sz="1400" b="1" kern="1200" dirty="0">
                        <a:solidFill>
                          <a:srgbClr val="FFFFFF"/>
                        </a:solidFill>
                        <a:effectLst/>
                        <a:latin typeface="Calibri"/>
                        <a:ea typeface="Times New Roman"/>
                        <a:cs typeface="Calibri"/>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F497D"/>
                    </a:solidFill>
                  </a:tcPr>
                </a:tc>
                <a:tc hMerge="1">
                  <a:txBody>
                    <a:bodyPr/>
                    <a:lstStyle/>
                    <a:p>
                      <a:endParaRPr lang="en-US"/>
                    </a:p>
                  </a:txBody>
                  <a:tcPr/>
                </a:tc>
              </a:tr>
              <a:tr h="314266">
                <a:tc gridSpan="5">
                  <a:txBody>
                    <a:bodyPr/>
                    <a:lstStyle/>
                    <a:p>
                      <a:pPr marL="0" marR="0" algn="ctr">
                        <a:lnSpc>
                          <a:spcPct val="115000"/>
                        </a:lnSpc>
                        <a:spcBef>
                          <a:spcPts val="0"/>
                        </a:spcBef>
                        <a:spcAft>
                          <a:spcPts val="0"/>
                        </a:spcAft>
                      </a:pPr>
                      <a:r>
                        <a:rPr lang="en-US" sz="1200" b="1" kern="1200" baseline="0" dirty="0" smtClean="0">
                          <a:solidFill>
                            <a:srgbClr val="1F497D"/>
                          </a:solidFill>
                          <a:effectLst/>
                          <a:latin typeface="Calibri"/>
                          <a:ea typeface="Calibri"/>
                          <a:cs typeface="Calibri"/>
                        </a:rPr>
                        <a:t>Academic Growth</a:t>
                      </a:r>
                      <a:endParaRPr lang="en-US" sz="1200" b="1" kern="1200" baseline="0" dirty="0">
                        <a:solidFill>
                          <a:srgbClr val="1F497D"/>
                        </a:solidFill>
                        <a:effectLst/>
                        <a:latin typeface="Calibri"/>
                        <a:ea typeface="Calibri"/>
                        <a:cs typeface="Calibri"/>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22850">
                <a:tc>
                  <a:txBody>
                    <a:bodyPr/>
                    <a:lstStyle/>
                    <a:p>
                      <a:pPr marL="0" marR="0" algn="ctr">
                        <a:lnSpc>
                          <a:spcPct val="115000"/>
                        </a:lnSpc>
                        <a:spcBef>
                          <a:spcPts val="0"/>
                        </a:spcBef>
                        <a:spcAft>
                          <a:spcPts val="0"/>
                        </a:spcAft>
                      </a:pPr>
                      <a:r>
                        <a:rPr lang="en-US" sz="1200" b="1" baseline="0" dirty="0" smtClean="0">
                          <a:solidFill>
                            <a:srgbClr val="1F497D"/>
                          </a:solidFill>
                          <a:effectLst/>
                          <a:latin typeface="Calibri"/>
                          <a:ea typeface="Calibri"/>
                          <a:cs typeface="Calibri"/>
                        </a:rPr>
                        <a:t>Average Student Growth Percentile</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a:lnSpc>
                          <a:spcPct val="115000"/>
                        </a:lnSpc>
                        <a:spcBef>
                          <a:spcPts val="0"/>
                        </a:spcBef>
                        <a:spcAft>
                          <a:spcPts val="0"/>
                        </a:spcAft>
                      </a:pPr>
                      <a:r>
                        <a:rPr lang="en-US" sz="1200" dirty="0" smtClean="0">
                          <a:solidFill>
                            <a:srgbClr val="000000"/>
                          </a:solidFill>
                          <a:effectLst/>
                          <a:latin typeface="Calibri"/>
                          <a:ea typeface="Times New Roman"/>
                          <a:cs typeface="Calibri"/>
                        </a:rPr>
                        <a:t>Average</a:t>
                      </a:r>
                      <a:r>
                        <a:rPr lang="en-US" sz="1200" baseline="0" dirty="0" smtClean="0">
                          <a:solidFill>
                            <a:srgbClr val="000000"/>
                          </a:solidFill>
                          <a:effectLst/>
                          <a:latin typeface="Calibri"/>
                          <a:ea typeface="Times New Roman"/>
                          <a:cs typeface="Calibri"/>
                        </a:rPr>
                        <a:t> student growth percentile on the STAR reading and math assessments</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gn="ctr">
                        <a:lnSpc>
                          <a:spcPct val="115000"/>
                        </a:lnSpc>
                        <a:spcBef>
                          <a:spcPts val="0"/>
                        </a:spcBef>
                        <a:spcAft>
                          <a:spcPts val="0"/>
                        </a:spcAft>
                      </a:pPr>
                      <a:endParaRPr lang="en-US" sz="105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smtClean="0">
                          <a:effectLst/>
                          <a:latin typeface="Calibri"/>
                          <a:ea typeface="Calibri"/>
                          <a:cs typeface="Times New Roman"/>
                        </a:rPr>
                        <a:t>30%</a:t>
                      </a:r>
                    </a:p>
                    <a:p>
                      <a:pPr marL="0" marR="0" algn="ctr">
                        <a:lnSpc>
                          <a:spcPct val="115000"/>
                        </a:lnSpc>
                        <a:spcBef>
                          <a:spcPts val="0"/>
                        </a:spcBef>
                        <a:spcAft>
                          <a:spcPts val="0"/>
                        </a:spcAft>
                      </a:pPr>
                      <a:r>
                        <a:rPr lang="en-US" sz="1100" dirty="0" smtClean="0">
                          <a:effectLst/>
                          <a:latin typeface="Calibri"/>
                          <a:ea typeface="Calibri"/>
                          <a:cs typeface="Times New Roman"/>
                        </a:rPr>
                        <a:t>(15% reading, 15% math)</a:t>
                      </a:r>
                      <a:endParaRPr lang="en-US" sz="105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522850">
                <a:tc>
                  <a:txBody>
                    <a:bodyPr/>
                    <a:lstStyle/>
                    <a:p>
                      <a:pPr algn="ctr"/>
                      <a:r>
                        <a:rPr lang="en-US" sz="1200" b="1" dirty="0" smtClean="0">
                          <a:solidFill>
                            <a:schemeClr val="tx2"/>
                          </a:solidFill>
                        </a:rPr>
                        <a:t>Percent of Students</a:t>
                      </a:r>
                      <a:r>
                        <a:rPr lang="en-US" sz="1200" b="1" baseline="0" dirty="0" smtClean="0">
                          <a:solidFill>
                            <a:schemeClr val="tx2"/>
                          </a:solidFill>
                        </a:rPr>
                        <a:t> Meeting Growth Targets</a:t>
                      </a:r>
                      <a:endParaRPr lang="en-US" sz="1200" b="1" dirty="0">
                        <a:solidFill>
                          <a:schemeClr val="tx2"/>
                        </a:solidFill>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Percentage of students with a growth percentile of 40</a:t>
                      </a:r>
                      <a:r>
                        <a:rPr lang="en-US" sz="1200" baseline="0" dirty="0" smtClean="0">
                          <a:solidFill>
                            <a:schemeClr val="tx1"/>
                          </a:solidFill>
                        </a:rPr>
                        <a:t> or higher on the STAR reading and math assessments</a:t>
                      </a:r>
                      <a:endParaRPr lang="en-US" sz="1200" dirty="0" smtClean="0">
                        <a:solidFill>
                          <a:schemeClr val="tx1"/>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prstDash val="solid"/>
                    </a:lnB>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prstDash val="solid"/>
                    </a:lnB>
                    <a:solidFill>
                      <a:schemeClr val="bg1"/>
                    </a:solidFill>
                  </a:tcPr>
                </a:tc>
                <a:tc hMerge="1">
                  <a:txBody>
                    <a:bodyPr/>
                    <a:lstStyle/>
                    <a:p>
                      <a:pPr algn="ctr"/>
                      <a:endParaRPr lang="en-US" sz="1400" baseline="0" dirty="0" smtClean="0">
                        <a:solidFill>
                          <a:schemeClr val="tx1"/>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prstDash val="solid"/>
                    </a:lnB>
                    <a:solidFill>
                      <a:schemeClr val="bg1"/>
                    </a:solidFill>
                  </a:tcPr>
                </a:tc>
                <a:tc>
                  <a:txBody>
                    <a:bodyPr/>
                    <a:lstStyle/>
                    <a:p>
                      <a:pPr algn="ctr"/>
                      <a:r>
                        <a:rPr lang="en-US" sz="1400" baseline="0" dirty="0" smtClean="0">
                          <a:solidFill>
                            <a:schemeClr val="tx1"/>
                          </a:solidFill>
                        </a:rPr>
                        <a:t>10%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prstDash val="solid"/>
                    </a:lnB>
                    <a:solidFill>
                      <a:schemeClr val="bg1"/>
                    </a:solidFill>
                  </a:tcPr>
                </a:tc>
              </a:tr>
              <a:tr h="313541">
                <a:tc>
                  <a:txBody>
                    <a:bodyPr/>
                    <a:lstStyle/>
                    <a:p>
                      <a:pPr algn="ctr"/>
                      <a:r>
                        <a:rPr lang="en-US" sz="1200" b="1" dirty="0" smtClean="0">
                          <a:solidFill>
                            <a:srgbClr val="7030A0"/>
                          </a:solidFill>
                        </a:rPr>
                        <a:t>Diverse</a:t>
                      </a:r>
                      <a:r>
                        <a:rPr lang="en-US" sz="1200" b="1" baseline="0" dirty="0" smtClean="0">
                          <a:solidFill>
                            <a:srgbClr val="7030A0"/>
                          </a:solidFill>
                        </a:rPr>
                        <a:t> Learner Support</a:t>
                      </a:r>
                      <a:endParaRPr lang="en-US" sz="1200" b="1" dirty="0">
                        <a:solidFill>
                          <a:srgbClr val="7030A0"/>
                        </a:solidFill>
                      </a:endParaRPr>
                    </a:p>
                  </a:txBody>
                  <a:tcPr marL="40613" marR="40613" marT="0" marB="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Metric</a:t>
                      </a:r>
                      <a:r>
                        <a:rPr lang="en-US" sz="1200" baseline="0" dirty="0" smtClean="0">
                          <a:solidFill>
                            <a:srgbClr val="7030A0"/>
                          </a:solidFill>
                        </a:rPr>
                        <a:t> TBD – in development w/ Office of Diverse Learner Supports &amp; Services</a:t>
                      </a:r>
                      <a:endParaRPr lang="en-US" sz="1200" dirty="0" smtClean="0">
                        <a:solidFill>
                          <a:srgbClr val="7030A0"/>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sz="1400" baseline="0" dirty="0" smtClean="0">
                        <a:solidFill>
                          <a:schemeClr val="tx1"/>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baseline="0" dirty="0" smtClean="0">
                          <a:solidFill>
                            <a:srgbClr val="7030A0"/>
                          </a:solidFill>
                        </a:rPr>
                        <a:t>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13541">
                <a:tc gridSpan="5">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kern="1200" baseline="0" dirty="0" smtClean="0">
                          <a:solidFill>
                            <a:srgbClr val="1F497D"/>
                          </a:solidFill>
                          <a:effectLst/>
                          <a:latin typeface="+mn-lt"/>
                          <a:ea typeface="Calibri"/>
                          <a:cs typeface="Calibri"/>
                        </a:rPr>
                        <a:t>Student Engagement</a:t>
                      </a: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3243">
                <a:tc>
                  <a:txBody>
                    <a:bodyPr/>
                    <a:lstStyle/>
                    <a:p>
                      <a:pPr marL="0" marR="0" algn="ctr">
                        <a:lnSpc>
                          <a:spcPct val="115000"/>
                        </a:lnSpc>
                        <a:spcBef>
                          <a:spcPts val="0"/>
                        </a:spcBef>
                        <a:spcAft>
                          <a:spcPts val="0"/>
                        </a:spcAft>
                      </a:pPr>
                      <a:r>
                        <a:rPr lang="en-US" sz="1200" b="1" dirty="0">
                          <a:solidFill>
                            <a:srgbClr val="1F497D"/>
                          </a:solidFill>
                          <a:effectLst/>
                          <a:latin typeface="Calibri"/>
                          <a:ea typeface="Times New Roman"/>
                          <a:cs typeface="Calibri"/>
                        </a:rPr>
                        <a:t>1-Year Graduation Rate</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a:lnSpc>
                          <a:spcPct val="115000"/>
                        </a:lnSpc>
                        <a:spcBef>
                          <a:spcPts val="0"/>
                        </a:spcBef>
                        <a:spcAft>
                          <a:spcPts val="0"/>
                        </a:spcAft>
                      </a:pPr>
                      <a:r>
                        <a:rPr lang="en-US" sz="1200" dirty="0">
                          <a:solidFill>
                            <a:srgbClr val="000000"/>
                          </a:solidFill>
                          <a:effectLst/>
                          <a:latin typeface="Calibri"/>
                          <a:ea typeface="Times New Roman"/>
                          <a:cs typeface="Calibri"/>
                        </a:rPr>
                        <a:t>Percent of </a:t>
                      </a:r>
                      <a:r>
                        <a:rPr lang="en-US" sz="1200" dirty="0" smtClean="0">
                          <a:solidFill>
                            <a:srgbClr val="000000"/>
                          </a:solidFill>
                          <a:effectLst/>
                          <a:latin typeface="Calibri"/>
                          <a:ea typeface="Times New Roman"/>
                          <a:cs typeface="Calibri"/>
                        </a:rPr>
                        <a:t>graduation-eligible </a:t>
                      </a:r>
                      <a:r>
                        <a:rPr lang="en-US" sz="1200" dirty="0">
                          <a:solidFill>
                            <a:srgbClr val="000000"/>
                          </a:solidFill>
                          <a:effectLst/>
                          <a:latin typeface="Calibri"/>
                          <a:ea typeface="Times New Roman"/>
                          <a:cs typeface="Calibri"/>
                        </a:rPr>
                        <a:t>students who graduate </a:t>
                      </a:r>
                      <a:r>
                        <a:rPr lang="en-US" sz="1200" dirty="0" smtClean="0">
                          <a:solidFill>
                            <a:srgbClr val="000000"/>
                          </a:solidFill>
                          <a:effectLst/>
                          <a:latin typeface="Calibri"/>
                          <a:ea typeface="Times New Roman"/>
                          <a:cs typeface="Calibri"/>
                        </a:rPr>
                        <a:t>during the</a:t>
                      </a:r>
                      <a:r>
                        <a:rPr lang="en-US" sz="1200" baseline="0" dirty="0" smtClean="0">
                          <a:solidFill>
                            <a:srgbClr val="000000"/>
                          </a:solidFill>
                          <a:effectLst/>
                          <a:latin typeface="Calibri"/>
                          <a:ea typeface="Times New Roman"/>
                          <a:cs typeface="Calibri"/>
                        </a:rPr>
                        <a:t> </a:t>
                      </a:r>
                      <a:r>
                        <a:rPr lang="en-US" sz="1200" dirty="0" smtClean="0">
                          <a:solidFill>
                            <a:srgbClr val="000000"/>
                          </a:solidFill>
                          <a:effectLst/>
                          <a:latin typeface="Calibri"/>
                          <a:ea typeface="Times New Roman"/>
                          <a:cs typeface="Calibri"/>
                        </a:rPr>
                        <a:t>school </a:t>
                      </a:r>
                      <a:r>
                        <a:rPr lang="en-US" sz="1200" dirty="0">
                          <a:solidFill>
                            <a:srgbClr val="000000"/>
                          </a:solidFill>
                          <a:effectLst/>
                          <a:latin typeface="Calibri"/>
                          <a:ea typeface="Times New Roman"/>
                          <a:cs typeface="Calibri"/>
                        </a:rPr>
                        <a:t>year</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gn="ctr">
                        <a:lnSpc>
                          <a:spcPct val="115000"/>
                        </a:lnSpc>
                        <a:spcBef>
                          <a:spcPts val="0"/>
                        </a:spcBef>
                        <a:spcAft>
                          <a:spcPts val="0"/>
                        </a:spcAft>
                      </a:pP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smtClean="0">
                          <a:solidFill>
                            <a:srgbClr val="7030A0"/>
                          </a:solidFill>
                          <a:effectLst/>
                          <a:latin typeface="Calibri"/>
                          <a:ea typeface="Calibri"/>
                          <a:cs typeface="Times New Roman"/>
                        </a:rPr>
                        <a:t>15%</a:t>
                      </a:r>
                      <a:endParaRPr lang="en-US" sz="1400" dirty="0">
                        <a:solidFill>
                          <a:srgbClr val="7030A0"/>
                        </a:solidFill>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04800">
                <a:tc>
                  <a:txBody>
                    <a:bodyPr/>
                    <a:lstStyle/>
                    <a:p>
                      <a:pPr marL="0" marR="0" algn="ctr">
                        <a:lnSpc>
                          <a:spcPct val="115000"/>
                        </a:lnSpc>
                        <a:spcBef>
                          <a:spcPts val="0"/>
                        </a:spcBef>
                        <a:spcAft>
                          <a:spcPts val="0"/>
                        </a:spcAft>
                      </a:pPr>
                      <a:r>
                        <a:rPr lang="en-US" sz="1200" b="1" dirty="0">
                          <a:solidFill>
                            <a:srgbClr val="1F497D"/>
                          </a:solidFill>
                          <a:effectLst/>
                          <a:latin typeface="Calibri"/>
                          <a:ea typeface="Times New Roman"/>
                          <a:cs typeface="Calibri"/>
                        </a:rPr>
                        <a:t>Credit Attainment</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a:lnSpc>
                          <a:spcPct val="115000"/>
                        </a:lnSpc>
                        <a:spcBef>
                          <a:spcPts val="0"/>
                        </a:spcBef>
                        <a:spcAft>
                          <a:spcPts val="0"/>
                        </a:spcAft>
                      </a:pPr>
                      <a:r>
                        <a:rPr lang="en-US" sz="1200" dirty="0">
                          <a:solidFill>
                            <a:srgbClr val="000000"/>
                          </a:solidFill>
                          <a:effectLst/>
                          <a:latin typeface="Calibri"/>
                          <a:ea typeface="Times New Roman"/>
                          <a:cs typeface="Calibri"/>
                        </a:rPr>
                        <a:t>Percent of </a:t>
                      </a:r>
                      <a:r>
                        <a:rPr lang="en-US" sz="1200" dirty="0" smtClean="0">
                          <a:solidFill>
                            <a:srgbClr val="000000"/>
                          </a:solidFill>
                          <a:effectLst/>
                          <a:latin typeface="Calibri"/>
                          <a:ea typeface="Times New Roman"/>
                          <a:cs typeface="Calibri"/>
                        </a:rPr>
                        <a:t>students who </a:t>
                      </a:r>
                      <a:r>
                        <a:rPr lang="en-US" sz="1200" dirty="0">
                          <a:solidFill>
                            <a:srgbClr val="000000"/>
                          </a:solidFill>
                          <a:effectLst/>
                          <a:latin typeface="Calibri"/>
                          <a:ea typeface="Times New Roman"/>
                          <a:cs typeface="Calibri"/>
                        </a:rPr>
                        <a:t>earn the total possible credits at their school of </a:t>
                      </a:r>
                      <a:r>
                        <a:rPr lang="en-US" sz="1200" dirty="0" smtClean="0">
                          <a:solidFill>
                            <a:srgbClr val="000000"/>
                          </a:solidFill>
                          <a:effectLst/>
                          <a:latin typeface="Calibri"/>
                          <a:ea typeface="Times New Roman"/>
                          <a:cs typeface="Calibri"/>
                        </a:rPr>
                        <a:t>enrollment</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gn="ctr">
                        <a:lnSpc>
                          <a:spcPct val="115000"/>
                        </a:lnSpc>
                        <a:spcBef>
                          <a:spcPts val="0"/>
                        </a:spcBef>
                        <a:spcAft>
                          <a:spcPts val="0"/>
                        </a:spcAft>
                      </a:pP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smtClean="0">
                          <a:effectLst/>
                          <a:latin typeface="Calibri"/>
                          <a:ea typeface="Calibri"/>
                          <a:cs typeface="Times New Roman"/>
                        </a:rPr>
                        <a:t>15%</a:t>
                      </a: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522850">
                <a:tc>
                  <a:txBody>
                    <a:bodyPr/>
                    <a:lstStyle/>
                    <a:p>
                      <a:pPr marL="0" marR="0" algn="ctr">
                        <a:lnSpc>
                          <a:spcPct val="115000"/>
                        </a:lnSpc>
                        <a:spcBef>
                          <a:spcPts val="0"/>
                        </a:spcBef>
                        <a:spcAft>
                          <a:spcPts val="0"/>
                        </a:spcAft>
                      </a:pPr>
                      <a:r>
                        <a:rPr lang="en-US" sz="1200" b="1" dirty="0">
                          <a:solidFill>
                            <a:srgbClr val="1F497D"/>
                          </a:solidFill>
                          <a:effectLst/>
                          <a:latin typeface="Calibri"/>
                          <a:ea typeface="Times New Roman"/>
                          <a:cs typeface="Calibri"/>
                        </a:rPr>
                        <a:t>Annual </a:t>
                      </a:r>
                      <a:r>
                        <a:rPr lang="en-US" sz="1200" b="1" dirty="0" smtClean="0">
                          <a:solidFill>
                            <a:srgbClr val="1F497D"/>
                          </a:solidFill>
                          <a:effectLst/>
                          <a:latin typeface="Calibri"/>
                          <a:ea typeface="Times New Roman"/>
                          <a:cs typeface="Calibri"/>
                        </a:rPr>
                        <a:t>Stabilization Rate</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a:lnSpc>
                          <a:spcPct val="115000"/>
                        </a:lnSpc>
                        <a:spcBef>
                          <a:spcPts val="0"/>
                        </a:spcBef>
                        <a:spcAft>
                          <a:spcPts val="0"/>
                        </a:spcAft>
                      </a:pPr>
                      <a:r>
                        <a:rPr lang="en-US" sz="1200" dirty="0" smtClean="0">
                          <a:solidFill>
                            <a:srgbClr val="000000"/>
                          </a:solidFill>
                          <a:effectLst/>
                          <a:latin typeface="+mn-lt"/>
                          <a:ea typeface="Times New Roman"/>
                          <a:cs typeface="Calibri"/>
                        </a:rPr>
                        <a:t>Percent of</a:t>
                      </a:r>
                      <a:r>
                        <a:rPr lang="en-US" sz="1200" baseline="0" dirty="0" smtClean="0">
                          <a:solidFill>
                            <a:srgbClr val="000000"/>
                          </a:solidFill>
                          <a:effectLst/>
                          <a:latin typeface="+mn-lt"/>
                          <a:ea typeface="Times New Roman"/>
                          <a:cs typeface="Calibri"/>
                        </a:rPr>
                        <a:t> stable </a:t>
                      </a:r>
                      <a:r>
                        <a:rPr lang="en-US" sz="1200" dirty="0" smtClean="0">
                          <a:solidFill>
                            <a:srgbClr val="000000"/>
                          </a:solidFill>
                          <a:effectLst/>
                          <a:latin typeface="+mn-lt"/>
                          <a:ea typeface="Times New Roman"/>
                          <a:cs typeface="Calibri"/>
                        </a:rPr>
                        <a:t>students*</a:t>
                      </a:r>
                      <a:r>
                        <a:rPr lang="en-US" sz="1200" baseline="0" dirty="0" smtClean="0">
                          <a:solidFill>
                            <a:srgbClr val="000000"/>
                          </a:solidFill>
                          <a:effectLst/>
                          <a:latin typeface="+mn-lt"/>
                          <a:ea typeface="Times New Roman"/>
                          <a:cs typeface="Calibri"/>
                        </a:rPr>
                        <a:t> </a:t>
                      </a:r>
                      <a:r>
                        <a:rPr lang="en-US" sz="1200" dirty="0" smtClean="0">
                          <a:solidFill>
                            <a:srgbClr val="000000"/>
                          </a:solidFill>
                          <a:effectLst/>
                          <a:latin typeface="+mn-lt"/>
                          <a:ea typeface="Times New Roman"/>
                          <a:cs typeface="Calibri"/>
                        </a:rPr>
                        <a:t>enrolled during</a:t>
                      </a:r>
                      <a:r>
                        <a:rPr lang="en-US" sz="1200" baseline="0" dirty="0" smtClean="0">
                          <a:solidFill>
                            <a:srgbClr val="000000"/>
                          </a:solidFill>
                          <a:effectLst/>
                          <a:latin typeface="+mn-lt"/>
                          <a:ea typeface="Times New Roman"/>
                          <a:cs typeface="Calibri"/>
                        </a:rPr>
                        <a:t> the school year who remain enrolled at the end of the school year or who complete the program</a:t>
                      </a:r>
                      <a:endParaRPr lang="en-US" sz="1200" dirty="0" smtClean="0">
                        <a:solidFill>
                          <a:srgbClr val="000000"/>
                        </a:solidFill>
                        <a:effectLst/>
                        <a:latin typeface="+mn-lt"/>
                        <a:ea typeface="Times New Roman"/>
                        <a:cs typeface="Calibri"/>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nSpc>
                          <a:spcPct val="115000"/>
                        </a:lnSpc>
                        <a:spcBef>
                          <a:spcPts val="0"/>
                        </a:spcBef>
                        <a:spcAft>
                          <a:spcPts val="0"/>
                        </a:spcAft>
                      </a:pPr>
                      <a:endParaRPr lang="en-US" sz="1200" dirty="0" smtClean="0">
                        <a:solidFill>
                          <a:srgbClr val="000000"/>
                        </a:solidFill>
                        <a:effectLst/>
                        <a:latin typeface="+mn-lt"/>
                        <a:ea typeface="Times New Roman"/>
                        <a:cs typeface="Calibri"/>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gn="ctr">
                        <a:lnSpc>
                          <a:spcPct val="115000"/>
                        </a:lnSpc>
                        <a:spcBef>
                          <a:spcPts val="0"/>
                        </a:spcBef>
                        <a:spcAft>
                          <a:spcPts val="0"/>
                        </a:spcAft>
                      </a:pPr>
                      <a:endParaRPr lang="en-US" sz="1400" dirty="0" smtClean="0">
                        <a:solidFill>
                          <a:srgbClr val="000000"/>
                        </a:solidFill>
                        <a:effectLst/>
                        <a:latin typeface="+mn-lt"/>
                        <a:ea typeface="Times New Roman"/>
                        <a:cs typeface="Calibri"/>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smtClean="0">
                          <a:solidFill>
                            <a:srgbClr val="000000"/>
                          </a:solidFill>
                          <a:effectLst/>
                          <a:latin typeface="+mn-lt"/>
                          <a:ea typeface="Times New Roman"/>
                          <a:cs typeface="Calibri"/>
                        </a:rPr>
                        <a:t>15%</a:t>
                      </a: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91550">
                <a:tc>
                  <a:txBody>
                    <a:bodyPr/>
                    <a:lstStyle/>
                    <a:p>
                      <a:pPr marL="0" marR="0" algn="ctr">
                        <a:lnSpc>
                          <a:spcPct val="115000"/>
                        </a:lnSpc>
                        <a:spcBef>
                          <a:spcPts val="0"/>
                        </a:spcBef>
                        <a:spcAft>
                          <a:spcPts val="0"/>
                        </a:spcAft>
                      </a:pPr>
                      <a:r>
                        <a:rPr lang="en-US" sz="1200" b="1" dirty="0">
                          <a:solidFill>
                            <a:srgbClr val="1F497D"/>
                          </a:solidFill>
                          <a:effectLst/>
                          <a:latin typeface="Calibri"/>
                          <a:ea typeface="Times New Roman"/>
                          <a:cs typeface="Calibri"/>
                        </a:rPr>
                        <a:t>Average Daily Attendance</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a:lnSpc>
                          <a:spcPct val="115000"/>
                        </a:lnSpc>
                        <a:spcBef>
                          <a:spcPts val="0"/>
                        </a:spcBef>
                        <a:spcAft>
                          <a:spcPts val="0"/>
                        </a:spcAft>
                      </a:pPr>
                      <a:r>
                        <a:rPr lang="en-US" sz="1200" dirty="0">
                          <a:solidFill>
                            <a:srgbClr val="000000"/>
                          </a:solidFill>
                          <a:effectLst/>
                          <a:latin typeface="Calibri"/>
                          <a:ea typeface="Times New Roman"/>
                          <a:cs typeface="Calibri"/>
                        </a:rPr>
                        <a:t>Percent of days attended by students enrolled at the school </a:t>
                      </a:r>
                      <a:r>
                        <a:rPr lang="en-US" sz="1200" dirty="0" smtClean="0">
                          <a:solidFill>
                            <a:srgbClr val="000000"/>
                          </a:solidFill>
                          <a:effectLst/>
                          <a:latin typeface="Calibri"/>
                          <a:ea typeface="Times New Roman"/>
                          <a:cs typeface="Calibri"/>
                        </a:rPr>
                        <a:t>at</a:t>
                      </a:r>
                      <a:r>
                        <a:rPr lang="en-US" sz="1200" baseline="0" dirty="0" smtClean="0">
                          <a:solidFill>
                            <a:srgbClr val="000000"/>
                          </a:solidFill>
                          <a:effectLst/>
                          <a:latin typeface="Calibri"/>
                          <a:ea typeface="Times New Roman"/>
                          <a:cs typeface="Calibri"/>
                        </a:rPr>
                        <a:t> year-end</a:t>
                      </a:r>
                      <a:r>
                        <a:rPr lang="en-US" sz="1200" dirty="0" smtClean="0">
                          <a:solidFill>
                            <a:srgbClr val="000000"/>
                          </a:solidFill>
                          <a:effectLst/>
                          <a:latin typeface="Calibri"/>
                          <a:ea typeface="Times New Roman"/>
                          <a:cs typeface="Calibri"/>
                        </a:rPr>
                        <a:t> </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gn="ctr">
                        <a:lnSpc>
                          <a:spcPct val="115000"/>
                        </a:lnSpc>
                        <a:spcBef>
                          <a:spcPts val="0"/>
                        </a:spcBef>
                        <a:spcAft>
                          <a:spcPts val="0"/>
                        </a:spcAft>
                      </a:pP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smtClean="0">
                          <a:effectLst/>
                          <a:latin typeface="Calibri"/>
                          <a:ea typeface="Calibri"/>
                          <a:cs typeface="Times New Roman"/>
                        </a:rPr>
                        <a:t>5%</a:t>
                      </a: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642786">
                <a:tc>
                  <a:txBody>
                    <a:bodyPr/>
                    <a:lstStyle/>
                    <a:p>
                      <a:pPr marL="0" marR="0" algn="ctr">
                        <a:lnSpc>
                          <a:spcPct val="115000"/>
                        </a:lnSpc>
                        <a:spcBef>
                          <a:spcPts val="0"/>
                        </a:spcBef>
                        <a:spcAft>
                          <a:spcPts val="0"/>
                        </a:spcAft>
                      </a:pPr>
                      <a:r>
                        <a:rPr lang="en-US" sz="1200" b="1" dirty="0">
                          <a:solidFill>
                            <a:srgbClr val="1F497D"/>
                          </a:solidFill>
                          <a:effectLst/>
                          <a:latin typeface="Calibri"/>
                          <a:ea typeface="Times New Roman"/>
                          <a:cs typeface="Calibri"/>
                        </a:rPr>
                        <a:t>Growth in Attendance </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gridSpan="3">
                  <a:txBody>
                    <a:bodyPr/>
                    <a:lstStyle/>
                    <a:p>
                      <a:pPr marL="0" marR="0">
                        <a:lnSpc>
                          <a:spcPct val="115000"/>
                        </a:lnSpc>
                        <a:spcBef>
                          <a:spcPts val="0"/>
                        </a:spcBef>
                        <a:spcAft>
                          <a:spcPts val="0"/>
                        </a:spcAft>
                      </a:pPr>
                      <a:r>
                        <a:rPr lang="en-US" sz="1200" dirty="0">
                          <a:solidFill>
                            <a:srgbClr val="000000"/>
                          </a:solidFill>
                          <a:effectLst/>
                          <a:latin typeface="Calibri"/>
                          <a:ea typeface="Times New Roman"/>
                          <a:cs typeface="Calibri"/>
                        </a:rPr>
                        <a:t>Percent </a:t>
                      </a:r>
                      <a:r>
                        <a:rPr lang="en-US" sz="1200" dirty="0" smtClean="0">
                          <a:solidFill>
                            <a:srgbClr val="000000"/>
                          </a:solidFill>
                          <a:effectLst/>
                          <a:latin typeface="Calibri"/>
                          <a:ea typeface="Times New Roman"/>
                          <a:cs typeface="Calibri"/>
                        </a:rPr>
                        <a:t>of stable students*</a:t>
                      </a:r>
                      <a:r>
                        <a:rPr lang="en-US" sz="1200" baseline="0" dirty="0" smtClean="0">
                          <a:solidFill>
                            <a:srgbClr val="000000"/>
                          </a:solidFill>
                          <a:effectLst/>
                          <a:latin typeface="Calibri"/>
                          <a:ea typeface="Times New Roman"/>
                          <a:cs typeface="Calibri"/>
                        </a:rPr>
                        <a:t> </a:t>
                      </a:r>
                      <a:r>
                        <a:rPr lang="en-US" sz="1200" dirty="0" smtClean="0">
                          <a:solidFill>
                            <a:srgbClr val="000000"/>
                          </a:solidFill>
                          <a:effectLst/>
                          <a:latin typeface="Calibri"/>
                          <a:ea typeface="Times New Roman"/>
                          <a:cs typeface="Calibri"/>
                        </a:rPr>
                        <a:t>that </a:t>
                      </a:r>
                      <a:r>
                        <a:rPr lang="en-US" sz="1200" dirty="0">
                          <a:solidFill>
                            <a:srgbClr val="000000"/>
                          </a:solidFill>
                          <a:effectLst/>
                          <a:latin typeface="Calibri"/>
                          <a:ea typeface="Times New Roman"/>
                          <a:cs typeface="Calibri"/>
                        </a:rPr>
                        <a:t>show an </a:t>
                      </a:r>
                      <a:r>
                        <a:rPr lang="en-US" sz="1200" dirty="0" smtClean="0">
                          <a:solidFill>
                            <a:srgbClr val="000000"/>
                          </a:solidFill>
                          <a:effectLst/>
                          <a:latin typeface="Calibri"/>
                          <a:ea typeface="Times New Roman"/>
                          <a:cs typeface="Calibri"/>
                        </a:rPr>
                        <a:t>improvement </a:t>
                      </a:r>
                      <a:r>
                        <a:rPr lang="en-US" sz="1200" dirty="0">
                          <a:solidFill>
                            <a:srgbClr val="000000"/>
                          </a:solidFill>
                          <a:effectLst/>
                          <a:latin typeface="Calibri"/>
                          <a:ea typeface="Times New Roman"/>
                          <a:cs typeface="Calibri"/>
                        </a:rPr>
                        <a:t>in their individual daily attendance rates </a:t>
                      </a:r>
                      <a:r>
                        <a:rPr lang="en-US" sz="1200" dirty="0" smtClean="0">
                          <a:solidFill>
                            <a:srgbClr val="000000"/>
                          </a:solidFill>
                          <a:effectLst/>
                          <a:latin typeface="Calibri"/>
                          <a:ea typeface="Times New Roman"/>
                          <a:cs typeface="Calibri"/>
                        </a:rPr>
                        <a:t>compared </a:t>
                      </a:r>
                      <a:r>
                        <a:rPr lang="en-US" sz="1200" dirty="0">
                          <a:solidFill>
                            <a:srgbClr val="000000"/>
                          </a:solidFill>
                          <a:effectLst/>
                          <a:latin typeface="Calibri"/>
                          <a:ea typeface="Times New Roman"/>
                          <a:cs typeface="Calibri"/>
                        </a:rPr>
                        <a:t>to their individual daily attendance rate in the previous school </a:t>
                      </a:r>
                      <a:r>
                        <a:rPr lang="en-US" sz="1200" dirty="0" smtClean="0">
                          <a:solidFill>
                            <a:srgbClr val="000000"/>
                          </a:solidFill>
                          <a:effectLst/>
                          <a:latin typeface="Calibri"/>
                          <a:ea typeface="Times New Roman"/>
                          <a:cs typeface="Calibri"/>
                        </a:rPr>
                        <a:t>year</a:t>
                      </a: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nSpc>
                          <a:spcPct val="115000"/>
                        </a:lnSpc>
                        <a:spcBef>
                          <a:spcPts val="0"/>
                        </a:spcBef>
                        <a:spcAft>
                          <a:spcPts val="0"/>
                        </a:spcAft>
                      </a:pPr>
                      <a:endParaRPr lang="en-US" sz="12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hMerge="1">
                  <a:txBody>
                    <a:bodyPr/>
                    <a:lstStyle/>
                    <a:p>
                      <a:pPr marL="0" marR="0" algn="ctr">
                        <a:lnSpc>
                          <a:spcPct val="115000"/>
                        </a:lnSpc>
                        <a:spcBef>
                          <a:spcPts val="0"/>
                        </a:spcBef>
                        <a:spcAft>
                          <a:spcPts val="0"/>
                        </a:spcAft>
                      </a:pP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400" dirty="0" smtClean="0">
                          <a:effectLst/>
                          <a:latin typeface="Calibri"/>
                          <a:ea typeface="Calibri"/>
                          <a:cs typeface="Times New Roman"/>
                        </a:rPr>
                        <a:t>5%</a:t>
                      </a:r>
                      <a:endParaRPr lang="en-US" sz="1400" dirty="0">
                        <a:effectLst/>
                        <a:latin typeface="Calibri"/>
                        <a:ea typeface="Calibri"/>
                        <a:cs typeface="Times New Roman"/>
                      </a:endParaRPr>
                    </a:p>
                  </a:txBody>
                  <a:tcPr marL="40613" marR="40613"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bl>
          </a:graphicData>
        </a:graphic>
      </p:graphicFrame>
      <p:sp>
        <p:nvSpPr>
          <p:cNvPr id="2" name="TextBox 1"/>
          <p:cNvSpPr txBox="1"/>
          <p:nvPr/>
        </p:nvSpPr>
        <p:spPr>
          <a:xfrm>
            <a:off x="291152" y="6065924"/>
            <a:ext cx="8610600" cy="276999"/>
          </a:xfrm>
          <a:prstGeom prst="rect">
            <a:avLst/>
          </a:prstGeom>
          <a:noFill/>
        </p:spPr>
        <p:txBody>
          <a:bodyPr wrap="square" rtlCol="0">
            <a:spAutoFit/>
          </a:bodyPr>
          <a:lstStyle/>
          <a:p>
            <a:r>
              <a:rPr lang="en-US" sz="1200" dirty="0" smtClean="0"/>
              <a:t>*Stable students have at least 42.5 (1 quarter) of membership days in a school</a:t>
            </a:r>
            <a:endParaRPr lang="en-US" sz="1200" dirty="0"/>
          </a:p>
        </p:txBody>
      </p:sp>
      <p:sp>
        <p:nvSpPr>
          <p:cNvPr id="5" name="Footer Placeholder 4"/>
          <p:cNvSpPr>
            <a:spLocks noGrp="1"/>
          </p:cNvSpPr>
          <p:nvPr>
            <p:ph type="ftr" sz="quarter" idx="10"/>
          </p:nvPr>
        </p:nvSpPr>
        <p:spPr/>
        <p:txBody>
          <a:bodyPr/>
          <a:lstStyle/>
          <a:p>
            <a:r>
              <a:rPr lang="en-US" dirty="0" smtClean="0"/>
              <a:t>Office of Accountability</a:t>
            </a:r>
            <a:endParaRPr lang="en-US" dirty="0"/>
          </a:p>
        </p:txBody>
      </p:sp>
      <p:sp>
        <p:nvSpPr>
          <p:cNvPr id="8" name="TextBox 7"/>
          <p:cNvSpPr txBox="1"/>
          <p:nvPr/>
        </p:nvSpPr>
        <p:spPr>
          <a:xfrm>
            <a:off x="3505200" y="8498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31586528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ea typeface="ＭＳ Ｐゴシック" charset="-128"/>
              </a:rPr>
              <a:t>Average Student Growth Percentile</a:t>
            </a:r>
          </a:p>
        </p:txBody>
      </p:sp>
      <p:sp>
        <p:nvSpPr>
          <p:cNvPr id="3" name="Content Placeholder 2"/>
          <p:cNvSpPr>
            <a:spLocks noGrp="1"/>
          </p:cNvSpPr>
          <p:nvPr>
            <p:ph idx="1"/>
          </p:nvPr>
        </p:nvSpPr>
        <p:spPr>
          <a:xfrm>
            <a:off x="152400" y="1143001"/>
            <a:ext cx="8839200" cy="5105399"/>
          </a:xfrm>
        </p:spPr>
        <p:txBody>
          <a:bodyPr/>
          <a:lstStyle/>
          <a:p>
            <a:pPr marL="0" indent="0">
              <a:spcBef>
                <a:spcPts val="0"/>
              </a:spcBef>
              <a:buFont typeface="Wingdings" charset="2"/>
              <a:buNone/>
              <a:defRPr/>
            </a:pPr>
            <a:r>
              <a:rPr lang="en-US" sz="1600" b="1" u="sng" dirty="0" smtClean="0">
                <a:ea typeface="ＭＳ Ｐゴシック" charset="-128"/>
              </a:rPr>
              <a:t>Definitions</a:t>
            </a:r>
          </a:p>
          <a:p>
            <a:pPr>
              <a:spcBef>
                <a:spcPts val="0"/>
              </a:spcBef>
              <a:defRPr/>
            </a:pPr>
            <a:r>
              <a:rPr lang="en-US" sz="1600" dirty="0" smtClean="0">
                <a:ea typeface="ＭＳ Ｐゴシック" charset="-128"/>
              </a:rPr>
              <a:t>Average Fall-to-Spring, Fall-to-Winter, or Winter-to-Spring </a:t>
            </a:r>
            <a:r>
              <a:rPr lang="en-US" sz="1600" dirty="0">
                <a:ea typeface="ＭＳ Ｐゴシック" charset="-128"/>
              </a:rPr>
              <a:t>growth </a:t>
            </a:r>
            <a:r>
              <a:rPr lang="en-US" sz="1600" dirty="0" smtClean="0">
                <a:ea typeface="ＭＳ Ｐゴシック" charset="-128"/>
              </a:rPr>
              <a:t>percentile of </a:t>
            </a:r>
            <a:r>
              <a:rPr lang="en-US" sz="1600" dirty="0">
                <a:ea typeface="ＭＳ Ｐゴシック" charset="-128"/>
              </a:rPr>
              <a:t>students on the </a:t>
            </a:r>
            <a:r>
              <a:rPr lang="en-US" sz="1600" dirty="0" smtClean="0">
                <a:ea typeface="ＭＳ Ｐゴシック" charset="-128"/>
              </a:rPr>
              <a:t>STAR reading and math assessments. </a:t>
            </a:r>
            <a:endParaRPr lang="en-US" sz="1600" b="1" u="sng" dirty="0">
              <a:ea typeface="ＭＳ Ｐゴシック" charset="-128"/>
            </a:endParaRPr>
          </a:p>
          <a:p>
            <a:pPr marL="231775"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Calculation</a:t>
            </a:r>
            <a:endParaRPr lang="en-US" sz="1600" b="1" u="sng" dirty="0">
              <a:ea typeface="ＭＳ Ｐゴシック" charset="-128"/>
            </a:endParaRPr>
          </a:p>
          <a:p>
            <a:pPr>
              <a:spcBef>
                <a:spcPts val="0"/>
              </a:spcBef>
              <a:defRPr/>
            </a:pPr>
            <a:r>
              <a:rPr lang="en-US" sz="1600" dirty="0"/>
              <a:t>For each school, </a:t>
            </a:r>
            <a:r>
              <a:rPr lang="en-US" sz="1600" dirty="0" smtClean="0"/>
              <a:t> an average student growth percentile </a:t>
            </a:r>
            <a:r>
              <a:rPr lang="en-US" sz="1600" dirty="0"/>
              <a:t>will be </a:t>
            </a:r>
            <a:r>
              <a:rPr lang="en-US" sz="1600" dirty="0" smtClean="0"/>
              <a:t>calculated</a:t>
            </a:r>
            <a:r>
              <a:rPr lang="en-US" sz="1600" dirty="0"/>
              <a:t> </a:t>
            </a:r>
            <a:r>
              <a:rPr lang="en-US" sz="1600" dirty="0" smtClean="0"/>
              <a:t>from available individual growth percentiles from Fall-to-Spring, Fall-to-Winter, or Winter-to-Spring windows. </a:t>
            </a:r>
          </a:p>
          <a:p>
            <a:pPr>
              <a:spcBef>
                <a:spcPts val="0"/>
              </a:spcBef>
              <a:defRPr/>
            </a:pPr>
            <a:r>
              <a:rPr lang="en-US" sz="1600" dirty="0" smtClean="0"/>
              <a:t>An average student growth percentile is calculated separately for reading and math.</a:t>
            </a:r>
            <a:endParaRPr lang="en-US" sz="1600" dirty="0"/>
          </a:p>
          <a:p>
            <a:pPr marL="231775" indent="0">
              <a:spcBef>
                <a:spcPts val="0"/>
              </a:spcBef>
              <a:buFont typeface="Wingdings" charset="2"/>
              <a:buNone/>
              <a:defRPr/>
            </a:pPr>
            <a:endParaRPr lang="en-US" sz="700" b="1" u="sng" dirty="0">
              <a:ea typeface="ＭＳ Ｐゴシック" charset="-128"/>
            </a:endParaRPr>
          </a:p>
          <a:p>
            <a:pPr marL="231775" indent="0">
              <a:spcBef>
                <a:spcPts val="0"/>
              </a:spcBef>
              <a:buFont typeface="Wingdings" charset="2"/>
              <a:buNone/>
              <a:defRPr/>
            </a:pPr>
            <a:endParaRPr lang="en-US" sz="700" b="1" u="sng" dirty="0" smtClean="0">
              <a:ea typeface="ＭＳ Ｐゴシック" charset="-128"/>
            </a:endParaRPr>
          </a:p>
          <a:p>
            <a:pPr marL="231775" indent="0">
              <a:spcBef>
                <a:spcPts val="0"/>
              </a:spcBef>
              <a:buFont typeface="Wingdings" charset="2"/>
              <a:buNone/>
              <a:defRPr/>
            </a:pPr>
            <a:endParaRPr lang="en-US" sz="700" b="1" u="sng" dirty="0">
              <a:ea typeface="ＭＳ Ｐゴシック" charset="-128"/>
            </a:endParaRPr>
          </a:p>
          <a:p>
            <a:pPr marL="231775" indent="0">
              <a:spcBef>
                <a:spcPts val="0"/>
              </a:spcBef>
              <a:buFont typeface="Wingdings" charset="2"/>
              <a:buNone/>
              <a:defRPr/>
            </a:pPr>
            <a:endParaRPr lang="en-US" sz="1600" b="1" u="sng" dirty="0">
              <a:ea typeface="ＭＳ Ｐゴシック" charset="-128"/>
            </a:endParaRPr>
          </a:p>
          <a:p>
            <a:pPr marL="0" indent="0">
              <a:spcBef>
                <a:spcPts val="0"/>
              </a:spcBef>
              <a:buFont typeface="Wingdings" charset="2"/>
              <a:buNone/>
              <a:defRPr/>
            </a:pPr>
            <a:r>
              <a:rPr lang="en-US" sz="1600" b="1" u="sng" dirty="0">
                <a:ea typeface="ＭＳ Ｐゴシック" charset="-128"/>
              </a:rPr>
              <a:t>Performance Policy </a:t>
            </a:r>
            <a:r>
              <a:rPr lang="en-US" sz="1600" b="1" u="sng" dirty="0" smtClean="0">
                <a:ea typeface="ＭＳ Ｐゴシック" charset="-128"/>
              </a:rPr>
              <a:t>Scoring</a:t>
            </a:r>
            <a:endParaRPr lang="en-US" sz="1600" b="1" u="sng" dirty="0">
              <a:ea typeface="ＭＳ Ｐゴシック" charset="-128"/>
            </a:endParaRP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800" b="1" u="sng" dirty="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a:p>
            <a:pPr marL="0" indent="0">
              <a:spcBef>
                <a:spcPts val="0"/>
              </a:spcBef>
              <a:buFont typeface="Wingdings" charset="2"/>
              <a:buNone/>
              <a:defRPr/>
            </a:pPr>
            <a:endParaRPr lang="en-US" sz="1200" b="1" u="sng" dirty="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Student are counted once per subject.  For example, if a student has Fall-to-Spring growth, the student’s Fall-to-Winter and Winter-to-Spring percentiles are not used. </a:t>
            </a:r>
            <a:endParaRPr lang="en-US" sz="1600" dirty="0">
              <a:ea typeface="ＭＳ Ｐゴシック" charset="-128"/>
            </a:endParaRPr>
          </a:p>
        </p:txBody>
      </p:sp>
      <p:sp>
        <p:nvSpPr>
          <p:cNvPr id="44037" name="Slide Number Placeholder 4"/>
          <p:cNvSpPr>
            <a:spLocks noGrp="1"/>
          </p:cNvSpPr>
          <p:nvPr>
            <p:ph type="sldNum" sz="quarter" idx="11"/>
          </p:nvPr>
        </p:nvSpPr>
        <p:spPr bwMode="auto">
          <a:noFill/>
          <a:ln>
            <a:miter lim="800000"/>
            <a:headEnd/>
            <a:tailEnd/>
          </a:ln>
        </p:spPr>
        <p:txBody>
          <a:bodyPr/>
          <a:lstStyle/>
          <a:p>
            <a:fld id="{BAB82995-A515-47E6-8C9C-28ED2F345148}" type="slidenum">
              <a:rPr lang="en-US" smtClean="0"/>
              <a:pPr/>
              <a:t>37</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3852612788"/>
              </p:ext>
            </p:extLst>
          </p:nvPr>
        </p:nvGraphicFramePr>
        <p:xfrm>
          <a:off x="533400" y="4038600"/>
          <a:ext cx="7924801" cy="83820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419100">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419100">
                <a:tc>
                  <a:txBody>
                    <a:bodyPr/>
                    <a:lstStyle/>
                    <a:p>
                      <a:pPr algn="ctr"/>
                      <a:r>
                        <a:rPr lang="en-US" sz="1400" dirty="0" smtClean="0"/>
                        <a:t>Percentile</a:t>
                      </a:r>
                      <a:endParaRPr lang="en-US" sz="1400" dirty="0"/>
                    </a:p>
                  </a:txBody>
                  <a:tcPr anchor="ctr"/>
                </a:tc>
                <a:tc>
                  <a:txBody>
                    <a:bodyPr/>
                    <a:lstStyle/>
                    <a:p>
                      <a:pPr algn="ctr"/>
                      <a:r>
                        <a:rPr lang="en-US" sz="1400" baseline="0" dirty="0" smtClean="0"/>
                        <a:t>Under 35</a:t>
                      </a:r>
                      <a:r>
                        <a:rPr lang="en-US" sz="1400" baseline="30000" dirty="0" smtClean="0"/>
                        <a:t>th</a:t>
                      </a:r>
                      <a:r>
                        <a:rPr lang="en-US" sz="1400" baseline="0" dirty="0" smtClean="0"/>
                        <a:t> </a:t>
                      </a:r>
                    </a:p>
                  </a:txBody>
                  <a:tcPr anchor="ctr"/>
                </a:tc>
                <a:tc>
                  <a:txBody>
                    <a:bodyPr/>
                    <a:lstStyle/>
                    <a:p>
                      <a:pPr algn="ctr"/>
                      <a:r>
                        <a:rPr lang="en-US" sz="1400" baseline="0" dirty="0" smtClean="0"/>
                        <a:t>35</a:t>
                      </a:r>
                      <a:r>
                        <a:rPr lang="en-US" sz="1400" baseline="30000" dirty="0" smtClean="0"/>
                        <a:t>th</a:t>
                      </a:r>
                      <a:r>
                        <a:rPr lang="en-US" sz="1400" baseline="0" dirty="0" smtClean="0"/>
                        <a:t>  to 44</a:t>
                      </a:r>
                      <a:r>
                        <a:rPr lang="en-US" sz="1400" baseline="30000" dirty="0" smtClean="0"/>
                        <a:t>th</a:t>
                      </a:r>
                      <a:r>
                        <a:rPr lang="en-US" sz="1400" baseline="0" dirty="0" smtClean="0"/>
                        <a:t> </a:t>
                      </a:r>
                    </a:p>
                  </a:txBody>
                  <a:tcPr anchor="ctr"/>
                </a:tc>
                <a:tc>
                  <a:txBody>
                    <a:bodyPr/>
                    <a:lstStyle/>
                    <a:p>
                      <a:pPr algn="ctr"/>
                      <a:r>
                        <a:rPr lang="en-US" sz="1400" baseline="0" dirty="0" smtClean="0"/>
                        <a:t>45</a:t>
                      </a:r>
                      <a:r>
                        <a:rPr lang="en-US" sz="1400" baseline="30000" dirty="0" smtClean="0"/>
                        <a:t>th</a:t>
                      </a:r>
                      <a:r>
                        <a:rPr lang="en-US" sz="1400" baseline="0" dirty="0" smtClean="0"/>
                        <a:t>  to 54</a:t>
                      </a:r>
                      <a:r>
                        <a:rPr lang="en-US" sz="1400" baseline="30000" dirty="0" smtClean="0"/>
                        <a:t>th</a:t>
                      </a:r>
                      <a:r>
                        <a:rPr lang="en-US" sz="1400" baseline="0" dirty="0" smtClean="0"/>
                        <a:t> </a:t>
                      </a:r>
                      <a:r>
                        <a:rPr lang="en-US" sz="1400" dirty="0" smtClean="0"/>
                        <a:t> </a:t>
                      </a:r>
                    </a:p>
                  </a:txBody>
                  <a:tcPr anchor="ctr"/>
                </a:tc>
                <a:tc>
                  <a:txBody>
                    <a:bodyPr/>
                    <a:lstStyle/>
                    <a:p>
                      <a:pPr algn="ctr"/>
                      <a:r>
                        <a:rPr lang="en-US" sz="1400" dirty="0" smtClean="0"/>
                        <a:t>55</a:t>
                      </a:r>
                      <a:r>
                        <a:rPr lang="en-US" sz="1400" baseline="30000" dirty="0" smtClean="0"/>
                        <a:t>th</a:t>
                      </a:r>
                      <a:r>
                        <a:rPr lang="en-US" sz="1400" baseline="0" dirty="0" smtClean="0"/>
                        <a:t> to 64</a:t>
                      </a:r>
                      <a:r>
                        <a:rPr lang="en-US" sz="1400" baseline="30000" dirty="0" smtClean="0"/>
                        <a:t>th</a:t>
                      </a:r>
                      <a:r>
                        <a:rPr lang="en-US" sz="1400" baseline="0" dirty="0" smtClean="0"/>
                        <a:t> </a:t>
                      </a:r>
                      <a:r>
                        <a:rPr lang="en-US" sz="1400" dirty="0" smtClean="0"/>
                        <a:t> </a:t>
                      </a:r>
                      <a:endParaRPr lang="en-US" sz="1400" dirty="0"/>
                    </a:p>
                  </a:txBody>
                  <a:tcPr anchor="ctr"/>
                </a:tc>
                <a:tc>
                  <a:txBody>
                    <a:bodyPr/>
                    <a:lstStyle/>
                    <a:p>
                      <a:pPr algn="ctr"/>
                      <a:r>
                        <a:rPr lang="en-US" sz="1400" dirty="0" smtClean="0"/>
                        <a:t>Above</a:t>
                      </a:r>
                      <a:r>
                        <a:rPr lang="en-US" sz="1400" baseline="0" dirty="0" smtClean="0"/>
                        <a:t> </a:t>
                      </a:r>
                      <a:r>
                        <a:rPr lang="en-US" sz="1400" dirty="0" smtClean="0"/>
                        <a:t>65</a:t>
                      </a:r>
                      <a:r>
                        <a:rPr lang="en-US" sz="1400" baseline="30000" dirty="0" smtClean="0"/>
                        <a:t>th</a:t>
                      </a:r>
                      <a:r>
                        <a:rPr lang="en-US" sz="1400" dirty="0" smtClean="0"/>
                        <a:t> </a:t>
                      </a:r>
                      <a:endParaRPr lang="en-US" sz="1400" dirty="0"/>
                    </a:p>
                  </a:txBody>
                  <a:tcPr anchor="ctr"/>
                </a:tc>
              </a:tr>
            </a:tbl>
          </a:graphicData>
        </a:graphic>
      </p:graphicFrame>
      <p:sp>
        <p:nvSpPr>
          <p:cNvPr id="2" name="Footer Placeholder 1"/>
          <p:cNvSpPr>
            <a:spLocks noGrp="1"/>
          </p:cNvSpPr>
          <p:nvPr>
            <p:ph type="ftr" sz="quarter" idx="10"/>
          </p:nvPr>
        </p:nvSpPr>
        <p:spPr/>
        <p:txBody>
          <a:bodyPr/>
          <a:lstStyle/>
          <a:p>
            <a:r>
              <a:rPr lang="en-US" smtClean="0"/>
              <a:t>Office of Accountability</a:t>
            </a:r>
            <a:endParaRPr lang="en-US"/>
          </a:p>
        </p:txBody>
      </p:sp>
      <p:sp>
        <p:nvSpPr>
          <p:cNvPr id="9" name="TextBox 8"/>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84269230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Meeting Student Growth Targets</a:t>
            </a:r>
            <a:endParaRPr lang="en-US" dirty="0"/>
          </a:p>
        </p:txBody>
      </p:sp>
      <p:sp>
        <p:nvSpPr>
          <p:cNvPr id="4" name="Rectangle 3"/>
          <p:cNvSpPr/>
          <p:nvPr/>
        </p:nvSpPr>
        <p:spPr>
          <a:xfrm>
            <a:off x="169863" y="1219200"/>
            <a:ext cx="8821737" cy="5209118"/>
          </a:xfrm>
          <a:prstGeom prst="rect">
            <a:avLst/>
          </a:prstGeom>
        </p:spPr>
        <p:txBody>
          <a:bodyPr>
            <a:spAutoFit/>
          </a:bodyPr>
          <a:lstStyle/>
          <a:p>
            <a:pPr marL="171450" indent="-171450">
              <a:spcBef>
                <a:spcPts val="600"/>
              </a:spcBef>
              <a:defRPr/>
            </a:pPr>
            <a:r>
              <a:rPr lang="en-US" sz="1600" b="1" u="sng" dirty="0" smtClean="0">
                <a:ea typeface="ＭＳ Ｐゴシック" charset="-128"/>
              </a:rPr>
              <a:t>Definition</a:t>
            </a:r>
          </a:p>
          <a:p>
            <a:pPr marL="285750" indent="-285750">
              <a:spcBef>
                <a:spcPts val="600"/>
              </a:spcBef>
              <a:buFont typeface="Wingdings" pitchFamily="2" charset="2"/>
              <a:buChar char="§"/>
              <a:defRPr/>
            </a:pPr>
            <a:r>
              <a:rPr lang="en-US" sz="1600" dirty="0"/>
              <a:t>Percentage of students </a:t>
            </a:r>
            <a:r>
              <a:rPr lang="en-US" sz="1600" dirty="0" smtClean="0"/>
              <a:t>with a growth percentile of 40 or higher on the STAR </a:t>
            </a:r>
            <a:r>
              <a:rPr lang="en-US" sz="1600" dirty="0"/>
              <a:t>reading and math </a:t>
            </a:r>
            <a:r>
              <a:rPr lang="en-US" sz="1600" dirty="0" smtClean="0"/>
              <a:t>assessments.</a:t>
            </a:r>
          </a:p>
          <a:p>
            <a:pPr>
              <a:spcBef>
                <a:spcPts val="600"/>
              </a:spcBef>
              <a:defRPr/>
            </a:pPr>
            <a:endParaRPr lang="en-US" sz="1600" dirty="0"/>
          </a:p>
          <a:p>
            <a:pPr marL="171450" indent="-171450">
              <a:spcBef>
                <a:spcPts val="600"/>
              </a:spcBef>
              <a:defRPr/>
            </a:pPr>
            <a:r>
              <a:rPr lang="en-US" sz="1600" b="1" u="sng" dirty="0" smtClean="0">
                <a:ea typeface="ＭＳ Ｐゴシック" charset="-128"/>
              </a:rPr>
              <a:t>Calculation</a:t>
            </a:r>
            <a:endParaRPr lang="en-US" sz="1600" b="1" u="sng" dirty="0">
              <a:ea typeface="ＭＳ Ｐゴシック" charset="-128"/>
            </a:endParaRPr>
          </a:p>
          <a:p>
            <a:pPr marL="285750" indent="-285750">
              <a:spcBef>
                <a:spcPts val="600"/>
              </a:spcBef>
              <a:buFont typeface="Wingdings" pitchFamily="2" charset="2"/>
              <a:buChar char="§"/>
              <a:defRPr/>
            </a:pPr>
            <a:r>
              <a:rPr lang="en-US" sz="1600" b="1" dirty="0" smtClean="0">
                <a:ea typeface="ＭＳ Ｐゴシック" pitchFamily="34" charset="-128"/>
                <a:cs typeface="ＭＳ Ｐゴシック" charset="-128"/>
              </a:rPr>
              <a:t>Numerator:</a:t>
            </a:r>
            <a:r>
              <a:rPr lang="en-US" sz="1600" dirty="0" smtClean="0">
                <a:ea typeface="ＭＳ Ｐゴシック" pitchFamily="34" charset="-128"/>
                <a:cs typeface="ＭＳ Ｐゴシック" charset="-128"/>
              </a:rPr>
              <a:t> Number of students with a growth percentile of 40 or higher on the STAR reading assessment plus the number of students with a growth percentile of 40 or higher on the STAR math assessment</a:t>
            </a:r>
          </a:p>
          <a:p>
            <a:pPr marL="285750" indent="-285750">
              <a:spcBef>
                <a:spcPts val="600"/>
              </a:spcBef>
              <a:buFont typeface="Wingdings" pitchFamily="2" charset="2"/>
              <a:buChar char="§"/>
              <a:defRPr/>
            </a:pPr>
            <a:r>
              <a:rPr lang="en-US" sz="1600" b="1" dirty="0" smtClean="0">
                <a:ea typeface="ＭＳ Ｐゴシック" pitchFamily="34" charset="-128"/>
                <a:cs typeface="ＭＳ Ｐゴシック" charset="-128"/>
              </a:rPr>
              <a:t>Denominator:</a:t>
            </a:r>
            <a:r>
              <a:rPr lang="en-US" sz="1600" dirty="0" smtClean="0">
                <a:ea typeface="ＭＳ Ｐゴシック" pitchFamily="34" charset="-128"/>
                <a:cs typeface="ＭＳ Ｐゴシック" charset="-128"/>
              </a:rPr>
              <a:t> Number of students with valid pretest and posttest scores on the STAR reading assessment plus students with valid scores on the STAR math assessment</a:t>
            </a:r>
            <a:endParaRPr lang="en-US" sz="1600" dirty="0">
              <a:ea typeface="ＭＳ Ｐゴシック" pitchFamily="34" charset="-128"/>
              <a:cs typeface="ＭＳ Ｐゴシック" charset="-128"/>
            </a:endParaRPr>
          </a:p>
          <a:p>
            <a:pPr marL="171450" indent="-171450">
              <a:spcBef>
                <a:spcPts val="600"/>
              </a:spcBef>
              <a:defRPr/>
            </a:pPr>
            <a:endParaRPr lang="en-US" sz="1050" b="1" u="sng" dirty="0" smtClean="0">
              <a:ea typeface="ＭＳ Ｐゴシック" charset="-128"/>
            </a:endParaRPr>
          </a:p>
          <a:p>
            <a:pPr marL="171450" indent="-171450">
              <a:spcBef>
                <a:spcPts val="600"/>
              </a:spcBef>
              <a:defRPr/>
            </a:pPr>
            <a:r>
              <a:rPr lang="en-US" sz="1600" b="1" u="sng" dirty="0" smtClean="0">
                <a:ea typeface="ＭＳ Ｐゴシック" charset="-128"/>
              </a:rPr>
              <a:t>Performance Policy Scoring</a:t>
            </a:r>
            <a:endParaRPr lang="en-US" sz="1600" b="1" u="sng" dirty="0">
              <a:ea typeface="ＭＳ Ｐゴシック" charset="-128"/>
            </a:endParaRPr>
          </a:p>
          <a:p>
            <a:pPr marL="171450" indent="-171450">
              <a:spcBef>
                <a:spcPts val="600"/>
              </a:spcBef>
              <a:buFont typeface="Wingdings" charset="2"/>
              <a:buNone/>
              <a:defRPr/>
            </a:pPr>
            <a:endParaRPr lang="en-US" sz="1600" b="1" dirty="0">
              <a:ea typeface="ＭＳ Ｐゴシック" charset="-128"/>
            </a:endParaRPr>
          </a:p>
          <a:p>
            <a:pPr marL="171450" indent="-171450">
              <a:spcBef>
                <a:spcPts val="600"/>
              </a:spcBef>
              <a:buFont typeface="Wingdings" charset="2"/>
              <a:buNone/>
              <a:defRPr/>
            </a:pPr>
            <a:endParaRPr lang="en-US" sz="1600" b="1" dirty="0" smtClean="0">
              <a:ea typeface="ＭＳ Ｐゴシック" charset="-128"/>
            </a:endParaRPr>
          </a:p>
          <a:p>
            <a:pPr marL="171450" indent="-171450">
              <a:spcBef>
                <a:spcPts val="600"/>
              </a:spcBef>
              <a:buFont typeface="Wingdings" charset="2"/>
              <a:buNone/>
              <a:defRPr/>
            </a:pPr>
            <a:endParaRPr lang="en-US" sz="1600" b="1" dirty="0">
              <a:ea typeface="ＭＳ Ｐゴシック" charset="-128"/>
            </a:endParaRPr>
          </a:p>
          <a:p>
            <a:pPr>
              <a:defRPr/>
            </a:pPr>
            <a:r>
              <a:rPr lang="en-US" sz="1600" b="1" u="sng" dirty="0" smtClean="0">
                <a:ea typeface="ＭＳ Ｐゴシック" charset="-128"/>
              </a:rPr>
              <a:t>Notes</a:t>
            </a:r>
          </a:p>
          <a:p>
            <a:pPr>
              <a:defRPr/>
            </a:pPr>
            <a:r>
              <a:rPr lang="en-US" sz="1600" dirty="0">
                <a:ea typeface="ＭＳ Ｐゴシック" charset="-128"/>
              </a:rPr>
              <a:t>Student are counted once per subject.  For example, if a student has Fall-to-Spring growth, the student’s Fall-to-Winter and Winter-to-Spring percentiles are not used. </a:t>
            </a:r>
          </a:p>
        </p:txBody>
      </p:sp>
      <p:graphicFrame>
        <p:nvGraphicFramePr>
          <p:cNvPr id="5" name="Table 4"/>
          <p:cNvGraphicFramePr>
            <a:graphicFrameLocks noGrp="1"/>
          </p:cNvGraphicFramePr>
          <p:nvPr>
            <p:extLst>
              <p:ext uri="{D42A27DB-BD31-4B8C-83A1-F6EECF244321}">
                <p14:modId xmlns:p14="http://schemas.microsoft.com/office/powerpoint/2010/main" val="1942435087"/>
              </p:ext>
            </p:extLst>
          </p:nvPr>
        </p:nvGraphicFramePr>
        <p:xfrm>
          <a:off x="618330" y="4724400"/>
          <a:ext cx="7924801" cy="703261"/>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a:t>
                      </a:r>
                      <a:endParaRPr lang="en-US" sz="1400" dirty="0"/>
                    </a:p>
                  </a:txBody>
                  <a:tcPr anchor="ctr"/>
                </a:tc>
                <a:tc>
                  <a:txBody>
                    <a:bodyPr/>
                    <a:lstStyle/>
                    <a:p>
                      <a:pPr algn="ctr"/>
                      <a:r>
                        <a:rPr lang="en-US" sz="1400" dirty="0" smtClean="0"/>
                        <a:t>Under</a:t>
                      </a:r>
                      <a:r>
                        <a:rPr lang="en-US" sz="1400" baseline="0" dirty="0" smtClean="0"/>
                        <a:t> 40%</a:t>
                      </a:r>
                      <a:endParaRPr lang="en-US" sz="1400" dirty="0"/>
                    </a:p>
                  </a:txBody>
                  <a:tcPr anchor="ctr"/>
                </a:tc>
                <a:tc>
                  <a:txBody>
                    <a:bodyPr/>
                    <a:lstStyle/>
                    <a:p>
                      <a:pPr algn="ctr"/>
                      <a:r>
                        <a:rPr lang="en-US" sz="1400" dirty="0" smtClean="0"/>
                        <a:t>40% to 49%</a:t>
                      </a:r>
                      <a:endParaRPr lang="en-US" sz="1400" dirty="0"/>
                    </a:p>
                  </a:txBody>
                  <a:tcPr anchor="ctr"/>
                </a:tc>
                <a:tc>
                  <a:txBody>
                    <a:bodyPr/>
                    <a:lstStyle/>
                    <a:p>
                      <a:pPr algn="ctr"/>
                      <a:r>
                        <a:rPr lang="en-US" sz="1400" dirty="0" smtClean="0"/>
                        <a:t>50% to 59%</a:t>
                      </a:r>
                      <a:endParaRPr lang="en-US" sz="1400" dirty="0"/>
                    </a:p>
                  </a:txBody>
                  <a:tcPr anchor="ctr"/>
                </a:tc>
                <a:tc>
                  <a:txBody>
                    <a:bodyPr/>
                    <a:lstStyle/>
                    <a:p>
                      <a:pPr algn="ctr"/>
                      <a:r>
                        <a:rPr lang="en-US" sz="1400" dirty="0" smtClean="0"/>
                        <a:t>60%</a:t>
                      </a:r>
                      <a:r>
                        <a:rPr lang="en-US" sz="1400" baseline="0" dirty="0" smtClean="0"/>
                        <a:t> to 69%</a:t>
                      </a:r>
                      <a:endParaRPr lang="en-US" sz="1400" dirty="0"/>
                    </a:p>
                  </a:txBody>
                  <a:tcPr anchor="ctr"/>
                </a:tc>
                <a:tc>
                  <a:txBody>
                    <a:bodyPr/>
                    <a:lstStyle/>
                    <a:p>
                      <a:pPr algn="ctr"/>
                      <a:r>
                        <a:rPr lang="en-US" sz="1400" dirty="0" smtClean="0"/>
                        <a:t>70% or above</a:t>
                      </a:r>
                      <a:endParaRPr lang="en-US" sz="1400" dirty="0"/>
                    </a:p>
                  </a:txBody>
                  <a:tcPr anchor="ctr"/>
                </a:tc>
              </a:tr>
            </a:tbl>
          </a:graphicData>
        </a:graphic>
      </p:graphicFrame>
      <p:sp>
        <p:nvSpPr>
          <p:cNvPr id="7" name="Slide Number Placeholder 2"/>
          <p:cNvSpPr>
            <a:spLocks noGrp="1"/>
          </p:cNvSpPr>
          <p:nvPr>
            <p:ph type="sldNum" sz="quarter" idx="11"/>
          </p:nvPr>
        </p:nvSpPr>
        <p:spPr>
          <a:xfrm>
            <a:off x="6324600" y="6386513"/>
            <a:ext cx="2816225" cy="401637"/>
          </a:xfrm>
        </p:spPr>
        <p:txBody>
          <a:bodyPr/>
          <a:lstStyle/>
          <a:p>
            <a:fld id="{80E070DE-EF8D-4EB9-9AEC-3D2F5B9D3957}" type="slidenum">
              <a:rPr lang="en-US" smtClean="0"/>
              <a:pPr/>
              <a:t>38</a:t>
            </a:fld>
            <a:endParaRPr lang="en-US" dirty="0"/>
          </a:p>
        </p:txBody>
      </p:sp>
      <p:sp>
        <p:nvSpPr>
          <p:cNvPr id="3" name="Footer Placeholder 2"/>
          <p:cNvSpPr>
            <a:spLocks noGrp="1"/>
          </p:cNvSpPr>
          <p:nvPr>
            <p:ph type="ftr" sz="quarter" idx="10"/>
          </p:nvPr>
        </p:nvSpPr>
        <p:spPr/>
        <p:txBody>
          <a:bodyPr/>
          <a:lstStyle/>
          <a:p>
            <a:r>
              <a:rPr lang="en-US" smtClean="0"/>
              <a:t>Office of Accountability</a:t>
            </a:r>
            <a:endParaRPr lang="en-US"/>
          </a:p>
        </p:txBody>
      </p:sp>
      <p:sp>
        <p:nvSpPr>
          <p:cNvPr id="8" name="TextBox 7"/>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194181435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One-Year Graduation Rate</a:t>
            </a:r>
          </a:p>
        </p:txBody>
      </p:sp>
      <p:sp>
        <p:nvSpPr>
          <p:cNvPr id="59395" name="Content Placeholder 2"/>
          <p:cNvSpPr>
            <a:spLocks noGrp="1"/>
          </p:cNvSpPr>
          <p:nvPr>
            <p:ph idx="1"/>
          </p:nvPr>
        </p:nvSpPr>
        <p:spPr>
          <a:xfrm>
            <a:off x="133350" y="1219200"/>
            <a:ext cx="8858250" cy="51435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a:spcBef>
                <a:spcPts val="0"/>
              </a:spcBef>
              <a:defRPr/>
            </a:pPr>
            <a:r>
              <a:rPr lang="en-US" sz="1600" dirty="0" smtClean="0">
                <a:ea typeface="ＭＳ Ｐゴシック" charset="-128"/>
              </a:rPr>
              <a:t>Percent of graduation eligible students who graduate by the end of the school year. </a:t>
            </a: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fontAlgn="auto">
              <a:lnSpc>
                <a:spcPct val="115000"/>
              </a:lnSpc>
              <a:spcBef>
                <a:spcPts val="0"/>
              </a:spcBef>
              <a:spcAft>
                <a:spcPts val="0"/>
              </a:spcAft>
              <a:defRPr/>
            </a:pPr>
            <a:r>
              <a:rPr lang="en-US" sz="1600" b="1" dirty="0" smtClean="0"/>
              <a:t>Numerator: </a:t>
            </a:r>
            <a:r>
              <a:rPr lang="en-US" sz="1600" dirty="0" smtClean="0">
                <a:solidFill>
                  <a:srgbClr val="000000"/>
                </a:solidFill>
                <a:cs typeface="Calibri"/>
              </a:rPr>
              <a:t>Number of </a:t>
            </a:r>
            <a:r>
              <a:rPr lang="en-US" sz="1600" dirty="0" smtClean="0">
                <a:solidFill>
                  <a:srgbClr val="000000"/>
                </a:solidFill>
                <a:ea typeface="Times New Roman"/>
                <a:cs typeface="Calibri"/>
              </a:rPr>
              <a:t>graduation </a:t>
            </a:r>
            <a:r>
              <a:rPr lang="en-US" sz="1600" dirty="0">
                <a:solidFill>
                  <a:srgbClr val="000000"/>
                </a:solidFill>
                <a:ea typeface="Times New Roman"/>
                <a:cs typeface="Calibri"/>
              </a:rPr>
              <a:t>eligible </a:t>
            </a:r>
            <a:r>
              <a:rPr lang="en-US" sz="1600" dirty="0" smtClean="0">
                <a:solidFill>
                  <a:srgbClr val="000000"/>
                </a:solidFill>
                <a:ea typeface="Times New Roman"/>
                <a:cs typeface="Calibri"/>
              </a:rPr>
              <a:t>students </a:t>
            </a:r>
            <a:r>
              <a:rPr lang="en-US" sz="1600" dirty="0">
                <a:solidFill>
                  <a:srgbClr val="000000"/>
                </a:solidFill>
                <a:ea typeface="Times New Roman"/>
                <a:cs typeface="Calibri"/>
              </a:rPr>
              <a:t>who </a:t>
            </a:r>
            <a:r>
              <a:rPr lang="en-US" sz="1600" dirty="0" smtClean="0">
                <a:solidFill>
                  <a:srgbClr val="000000"/>
                </a:solidFill>
                <a:ea typeface="Times New Roman"/>
                <a:cs typeface="Calibri"/>
              </a:rPr>
              <a:t>graduate at </a:t>
            </a:r>
            <a:r>
              <a:rPr lang="en-US" sz="1600" dirty="0">
                <a:solidFill>
                  <a:srgbClr val="000000"/>
                </a:solidFill>
                <a:ea typeface="Times New Roman"/>
                <a:cs typeface="Calibri"/>
              </a:rPr>
              <a:t>any point during the school year</a:t>
            </a:r>
          </a:p>
          <a:p>
            <a:pPr fontAlgn="auto">
              <a:lnSpc>
                <a:spcPct val="115000"/>
              </a:lnSpc>
              <a:spcBef>
                <a:spcPts val="0"/>
              </a:spcBef>
              <a:spcAft>
                <a:spcPts val="0"/>
              </a:spcAft>
              <a:defRPr/>
            </a:pPr>
            <a:r>
              <a:rPr lang="en-US" sz="1600" b="1" dirty="0" smtClean="0">
                <a:ea typeface="ＭＳ Ｐゴシック" charset="-128"/>
              </a:rPr>
              <a:t>Denominator: </a:t>
            </a:r>
            <a:r>
              <a:rPr lang="en-US" sz="1600" dirty="0" smtClean="0">
                <a:solidFill>
                  <a:srgbClr val="000000"/>
                </a:solidFill>
                <a:ea typeface="ＭＳ Ｐゴシック" charset="-128"/>
                <a:cs typeface="Calibri"/>
              </a:rPr>
              <a:t>Number of </a:t>
            </a:r>
            <a:r>
              <a:rPr lang="en-US" sz="1600" dirty="0" smtClean="0">
                <a:solidFill>
                  <a:srgbClr val="000000"/>
                </a:solidFill>
                <a:ea typeface="Times New Roman"/>
                <a:cs typeface="Calibri"/>
              </a:rPr>
              <a:t>students that have </a:t>
            </a:r>
            <a:r>
              <a:rPr lang="en-US" sz="1600" dirty="0">
                <a:solidFill>
                  <a:srgbClr val="000000"/>
                </a:solidFill>
                <a:ea typeface="Times New Roman"/>
                <a:cs typeface="Calibri"/>
              </a:rPr>
              <a:t>the minimum number of credits at the </a:t>
            </a:r>
            <a:r>
              <a:rPr lang="en-US" sz="1600" dirty="0" smtClean="0">
                <a:solidFill>
                  <a:srgbClr val="000000"/>
                </a:solidFill>
                <a:ea typeface="Times New Roman"/>
                <a:cs typeface="Calibri"/>
              </a:rPr>
              <a:t>time of enrollment to graduate at the end of the school year. </a:t>
            </a:r>
            <a:endParaRPr lang="en-US" sz="1600" dirty="0">
              <a:solidFill>
                <a:srgbClr val="000000"/>
              </a:solidFill>
              <a:ea typeface="Times New Roman"/>
              <a:cs typeface="Calibri"/>
            </a:endParaRP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Verified transfers are excluded from the calculation.</a:t>
            </a: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39</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1649941936"/>
              </p:ext>
            </p:extLst>
          </p:nvPr>
        </p:nvGraphicFramePr>
        <p:xfrm>
          <a:off x="609600" y="4114800"/>
          <a:ext cx="7924801" cy="83820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1-Yr Grad Rate</a:t>
                      </a:r>
                      <a:endParaRPr lang="en-US" sz="1400" dirty="0"/>
                    </a:p>
                  </a:txBody>
                  <a:tcPr anchor="ctr"/>
                </a:tc>
                <a:tc>
                  <a:txBody>
                    <a:bodyPr/>
                    <a:lstStyle/>
                    <a:p>
                      <a:pPr algn="ctr"/>
                      <a:r>
                        <a:rPr lang="en-US" sz="1400" dirty="0" smtClean="0"/>
                        <a:t>Under 70%</a:t>
                      </a:r>
                      <a:endParaRPr lang="en-US" sz="1400" baseline="0" dirty="0" smtClean="0"/>
                    </a:p>
                  </a:txBody>
                  <a:tcPr anchor="ctr"/>
                </a:tc>
                <a:tc>
                  <a:txBody>
                    <a:bodyPr/>
                    <a:lstStyle/>
                    <a:p>
                      <a:pPr algn="ctr"/>
                      <a:r>
                        <a:rPr lang="en-US" sz="1400" dirty="0" smtClean="0"/>
                        <a:t>70% to 79.9%</a:t>
                      </a:r>
                      <a:endParaRPr lang="en-US" sz="1400" baseline="0" dirty="0" smtClean="0"/>
                    </a:p>
                  </a:txBody>
                  <a:tcPr anchor="ctr"/>
                </a:tc>
                <a:tc>
                  <a:txBody>
                    <a:bodyPr/>
                    <a:lstStyle/>
                    <a:p>
                      <a:pPr algn="ctr"/>
                      <a:r>
                        <a:rPr lang="en-US" sz="1400" dirty="0" smtClean="0"/>
                        <a:t>80% to 84.9%</a:t>
                      </a:r>
                    </a:p>
                  </a:txBody>
                  <a:tcPr anchor="ctr"/>
                </a:tc>
                <a:tc>
                  <a:txBody>
                    <a:bodyPr/>
                    <a:lstStyle/>
                    <a:p>
                      <a:pPr algn="ctr"/>
                      <a:r>
                        <a:rPr lang="en-US" sz="1400" dirty="0" smtClean="0"/>
                        <a:t>85% to 89.9%</a:t>
                      </a:r>
                      <a:endParaRPr lang="en-US" sz="1400" dirty="0"/>
                    </a:p>
                  </a:txBody>
                  <a:tcPr anchor="ctr"/>
                </a:tc>
                <a:tc>
                  <a:txBody>
                    <a:bodyPr/>
                    <a:lstStyle/>
                    <a:p>
                      <a:pPr algn="ctr"/>
                      <a:r>
                        <a:rPr lang="en-US" sz="1400" dirty="0" smtClean="0"/>
                        <a:t>90% or higher</a:t>
                      </a:r>
                      <a:endParaRPr lang="en-US" sz="1400" dirty="0"/>
                    </a:p>
                  </a:txBody>
                  <a:tcPr anchor="ctr"/>
                </a:tc>
              </a:tr>
            </a:tbl>
          </a:graphicData>
        </a:graphic>
      </p:graphicFrame>
      <p:sp>
        <p:nvSpPr>
          <p:cNvPr id="2" name="Footer Placeholder 1"/>
          <p:cNvSpPr>
            <a:spLocks noGrp="1"/>
          </p:cNvSpPr>
          <p:nvPr>
            <p:ph type="ftr" sz="quarter" idx="10"/>
          </p:nvPr>
        </p:nvSpPr>
        <p:spPr/>
        <p:txBody>
          <a:bodyPr/>
          <a:lstStyle/>
          <a:p>
            <a:r>
              <a:rPr lang="en-US" smtClean="0"/>
              <a:t>Office of Accountability</a:t>
            </a:r>
            <a:endParaRPr lang="en-US"/>
          </a:p>
        </p:txBody>
      </p:sp>
      <p:sp>
        <p:nvSpPr>
          <p:cNvPr id="9" name="TextBox 8"/>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38845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School Weighting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629907"/>
              </p:ext>
            </p:extLst>
          </p:nvPr>
        </p:nvGraphicFramePr>
        <p:xfrm>
          <a:off x="2819400" y="1676400"/>
          <a:ext cx="6188075"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373" y="1143000"/>
            <a:ext cx="3657600" cy="2954655"/>
          </a:xfrm>
          <a:prstGeom prst="rect">
            <a:avLst/>
          </a:prstGeom>
          <a:noFill/>
        </p:spPr>
        <p:txBody>
          <a:bodyPr wrap="square" rtlCol="0">
            <a:spAutoFit/>
          </a:bodyPr>
          <a:lstStyle/>
          <a:p>
            <a:r>
              <a:rPr lang="en-US" sz="2400" b="1" u="sng" dirty="0" smtClean="0"/>
              <a:t>Summary </a:t>
            </a:r>
          </a:p>
          <a:p>
            <a:pPr marL="341313" indent="-341313"/>
            <a:r>
              <a:rPr lang="en-US" sz="2400" b="1" dirty="0">
                <a:solidFill>
                  <a:schemeClr val="accent2"/>
                </a:solidFill>
              </a:rPr>
              <a:t>5</a:t>
            </a:r>
            <a:r>
              <a:rPr lang="en-US" sz="2400" b="1" dirty="0" smtClean="0">
                <a:solidFill>
                  <a:schemeClr val="accent2"/>
                </a:solidFill>
              </a:rPr>
              <a:t>5% </a:t>
            </a:r>
            <a:r>
              <a:rPr lang="en-US" dirty="0" smtClean="0"/>
              <a:t>Growth on NWEA</a:t>
            </a:r>
          </a:p>
          <a:p>
            <a:pPr marL="341313" indent="-341313"/>
            <a:r>
              <a:rPr lang="en-US" sz="2400" b="1" dirty="0" smtClean="0">
                <a:solidFill>
                  <a:schemeClr val="accent2"/>
                </a:solidFill>
              </a:rPr>
              <a:t>15% </a:t>
            </a:r>
            <a:r>
              <a:rPr lang="en-US" dirty="0" smtClean="0"/>
              <a:t>Attainment on NWEA</a:t>
            </a:r>
          </a:p>
          <a:p>
            <a:pPr marL="341313" indent="-341313"/>
            <a:r>
              <a:rPr lang="en-US" sz="2400" b="1" dirty="0" smtClean="0">
                <a:solidFill>
                  <a:schemeClr val="accent2"/>
                </a:solidFill>
              </a:rPr>
              <a:t>15% </a:t>
            </a:r>
            <a:r>
              <a:rPr lang="en-US" dirty="0" smtClean="0"/>
              <a:t>Attendance / Truancy</a:t>
            </a:r>
          </a:p>
          <a:p>
            <a:pPr marL="341313" lvl="0" indent="-341313"/>
            <a:r>
              <a:rPr lang="en-US" sz="2400" b="1" dirty="0">
                <a:solidFill>
                  <a:srgbClr val="C0504D"/>
                </a:solidFill>
              </a:rPr>
              <a:t>5% </a:t>
            </a:r>
            <a:r>
              <a:rPr lang="en-US" dirty="0">
                <a:solidFill>
                  <a:prstClr val="black"/>
                </a:solidFill>
              </a:rPr>
              <a:t>ELL </a:t>
            </a:r>
            <a:r>
              <a:rPr lang="en-US" dirty="0" smtClean="0">
                <a:solidFill>
                  <a:prstClr val="black"/>
                </a:solidFill>
              </a:rPr>
              <a:t>Performance and Progress</a:t>
            </a:r>
            <a:endParaRPr lang="en-US" dirty="0">
              <a:solidFill>
                <a:prstClr val="black"/>
              </a:solidFill>
            </a:endParaRPr>
          </a:p>
          <a:p>
            <a:pPr marL="341313" lvl="0" indent="-341313"/>
            <a:r>
              <a:rPr lang="en-US" sz="2400" b="1" dirty="0">
                <a:solidFill>
                  <a:srgbClr val="C0504D"/>
                </a:solidFill>
              </a:rPr>
              <a:t>5% </a:t>
            </a:r>
            <a:r>
              <a:rPr lang="en-US" dirty="0">
                <a:solidFill>
                  <a:prstClr val="black"/>
                </a:solidFill>
              </a:rPr>
              <a:t>Diverse Learners support</a:t>
            </a:r>
          </a:p>
          <a:p>
            <a:pPr marL="341313" indent="-341313"/>
            <a:r>
              <a:rPr lang="en-US" sz="2400" b="1" dirty="0" smtClean="0">
                <a:solidFill>
                  <a:schemeClr val="accent2"/>
                </a:solidFill>
              </a:rPr>
              <a:t>5% </a:t>
            </a:r>
            <a:r>
              <a:rPr lang="en-US" dirty="0" smtClean="0"/>
              <a:t>Data Quality</a:t>
            </a:r>
          </a:p>
          <a:p>
            <a:endParaRPr lang="en-US" dirty="0"/>
          </a:p>
        </p:txBody>
      </p:sp>
      <p:sp>
        <p:nvSpPr>
          <p:cNvPr id="6" name="Slide Number Placeholder 3"/>
          <p:cNvSpPr>
            <a:spLocks noGrp="1"/>
          </p:cNvSpPr>
          <p:nvPr>
            <p:ph type="sldNum" sz="quarter" idx="11"/>
          </p:nvPr>
        </p:nvSpPr>
        <p:spPr>
          <a:xfrm>
            <a:off x="6324600" y="6386513"/>
            <a:ext cx="2816225" cy="401637"/>
          </a:xfrm>
        </p:spPr>
        <p:txBody>
          <a:bodyPr/>
          <a:lstStyle/>
          <a:p>
            <a:fld id="{2B171D2C-ABE9-4079-BBE3-E534873D875C}" type="slidenum">
              <a:rPr lang="en-US" smtClean="0"/>
              <a:pPr/>
              <a:t>4</a:t>
            </a:fld>
            <a:endParaRPr lang="en-US"/>
          </a:p>
        </p:txBody>
      </p:sp>
      <p:sp>
        <p:nvSpPr>
          <p:cNvPr id="7" name="TextBox 6"/>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
        <p:nvSpPr>
          <p:cNvPr id="11"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30594976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Credit Attainment</a:t>
            </a:r>
          </a:p>
        </p:txBody>
      </p:sp>
      <p:sp>
        <p:nvSpPr>
          <p:cNvPr id="59395" name="Content Placeholder 2"/>
          <p:cNvSpPr>
            <a:spLocks noGrp="1"/>
          </p:cNvSpPr>
          <p:nvPr>
            <p:ph idx="1"/>
          </p:nvPr>
        </p:nvSpPr>
        <p:spPr>
          <a:xfrm>
            <a:off x="133350" y="1104900"/>
            <a:ext cx="8858250" cy="52578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marL="285750" lvl="1" indent="-285750">
              <a:lnSpc>
                <a:spcPct val="115000"/>
              </a:lnSpc>
              <a:spcBef>
                <a:spcPts val="0"/>
              </a:spcBef>
              <a:spcAft>
                <a:spcPts val="0"/>
              </a:spcAft>
              <a:buFont typeface="Wingdings" pitchFamily="2" charset="2"/>
              <a:buChar char="§"/>
            </a:pPr>
            <a:r>
              <a:rPr lang="en-US" sz="1600" dirty="0">
                <a:solidFill>
                  <a:srgbClr val="000000"/>
                </a:solidFill>
                <a:ea typeface="Times New Roman"/>
                <a:cs typeface="Calibri"/>
              </a:rPr>
              <a:t>Percent of students who earn the total possible credits at their school of enrollment during a </a:t>
            </a:r>
            <a:r>
              <a:rPr lang="en-US" sz="1600" dirty="0" smtClean="0">
                <a:solidFill>
                  <a:srgbClr val="000000"/>
                </a:solidFill>
                <a:ea typeface="Times New Roman"/>
                <a:cs typeface="Calibri"/>
              </a:rPr>
              <a:t>given marking period.</a:t>
            </a:r>
            <a:endParaRPr lang="en-US" sz="1600" dirty="0">
              <a:solidFill>
                <a:srgbClr val="000000"/>
              </a:solidFill>
              <a:ea typeface="Times New Roman"/>
              <a:cs typeface="Calibri"/>
            </a:endParaRP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marL="285750" lvl="1" indent="-285750">
              <a:lnSpc>
                <a:spcPct val="115000"/>
              </a:lnSpc>
              <a:spcBef>
                <a:spcPts val="0"/>
              </a:spcBef>
              <a:spcAft>
                <a:spcPts val="0"/>
              </a:spcAft>
              <a:buFont typeface="Wingdings" pitchFamily="2" charset="2"/>
              <a:buChar char="§"/>
            </a:pPr>
            <a:r>
              <a:rPr lang="en-US" sz="1600" b="1" dirty="0" smtClean="0"/>
              <a:t>Numerator: </a:t>
            </a:r>
            <a:r>
              <a:rPr lang="en-US" sz="1600" dirty="0" smtClean="0">
                <a:ea typeface="Calibri"/>
                <a:cs typeface="Times New Roman"/>
              </a:rPr>
              <a:t>Number of students earning the total </a:t>
            </a:r>
            <a:r>
              <a:rPr lang="en-US" sz="1600" dirty="0">
                <a:ea typeface="Calibri"/>
                <a:cs typeface="Times New Roman"/>
              </a:rPr>
              <a:t>possible credits </a:t>
            </a:r>
            <a:r>
              <a:rPr lang="en-US" sz="1600" dirty="0" smtClean="0">
                <a:ea typeface="Calibri"/>
                <a:cs typeface="Times New Roman"/>
              </a:rPr>
              <a:t>for Semester </a:t>
            </a:r>
            <a:r>
              <a:rPr lang="en-US" sz="1600" dirty="0">
                <a:ea typeface="Calibri"/>
                <a:cs typeface="Times New Roman"/>
              </a:rPr>
              <a:t>1 </a:t>
            </a:r>
            <a:r>
              <a:rPr lang="en-US" sz="1600" dirty="0" smtClean="0">
                <a:ea typeface="Calibri"/>
                <a:cs typeface="Times New Roman"/>
              </a:rPr>
              <a:t>plus the number of students earning the total possible credits for Semester 2</a:t>
            </a:r>
            <a:endParaRPr lang="en-US" sz="1600" dirty="0">
              <a:ea typeface="Calibri"/>
              <a:cs typeface="Times New Roman"/>
            </a:endParaRPr>
          </a:p>
          <a:p>
            <a:pPr marL="285750" lvl="1" indent="-285750">
              <a:lnSpc>
                <a:spcPct val="115000"/>
              </a:lnSpc>
              <a:spcBef>
                <a:spcPts val="0"/>
              </a:spcBef>
              <a:spcAft>
                <a:spcPts val="0"/>
              </a:spcAft>
              <a:buFont typeface="Wingdings" pitchFamily="2" charset="2"/>
              <a:buChar char="§"/>
            </a:pPr>
            <a:r>
              <a:rPr lang="en-US" sz="1600" b="1" dirty="0" smtClean="0">
                <a:ea typeface="ＭＳ Ｐゴシック" charset="-128"/>
              </a:rPr>
              <a:t>Denominator: </a:t>
            </a:r>
            <a:r>
              <a:rPr lang="en-US" sz="1600" dirty="0" smtClean="0">
                <a:ea typeface="ＭＳ Ｐゴシック" charset="-128"/>
                <a:cs typeface="Times New Roman"/>
              </a:rPr>
              <a:t>Number of students receiving grades in Semester 1 plus the number of students receiving grades in Semester 2</a:t>
            </a:r>
            <a:endParaRPr lang="en-US" sz="1600" dirty="0" smtClean="0">
              <a:ea typeface="Calibri"/>
              <a:cs typeface="Times New Roman"/>
            </a:endParaRP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Students with no credits attempted are excluded.</a:t>
            </a:r>
            <a:endParaRPr lang="en-US" sz="1600" b="1" dirty="0" smtClean="0">
              <a:ea typeface="ＭＳ Ｐゴシック" charset="-128"/>
            </a:endParaRP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40</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2486985404"/>
              </p:ext>
            </p:extLst>
          </p:nvPr>
        </p:nvGraphicFramePr>
        <p:xfrm>
          <a:off x="609600" y="4419600"/>
          <a:ext cx="7924801" cy="83820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Credit Attainment</a:t>
                      </a:r>
                      <a:endParaRPr lang="en-US" sz="1400" dirty="0"/>
                    </a:p>
                  </a:txBody>
                  <a:tcPr anchor="ctr"/>
                </a:tc>
                <a:tc>
                  <a:txBody>
                    <a:bodyPr/>
                    <a:lstStyle/>
                    <a:p>
                      <a:pPr algn="ctr"/>
                      <a:r>
                        <a:rPr lang="en-US" sz="1400" dirty="0" smtClean="0"/>
                        <a:t>Under 40%</a:t>
                      </a:r>
                      <a:endParaRPr lang="en-US" sz="1400" baseline="0" dirty="0" smtClean="0"/>
                    </a:p>
                  </a:txBody>
                  <a:tcPr anchor="ctr"/>
                </a:tc>
                <a:tc>
                  <a:txBody>
                    <a:bodyPr/>
                    <a:lstStyle/>
                    <a:p>
                      <a:pPr algn="ctr"/>
                      <a:r>
                        <a:rPr lang="en-US" sz="1400" dirty="0" smtClean="0"/>
                        <a:t>40%</a:t>
                      </a:r>
                      <a:r>
                        <a:rPr lang="en-US" sz="1400" baseline="0" dirty="0" smtClean="0"/>
                        <a:t> to 49.9%</a:t>
                      </a:r>
                    </a:p>
                  </a:txBody>
                  <a:tcPr anchor="ctr"/>
                </a:tc>
                <a:tc>
                  <a:txBody>
                    <a:bodyPr/>
                    <a:lstStyle/>
                    <a:p>
                      <a:pPr algn="ctr"/>
                      <a:r>
                        <a:rPr lang="en-US" sz="1400" dirty="0" smtClean="0"/>
                        <a:t>50% to</a:t>
                      </a:r>
                      <a:r>
                        <a:rPr lang="en-US" sz="1400" baseline="0" dirty="0" smtClean="0"/>
                        <a:t> 59.9%</a:t>
                      </a:r>
                      <a:endParaRPr lang="en-US" sz="1400" dirty="0" smtClean="0"/>
                    </a:p>
                  </a:txBody>
                  <a:tcPr anchor="ctr"/>
                </a:tc>
                <a:tc>
                  <a:txBody>
                    <a:bodyPr/>
                    <a:lstStyle/>
                    <a:p>
                      <a:pPr algn="ctr"/>
                      <a:r>
                        <a:rPr lang="en-US" sz="1400" dirty="0" smtClean="0"/>
                        <a:t>60% to 69.9%</a:t>
                      </a:r>
                      <a:endParaRPr lang="en-US" sz="1400" dirty="0"/>
                    </a:p>
                  </a:txBody>
                  <a:tcPr anchor="ctr"/>
                </a:tc>
                <a:tc>
                  <a:txBody>
                    <a:bodyPr/>
                    <a:lstStyle/>
                    <a:p>
                      <a:pPr algn="ctr"/>
                      <a:r>
                        <a:rPr lang="en-US" sz="1400" dirty="0" smtClean="0"/>
                        <a:t>70% or above</a:t>
                      </a:r>
                      <a:endParaRPr lang="en-US" sz="1400" dirty="0"/>
                    </a:p>
                  </a:txBody>
                  <a:tcPr anchor="ctr"/>
                </a:tc>
              </a:tr>
            </a:tbl>
          </a:graphicData>
        </a:graphic>
      </p:graphicFrame>
      <p:sp>
        <p:nvSpPr>
          <p:cNvPr id="2" name="Footer Placeholder 1"/>
          <p:cNvSpPr>
            <a:spLocks noGrp="1"/>
          </p:cNvSpPr>
          <p:nvPr>
            <p:ph type="ftr" sz="quarter" idx="10"/>
          </p:nvPr>
        </p:nvSpPr>
        <p:spPr/>
        <p:txBody>
          <a:bodyPr/>
          <a:lstStyle/>
          <a:p>
            <a:r>
              <a:rPr lang="en-US" smtClean="0"/>
              <a:t>Office of Accountability</a:t>
            </a:r>
            <a:endParaRPr lang="en-US"/>
          </a:p>
        </p:txBody>
      </p:sp>
      <p:sp>
        <p:nvSpPr>
          <p:cNvPr id="9" name="TextBox 8"/>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31547315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ea typeface="ＭＳ Ｐゴシック" charset="-128"/>
              </a:rPr>
              <a:t>Annual Stabilization Rate</a:t>
            </a:r>
          </a:p>
        </p:txBody>
      </p:sp>
      <p:sp>
        <p:nvSpPr>
          <p:cNvPr id="59395" name="Content Placeholder 2"/>
          <p:cNvSpPr>
            <a:spLocks noGrp="1"/>
          </p:cNvSpPr>
          <p:nvPr>
            <p:ph idx="1"/>
          </p:nvPr>
        </p:nvSpPr>
        <p:spPr>
          <a:xfrm>
            <a:off x="133350" y="1104900"/>
            <a:ext cx="8858250" cy="5257800"/>
          </a:xfrm>
        </p:spPr>
        <p:txBody>
          <a:bodyPr/>
          <a:lstStyle/>
          <a:p>
            <a:pPr marL="171450" indent="-171450">
              <a:spcBef>
                <a:spcPts val="600"/>
              </a:spcBef>
              <a:buFont typeface="Wingdings" charset="2"/>
              <a:buNone/>
              <a:defRPr/>
            </a:pPr>
            <a:r>
              <a:rPr lang="en-US" sz="1600" b="1" u="sng" dirty="0" smtClean="0">
                <a:ea typeface="ＭＳ Ｐゴシック" charset="-128"/>
              </a:rPr>
              <a:t>Definitions:</a:t>
            </a:r>
          </a:p>
          <a:p>
            <a:pPr marL="285750" lvl="1" indent="-285750">
              <a:lnSpc>
                <a:spcPct val="115000"/>
              </a:lnSpc>
              <a:spcBef>
                <a:spcPts val="0"/>
              </a:spcBef>
              <a:spcAft>
                <a:spcPts val="0"/>
              </a:spcAft>
              <a:buFont typeface="Wingdings" pitchFamily="2" charset="2"/>
              <a:buChar char="§"/>
            </a:pPr>
            <a:r>
              <a:rPr lang="en-US" sz="1600" dirty="0">
                <a:solidFill>
                  <a:srgbClr val="000000"/>
                </a:solidFill>
                <a:ea typeface="Times New Roman"/>
                <a:cs typeface="Calibri"/>
              </a:rPr>
              <a:t>Percent of </a:t>
            </a:r>
            <a:r>
              <a:rPr lang="en-US" sz="1600" dirty="0" smtClean="0">
                <a:solidFill>
                  <a:srgbClr val="000000"/>
                </a:solidFill>
                <a:ea typeface="Times New Roman"/>
                <a:cs typeface="Calibri"/>
              </a:rPr>
              <a:t>stable* students who </a:t>
            </a:r>
            <a:r>
              <a:rPr lang="en-US" sz="1600" dirty="0">
                <a:solidFill>
                  <a:srgbClr val="000000"/>
                </a:solidFill>
                <a:ea typeface="Times New Roman"/>
                <a:cs typeface="Calibri"/>
              </a:rPr>
              <a:t>are enrolled at the end of the school </a:t>
            </a:r>
            <a:r>
              <a:rPr lang="en-US" sz="1600" dirty="0" smtClean="0">
                <a:solidFill>
                  <a:srgbClr val="000000"/>
                </a:solidFill>
                <a:ea typeface="Times New Roman"/>
                <a:cs typeface="Calibri"/>
              </a:rPr>
              <a:t>year or completed the program.</a:t>
            </a:r>
            <a:endParaRPr lang="en-US" sz="1600" dirty="0">
              <a:solidFill>
                <a:srgbClr val="000000"/>
              </a:solidFill>
              <a:ea typeface="Times New Roman"/>
              <a:cs typeface="Calibri"/>
            </a:endParaRPr>
          </a:p>
          <a:p>
            <a:pPr marL="171450" indent="-171450">
              <a:spcBef>
                <a:spcPts val="600"/>
              </a:spcBef>
              <a:buFont typeface="Wingdings" charset="2"/>
              <a:buNone/>
              <a:defRPr/>
            </a:pPr>
            <a:endParaRPr lang="en-US" sz="1600" dirty="0" smtClean="0">
              <a:ea typeface="ＭＳ Ｐゴシック" charset="-128"/>
            </a:endParaRPr>
          </a:p>
          <a:p>
            <a:pPr marL="171450" indent="-171450">
              <a:spcBef>
                <a:spcPts val="0"/>
              </a:spcBef>
              <a:buFont typeface="Wingdings" charset="2"/>
              <a:buNone/>
              <a:defRPr/>
            </a:pPr>
            <a:r>
              <a:rPr lang="en-US" sz="1600" b="1" u="sng" dirty="0" smtClean="0">
                <a:ea typeface="ＭＳ Ｐゴシック" charset="-128"/>
              </a:rPr>
              <a:t>Calculation:</a:t>
            </a:r>
            <a:r>
              <a:rPr lang="en-US" sz="1600" dirty="0" smtClean="0">
                <a:ea typeface="ＭＳ Ｐゴシック" charset="-128"/>
              </a:rPr>
              <a:t> </a:t>
            </a:r>
          </a:p>
          <a:p>
            <a:pPr marR="0">
              <a:lnSpc>
                <a:spcPct val="115000"/>
              </a:lnSpc>
              <a:spcBef>
                <a:spcPts val="0"/>
              </a:spcBef>
              <a:spcAft>
                <a:spcPts val="0"/>
              </a:spcAft>
            </a:pPr>
            <a:r>
              <a:rPr lang="en-US" sz="1600" b="1" dirty="0" smtClean="0"/>
              <a:t>Numerator: </a:t>
            </a:r>
            <a:r>
              <a:rPr lang="en-US" sz="1600" dirty="0" smtClean="0">
                <a:cs typeface="Times New Roman"/>
              </a:rPr>
              <a:t>Number of </a:t>
            </a:r>
            <a:r>
              <a:rPr lang="en-US" sz="1600" dirty="0" smtClean="0">
                <a:ea typeface="Calibri"/>
                <a:cs typeface="Times New Roman"/>
              </a:rPr>
              <a:t>stable* students who enroll at any time during the year and remain enrolled at the end of the year or who complete the program</a:t>
            </a:r>
          </a:p>
          <a:p>
            <a:pPr marL="285750" lvl="1" indent="-285750">
              <a:lnSpc>
                <a:spcPct val="115000"/>
              </a:lnSpc>
              <a:spcBef>
                <a:spcPts val="0"/>
              </a:spcBef>
              <a:spcAft>
                <a:spcPts val="0"/>
              </a:spcAft>
              <a:buFont typeface="Wingdings" pitchFamily="2" charset="2"/>
              <a:buChar char="§"/>
            </a:pPr>
            <a:r>
              <a:rPr lang="en-US" sz="1600" b="1" dirty="0" smtClean="0">
                <a:ea typeface="ＭＳ Ｐゴシック" charset="-128"/>
              </a:rPr>
              <a:t>Denominator: </a:t>
            </a:r>
            <a:r>
              <a:rPr lang="en-US" sz="1600" dirty="0" smtClean="0">
                <a:ea typeface="ＭＳ Ｐゴシック" charset="-128"/>
              </a:rPr>
              <a:t>Number of stable* students enrolled at any time during the year, excluding students with a non-dropout leave code or a verified transfer.</a:t>
            </a:r>
          </a:p>
          <a:p>
            <a:pPr marL="0" indent="0">
              <a:spcBef>
                <a:spcPts val="600"/>
              </a:spcBef>
              <a:buFont typeface="Wingdings" charset="2"/>
              <a:buNone/>
              <a:defRPr/>
            </a:pPr>
            <a:endParaRPr lang="en-US" sz="1050" b="1" u="sng" dirty="0" smtClean="0">
              <a:ea typeface="ＭＳ Ｐゴシック" charset="-128"/>
            </a:endParaRPr>
          </a:p>
          <a:p>
            <a:pPr marL="0" indent="0">
              <a:spcBef>
                <a:spcPts val="600"/>
              </a:spcBef>
              <a:buFont typeface="Wingdings" charset="2"/>
              <a:buNone/>
              <a:defRPr/>
            </a:pPr>
            <a:r>
              <a:rPr lang="en-US" sz="1600" b="1" u="sng" dirty="0" smtClean="0">
                <a:ea typeface="ＭＳ Ｐゴシック" charset="-128"/>
              </a:rPr>
              <a:t>Performance Policy Scoring</a:t>
            </a:r>
          </a:p>
          <a:p>
            <a:pPr marL="0" indent="0">
              <a:spcBef>
                <a:spcPts val="600"/>
              </a:spcBef>
              <a:buFont typeface="Wingdings" charset="2"/>
              <a:buNone/>
              <a:defRPr/>
            </a:pPr>
            <a:endParaRPr lang="en-US" sz="1600" b="1" u="sng" dirty="0" smtClean="0">
              <a:ea typeface="ＭＳ Ｐゴシック" charset="-128"/>
            </a:endParaRPr>
          </a:p>
          <a:p>
            <a:pPr marL="0" indent="0">
              <a:spcBef>
                <a:spcPts val="600"/>
              </a:spcBef>
              <a:buFont typeface="Wingdings" charset="2"/>
              <a:buNone/>
              <a:defRPr/>
            </a:pPr>
            <a:endParaRPr lang="en-US" sz="1600" b="1" u="sng" dirty="0">
              <a:ea typeface="ＭＳ Ｐゴシック" charset="-128"/>
            </a:endParaRPr>
          </a:p>
          <a:p>
            <a:pPr marL="0" indent="0">
              <a:spcBef>
                <a:spcPts val="60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p>
          <a:p>
            <a:pPr marL="0" indent="0">
              <a:spcBef>
                <a:spcPts val="0"/>
              </a:spcBef>
              <a:buFont typeface="Wingdings" charset="2"/>
              <a:buNone/>
              <a:defRPr/>
            </a:pPr>
            <a:r>
              <a:rPr lang="en-US" sz="1600" dirty="0" smtClean="0">
                <a:ea typeface="ＭＳ Ｐゴシック" charset="-128"/>
              </a:rPr>
              <a:t>* Stable refers to students who have accumulated at least 42.5 membership days.  Unverified out-of-district transfers are counted as dropouts in this rate.</a:t>
            </a:r>
            <a:endParaRPr lang="en-US" sz="1600" b="1" dirty="0" smtClean="0">
              <a:ea typeface="ＭＳ Ｐゴシック" charset="-128"/>
            </a:endParaRPr>
          </a:p>
          <a:p>
            <a:pPr marL="171450" indent="-171450">
              <a:buFont typeface="Wingdings" charset="2"/>
              <a:buNone/>
              <a:defRPr/>
            </a:pPr>
            <a:endParaRPr lang="en-US" sz="1600" b="1" dirty="0" smtClean="0">
              <a:ea typeface="ＭＳ Ｐゴシック" charset="-128"/>
            </a:endParaRPr>
          </a:p>
        </p:txBody>
      </p:sp>
      <p:sp>
        <p:nvSpPr>
          <p:cNvPr id="41988" name="Slide Number Placeholder 4"/>
          <p:cNvSpPr>
            <a:spLocks noGrp="1"/>
          </p:cNvSpPr>
          <p:nvPr>
            <p:ph type="sldNum" sz="quarter" idx="11"/>
          </p:nvPr>
        </p:nvSpPr>
        <p:spPr bwMode="auto">
          <a:noFill/>
          <a:ln>
            <a:miter lim="800000"/>
            <a:headEnd/>
            <a:tailEnd/>
          </a:ln>
        </p:spPr>
        <p:txBody>
          <a:bodyPr/>
          <a:lstStyle/>
          <a:p>
            <a:fld id="{F55AAC46-F05E-4535-BEAB-46B5B74CC978}" type="slidenum">
              <a:rPr lang="en-US" smtClean="0"/>
              <a:pPr/>
              <a:t>41</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4080009585"/>
              </p:ext>
            </p:extLst>
          </p:nvPr>
        </p:nvGraphicFramePr>
        <p:xfrm>
          <a:off x="609600" y="4114800"/>
          <a:ext cx="7924801" cy="83820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533400">
                <a:tc>
                  <a:txBody>
                    <a:bodyPr/>
                    <a:lstStyle/>
                    <a:p>
                      <a:pPr algn="ctr"/>
                      <a:r>
                        <a:rPr lang="en-US" sz="1400" dirty="0" smtClean="0"/>
                        <a:t>Stabilization</a:t>
                      </a:r>
                      <a:r>
                        <a:rPr lang="en-US" sz="1400" baseline="0" dirty="0" smtClean="0"/>
                        <a:t> Rate</a:t>
                      </a:r>
                      <a:endParaRPr lang="en-US" sz="1400" dirty="0"/>
                    </a:p>
                  </a:txBody>
                  <a:tcPr anchor="ctr"/>
                </a:tc>
                <a:tc>
                  <a:txBody>
                    <a:bodyPr/>
                    <a:lstStyle/>
                    <a:p>
                      <a:pPr algn="ctr"/>
                      <a:r>
                        <a:rPr lang="en-US" sz="1400" dirty="0" smtClean="0"/>
                        <a:t>Under</a:t>
                      </a:r>
                      <a:r>
                        <a:rPr lang="en-US" sz="1400" baseline="0" dirty="0" smtClean="0"/>
                        <a:t> 60</a:t>
                      </a:r>
                      <a:r>
                        <a:rPr lang="en-US" sz="1400" dirty="0" smtClean="0"/>
                        <a:t>%</a:t>
                      </a:r>
                      <a:endParaRPr lang="en-US" sz="1400" baseline="0" dirty="0" smtClean="0"/>
                    </a:p>
                  </a:txBody>
                  <a:tcPr anchor="ctr"/>
                </a:tc>
                <a:tc>
                  <a:txBody>
                    <a:bodyPr/>
                    <a:lstStyle/>
                    <a:p>
                      <a:pPr algn="ctr"/>
                      <a:r>
                        <a:rPr lang="en-US" sz="1400" dirty="0" smtClean="0"/>
                        <a:t>60% to 69.9%</a:t>
                      </a:r>
                      <a:endParaRPr lang="en-US" sz="1400" baseline="0" dirty="0" smtClean="0"/>
                    </a:p>
                  </a:txBody>
                  <a:tcPr anchor="ctr"/>
                </a:tc>
                <a:tc>
                  <a:txBody>
                    <a:bodyPr/>
                    <a:lstStyle/>
                    <a:p>
                      <a:pPr algn="ctr"/>
                      <a:r>
                        <a:rPr lang="en-US" sz="1400" dirty="0" smtClean="0"/>
                        <a:t>70% to 79.9%</a:t>
                      </a:r>
                    </a:p>
                  </a:txBody>
                  <a:tcPr anchor="ctr"/>
                </a:tc>
                <a:tc>
                  <a:txBody>
                    <a:bodyPr/>
                    <a:lstStyle/>
                    <a:p>
                      <a:pPr algn="ctr"/>
                      <a:r>
                        <a:rPr lang="en-US" sz="1400" dirty="0" smtClean="0"/>
                        <a:t>80% to 89.9%</a:t>
                      </a:r>
                      <a:endParaRPr lang="en-US" sz="1400" dirty="0"/>
                    </a:p>
                  </a:txBody>
                  <a:tcPr anchor="ctr"/>
                </a:tc>
                <a:tc>
                  <a:txBody>
                    <a:bodyPr/>
                    <a:lstStyle/>
                    <a:p>
                      <a:pPr algn="ctr"/>
                      <a:r>
                        <a:rPr lang="en-US" sz="1400" dirty="0" smtClean="0"/>
                        <a:t>Over 90%</a:t>
                      </a:r>
                      <a:r>
                        <a:rPr lang="en-US" sz="1400" baseline="0" dirty="0" smtClean="0"/>
                        <a:t> </a:t>
                      </a:r>
                      <a:endParaRPr lang="en-US" sz="1400" dirty="0"/>
                    </a:p>
                  </a:txBody>
                  <a:tcPr anchor="ctr"/>
                </a:tc>
              </a:tr>
            </a:tbl>
          </a:graphicData>
        </a:graphic>
      </p:graphicFrame>
      <p:sp>
        <p:nvSpPr>
          <p:cNvPr id="2" name="Footer Placeholder 1"/>
          <p:cNvSpPr>
            <a:spLocks noGrp="1"/>
          </p:cNvSpPr>
          <p:nvPr>
            <p:ph type="ftr" sz="quarter" idx="10"/>
          </p:nvPr>
        </p:nvSpPr>
        <p:spPr/>
        <p:txBody>
          <a:bodyPr/>
          <a:lstStyle/>
          <a:p>
            <a:r>
              <a:rPr lang="en-US" smtClean="0"/>
              <a:t>Office of Accountability</a:t>
            </a:r>
            <a:endParaRPr lang="en-US"/>
          </a:p>
        </p:txBody>
      </p:sp>
      <p:sp>
        <p:nvSpPr>
          <p:cNvPr id="9" name="TextBox 8"/>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33720345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Rate</a:t>
            </a:r>
            <a:endParaRPr lang="en-US" dirty="0"/>
          </a:p>
        </p:txBody>
      </p:sp>
      <p:sp>
        <p:nvSpPr>
          <p:cNvPr id="4" name="Content Placeholder 2"/>
          <p:cNvSpPr>
            <a:spLocks noGrp="1"/>
          </p:cNvSpPr>
          <p:nvPr>
            <p:ph idx="1"/>
          </p:nvPr>
        </p:nvSpPr>
        <p:spPr>
          <a:xfrm>
            <a:off x="152400" y="1247775"/>
            <a:ext cx="8763000" cy="5000625"/>
          </a:xfrm>
        </p:spPr>
        <p:txBody>
          <a:bodyPr/>
          <a:lstStyle/>
          <a:p>
            <a:pPr marL="0" indent="0">
              <a:spcBef>
                <a:spcPts val="0"/>
              </a:spcBef>
              <a:buFont typeface="Wingdings" charset="2"/>
              <a:buNone/>
              <a:defRPr/>
            </a:pPr>
            <a:r>
              <a:rPr lang="en-US" sz="1600" b="1" u="sng" dirty="0" smtClean="0">
                <a:ea typeface="ＭＳ Ｐゴシック" charset="-128"/>
              </a:rPr>
              <a:t>Definitions</a:t>
            </a:r>
          </a:p>
          <a:p>
            <a:pPr>
              <a:spcBef>
                <a:spcPts val="0"/>
              </a:spcBef>
              <a:defRPr/>
            </a:pPr>
            <a:r>
              <a:rPr lang="en-US" sz="1600" dirty="0" smtClean="0">
                <a:ea typeface="ＭＳ Ｐゴシック" charset="-128"/>
              </a:rPr>
              <a:t>Average daily attendance rate of the school.</a:t>
            </a:r>
          </a:p>
          <a:p>
            <a:pPr marL="231775"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Calculation</a:t>
            </a:r>
          </a:p>
          <a:p>
            <a:pPr>
              <a:spcBef>
                <a:spcPts val="0"/>
              </a:spcBef>
              <a:defRPr/>
            </a:pPr>
            <a:r>
              <a:rPr lang="en-US" sz="1600" b="1" dirty="0" smtClean="0"/>
              <a:t>Numerator: </a:t>
            </a:r>
            <a:r>
              <a:rPr lang="en-US" sz="1600" dirty="0" smtClean="0"/>
              <a:t>Total number of present days for students during the year.</a:t>
            </a:r>
          </a:p>
          <a:p>
            <a:pPr>
              <a:spcBef>
                <a:spcPts val="0"/>
              </a:spcBef>
              <a:defRPr/>
            </a:pPr>
            <a:r>
              <a:rPr lang="en-US" sz="1600" b="1" dirty="0" smtClean="0"/>
              <a:t>Denominator: </a:t>
            </a:r>
            <a:r>
              <a:rPr lang="en-US" sz="1600" dirty="0" smtClean="0"/>
              <a:t>Total number of membership days for students during the year.</a:t>
            </a:r>
          </a:p>
          <a:p>
            <a:pPr marL="231775"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Performance Policy Scoring</a:t>
            </a:r>
          </a:p>
          <a:p>
            <a:pPr marL="0" indent="0">
              <a:spcBef>
                <a:spcPts val="0"/>
              </a:spcBef>
              <a:buFont typeface="Wingdings" charset="2"/>
              <a:buNone/>
              <a:defRPr/>
            </a:pPr>
            <a:endParaRPr lang="en-US" sz="1600" b="1" u="sng" dirty="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Notes</a:t>
            </a:r>
            <a:endParaRPr lang="en-US" sz="1600" b="1" u="sng" dirty="0">
              <a:ea typeface="ＭＳ Ｐゴシック" charset="-128"/>
            </a:endParaRPr>
          </a:p>
          <a:p>
            <a:pPr marL="0" indent="0">
              <a:spcBef>
                <a:spcPts val="0"/>
              </a:spcBef>
              <a:buFont typeface="Wingdings" charset="2"/>
              <a:buNone/>
              <a:defRPr/>
            </a:pPr>
            <a:r>
              <a:rPr lang="en-US" sz="1600" dirty="0" smtClean="0"/>
              <a:t>For </a:t>
            </a:r>
            <a:r>
              <a:rPr lang="en-US" sz="1600" dirty="0"/>
              <a:t>the Performance Policy rating only, students are removed from the calculation if they are homebound, “medically fragile” per their IEP, or in 8</a:t>
            </a:r>
            <a:r>
              <a:rPr lang="en-US" sz="1600" baseline="30000" dirty="0"/>
              <a:t>th</a:t>
            </a:r>
            <a:r>
              <a:rPr lang="en-US" sz="1600" dirty="0"/>
              <a:t> or 12</a:t>
            </a:r>
            <a:r>
              <a:rPr lang="en-US" sz="1600" baseline="30000" dirty="0"/>
              <a:t>th</a:t>
            </a:r>
            <a:r>
              <a:rPr lang="en-US" sz="1600" dirty="0"/>
              <a:t> grade subsequent to the first date on which CPS permits graduation.  These adjustments will only be made if they improve the school’s attendance rate.</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endParaRPr lang="en-US" sz="1200" b="1" u="sng" dirty="0" smtClean="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178787607"/>
              </p:ext>
            </p:extLst>
          </p:nvPr>
        </p:nvGraphicFramePr>
        <p:xfrm>
          <a:off x="609600" y="3657600"/>
          <a:ext cx="7924801" cy="91440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609600">
                <a:tc>
                  <a:txBody>
                    <a:bodyPr/>
                    <a:lstStyle/>
                    <a:p>
                      <a:pPr algn="ctr"/>
                      <a:r>
                        <a:rPr lang="en-US" sz="1400" dirty="0" smtClean="0"/>
                        <a:t>Attendance Rate</a:t>
                      </a:r>
                      <a:endParaRPr lang="en-US" sz="1400" dirty="0"/>
                    </a:p>
                  </a:txBody>
                  <a:tcPr anchor="ctr"/>
                </a:tc>
                <a:tc>
                  <a:txBody>
                    <a:bodyPr/>
                    <a:lstStyle/>
                    <a:p>
                      <a:pPr algn="ctr"/>
                      <a:r>
                        <a:rPr lang="en-US" sz="1400" dirty="0" smtClean="0"/>
                        <a:t>Under 70%</a:t>
                      </a:r>
                      <a:endParaRPr lang="en-US" sz="1400" dirty="0"/>
                    </a:p>
                  </a:txBody>
                  <a:tcPr anchor="ctr"/>
                </a:tc>
                <a:tc>
                  <a:txBody>
                    <a:bodyPr/>
                    <a:lstStyle/>
                    <a:p>
                      <a:pPr algn="ctr"/>
                      <a:r>
                        <a:rPr lang="en-US" sz="1400" dirty="0" smtClean="0"/>
                        <a:t>70% to 74.9%</a:t>
                      </a:r>
                      <a:endParaRPr lang="en-US" sz="1400" dirty="0"/>
                    </a:p>
                  </a:txBody>
                  <a:tcPr anchor="ctr"/>
                </a:tc>
                <a:tc>
                  <a:txBody>
                    <a:bodyPr/>
                    <a:lstStyle/>
                    <a:p>
                      <a:pPr algn="ctr"/>
                      <a:r>
                        <a:rPr lang="en-US" sz="1400" dirty="0" smtClean="0"/>
                        <a:t>75% to 79.9%</a:t>
                      </a:r>
                      <a:endParaRPr lang="en-US" sz="1400" dirty="0"/>
                    </a:p>
                  </a:txBody>
                  <a:tcPr anchor="ctr"/>
                </a:tc>
                <a:tc>
                  <a:txBody>
                    <a:bodyPr/>
                    <a:lstStyle/>
                    <a:p>
                      <a:pPr algn="ctr"/>
                      <a:r>
                        <a:rPr lang="en-US" sz="1400" dirty="0" smtClean="0"/>
                        <a:t>80% to 89.9%</a:t>
                      </a:r>
                      <a:endParaRPr lang="en-US" sz="1400" dirty="0"/>
                    </a:p>
                  </a:txBody>
                  <a:tcPr anchor="ctr"/>
                </a:tc>
                <a:tc>
                  <a:txBody>
                    <a:bodyPr/>
                    <a:lstStyle/>
                    <a:p>
                      <a:pPr algn="ctr"/>
                      <a:r>
                        <a:rPr lang="en-US" sz="1400" dirty="0" smtClean="0"/>
                        <a:t>90% or above</a:t>
                      </a:r>
                      <a:endParaRPr lang="en-US" sz="1400" dirty="0"/>
                    </a:p>
                  </a:txBody>
                  <a:tcPr anchor="ctr"/>
                </a:tc>
              </a:tr>
            </a:tbl>
          </a:graphicData>
        </a:graphic>
      </p:graphicFrame>
      <p:sp>
        <p:nvSpPr>
          <p:cNvPr id="7" name="Slide Number Placeholder 2"/>
          <p:cNvSpPr>
            <a:spLocks noGrp="1"/>
          </p:cNvSpPr>
          <p:nvPr>
            <p:ph type="sldNum" sz="quarter" idx="11"/>
          </p:nvPr>
        </p:nvSpPr>
        <p:spPr>
          <a:xfrm>
            <a:off x="6324600" y="6386513"/>
            <a:ext cx="2816225" cy="401637"/>
          </a:xfrm>
        </p:spPr>
        <p:txBody>
          <a:bodyPr/>
          <a:lstStyle/>
          <a:p>
            <a:fld id="{80E070DE-EF8D-4EB9-9AEC-3D2F5B9D3957}" type="slidenum">
              <a:rPr lang="en-US" smtClean="0"/>
              <a:pPr/>
              <a:t>42</a:t>
            </a:fld>
            <a:endParaRPr lang="en-US" dirty="0"/>
          </a:p>
        </p:txBody>
      </p:sp>
      <p:sp>
        <p:nvSpPr>
          <p:cNvPr id="3" name="Footer Placeholder 2"/>
          <p:cNvSpPr>
            <a:spLocks noGrp="1"/>
          </p:cNvSpPr>
          <p:nvPr>
            <p:ph type="ftr" sz="quarter" idx="10"/>
          </p:nvPr>
        </p:nvSpPr>
        <p:spPr/>
        <p:txBody>
          <a:bodyPr/>
          <a:lstStyle/>
          <a:p>
            <a:r>
              <a:rPr lang="en-US" smtClean="0"/>
              <a:t>Office of Accountability</a:t>
            </a:r>
            <a:endParaRPr lang="en-US"/>
          </a:p>
        </p:txBody>
      </p:sp>
      <p:sp>
        <p:nvSpPr>
          <p:cNvPr id="8" name="TextBox 7"/>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64034606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in Attendance Rate</a:t>
            </a:r>
            <a:endParaRPr lang="en-US" dirty="0"/>
          </a:p>
        </p:txBody>
      </p:sp>
      <p:sp>
        <p:nvSpPr>
          <p:cNvPr id="4" name="Content Placeholder 2"/>
          <p:cNvSpPr>
            <a:spLocks noGrp="1"/>
          </p:cNvSpPr>
          <p:nvPr>
            <p:ph idx="1"/>
          </p:nvPr>
        </p:nvSpPr>
        <p:spPr>
          <a:xfrm>
            <a:off x="152400" y="1143000"/>
            <a:ext cx="8763000" cy="5181600"/>
          </a:xfrm>
        </p:spPr>
        <p:txBody>
          <a:bodyPr/>
          <a:lstStyle/>
          <a:p>
            <a:pPr marL="0" indent="0">
              <a:spcBef>
                <a:spcPts val="0"/>
              </a:spcBef>
              <a:buFont typeface="Wingdings" charset="2"/>
              <a:buNone/>
              <a:defRPr/>
            </a:pPr>
            <a:r>
              <a:rPr lang="en-US" sz="1600" b="1" u="sng" dirty="0" smtClean="0">
                <a:ea typeface="ＭＳ Ｐゴシック" charset="-128"/>
              </a:rPr>
              <a:t>Definitions</a:t>
            </a:r>
          </a:p>
          <a:p>
            <a:pPr marL="285750" lvl="1" indent="-285750">
              <a:lnSpc>
                <a:spcPct val="115000"/>
              </a:lnSpc>
              <a:spcBef>
                <a:spcPts val="0"/>
              </a:spcBef>
              <a:spcAft>
                <a:spcPts val="0"/>
              </a:spcAft>
              <a:buFont typeface="Wingdings" pitchFamily="2" charset="2"/>
              <a:buChar char="§"/>
            </a:pPr>
            <a:r>
              <a:rPr lang="en-US" sz="1600" dirty="0">
                <a:solidFill>
                  <a:srgbClr val="000000"/>
                </a:solidFill>
                <a:ea typeface="Times New Roman"/>
                <a:cs typeface="Calibri"/>
              </a:rPr>
              <a:t>Percent of students that show an improvement </a:t>
            </a:r>
            <a:r>
              <a:rPr lang="en-US" sz="1600" dirty="0" smtClean="0">
                <a:solidFill>
                  <a:srgbClr val="000000"/>
                </a:solidFill>
                <a:ea typeface="Times New Roman"/>
                <a:cs typeface="Calibri"/>
              </a:rPr>
              <a:t>of at least 3 percentage points in </a:t>
            </a:r>
            <a:r>
              <a:rPr lang="en-US" sz="1600" dirty="0">
                <a:solidFill>
                  <a:srgbClr val="000000"/>
                </a:solidFill>
                <a:ea typeface="Times New Roman"/>
                <a:cs typeface="Calibri"/>
              </a:rPr>
              <a:t>their individual daily attendance rates at an Alternative School compared to their daily attendance rate in the previous school </a:t>
            </a:r>
            <a:r>
              <a:rPr lang="en-US" sz="1600" dirty="0" smtClean="0">
                <a:solidFill>
                  <a:srgbClr val="000000"/>
                </a:solidFill>
                <a:ea typeface="Times New Roman"/>
                <a:cs typeface="Calibri"/>
              </a:rPr>
              <a:t>year.</a:t>
            </a:r>
            <a:endParaRPr lang="en-US" sz="1600" dirty="0">
              <a:solidFill>
                <a:srgbClr val="000000"/>
              </a:solidFill>
              <a:ea typeface="Times New Roman"/>
              <a:cs typeface="Calibri"/>
            </a:endParaRPr>
          </a:p>
          <a:p>
            <a:pPr marL="231775" indent="0">
              <a:spcBef>
                <a:spcPts val="0"/>
              </a:spcBef>
              <a:buFont typeface="Wingdings" charset="2"/>
              <a:buNone/>
              <a:defRPr/>
            </a:pPr>
            <a:endParaRPr lang="en-US" sz="1600" b="1" u="sng" dirty="0" smtClean="0">
              <a:ea typeface="ＭＳ Ｐゴシック" charset="-128"/>
            </a:endParaRPr>
          </a:p>
          <a:p>
            <a:pPr marL="0" indent="0">
              <a:spcBef>
                <a:spcPts val="0"/>
              </a:spcBef>
              <a:buFont typeface="Wingdings" charset="2"/>
              <a:buNone/>
              <a:defRPr/>
            </a:pPr>
            <a:r>
              <a:rPr lang="en-US" sz="1600" b="1" u="sng" dirty="0" smtClean="0">
                <a:ea typeface="ＭＳ Ｐゴシック" charset="-128"/>
              </a:rPr>
              <a:t>Calculation</a:t>
            </a:r>
          </a:p>
          <a:p>
            <a:pPr marL="285750" lvl="1" indent="-285750">
              <a:lnSpc>
                <a:spcPct val="115000"/>
              </a:lnSpc>
              <a:spcBef>
                <a:spcPts val="0"/>
              </a:spcBef>
              <a:spcAft>
                <a:spcPts val="0"/>
              </a:spcAft>
              <a:buFont typeface="Wingdings" pitchFamily="2" charset="2"/>
              <a:buChar char="§"/>
            </a:pPr>
            <a:r>
              <a:rPr lang="en-US" sz="1600" b="1" dirty="0" smtClean="0"/>
              <a:t>Numerator: </a:t>
            </a:r>
            <a:r>
              <a:rPr lang="en-US" sz="1600" dirty="0" smtClean="0">
                <a:cs typeface="Times New Roman"/>
              </a:rPr>
              <a:t>Number of </a:t>
            </a:r>
            <a:r>
              <a:rPr lang="en-US" sz="1600" dirty="0" smtClean="0">
                <a:ea typeface="Calibri"/>
                <a:cs typeface="Times New Roman"/>
              </a:rPr>
              <a:t>stable</a:t>
            </a:r>
            <a:r>
              <a:rPr lang="en-US" sz="1600" dirty="0">
                <a:ea typeface="Calibri"/>
                <a:cs typeface="Times New Roman"/>
              </a:rPr>
              <a:t>* students whose </a:t>
            </a:r>
            <a:r>
              <a:rPr lang="en-US" sz="1600" dirty="0" smtClean="0">
                <a:ea typeface="Calibri"/>
                <a:cs typeface="Times New Roman"/>
              </a:rPr>
              <a:t>current year </a:t>
            </a:r>
            <a:r>
              <a:rPr lang="en-US" sz="1600" dirty="0">
                <a:ea typeface="Calibri"/>
                <a:cs typeface="Times New Roman"/>
              </a:rPr>
              <a:t>attendance rate at </a:t>
            </a:r>
            <a:r>
              <a:rPr lang="en-US" sz="1600" dirty="0" smtClean="0">
                <a:ea typeface="Calibri"/>
                <a:cs typeface="Times New Roman"/>
              </a:rPr>
              <a:t>their school </a:t>
            </a:r>
            <a:r>
              <a:rPr lang="en-US" sz="1600" dirty="0">
                <a:ea typeface="Calibri"/>
                <a:cs typeface="Times New Roman"/>
              </a:rPr>
              <a:t>of enrollment is </a:t>
            </a:r>
            <a:r>
              <a:rPr lang="en-US" sz="1600" dirty="0" smtClean="0">
                <a:ea typeface="Calibri"/>
                <a:cs typeface="Times New Roman"/>
              </a:rPr>
              <a:t>at least 3 percentage points greater </a:t>
            </a:r>
            <a:r>
              <a:rPr lang="en-US" sz="1600" dirty="0">
                <a:ea typeface="Calibri"/>
                <a:cs typeface="Times New Roman"/>
              </a:rPr>
              <a:t>than their </a:t>
            </a:r>
            <a:r>
              <a:rPr lang="en-US" sz="1600" dirty="0" smtClean="0">
                <a:ea typeface="Calibri"/>
                <a:cs typeface="Times New Roman"/>
              </a:rPr>
              <a:t>average year-end </a:t>
            </a:r>
            <a:r>
              <a:rPr lang="en-US" sz="1600" dirty="0">
                <a:ea typeface="Calibri"/>
                <a:cs typeface="Times New Roman"/>
              </a:rPr>
              <a:t>attendance rate during the previous school year </a:t>
            </a:r>
            <a:r>
              <a:rPr lang="en-US" sz="1600" dirty="0" smtClean="0">
                <a:ea typeface="Calibri"/>
                <a:cs typeface="Times New Roman"/>
              </a:rPr>
              <a:t>or who have maintained a 90% attendance rate in the current year</a:t>
            </a:r>
          </a:p>
          <a:p>
            <a:pPr marL="285750" lvl="1" indent="-285750">
              <a:lnSpc>
                <a:spcPct val="115000"/>
              </a:lnSpc>
              <a:spcBef>
                <a:spcPts val="0"/>
              </a:spcBef>
              <a:spcAft>
                <a:spcPts val="0"/>
              </a:spcAft>
              <a:buFont typeface="Wingdings" pitchFamily="2" charset="2"/>
              <a:buChar char="§"/>
            </a:pPr>
            <a:r>
              <a:rPr lang="en-US" sz="1600" b="1" dirty="0" smtClean="0"/>
              <a:t>Denominator: </a:t>
            </a:r>
            <a:r>
              <a:rPr lang="en-US" sz="1600" dirty="0" smtClean="0">
                <a:cs typeface="Times New Roman"/>
              </a:rPr>
              <a:t>Number of </a:t>
            </a:r>
            <a:r>
              <a:rPr lang="en-US" sz="1600" dirty="0" smtClean="0">
                <a:ea typeface="Calibri"/>
                <a:cs typeface="Times New Roman"/>
              </a:rPr>
              <a:t>stable</a:t>
            </a:r>
            <a:r>
              <a:rPr lang="en-US" sz="1600" dirty="0">
                <a:ea typeface="Calibri"/>
                <a:cs typeface="Times New Roman"/>
              </a:rPr>
              <a:t>* students with documented </a:t>
            </a:r>
            <a:r>
              <a:rPr lang="en-US" sz="1600" dirty="0" smtClean="0">
                <a:ea typeface="Calibri"/>
                <a:cs typeface="Times New Roman"/>
              </a:rPr>
              <a:t>current year attendance</a:t>
            </a:r>
          </a:p>
          <a:p>
            <a:pPr marL="0" marR="0" indent="0">
              <a:lnSpc>
                <a:spcPct val="115000"/>
              </a:lnSpc>
              <a:spcBef>
                <a:spcPts val="0"/>
              </a:spcBef>
              <a:spcAft>
                <a:spcPts val="0"/>
              </a:spcAft>
              <a:buNone/>
            </a:pPr>
            <a:endParaRPr lang="en-US" sz="1600" dirty="0">
              <a:ea typeface="Calibri"/>
              <a:cs typeface="Times New Roman"/>
            </a:endParaRPr>
          </a:p>
          <a:p>
            <a:pPr marL="0" indent="0">
              <a:spcBef>
                <a:spcPts val="0"/>
              </a:spcBef>
              <a:buFont typeface="Wingdings" charset="2"/>
              <a:buNone/>
              <a:defRPr/>
            </a:pPr>
            <a:r>
              <a:rPr lang="en-US" sz="1600" b="1" u="sng" dirty="0" smtClean="0">
                <a:ea typeface="ＭＳ Ｐゴシック" charset="-128"/>
              </a:rPr>
              <a:t>Performance Policy Scoring</a:t>
            </a:r>
          </a:p>
          <a:p>
            <a:pPr marL="231775" indent="0">
              <a:spcBef>
                <a:spcPts val="0"/>
              </a:spcBef>
              <a:buFont typeface="Wingdings" charset="2"/>
              <a:buNone/>
              <a:defRPr/>
            </a:pPr>
            <a:endParaRPr lang="en-US" sz="1600" b="1" u="sng" dirty="0">
              <a:ea typeface="ＭＳ Ｐゴシック" charset="-128"/>
            </a:endParaRPr>
          </a:p>
          <a:p>
            <a:pPr marL="231775" indent="0">
              <a:spcBef>
                <a:spcPts val="0"/>
              </a:spcBef>
              <a:buFont typeface="Wingdings" charset="2"/>
              <a:buNone/>
              <a:defRPr/>
            </a:pPr>
            <a:endParaRPr lang="en-US" sz="1600" b="1" u="sng" dirty="0" smtClean="0">
              <a:ea typeface="ＭＳ Ｐゴシック" charset="-128"/>
            </a:endParaRPr>
          </a:p>
          <a:p>
            <a:pPr marL="231775" indent="0">
              <a:spcBef>
                <a:spcPts val="0"/>
              </a:spcBef>
              <a:buFont typeface="Wingdings" charset="2"/>
              <a:buNone/>
              <a:defRPr/>
            </a:pPr>
            <a:endParaRPr lang="en-US" sz="1600" b="1" u="sng" dirty="0" smtClean="0">
              <a:ea typeface="ＭＳ Ｐゴシック" charset="-128"/>
            </a:endParaRPr>
          </a:p>
          <a:p>
            <a:pPr marL="231775" indent="0">
              <a:spcBef>
                <a:spcPts val="0"/>
              </a:spcBef>
              <a:buFont typeface="Wingdings" charset="2"/>
              <a:buNone/>
              <a:defRPr/>
            </a:pPr>
            <a:endParaRPr lang="en-US" sz="1600" b="1" u="sng" dirty="0" smtClean="0">
              <a:ea typeface="ＭＳ Ｐゴシック" charset="-128"/>
            </a:endParaRPr>
          </a:p>
          <a:p>
            <a:pPr marL="0" indent="0">
              <a:spcBef>
                <a:spcPts val="0"/>
              </a:spcBef>
              <a:buNone/>
              <a:defRPr/>
            </a:pPr>
            <a:r>
              <a:rPr lang="en-US" sz="1600" b="1" u="sng" dirty="0" smtClean="0">
                <a:ea typeface="ＭＳ Ｐゴシック" charset="-128"/>
              </a:rPr>
              <a:t>Notes</a:t>
            </a:r>
            <a:endParaRPr lang="en-US" sz="1600" b="1" u="sng" dirty="0">
              <a:ea typeface="ＭＳ Ｐゴシック" charset="-128"/>
            </a:endParaRPr>
          </a:p>
          <a:p>
            <a:pPr marL="0" indent="0">
              <a:spcBef>
                <a:spcPts val="0"/>
              </a:spcBef>
              <a:buNone/>
              <a:defRPr/>
            </a:pPr>
            <a:r>
              <a:rPr lang="en-US" sz="1600" dirty="0" smtClean="0">
                <a:ea typeface="ＭＳ Ｐゴシック" charset="-128"/>
              </a:rPr>
              <a:t>* Stable </a:t>
            </a:r>
            <a:r>
              <a:rPr lang="en-US" sz="1600" dirty="0">
                <a:ea typeface="ＭＳ Ｐゴシック" charset="-128"/>
              </a:rPr>
              <a:t>refers to students who have </a:t>
            </a:r>
            <a:r>
              <a:rPr lang="en-US" sz="1600" dirty="0" smtClean="0">
                <a:ea typeface="ＭＳ Ｐゴシック" charset="-128"/>
              </a:rPr>
              <a:t>accumulated at least </a:t>
            </a:r>
            <a:r>
              <a:rPr lang="en-US" sz="1600" dirty="0">
                <a:ea typeface="ＭＳ Ｐゴシック" charset="-128"/>
              </a:rPr>
              <a:t>42.5 membership </a:t>
            </a:r>
            <a:r>
              <a:rPr lang="en-US" sz="1600" dirty="0" smtClean="0">
                <a:ea typeface="ＭＳ Ｐゴシック" charset="-128"/>
              </a:rPr>
              <a:t>days.  Students without documented attendance from the previous school year who have at least 42.5 days of membership are counted</a:t>
            </a:r>
            <a:r>
              <a:rPr lang="en-US" sz="1600" dirty="0">
                <a:ea typeface="ＭＳ Ｐゴシック" charset="-128"/>
              </a:rPr>
              <a:t> </a:t>
            </a:r>
            <a:r>
              <a:rPr lang="en-US" sz="1600" dirty="0" smtClean="0">
                <a:ea typeface="ＭＳ Ｐゴシック" charset="-128"/>
              </a:rPr>
              <a:t>positively. </a:t>
            </a:r>
          </a:p>
          <a:p>
            <a:pPr marL="0" indent="0">
              <a:spcBef>
                <a:spcPts val="0"/>
              </a:spcBef>
              <a:buFont typeface="Wingdings" charset="2"/>
              <a:buNone/>
              <a:defRPr/>
            </a:pPr>
            <a:endParaRPr lang="en-US" sz="1600" dirty="0" smtClean="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552244014"/>
              </p:ext>
            </p:extLst>
          </p:nvPr>
        </p:nvGraphicFramePr>
        <p:xfrm>
          <a:off x="457200" y="4457700"/>
          <a:ext cx="7924801" cy="8229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304800">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81000">
                <a:tc>
                  <a:txBody>
                    <a:bodyPr/>
                    <a:lstStyle/>
                    <a:p>
                      <a:pPr algn="ctr"/>
                      <a:r>
                        <a:rPr lang="en-US" sz="1400" dirty="0" smtClean="0"/>
                        <a:t>Growth in Attendance</a:t>
                      </a:r>
                      <a:endParaRPr lang="en-US" sz="1400" dirty="0"/>
                    </a:p>
                  </a:txBody>
                  <a:tcPr anchor="ctr"/>
                </a:tc>
                <a:tc>
                  <a:txBody>
                    <a:bodyPr/>
                    <a:lstStyle/>
                    <a:p>
                      <a:pPr algn="ctr"/>
                      <a:r>
                        <a:rPr lang="en-US" sz="1400" dirty="0" smtClean="0"/>
                        <a:t>Under 70%</a:t>
                      </a:r>
                      <a:endParaRPr lang="en-US" sz="1400" dirty="0"/>
                    </a:p>
                  </a:txBody>
                  <a:tcPr anchor="ctr"/>
                </a:tc>
                <a:tc>
                  <a:txBody>
                    <a:bodyPr/>
                    <a:lstStyle/>
                    <a:p>
                      <a:pPr algn="ctr"/>
                      <a:r>
                        <a:rPr lang="en-US" sz="1400" dirty="0" smtClean="0"/>
                        <a:t>70% to 79.9%</a:t>
                      </a:r>
                      <a:endParaRPr lang="en-US" sz="1400" dirty="0"/>
                    </a:p>
                  </a:txBody>
                  <a:tcPr anchor="ctr"/>
                </a:tc>
                <a:tc>
                  <a:txBody>
                    <a:bodyPr/>
                    <a:lstStyle/>
                    <a:p>
                      <a:pPr algn="ctr"/>
                      <a:r>
                        <a:rPr lang="en-US" sz="1400" dirty="0" smtClean="0"/>
                        <a:t>80% to 84.9%</a:t>
                      </a:r>
                      <a:endParaRPr lang="en-US" sz="1400" dirty="0"/>
                    </a:p>
                  </a:txBody>
                  <a:tcPr anchor="ctr"/>
                </a:tc>
                <a:tc>
                  <a:txBody>
                    <a:bodyPr/>
                    <a:lstStyle/>
                    <a:p>
                      <a:pPr algn="ctr"/>
                      <a:r>
                        <a:rPr lang="en-US" sz="1400" dirty="0" smtClean="0"/>
                        <a:t>85% to 89.9%</a:t>
                      </a:r>
                      <a:endParaRPr lang="en-US" sz="1400" dirty="0"/>
                    </a:p>
                  </a:txBody>
                  <a:tcPr anchor="ctr"/>
                </a:tc>
                <a:tc>
                  <a:txBody>
                    <a:bodyPr/>
                    <a:lstStyle/>
                    <a:p>
                      <a:pPr algn="ctr"/>
                      <a:r>
                        <a:rPr lang="en-US" sz="1400" dirty="0" smtClean="0"/>
                        <a:t>90% or above</a:t>
                      </a:r>
                      <a:endParaRPr lang="en-US" sz="1400" dirty="0"/>
                    </a:p>
                  </a:txBody>
                  <a:tcPr anchor="ctr"/>
                </a:tc>
              </a:tr>
            </a:tbl>
          </a:graphicData>
        </a:graphic>
      </p:graphicFrame>
      <p:sp>
        <p:nvSpPr>
          <p:cNvPr id="7" name="Slide Number Placeholder 2"/>
          <p:cNvSpPr>
            <a:spLocks noGrp="1"/>
          </p:cNvSpPr>
          <p:nvPr>
            <p:ph type="sldNum" sz="quarter" idx="11"/>
          </p:nvPr>
        </p:nvSpPr>
        <p:spPr>
          <a:xfrm>
            <a:off x="6324600" y="6386513"/>
            <a:ext cx="2816225" cy="401637"/>
          </a:xfrm>
        </p:spPr>
        <p:txBody>
          <a:bodyPr/>
          <a:lstStyle/>
          <a:p>
            <a:fld id="{80E070DE-EF8D-4EB9-9AEC-3D2F5B9D3957}" type="slidenum">
              <a:rPr lang="en-US" smtClean="0"/>
              <a:pPr/>
              <a:t>43</a:t>
            </a:fld>
            <a:endParaRPr lang="en-US" dirty="0"/>
          </a:p>
        </p:txBody>
      </p:sp>
      <p:sp>
        <p:nvSpPr>
          <p:cNvPr id="3" name="Footer Placeholder 2"/>
          <p:cNvSpPr>
            <a:spLocks noGrp="1"/>
          </p:cNvSpPr>
          <p:nvPr>
            <p:ph type="ftr" sz="quarter" idx="10"/>
          </p:nvPr>
        </p:nvSpPr>
        <p:spPr/>
        <p:txBody>
          <a:bodyPr/>
          <a:lstStyle/>
          <a:p>
            <a:r>
              <a:rPr lang="en-US" smtClean="0"/>
              <a:t>Office of Accountability</a:t>
            </a:r>
            <a:endParaRPr lang="en-US"/>
          </a:p>
        </p:txBody>
      </p:sp>
      <p:sp>
        <p:nvSpPr>
          <p:cNvPr id="8" name="TextBox 7"/>
          <p:cNvSpPr txBox="1"/>
          <p:nvPr/>
        </p:nvSpPr>
        <p:spPr>
          <a:xfrm>
            <a:off x="3505200" y="1078468"/>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36460560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School Ratings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9632996"/>
              </p:ext>
            </p:extLst>
          </p:nvPr>
        </p:nvGraphicFramePr>
        <p:xfrm>
          <a:off x="304800" y="1295399"/>
          <a:ext cx="8458197" cy="3246120"/>
        </p:xfrm>
        <a:graphic>
          <a:graphicData uri="http://schemas.openxmlformats.org/drawingml/2006/table">
            <a:tbl>
              <a:tblPr firstRow="1" bandRow="1">
                <a:tableStyleId>{7E9639D4-E3E2-4D34-9284-5A2195B3D0D7}</a:tableStyleId>
              </a:tblPr>
              <a:tblGrid>
                <a:gridCol w="2918961"/>
                <a:gridCol w="923206"/>
                <a:gridCol w="923206"/>
                <a:gridCol w="923206"/>
                <a:gridCol w="923206"/>
                <a:gridCol w="923206"/>
                <a:gridCol w="923206"/>
              </a:tblGrid>
              <a:tr h="152401">
                <a:tc>
                  <a:txBody>
                    <a:bodyPr/>
                    <a:lstStyle/>
                    <a:p>
                      <a:pPr algn="l"/>
                      <a:r>
                        <a:rPr lang="en-US" sz="1200" dirty="0" smtClean="0"/>
                        <a:t>Measure</a:t>
                      </a:r>
                      <a:endParaRPr lang="en-US" sz="1200" b="1" dirty="0">
                        <a:solidFill>
                          <a:schemeClr val="tx2"/>
                        </a:solidFill>
                      </a:endParaRPr>
                    </a:p>
                  </a:txBody>
                  <a:tcPr anchor="ctr"/>
                </a:tc>
                <a:tc>
                  <a:txBody>
                    <a:bodyPr/>
                    <a:lstStyle/>
                    <a:p>
                      <a:pPr algn="ctr"/>
                      <a:r>
                        <a:rPr lang="en-US" sz="1200" baseline="0" dirty="0" smtClean="0"/>
                        <a:t>1 point</a:t>
                      </a:r>
                    </a:p>
                  </a:txBody>
                  <a:tcPr anchor="ctr"/>
                </a:tc>
                <a:tc>
                  <a:txBody>
                    <a:bodyPr/>
                    <a:lstStyle/>
                    <a:p>
                      <a:pPr algn="ctr"/>
                      <a:r>
                        <a:rPr lang="en-US" sz="1200" dirty="0" smtClean="0"/>
                        <a:t>2 points</a:t>
                      </a:r>
                      <a:endParaRPr lang="en-US" sz="1200" dirty="0"/>
                    </a:p>
                  </a:txBody>
                  <a:tcPr anchor="ctr"/>
                </a:tc>
                <a:tc>
                  <a:txBody>
                    <a:bodyPr/>
                    <a:lstStyle/>
                    <a:p>
                      <a:pPr algn="ctr"/>
                      <a:r>
                        <a:rPr lang="en-US" sz="1200" baseline="0" dirty="0" smtClean="0"/>
                        <a:t>3 points</a:t>
                      </a:r>
                    </a:p>
                  </a:txBody>
                  <a:tcPr anchor="ctr"/>
                </a:tc>
                <a:tc>
                  <a:txBody>
                    <a:bodyPr/>
                    <a:lstStyle/>
                    <a:p>
                      <a:pPr algn="ctr"/>
                      <a:r>
                        <a:rPr lang="en-US" sz="1200" baseline="0" dirty="0" smtClean="0"/>
                        <a:t>4 points</a:t>
                      </a:r>
                    </a:p>
                  </a:txBody>
                  <a:tcPr anchor="ctr"/>
                </a:tc>
                <a:tc>
                  <a:txBody>
                    <a:bodyPr/>
                    <a:lstStyle/>
                    <a:p>
                      <a:pPr algn="ctr"/>
                      <a:r>
                        <a:rPr lang="en-US" sz="1200" baseline="0" dirty="0" smtClean="0"/>
                        <a:t>5 points</a:t>
                      </a:r>
                    </a:p>
                  </a:txBody>
                  <a:tcPr anchor="ctr"/>
                </a:tc>
                <a:tc>
                  <a:txBody>
                    <a:bodyPr/>
                    <a:lstStyle/>
                    <a:p>
                      <a:pPr algn="ctr"/>
                      <a:r>
                        <a:rPr lang="en-US" sz="1200" baseline="0" dirty="0" smtClean="0"/>
                        <a:t>Weight</a:t>
                      </a:r>
                    </a:p>
                  </a:txBody>
                  <a:tcPr anchor="ctr"/>
                </a:tc>
              </a:tr>
              <a:tr h="330200">
                <a:tc>
                  <a:txBody>
                    <a:bodyPr/>
                    <a:lstStyle/>
                    <a:p>
                      <a:pPr algn="l"/>
                      <a:r>
                        <a:rPr lang="en-US" sz="1200" b="1" dirty="0" smtClean="0"/>
                        <a:t>Average Growth Percentile – Reading </a:t>
                      </a:r>
                      <a:endParaRPr lang="en-US" sz="1200" b="1" dirty="0">
                        <a:solidFill>
                          <a:schemeClr val="tx1"/>
                        </a:solidFill>
                      </a:endParaRPr>
                    </a:p>
                  </a:txBody>
                  <a:tcPr anchor="ctr"/>
                </a:tc>
                <a:tc>
                  <a:txBody>
                    <a:bodyPr/>
                    <a:lstStyle/>
                    <a:p>
                      <a:pPr algn="ctr"/>
                      <a:r>
                        <a:rPr lang="en-US" sz="1200" dirty="0" smtClean="0"/>
                        <a:t>&lt;35</a:t>
                      </a:r>
                      <a:r>
                        <a:rPr lang="en-US" sz="1200" baseline="30000" dirty="0" smtClean="0"/>
                        <a:t>th</a:t>
                      </a:r>
                      <a:r>
                        <a:rPr lang="en-US" sz="1200" dirty="0" smtClean="0"/>
                        <a:t> </a:t>
                      </a:r>
                      <a:endParaRPr lang="en-US" sz="1200" dirty="0"/>
                    </a:p>
                  </a:txBody>
                  <a:tcPr anchor="ctr"/>
                </a:tc>
                <a:tc>
                  <a:txBody>
                    <a:bodyPr/>
                    <a:lstStyle/>
                    <a:p>
                      <a:pPr marL="0" indent="0" algn="ctr" defTabSz="914400" rtl="0" eaLnBrk="1" latinLnBrk="0" hangingPunct="1"/>
                      <a:r>
                        <a:rPr lang="en-US" sz="1200" kern="1200" baseline="0" dirty="0" smtClean="0">
                          <a:solidFill>
                            <a:schemeClr val="dk1"/>
                          </a:solidFill>
                          <a:latin typeface="+mn-lt"/>
                          <a:ea typeface="+mn-ea"/>
                          <a:cs typeface="+mn-cs"/>
                        </a:rPr>
                        <a:t>35</a:t>
                      </a:r>
                      <a:r>
                        <a:rPr lang="en-US" sz="1200" kern="1200" baseline="30000" dirty="0" smtClean="0">
                          <a:solidFill>
                            <a:schemeClr val="dk1"/>
                          </a:solidFill>
                          <a:latin typeface="+mn-lt"/>
                          <a:ea typeface="+mn-ea"/>
                          <a:cs typeface="+mn-cs"/>
                        </a:rPr>
                        <a:t>th</a:t>
                      </a:r>
                      <a:r>
                        <a:rPr lang="en-US" sz="1200" kern="1200" baseline="0" dirty="0" smtClean="0">
                          <a:solidFill>
                            <a:schemeClr val="dk1"/>
                          </a:solidFill>
                          <a:latin typeface="+mn-lt"/>
                          <a:ea typeface="+mn-ea"/>
                          <a:cs typeface="+mn-cs"/>
                        </a:rPr>
                        <a:t> </a:t>
                      </a:r>
                    </a:p>
                  </a:txBody>
                  <a:tcPr anchor="ctr"/>
                </a:tc>
                <a:tc>
                  <a:txBody>
                    <a:bodyPr/>
                    <a:lstStyle/>
                    <a:p>
                      <a:pPr algn="ctr"/>
                      <a:r>
                        <a:rPr lang="en-US" sz="1200" dirty="0" smtClean="0"/>
                        <a:t>45</a:t>
                      </a:r>
                      <a:r>
                        <a:rPr lang="en-US" sz="1200" baseline="30000" dirty="0" smtClean="0"/>
                        <a:t>th</a:t>
                      </a:r>
                      <a:r>
                        <a:rPr lang="en-US" sz="1200" dirty="0" smtClean="0"/>
                        <a:t> </a:t>
                      </a:r>
                      <a:endParaRPr lang="en-US" sz="1200" dirty="0"/>
                    </a:p>
                  </a:txBody>
                  <a:tcPr anchor="ctr"/>
                </a:tc>
                <a:tc>
                  <a:txBody>
                    <a:bodyPr/>
                    <a:lstStyle/>
                    <a:p>
                      <a:pPr algn="ctr"/>
                      <a:r>
                        <a:rPr lang="en-US" sz="1200" baseline="0" dirty="0" smtClean="0"/>
                        <a:t>55</a:t>
                      </a:r>
                      <a:r>
                        <a:rPr lang="en-US" sz="1200" baseline="30000" dirty="0" smtClean="0"/>
                        <a:t>th</a:t>
                      </a:r>
                      <a:r>
                        <a:rPr lang="en-US" sz="1200" baseline="0" dirty="0" smtClean="0"/>
                        <a:t> </a:t>
                      </a:r>
                    </a:p>
                  </a:txBody>
                  <a:tcPr anchor="ctr"/>
                </a:tc>
                <a:tc>
                  <a:txBody>
                    <a:bodyPr/>
                    <a:lstStyle/>
                    <a:p>
                      <a:pPr algn="ctr"/>
                      <a:r>
                        <a:rPr lang="en-US" sz="1200" baseline="0" dirty="0" smtClean="0"/>
                        <a:t>65</a:t>
                      </a:r>
                      <a:r>
                        <a:rPr lang="en-US" sz="1200" baseline="30000" dirty="0" smtClean="0"/>
                        <a:t>th</a:t>
                      </a:r>
                      <a:r>
                        <a:rPr lang="en-US" sz="1200" baseline="0" dirty="0" smtClean="0"/>
                        <a:t> </a:t>
                      </a:r>
                    </a:p>
                  </a:txBody>
                  <a:tcPr anchor="ctr"/>
                </a:tc>
                <a:tc>
                  <a:txBody>
                    <a:bodyPr/>
                    <a:lstStyle/>
                    <a:p>
                      <a:pPr algn="ctr"/>
                      <a:r>
                        <a:rPr lang="en-US" sz="1200" baseline="0" dirty="0" smtClean="0"/>
                        <a:t>15%</a:t>
                      </a:r>
                    </a:p>
                  </a:txBody>
                  <a:tcPr anchor="ctr"/>
                </a:tc>
              </a:tr>
              <a:tr h="330200">
                <a:tc>
                  <a:txBody>
                    <a:bodyPr/>
                    <a:lstStyle/>
                    <a:p>
                      <a:pPr algn="l"/>
                      <a:r>
                        <a:rPr lang="en-US" sz="1200" b="1" kern="1200" dirty="0" smtClean="0">
                          <a:solidFill>
                            <a:schemeClr val="tx1"/>
                          </a:solidFill>
                          <a:latin typeface="+mn-lt"/>
                          <a:ea typeface="+mn-ea"/>
                          <a:cs typeface="+mn-cs"/>
                        </a:rPr>
                        <a:t>Average Growth Percentile – Math </a:t>
                      </a:r>
                      <a:endParaRPr lang="en-US" sz="1200" b="1" kern="1200" dirty="0">
                        <a:solidFill>
                          <a:schemeClr val="tx1"/>
                        </a:solidFill>
                        <a:latin typeface="+mn-lt"/>
                        <a:ea typeface="+mn-ea"/>
                        <a:cs typeface="+mn-cs"/>
                      </a:endParaRPr>
                    </a:p>
                  </a:txBody>
                  <a:tcPr anchor="ctr"/>
                </a:tc>
                <a:tc>
                  <a:txBody>
                    <a:bodyPr/>
                    <a:lstStyle/>
                    <a:p>
                      <a:pPr algn="ctr"/>
                      <a:r>
                        <a:rPr lang="en-US" sz="1200" dirty="0" smtClean="0"/>
                        <a:t>&lt;35</a:t>
                      </a:r>
                      <a:r>
                        <a:rPr lang="en-US" sz="1200" baseline="30000" dirty="0" smtClean="0"/>
                        <a:t>th</a:t>
                      </a:r>
                      <a:r>
                        <a:rPr lang="en-US" sz="1200" dirty="0" smtClean="0"/>
                        <a:t> </a:t>
                      </a:r>
                      <a:endParaRPr lang="en-US" sz="1200" dirty="0"/>
                    </a:p>
                  </a:txBody>
                  <a:tcPr anchor="ctr"/>
                </a:tc>
                <a:tc>
                  <a:txBody>
                    <a:bodyPr/>
                    <a:lstStyle/>
                    <a:p>
                      <a:pPr marL="0" indent="0" algn="ctr" defTabSz="914400" rtl="0" eaLnBrk="1" latinLnBrk="0" hangingPunct="1"/>
                      <a:r>
                        <a:rPr lang="en-US" sz="1200" kern="1200" baseline="0" dirty="0" smtClean="0">
                          <a:solidFill>
                            <a:schemeClr val="dk1"/>
                          </a:solidFill>
                          <a:latin typeface="+mn-lt"/>
                          <a:ea typeface="+mn-ea"/>
                          <a:cs typeface="+mn-cs"/>
                        </a:rPr>
                        <a:t>35</a:t>
                      </a:r>
                      <a:r>
                        <a:rPr lang="en-US" sz="1200" kern="1200" baseline="30000" dirty="0" smtClean="0">
                          <a:solidFill>
                            <a:schemeClr val="dk1"/>
                          </a:solidFill>
                          <a:latin typeface="+mn-lt"/>
                          <a:ea typeface="+mn-ea"/>
                          <a:cs typeface="+mn-cs"/>
                        </a:rPr>
                        <a:t>th</a:t>
                      </a:r>
                      <a:r>
                        <a:rPr lang="en-US" sz="1200" kern="1200" baseline="0" dirty="0" smtClean="0">
                          <a:solidFill>
                            <a:schemeClr val="dk1"/>
                          </a:solidFill>
                          <a:latin typeface="+mn-lt"/>
                          <a:ea typeface="+mn-ea"/>
                          <a:cs typeface="+mn-cs"/>
                        </a:rPr>
                        <a:t> </a:t>
                      </a:r>
                    </a:p>
                  </a:txBody>
                  <a:tcPr anchor="ctr"/>
                </a:tc>
                <a:tc>
                  <a:txBody>
                    <a:bodyPr/>
                    <a:lstStyle/>
                    <a:p>
                      <a:pPr algn="ctr"/>
                      <a:r>
                        <a:rPr lang="en-US" sz="1200" dirty="0" smtClean="0"/>
                        <a:t>45</a:t>
                      </a:r>
                      <a:r>
                        <a:rPr lang="en-US" sz="1200" baseline="30000" dirty="0" smtClean="0"/>
                        <a:t>th</a:t>
                      </a:r>
                      <a:r>
                        <a:rPr lang="en-US" sz="1200" dirty="0" smtClean="0"/>
                        <a:t> </a:t>
                      </a:r>
                      <a:endParaRPr lang="en-US" sz="1200" dirty="0"/>
                    </a:p>
                  </a:txBody>
                  <a:tcPr anchor="ctr"/>
                </a:tc>
                <a:tc>
                  <a:txBody>
                    <a:bodyPr/>
                    <a:lstStyle/>
                    <a:p>
                      <a:pPr algn="ctr"/>
                      <a:r>
                        <a:rPr lang="en-US" sz="1200" baseline="0" dirty="0" smtClean="0"/>
                        <a:t>55</a:t>
                      </a:r>
                      <a:r>
                        <a:rPr lang="en-US" sz="1200" baseline="30000" dirty="0" smtClean="0"/>
                        <a:t>th</a:t>
                      </a:r>
                      <a:r>
                        <a:rPr lang="en-US" sz="1200" baseline="0" dirty="0" smtClean="0"/>
                        <a:t> </a:t>
                      </a:r>
                    </a:p>
                  </a:txBody>
                  <a:tcPr anchor="ctr"/>
                </a:tc>
                <a:tc>
                  <a:txBody>
                    <a:bodyPr/>
                    <a:lstStyle/>
                    <a:p>
                      <a:pPr algn="ctr"/>
                      <a:r>
                        <a:rPr lang="en-US" sz="1200" baseline="0" dirty="0" smtClean="0"/>
                        <a:t>65</a:t>
                      </a:r>
                      <a:r>
                        <a:rPr lang="en-US" sz="1200" baseline="30000" dirty="0" smtClean="0"/>
                        <a:t>th</a:t>
                      </a:r>
                      <a:r>
                        <a:rPr lang="en-US" sz="1200" baseline="0" dirty="0" smtClean="0"/>
                        <a:t> </a:t>
                      </a:r>
                    </a:p>
                  </a:txBody>
                  <a:tcPr anchor="ctr"/>
                </a:tc>
                <a:tc>
                  <a:txBody>
                    <a:bodyPr/>
                    <a:lstStyle/>
                    <a:p>
                      <a:pPr algn="ctr"/>
                      <a:r>
                        <a:rPr lang="en-US" sz="1200" baseline="0" dirty="0" smtClean="0"/>
                        <a:t>15%</a:t>
                      </a:r>
                    </a:p>
                  </a:txBody>
                  <a:tcPr anchor="ctr"/>
                </a:tc>
              </a:tr>
              <a:tr h="330200">
                <a:tc>
                  <a:txBody>
                    <a:bodyPr/>
                    <a:lstStyle/>
                    <a:p>
                      <a:pPr algn="l"/>
                      <a:r>
                        <a:rPr lang="en-US" sz="1200" b="1" kern="1200" dirty="0" smtClean="0">
                          <a:solidFill>
                            <a:schemeClr val="tx1"/>
                          </a:solidFill>
                          <a:latin typeface="+mn-lt"/>
                          <a:ea typeface="+mn-ea"/>
                          <a:cs typeface="+mn-cs"/>
                        </a:rPr>
                        <a:t>Percent Making Growth Targets</a:t>
                      </a:r>
                      <a:endParaRPr lang="en-US" sz="1200" b="1" kern="1200" dirty="0">
                        <a:solidFill>
                          <a:schemeClr val="tx1"/>
                        </a:solidFill>
                        <a:latin typeface="+mn-lt"/>
                        <a:ea typeface="+mn-ea"/>
                        <a:cs typeface="+mn-cs"/>
                      </a:endParaRPr>
                    </a:p>
                  </a:txBody>
                  <a:tcPr anchor="ctr"/>
                </a:tc>
                <a:tc>
                  <a:txBody>
                    <a:bodyPr/>
                    <a:lstStyle/>
                    <a:p>
                      <a:pPr algn="ctr"/>
                      <a:r>
                        <a:rPr lang="en-US" sz="1200" dirty="0" smtClean="0">
                          <a:solidFill>
                            <a:schemeClr val="tx1"/>
                          </a:solidFill>
                        </a:rPr>
                        <a:t>&lt;40%</a:t>
                      </a:r>
                      <a:endParaRPr lang="en-US" sz="1200" dirty="0">
                        <a:solidFill>
                          <a:schemeClr val="tx1"/>
                        </a:solidFill>
                      </a:endParaRPr>
                    </a:p>
                  </a:txBody>
                  <a:tcPr anchor="ctr"/>
                </a:tc>
                <a:tc>
                  <a:txBody>
                    <a:bodyPr/>
                    <a:lstStyle/>
                    <a:p>
                      <a:pPr marL="0" indent="0" algn="ctr" defTabSz="914400" rtl="0" eaLnBrk="1" latinLnBrk="0" hangingPunct="1"/>
                      <a:r>
                        <a:rPr lang="en-US" sz="1200" kern="1200" baseline="0" dirty="0" smtClean="0">
                          <a:solidFill>
                            <a:schemeClr val="tx1"/>
                          </a:solidFill>
                          <a:latin typeface="+mn-lt"/>
                          <a:ea typeface="+mn-ea"/>
                          <a:cs typeface="+mn-cs"/>
                        </a:rPr>
                        <a:t>40%</a:t>
                      </a:r>
                    </a:p>
                  </a:txBody>
                  <a:tcPr anchor="ctr"/>
                </a:tc>
                <a:tc>
                  <a:txBody>
                    <a:bodyPr/>
                    <a:lstStyle/>
                    <a:p>
                      <a:pPr algn="ctr"/>
                      <a:r>
                        <a:rPr lang="en-US" sz="1200" dirty="0" smtClean="0"/>
                        <a:t>50%</a:t>
                      </a:r>
                      <a:endParaRPr lang="en-US" sz="1200" dirty="0"/>
                    </a:p>
                  </a:txBody>
                  <a:tcPr anchor="ctr"/>
                </a:tc>
                <a:tc>
                  <a:txBody>
                    <a:bodyPr/>
                    <a:lstStyle/>
                    <a:p>
                      <a:pPr algn="ctr"/>
                      <a:r>
                        <a:rPr lang="en-US" sz="1200" baseline="0" dirty="0" smtClean="0"/>
                        <a:t>60%</a:t>
                      </a:r>
                    </a:p>
                  </a:txBody>
                  <a:tcPr anchor="ctr"/>
                </a:tc>
                <a:tc>
                  <a:txBody>
                    <a:bodyPr/>
                    <a:lstStyle/>
                    <a:p>
                      <a:pPr algn="ctr"/>
                      <a:r>
                        <a:rPr lang="en-US" sz="1200" baseline="0" dirty="0" smtClean="0"/>
                        <a:t>&gt;70%</a:t>
                      </a:r>
                    </a:p>
                  </a:txBody>
                  <a:tcPr anchor="ctr"/>
                </a:tc>
                <a:tc>
                  <a:txBody>
                    <a:bodyPr/>
                    <a:lstStyle/>
                    <a:p>
                      <a:pPr algn="ctr"/>
                      <a:r>
                        <a:rPr lang="en-US" sz="1200" baseline="0" dirty="0" smtClean="0"/>
                        <a:t>10%</a:t>
                      </a:r>
                    </a:p>
                  </a:txBody>
                  <a:tcPr anchor="ctr"/>
                </a:tc>
              </a:tr>
              <a:tr h="330200">
                <a:tc>
                  <a:txBody>
                    <a:bodyPr/>
                    <a:lstStyle/>
                    <a:p>
                      <a:pPr algn="l"/>
                      <a:r>
                        <a:rPr lang="en-US" sz="1200" b="1" dirty="0" smtClean="0">
                          <a:solidFill>
                            <a:srgbClr val="7030A0"/>
                          </a:solidFill>
                        </a:rPr>
                        <a:t>Diverse Learners Support</a:t>
                      </a:r>
                      <a:r>
                        <a:rPr lang="en-US" sz="1200" b="1" baseline="0" dirty="0" smtClean="0">
                          <a:solidFill>
                            <a:srgbClr val="7030A0"/>
                          </a:solidFill>
                        </a:rPr>
                        <a:t> - TBD</a:t>
                      </a:r>
                      <a:endParaRPr lang="en-US" sz="1200" b="1" dirty="0">
                        <a:solidFill>
                          <a:srgbClr val="7030A0"/>
                        </a:solidFill>
                      </a:endParaRPr>
                    </a:p>
                  </a:txBody>
                  <a:tcPr anchor="ctr"/>
                </a:tc>
                <a:tc>
                  <a:txBody>
                    <a:bodyPr/>
                    <a:lstStyle/>
                    <a:p>
                      <a:pPr algn="ctr"/>
                      <a:endParaRPr lang="en-US" sz="1200" dirty="0">
                        <a:solidFill>
                          <a:srgbClr val="7030A0"/>
                        </a:solidFill>
                      </a:endParaRPr>
                    </a:p>
                  </a:txBody>
                  <a:tcPr anchor="ctr"/>
                </a:tc>
                <a:tc>
                  <a:txBody>
                    <a:bodyPr/>
                    <a:lstStyle/>
                    <a:p>
                      <a:pPr marL="0" indent="0" algn="ctr" defTabSz="914400" rtl="0" eaLnBrk="1" latinLnBrk="0" hangingPunct="1"/>
                      <a:endParaRPr lang="en-US" sz="1200" kern="1200" baseline="0" dirty="0" smtClean="0">
                        <a:solidFill>
                          <a:srgbClr val="7030A0"/>
                        </a:solidFill>
                        <a:latin typeface="+mn-lt"/>
                        <a:ea typeface="+mn-ea"/>
                        <a:cs typeface="+mn-cs"/>
                      </a:endParaRPr>
                    </a:p>
                  </a:txBody>
                  <a:tcPr anchor="ctr"/>
                </a:tc>
                <a:tc>
                  <a:txBody>
                    <a:bodyPr/>
                    <a:lstStyle/>
                    <a:p>
                      <a:pPr algn="ctr"/>
                      <a:endParaRPr lang="en-US" sz="1200" dirty="0">
                        <a:solidFill>
                          <a:srgbClr val="7030A0"/>
                        </a:solidFill>
                      </a:endParaRPr>
                    </a:p>
                  </a:txBody>
                  <a:tcPr anchor="ctr"/>
                </a:tc>
                <a:tc>
                  <a:txBody>
                    <a:bodyPr/>
                    <a:lstStyle/>
                    <a:p>
                      <a:pPr algn="ctr"/>
                      <a:endParaRPr lang="en-US" sz="1200" baseline="0" dirty="0" smtClean="0">
                        <a:solidFill>
                          <a:srgbClr val="7030A0"/>
                        </a:solidFill>
                      </a:endParaRPr>
                    </a:p>
                  </a:txBody>
                  <a:tcPr anchor="ctr"/>
                </a:tc>
                <a:tc>
                  <a:txBody>
                    <a:bodyPr/>
                    <a:lstStyle/>
                    <a:p>
                      <a:pPr algn="ctr"/>
                      <a:endParaRPr lang="en-US" sz="1200" baseline="0" dirty="0" smtClean="0">
                        <a:solidFill>
                          <a:srgbClr val="7030A0"/>
                        </a:solidFill>
                      </a:endParaRPr>
                    </a:p>
                  </a:txBody>
                  <a:tcPr anchor="ctr"/>
                </a:tc>
                <a:tc>
                  <a:txBody>
                    <a:bodyPr/>
                    <a:lstStyle/>
                    <a:p>
                      <a:pPr algn="ctr"/>
                      <a:r>
                        <a:rPr lang="en-US" sz="1200" baseline="0" dirty="0" smtClean="0">
                          <a:solidFill>
                            <a:srgbClr val="7030A0"/>
                          </a:solidFill>
                        </a:rPr>
                        <a:t>5%</a:t>
                      </a:r>
                    </a:p>
                  </a:txBody>
                  <a:tcPr anchor="ctr"/>
                </a:tc>
              </a:tr>
              <a:tr h="330200">
                <a:tc>
                  <a:txBody>
                    <a:bodyPr/>
                    <a:lstStyle/>
                    <a:p>
                      <a:pPr algn="l"/>
                      <a:r>
                        <a:rPr lang="en-US" sz="1200" b="1" dirty="0" smtClean="0"/>
                        <a:t>1-Year</a:t>
                      </a:r>
                      <a:r>
                        <a:rPr lang="en-US" sz="1200" b="1" baseline="0" dirty="0" smtClean="0"/>
                        <a:t> Graduation Rate</a:t>
                      </a:r>
                      <a:endParaRPr lang="en-US" sz="1200" b="1" dirty="0">
                        <a:solidFill>
                          <a:schemeClr val="tx2"/>
                        </a:solidFill>
                      </a:endParaRPr>
                    </a:p>
                  </a:txBody>
                  <a:tcPr anchor="ctr"/>
                </a:tc>
                <a:tc>
                  <a:txBody>
                    <a:bodyPr/>
                    <a:lstStyle/>
                    <a:p>
                      <a:pPr algn="ctr"/>
                      <a:r>
                        <a:rPr lang="en-US" sz="1200" dirty="0" smtClean="0"/>
                        <a:t>&lt;70%</a:t>
                      </a:r>
                      <a:endParaRPr lang="en-US" sz="1200" dirty="0"/>
                    </a:p>
                  </a:txBody>
                  <a:tcPr anchor="ctr"/>
                </a:tc>
                <a:tc>
                  <a:txBody>
                    <a:bodyPr/>
                    <a:lstStyle/>
                    <a:p>
                      <a:pPr marL="0" indent="0" algn="ctr" defTabSz="914400" rtl="0" eaLnBrk="1" latinLnBrk="0" hangingPunct="1"/>
                      <a:r>
                        <a:rPr lang="en-US" sz="1200" kern="1200" baseline="0" dirty="0" smtClean="0"/>
                        <a:t>70%</a:t>
                      </a:r>
                      <a:endParaRPr lang="en-US" sz="1200" kern="1200" baseline="0" dirty="0" smtClean="0">
                        <a:solidFill>
                          <a:schemeClr val="dk1"/>
                        </a:solidFill>
                        <a:latin typeface="+mn-lt"/>
                        <a:ea typeface="+mn-ea"/>
                        <a:cs typeface="+mn-cs"/>
                      </a:endParaRPr>
                    </a:p>
                  </a:txBody>
                  <a:tcPr anchor="ctr"/>
                </a:tc>
                <a:tc>
                  <a:txBody>
                    <a:bodyPr/>
                    <a:lstStyle/>
                    <a:p>
                      <a:pPr algn="ctr"/>
                      <a:r>
                        <a:rPr lang="en-US" sz="1200" dirty="0" smtClean="0"/>
                        <a:t>80%</a:t>
                      </a:r>
                      <a:endParaRPr lang="en-US" sz="1200" dirty="0"/>
                    </a:p>
                  </a:txBody>
                  <a:tcPr anchor="ctr"/>
                </a:tc>
                <a:tc>
                  <a:txBody>
                    <a:bodyPr/>
                    <a:lstStyle/>
                    <a:p>
                      <a:pPr algn="ctr"/>
                      <a:r>
                        <a:rPr lang="en-US" sz="1200" baseline="0" dirty="0" smtClean="0"/>
                        <a:t>85%</a:t>
                      </a:r>
                    </a:p>
                  </a:txBody>
                  <a:tcPr anchor="ctr"/>
                </a:tc>
                <a:tc>
                  <a:txBody>
                    <a:bodyPr/>
                    <a:lstStyle/>
                    <a:p>
                      <a:pPr algn="ctr"/>
                      <a:r>
                        <a:rPr lang="en-US" sz="1200" baseline="0" dirty="0" smtClean="0"/>
                        <a:t>&gt;90%</a:t>
                      </a:r>
                    </a:p>
                  </a:txBody>
                  <a:tcPr anchor="ctr"/>
                </a:tc>
                <a:tc>
                  <a:txBody>
                    <a:bodyPr/>
                    <a:lstStyle/>
                    <a:p>
                      <a:pPr algn="ctr"/>
                      <a:r>
                        <a:rPr lang="en-US" sz="1200" baseline="0" dirty="0" smtClean="0">
                          <a:solidFill>
                            <a:srgbClr val="7030A0"/>
                          </a:solidFill>
                        </a:rPr>
                        <a:t>15%</a:t>
                      </a:r>
                    </a:p>
                  </a:txBody>
                  <a:tcPr anchor="ctr"/>
                </a:tc>
              </a:tr>
              <a:tr h="330200">
                <a:tc>
                  <a:txBody>
                    <a:bodyPr/>
                    <a:lstStyle/>
                    <a:p>
                      <a:pPr algn="l"/>
                      <a:r>
                        <a:rPr lang="en-US" sz="1200" b="1" dirty="0" smtClean="0">
                          <a:solidFill>
                            <a:schemeClr val="tx1"/>
                          </a:solidFill>
                        </a:rPr>
                        <a:t>Credit Attainment</a:t>
                      </a:r>
                      <a:endParaRPr lang="en-US" sz="1200" b="1" dirty="0">
                        <a:solidFill>
                          <a:schemeClr val="tx1"/>
                        </a:solidFill>
                      </a:endParaRPr>
                    </a:p>
                  </a:txBody>
                  <a:tcPr anchor="ctr"/>
                </a:tc>
                <a:tc>
                  <a:txBody>
                    <a:bodyPr/>
                    <a:lstStyle/>
                    <a:p>
                      <a:pPr algn="ctr"/>
                      <a:r>
                        <a:rPr lang="en-US" sz="1200" dirty="0" smtClean="0">
                          <a:solidFill>
                            <a:schemeClr val="tx1"/>
                          </a:solidFill>
                        </a:rPr>
                        <a:t>&lt;40%</a:t>
                      </a:r>
                      <a:endParaRPr lang="en-US" sz="1200" dirty="0">
                        <a:solidFill>
                          <a:schemeClr val="tx1"/>
                        </a:solidFill>
                      </a:endParaRPr>
                    </a:p>
                  </a:txBody>
                  <a:tcPr anchor="ctr"/>
                </a:tc>
                <a:tc>
                  <a:txBody>
                    <a:bodyPr/>
                    <a:lstStyle/>
                    <a:p>
                      <a:pPr marL="0" indent="0" algn="ctr" defTabSz="914400" rtl="0" eaLnBrk="1" latinLnBrk="0" hangingPunct="1"/>
                      <a:r>
                        <a:rPr lang="en-US" sz="1200" kern="1200" baseline="0" dirty="0" smtClean="0">
                          <a:solidFill>
                            <a:schemeClr val="tx1"/>
                          </a:solidFill>
                          <a:latin typeface="+mn-lt"/>
                          <a:ea typeface="+mn-ea"/>
                          <a:cs typeface="+mn-cs"/>
                        </a:rPr>
                        <a:t>40%</a:t>
                      </a:r>
                    </a:p>
                  </a:txBody>
                  <a:tcPr anchor="ctr"/>
                </a:tc>
                <a:tc>
                  <a:txBody>
                    <a:bodyPr/>
                    <a:lstStyle/>
                    <a:p>
                      <a:pPr algn="ctr"/>
                      <a:r>
                        <a:rPr lang="en-US" sz="1200" dirty="0" smtClean="0"/>
                        <a:t>50%</a:t>
                      </a:r>
                      <a:endParaRPr lang="en-US" sz="1200" dirty="0"/>
                    </a:p>
                  </a:txBody>
                  <a:tcPr anchor="ctr"/>
                </a:tc>
                <a:tc>
                  <a:txBody>
                    <a:bodyPr/>
                    <a:lstStyle/>
                    <a:p>
                      <a:pPr algn="ctr"/>
                      <a:r>
                        <a:rPr lang="en-US" sz="1200" baseline="0" dirty="0" smtClean="0"/>
                        <a:t>60%</a:t>
                      </a:r>
                    </a:p>
                  </a:txBody>
                  <a:tcPr anchor="ctr"/>
                </a:tc>
                <a:tc>
                  <a:txBody>
                    <a:bodyPr/>
                    <a:lstStyle/>
                    <a:p>
                      <a:pPr algn="ctr"/>
                      <a:r>
                        <a:rPr lang="en-US" sz="1200" baseline="0" dirty="0" smtClean="0"/>
                        <a:t>&gt;70%</a:t>
                      </a:r>
                    </a:p>
                  </a:txBody>
                  <a:tcPr anchor="ctr"/>
                </a:tc>
                <a:tc>
                  <a:txBody>
                    <a:bodyPr/>
                    <a:lstStyle/>
                    <a:p>
                      <a:pPr algn="ctr"/>
                      <a:r>
                        <a:rPr lang="en-US" sz="1200" baseline="0" dirty="0" smtClean="0"/>
                        <a:t>15%</a:t>
                      </a:r>
                    </a:p>
                  </a:txBody>
                  <a:tcPr anchor="ctr"/>
                </a:tc>
              </a:tr>
              <a:tr h="330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Annual</a:t>
                      </a:r>
                      <a:r>
                        <a:rPr lang="en-US" sz="1200" b="1" baseline="0" dirty="0" smtClean="0">
                          <a:solidFill>
                            <a:schemeClr val="tx1"/>
                          </a:solidFill>
                        </a:rPr>
                        <a:t> Stabilization Rate </a:t>
                      </a:r>
                      <a:endParaRPr lang="en-US" sz="1200" b="1" dirty="0" smtClean="0">
                        <a:solidFill>
                          <a:schemeClr val="tx2"/>
                        </a:solidFill>
                      </a:endParaRPr>
                    </a:p>
                  </a:txBody>
                  <a:tcPr anchor="ctr"/>
                </a:tc>
                <a:tc>
                  <a:txBody>
                    <a:bodyPr/>
                    <a:lstStyle/>
                    <a:p>
                      <a:pPr algn="ctr"/>
                      <a:r>
                        <a:rPr lang="en-US" sz="1200" dirty="0" smtClean="0"/>
                        <a:t>&lt;60%</a:t>
                      </a:r>
                      <a:endParaRPr lang="en-US" sz="1200" dirty="0"/>
                    </a:p>
                  </a:txBody>
                  <a:tcPr anchor="ctr"/>
                </a:tc>
                <a:tc>
                  <a:txBody>
                    <a:bodyPr/>
                    <a:lstStyle/>
                    <a:p>
                      <a:pPr algn="ctr"/>
                      <a:r>
                        <a:rPr lang="en-US" sz="1200" dirty="0" smtClean="0"/>
                        <a:t>60%</a:t>
                      </a:r>
                      <a:endParaRPr lang="en-US" sz="1200" dirty="0"/>
                    </a:p>
                  </a:txBody>
                  <a:tcPr anchor="ctr"/>
                </a:tc>
                <a:tc>
                  <a:txBody>
                    <a:bodyPr/>
                    <a:lstStyle/>
                    <a:p>
                      <a:pPr algn="ctr"/>
                      <a:r>
                        <a:rPr lang="en-US" sz="1200" baseline="0" dirty="0" smtClean="0"/>
                        <a:t>70%</a:t>
                      </a:r>
                    </a:p>
                  </a:txBody>
                  <a:tcPr anchor="ctr"/>
                </a:tc>
                <a:tc>
                  <a:txBody>
                    <a:bodyPr/>
                    <a:lstStyle/>
                    <a:p>
                      <a:pPr algn="ctr"/>
                      <a:r>
                        <a:rPr lang="en-US" sz="1200" baseline="0" dirty="0" smtClean="0"/>
                        <a:t>80%</a:t>
                      </a:r>
                    </a:p>
                  </a:txBody>
                  <a:tcPr anchor="ctr"/>
                </a:tc>
                <a:tc>
                  <a:txBody>
                    <a:bodyPr/>
                    <a:lstStyle/>
                    <a:p>
                      <a:pPr algn="ctr"/>
                      <a:r>
                        <a:rPr lang="en-US" sz="1200" baseline="0" dirty="0" smtClean="0"/>
                        <a:t>&gt;90%</a:t>
                      </a:r>
                    </a:p>
                  </a:txBody>
                  <a:tcPr anchor="ctr"/>
                </a:tc>
                <a:tc>
                  <a:txBody>
                    <a:bodyPr/>
                    <a:lstStyle/>
                    <a:p>
                      <a:pPr algn="ctr"/>
                      <a:r>
                        <a:rPr lang="en-US" sz="1200" baseline="0" dirty="0" smtClean="0"/>
                        <a:t>15%</a:t>
                      </a:r>
                    </a:p>
                  </a:txBody>
                  <a:tcPr anchor="ctr"/>
                </a:tc>
              </a:tr>
              <a:tr h="330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Average Daily Attendance</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&lt;70%</a:t>
                      </a:r>
                      <a:endParaRPr lang="en-US" sz="1200"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70%</a:t>
                      </a:r>
                      <a:endParaRPr lang="en-US" sz="1200" kern="1200" baseline="0" dirty="0">
                        <a:solidFill>
                          <a:schemeClr val="tx1"/>
                        </a:solidFill>
                        <a:latin typeface="+mn-lt"/>
                        <a:ea typeface="+mn-ea"/>
                        <a:cs typeface="+mn-cs"/>
                      </a:endParaRP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75%</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80%</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&gt;90%</a:t>
                      </a:r>
                    </a:p>
                  </a:txBody>
                  <a:tcPr anchor="ctr"/>
                </a:tc>
                <a:tc>
                  <a:txBody>
                    <a:bodyPr/>
                    <a:lstStyle/>
                    <a:p>
                      <a:pPr marL="0" algn="ctr" defTabSz="914400" rtl="0" eaLnBrk="1" latinLnBrk="0" hangingPunct="1"/>
                      <a:r>
                        <a:rPr lang="en-US" sz="1200" kern="1200" baseline="0" dirty="0" smtClean="0">
                          <a:solidFill>
                            <a:schemeClr val="tx1"/>
                          </a:solidFill>
                          <a:latin typeface="+mn-lt"/>
                          <a:ea typeface="+mn-ea"/>
                          <a:cs typeface="+mn-cs"/>
                        </a:rPr>
                        <a:t>5%</a:t>
                      </a:r>
                    </a:p>
                  </a:txBody>
                  <a:tcPr anchor="ctr"/>
                </a:tc>
              </a:tr>
              <a:tr h="330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Growth</a:t>
                      </a:r>
                      <a:r>
                        <a:rPr lang="en-US" sz="1200" b="1" baseline="0" dirty="0" smtClean="0">
                          <a:solidFill>
                            <a:schemeClr val="tx1"/>
                          </a:solidFill>
                        </a:rPr>
                        <a:t> in Attendance</a:t>
                      </a:r>
                      <a:endParaRPr lang="en-US" sz="1200" b="1" dirty="0" smtClean="0">
                        <a:solidFill>
                          <a:schemeClr val="tx2"/>
                        </a:solidFill>
                      </a:endParaRPr>
                    </a:p>
                  </a:txBody>
                  <a:tcPr anchor="ctr"/>
                </a:tc>
                <a:tc>
                  <a:txBody>
                    <a:bodyPr/>
                    <a:lstStyle/>
                    <a:p>
                      <a:pPr algn="ctr"/>
                      <a:r>
                        <a:rPr lang="en-US" sz="1200" dirty="0" smtClean="0"/>
                        <a:t>&lt;70%</a:t>
                      </a:r>
                      <a:endParaRPr lang="en-US" sz="1200" dirty="0"/>
                    </a:p>
                  </a:txBody>
                  <a:tcPr anchor="ctr"/>
                </a:tc>
                <a:tc>
                  <a:txBody>
                    <a:bodyPr/>
                    <a:lstStyle/>
                    <a:p>
                      <a:pPr algn="ctr"/>
                      <a:r>
                        <a:rPr lang="en-US" sz="1200" dirty="0" smtClean="0"/>
                        <a:t>70%</a:t>
                      </a:r>
                      <a:endParaRPr lang="en-US" sz="1200" dirty="0"/>
                    </a:p>
                  </a:txBody>
                  <a:tcPr anchor="ctr"/>
                </a:tc>
                <a:tc>
                  <a:txBody>
                    <a:bodyPr/>
                    <a:lstStyle/>
                    <a:p>
                      <a:pPr algn="ctr"/>
                      <a:r>
                        <a:rPr lang="en-US" sz="1200" baseline="0" dirty="0" smtClean="0"/>
                        <a:t>80%</a:t>
                      </a:r>
                    </a:p>
                  </a:txBody>
                  <a:tcPr anchor="ctr"/>
                </a:tc>
                <a:tc>
                  <a:txBody>
                    <a:bodyPr/>
                    <a:lstStyle/>
                    <a:p>
                      <a:pPr algn="ctr"/>
                      <a:r>
                        <a:rPr lang="en-US" sz="1200" baseline="0" dirty="0" smtClean="0"/>
                        <a:t>85%</a:t>
                      </a:r>
                    </a:p>
                  </a:txBody>
                  <a:tcPr anchor="ctr"/>
                </a:tc>
                <a:tc>
                  <a:txBody>
                    <a:bodyPr/>
                    <a:lstStyle/>
                    <a:p>
                      <a:pPr algn="ctr"/>
                      <a:r>
                        <a:rPr lang="en-US" sz="1200" baseline="0" dirty="0" smtClean="0"/>
                        <a:t>&gt;90%</a:t>
                      </a:r>
                    </a:p>
                  </a:txBody>
                  <a:tcPr anchor="ctr"/>
                </a:tc>
                <a:tc>
                  <a:txBody>
                    <a:bodyPr/>
                    <a:lstStyle/>
                    <a:p>
                      <a:pPr algn="ctr"/>
                      <a:r>
                        <a:rPr lang="en-US" sz="1200" baseline="0" dirty="0" smtClean="0"/>
                        <a:t>5%</a:t>
                      </a:r>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88216223"/>
              </p:ext>
            </p:extLst>
          </p:nvPr>
        </p:nvGraphicFramePr>
        <p:xfrm>
          <a:off x="1371600" y="4678680"/>
          <a:ext cx="6629400" cy="1645920"/>
        </p:xfrm>
        <a:graphic>
          <a:graphicData uri="http://schemas.openxmlformats.org/drawingml/2006/table">
            <a:tbl>
              <a:tblPr firstRow="1" bandRow="1">
                <a:tableStyleId>{5C22544A-7EE6-4342-B048-85BDC9FD1C3A}</a:tableStyleId>
              </a:tblPr>
              <a:tblGrid>
                <a:gridCol w="914400"/>
                <a:gridCol w="2667000"/>
                <a:gridCol w="3048000"/>
              </a:tblGrid>
              <a:tr h="223520">
                <a:tc>
                  <a:txBody>
                    <a:bodyPr/>
                    <a:lstStyle/>
                    <a:p>
                      <a:pPr algn="ctr"/>
                      <a:r>
                        <a:rPr lang="en-US" sz="1200" dirty="0" smtClean="0"/>
                        <a:t>Score</a:t>
                      </a:r>
                      <a:endParaRPr lang="en-US" sz="1200" dirty="0"/>
                    </a:p>
                  </a:txBody>
                  <a:tcPr>
                    <a:solidFill>
                      <a:schemeClr val="tx1"/>
                    </a:solidFill>
                  </a:tcPr>
                </a:tc>
                <a:tc>
                  <a:txBody>
                    <a:bodyPr/>
                    <a:lstStyle/>
                    <a:p>
                      <a:r>
                        <a:rPr lang="en-US" sz="1200" dirty="0" smtClean="0"/>
                        <a:t>Rating</a:t>
                      </a:r>
                      <a:endParaRPr lang="en-US" sz="1200" dirty="0"/>
                    </a:p>
                  </a:txBody>
                  <a:tcPr>
                    <a:solidFill>
                      <a:schemeClr val="tx1"/>
                    </a:solidFill>
                  </a:tcPr>
                </a:tc>
                <a:tc>
                  <a:txBody>
                    <a:bodyPr/>
                    <a:lstStyle/>
                    <a:p>
                      <a:r>
                        <a:rPr lang="en-US" sz="1200" dirty="0" smtClean="0"/>
                        <a:t>Status</a:t>
                      </a:r>
                      <a:endParaRPr lang="en-US" sz="1200" dirty="0"/>
                    </a:p>
                  </a:txBody>
                  <a:tcPr>
                    <a:solidFill>
                      <a:schemeClr val="tx1"/>
                    </a:solidFill>
                  </a:tcPr>
                </a:tc>
              </a:tr>
              <a:tr h="223520">
                <a:tc>
                  <a:txBody>
                    <a:bodyPr/>
                    <a:lstStyle/>
                    <a:p>
                      <a:pPr algn="ctr"/>
                      <a:r>
                        <a:rPr lang="en-US" sz="1200" dirty="0" smtClean="0">
                          <a:solidFill>
                            <a:schemeClr val="bg1"/>
                          </a:solidFill>
                        </a:rPr>
                        <a:t>4.0</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Tier 1:  Distinguished</a:t>
                      </a:r>
                      <a:endParaRPr lang="en-US" sz="1200" dirty="0">
                        <a:solidFill>
                          <a:schemeClr val="bg1"/>
                        </a:solidFill>
                      </a:endParaRPr>
                    </a:p>
                  </a:txBody>
                  <a:tcPr>
                    <a:solidFill>
                      <a:schemeClr val="accent1"/>
                    </a:solidFill>
                  </a:tcPr>
                </a:tc>
                <a:tc>
                  <a:txBody>
                    <a:bodyPr/>
                    <a:lstStyle/>
                    <a:p>
                      <a:r>
                        <a:rPr lang="en-US" sz="1200" dirty="0" smtClean="0">
                          <a:solidFill>
                            <a:schemeClr val="bg1"/>
                          </a:solidFill>
                        </a:rPr>
                        <a:t>Not on Probation</a:t>
                      </a:r>
                      <a:endParaRPr lang="en-US" sz="1200" dirty="0">
                        <a:solidFill>
                          <a:schemeClr val="bg1"/>
                        </a:solidFill>
                      </a:endParaRPr>
                    </a:p>
                  </a:txBody>
                  <a:tcPr>
                    <a:solidFill>
                      <a:schemeClr val="accent1"/>
                    </a:solidFill>
                  </a:tcPr>
                </a:tc>
              </a:tr>
              <a:tr h="223520">
                <a:tc>
                  <a:txBody>
                    <a:bodyPr/>
                    <a:lstStyle/>
                    <a:p>
                      <a:pPr algn="ctr"/>
                      <a:r>
                        <a:rPr lang="en-US" sz="1200" dirty="0" smtClean="0">
                          <a:solidFill>
                            <a:schemeClr val="tx1"/>
                          </a:solidFill>
                        </a:rPr>
                        <a:t>3.5</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Tier 2:  Advanced</a:t>
                      </a:r>
                      <a:endParaRPr lang="en-US" sz="1200" dirty="0">
                        <a:solidFill>
                          <a:schemeClr val="tx1"/>
                        </a:solidFill>
                      </a:endParaRPr>
                    </a:p>
                  </a:txBody>
                  <a:tcPr>
                    <a:solidFill>
                      <a:schemeClr val="accent3"/>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chemeClr val="accent3"/>
                    </a:solidFill>
                  </a:tcPr>
                </a:tc>
              </a:tr>
              <a:tr h="223520">
                <a:tc>
                  <a:txBody>
                    <a:bodyPr/>
                    <a:lstStyle/>
                    <a:p>
                      <a:pPr algn="ctr"/>
                      <a:r>
                        <a:rPr lang="en-US" sz="1200" dirty="0" smtClean="0">
                          <a:solidFill>
                            <a:schemeClr val="tx1"/>
                          </a:solidFill>
                        </a:rPr>
                        <a:t>3.0</a:t>
                      </a:r>
                      <a:endParaRPr lang="en-US" sz="1200" dirty="0">
                        <a:solidFill>
                          <a:schemeClr val="tx1"/>
                        </a:solidFill>
                      </a:endParaRPr>
                    </a:p>
                  </a:txBody>
                  <a:tcPr>
                    <a:solidFill>
                      <a:srgbClr val="FFC000"/>
                    </a:solidFill>
                  </a:tcPr>
                </a:tc>
                <a:tc>
                  <a:txBody>
                    <a:bodyPr/>
                    <a:lstStyle/>
                    <a:p>
                      <a:r>
                        <a:rPr lang="en-US" sz="1200" dirty="0" smtClean="0">
                          <a:solidFill>
                            <a:schemeClr val="tx1"/>
                          </a:solidFill>
                        </a:rPr>
                        <a:t>Tier 3:</a:t>
                      </a:r>
                      <a:r>
                        <a:rPr lang="en-US" sz="1200" baseline="0" dirty="0" smtClean="0">
                          <a:solidFill>
                            <a:schemeClr val="tx1"/>
                          </a:solidFill>
                        </a:rPr>
                        <a:t>  Proficient</a:t>
                      </a:r>
                    </a:p>
                  </a:txBody>
                  <a:tcPr>
                    <a:solidFill>
                      <a:srgbClr val="FFC000"/>
                    </a:solidFill>
                  </a:tcPr>
                </a:tc>
                <a:tc>
                  <a:txBody>
                    <a:bodyPr/>
                    <a:lstStyle/>
                    <a:p>
                      <a:r>
                        <a:rPr lang="en-US" sz="1200" dirty="0" smtClean="0">
                          <a:solidFill>
                            <a:schemeClr val="tx1"/>
                          </a:solidFill>
                        </a:rPr>
                        <a:t>Not on Probation</a:t>
                      </a:r>
                      <a:endParaRPr lang="en-US" sz="1200" dirty="0">
                        <a:solidFill>
                          <a:schemeClr val="tx1"/>
                        </a:solidFill>
                      </a:endParaRPr>
                    </a:p>
                  </a:txBody>
                  <a:tcPr>
                    <a:solidFill>
                      <a:srgbClr val="FFC000"/>
                    </a:solidFill>
                  </a:tcPr>
                </a:tc>
              </a:tr>
              <a:tr h="223520">
                <a:tc>
                  <a:txBody>
                    <a:bodyPr/>
                    <a:lstStyle/>
                    <a:p>
                      <a:pPr algn="ctr"/>
                      <a:r>
                        <a:rPr lang="en-US" sz="1200" dirty="0" smtClean="0">
                          <a:solidFill>
                            <a:schemeClr val="bg1"/>
                          </a:solidFill>
                        </a:rPr>
                        <a:t>2.0</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Tier 4:  Needs Improvement</a:t>
                      </a:r>
                      <a:endParaRPr lang="en-US" sz="1200" dirty="0">
                        <a:solidFill>
                          <a:schemeClr val="bg1"/>
                        </a:solidFill>
                      </a:endParaRPr>
                    </a:p>
                  </a:txBody>
                  <a:tcPr>
                    <a:solidFill>
                      <a:schemeClr val="accent2"/>
                    </a:solidFill>
                  </a:tcPr>
                </a:tc>
                <a:tc>
                  <a:txBody>
                    <a:bodyPr/>
                    <a:lstStyle/>
                    <a:p>
                      <a:r>
                        <a:rPr lang="en-US" sz="1200" dirty="0" smtClean="0">
                          <a:solidFill>
                            <a:schemeClr val="bg1"/>
                          </a:solidFill>
                        </a:rPr>
                        <a:t>Probation</a:t>
                      </a:r>
                      <a:endParaRPr lang="en-US" sz="1200" dirty="0">
                        <a:solidFill>
                          <a:schemeClr val="bg1"/>
                        </a:solidFill>
                      </a:endParaRPr>
                    </a:p>
                  </a:txBody>
                  <a:tcPr>
                    <a:solidFill>
                      <a:schemeClr val="accent2"/>
                    </a:solidFill>
                  </a:tcPr>
                </a:tc>
              </a:tr>
              <a:tr h="223520">
                <a:tc>
                  <a:txBody>
                    <a:bodyPr/>
                    <a:lstStyle/>
                    <a:p>
                      <a:pPr algn="ctr"/>
                      <a:r>
                        <a:rPr lang="en-US" sz="1200" dirty="0" smtClean="0">
                          <a:solidFill>
                            <a:schemeClr val="bg1"/>
                          </a:solidFill>
                        </a:rPr>
                        <a:t>&lt;2.0</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Tier 5:  Academic Warning</a:t>
                      </a:r>
                      <a:endParaRPr lang="en-US" sz="1200" dirty="0">
                        <a:solidFill>
                          <a:schemeClr val="bg1"/>
                        </a:solidFill>
                      </a:endParaRPr>
                    </a:p>
                  </a:txBody>
                  <a:tcPr>
                    <a:solidFill>
                      <a:schemeClr val="accent2">
                        <a:lumMod val="50000"/>
                      </a:schemeClr>
                    </a:solidFill>
                  </a:tcPr>
                </a:tc>
                <a:tc>
                  <a:txBody>
                    <a:bodyPr/>
                    <a:lstStyle/>
                    <a:p>
                      <a:r>
                        <a:rPr lang="en-US" sz="1200" dirty="0" smtClean="0">
                          <a:solidFill>
                            <a:schemeClr val="bg1"/>
                          </a:solidFill>
                        </a:rPr>
                        <a:t>Probation &amp; Priority for Intervention</a:t>
                      </a:r>
                      <a:endParaRPr lang="en-US" sz="1200" dirty="0">
                        <a:solidFill>
                          <a:schemeClr val="bg1"/>
                        </a:solidFill>
                      </a:endParaRPr>
                    </a:p>
                  </a:txBody>
                  <a:tcPr>
                    <a:solidFill>
                      <a:schemeClr val="accent2">
                        <a:lumMod val="50000"/>
                      </a:schemeClr>
                    </a:solidFill>
                  </a:tcPr>
                </a:tc>
              </a:tr>
            </a:tbl>
          </a:graphicData>
        </a:graphic>
      </p:graphicFrame>
      <p:sp>
        <p:nvSpPr>
          <p:cNvPr id="7" name="Slide Number Placeholder 2"/>
          <p:cNvSpPr>
            <a:spLocks noGrp="1"/>
          </p:cNvSpPr>
          <p:nvPr>
            <p:ph type="sldNum" sz="quarter" idx="11"/>
          </p:nvPr>
        </p:nvSpPr>
        <p:spPr>
          <a:xfrm>
            <a:off x="6324600" y="6386513"/>
            <a:ext cx="2816225" cy="401637"/>
          </a:xfrm>
        </p:spPr>
        <p:txBody>
          <a:bodyPr/>
          <a:lstStyle/>
          <a:p>
            <a:fld id="{80E070DE-EF8D-4EB9-9AEC-3D2F5B9D3957}" type="slidenum">
              <a:rPr lang="en-US" smtClean="0"/>
              <a:pPr/>
              <a:t>44</a:t>
            </a:fld>
            <a:endParaRPr lang="en-US" dirty="0"/>
          </a:p>
        </p:txBody>
      </p:sp>
      <p:sp>
        <p:nvSpPr>
          <p:cNvPr id="3" name="Footer Placeholder 2"/>
          <p:cNvSpPr>
            <a:spLocks noGrp="1"/>
          </p:cNvSpPr>
          <p:nvPr>
            <p:ph type="ftr" sz="quarter" idx="10"/>
          </p:nvPr>
        </p:nvSpPr>
        <p:spPr/>
        <p:txBody>
          <a:bodyPr/>
          <a:lstStyle/>
          <a:p>
            <a:r>
              <a:rPr lang="en-US" dirty="0" smtClean="0"/>
              <a:t>Office of Accountability</a:t>
            </a:r>
            <a:endParaRPr lang="en-US" dirty="0"/>
          </a:p>
        </p:txBody>
      </p:sp>
      <p:sp>
        <p:nvSpPr>
          <p:cNvPr id="8" name="TextBox 7"/>
          <p:cNvSpPr txBox="1"/>
          <p:nvPr/>
        </p:nvSpPr>
        <p:spPr>
          <a:xfrm>
            <a:off x="3505200" y="762000"/>
            <a:ext cx="2133600" cy="369332"/>
          </a:xfrm>
          <a:prstGeom prst="rect">
            <a:avLst/>
          </a:prstGeom>
          <a:noFill/>
        </p:spPr>
        <p:txBody>
          <a:bodyPr wrap="square" rtlCol="0">
            <a:spAutoFit/>
          </a:bodyPr>
          <a:lstStyle/>
          <a:p>
            <a:pPr algn="ctr"/>
            <a:r>
              <a:rPr lang="en-US" b="1" i="1" dirty="0" smtClean="0">
                <a:solidFill>
                  <a:srgbClr val="C00000"/>
                </a:solidFill>
              </a:rPr>
              <a:t>Draft for Comment</a:t>
            </a:r>
            <a:endParaRPr lang="en-US" b="1" i="1" dirty="0">
              <a:solidFill>
                <a:srgbClr val="C00000"/>
              </a:solidFill>
            </a:endParaRPr>
          </a:p>
        </p:txBody>
      </p:sp>
    </p:spTree>
    <p:extLst>
      <p:ext uri="{BB962C8B-B14F-4D97-AF65-F5344CB8AC3E}">
        <p14:creationId xmlns:p14="http://schemas.microsoft.com/office/powerpoint/2010/main" val="121962997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Proportion IEP Schools</a:t>
            </a:r>
            <a:endParaRPr lang="en-US" dirty="0"/>
          </a:p>
        </p:txBody>
      </p:sp>
      <p:sp>
        <p:nvSpPr>
          <p:cNvPr id="3" name="Content Placeholder 2"/>
          <p:cNvSpPr>
            <a:spLocks noGrp="1"/>
          </p:cNvSpPr>
          <p:nvPr>
            <p:ph idx="1"/>
          </p:nvPr>
        </p:nvSpPr>
        <p:spPr>
          <a:xfrm>
            <a:off x="593725" y="1447800"/>
            <a:ext cx="7956550" cy="4389438"/>
          </a:xfrm>
        </p:spPr>
        <p:txBody>
          <a:bodyPr/>
          <a:lstStyle/>
          <a:p>
            <a:r>
              <a:rPr lang="en-US" sz="2000" dirty="0" smtClean="0"/>
              <a:t>Metrics and standards for special education schools will be developed during the 2012-2013 school year.</a:t>
            </a:r>
          </a:p>
          <a:p>
            <a:r>
              <a:rPr lang="en-US" sz="2000" dirty="0" smtClean="0"/>
              <a:t>Schools will receive baseline data and will set goals for the 2013-2014 school year.</a:t>
            </a:r>
          </a:p>
          <a:p>
            <a:r>
              <a:rPr lang="en-US" sz="2000" dirty="0" smtClean="0"/>
              <a:t>Schools will begin receiving ratings and probation status in the 2014-2015 school year based on performance in the 2013-2014 school year.</a:t>
            </a:r>
          </a:p>
          <a:p>
            <a:r>
              <a:rPr lang="en-US" sz="2000" dirty="0" smtClean="0"/>
              <a:t>Schools that are not special education schools will also be evaluated using these metrics.  In cases where large percentages of students at the school do not take the standard assessments, these metrics may be incorporated into the school’s overall rating.</a:t>
            </a:r>
          </a:p>
        </p:txBody>
      </p:sp>
      <p:sp>
        <p:nvSpPr>
          <p:cNvPr id="4" name="Slide Number Placeholder 3"/>
          <p:cNvSpPr>
            <a:spLocks noGrp="1"/>
          </p:cNvSpPr>
          <p:nvPr>
            <p:ph type="sldNum" sz="quarter" idx="11"/>
          </p:nvPr>
        </p:nvSpPr>
        <p:spPr/>
        <p:txBody>
          <a:bodyPr/>
          <a:lstStyle/>
          <a:p>
            <a:fld id="{2B171D2C-ABE9-4079-BBE3-E534873D875C}" type="slidenum">
              <a:rPr lang="en-US" smtClean="0"/>
              <a:pPr/>
              <a:t>45</a:t>
            </a:fld>
            <a:endParaRPr lang="en-US"/>
          </a:p>
        </p:txBody>
      </p:sp>
      <p:sp>
        <p:nvSpPr>
          <p:cNvPr id="7" name="Footer Placeholder 2"/>
          <p:cNvSpPr>
            <a:spLocks noGrp="1"/>
          </p:cNvSpPr>
          <p:nvPr>
            <p:ph type="ftr" sz="quarter" idx="10"/>
          </p:nvPr>
        </p:nvSpPr>
        <p:spPr>
          <a:xfrm>
            <a:off x="0" y="6384925"/>
            <a:ext cx="6235700" cy="401638"/>
          </a:xfrm>
        </p:spPr>
        <p:txBody>
          <a:bodyPr/>
          <a:lstStyle/>
          <a:p>
            <a:r>
              <a:rPr lang="en-US" dirty="0" smtClean="0"/>
              <a:t>Office of Accountability</a:t>
            </a:r>
            <a:endParaRPr lang="en-US" dirty="0"/>
          </a:p>
        </p:txBody>
      </p:sp>
    </p:spTree>
    <p:extLst>
      <p:ext uri="{BB962C8B-B14F-4D97-AF65-F5344CB8AC3E}">
        <p14:creationId xmlns:p14="http://schemas.microsoft.com/office/powerpoint/2010/main" val="3212517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pPr algn="ctr"/>
            <a:r>
              <a:rPr lang="en-US" dirty="0" smtClean="0"/>
              <a:t>FAQ from your responses to Version 1.0 &amp; 2.0</a:t>
            </a:r>
            <a:endParaRPr lang="en-US" dirty="0"/>
          </a:p>
        </p:txBody>
      </p:sp>
      <p:sp>
        <p:nvSpPr>
          <p:cNvPr id="3" name="Rectangle 2"/>
          <p:cNvSpPr/>
          <p:nvPr/>
        </p:nvSpPr>
        <p:spPr>
          <a:xfrm>
            <a:off x="838200" y="4572000"/>
            <a:ext cx="7467600" cy="14478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are still in the process of developing responses for all the feedback received.  We prioritized the most frequently asked questions and will continue to add to this list.</a:t>
            </a:r>
            <a:endParaRPr lang="en-US" dirty="0">
              <a:solidFill>
                <a:schemeClr val="tx1"/>
              </a:solidFill>
            </a:endParaRPr>
          </a:p>
        </p:txBody>
      </p:sp>
      <p:sp>
        <p:nvSpPr>
          <p:cNvPr id="10"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684595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Performance Policy FAQs</a:t>
            </a:r>
            <a:r>
              <a:rPr lang="en-US" sz="1100" dirty="0"/>
              <a:t/>
            </a:r>
            <a:br>
              <a:rPr lang="en-US" sz="1100" dirty="0"/>
            </a:br>
            <a:r>
              <a:rPr lang="en-US" sz="2400" dirty="0" smtClean="0"/>
              <a:t>General FAQ (1/4)</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47</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21792962"/>
              </p:ext>
            </p:extLst>
          </p:nvPr>
        </p:nvGraphicFramePr>
        <p:xfrm>
          <a:off x="304801" y="1066800"/>
          <a:ext cx="8458201" cy="5135880"/>
        </p:xfrm>
        <a:graphic>
          <a:graphicData uri="http://schemas.openxmlformats.org/drawingml/2006/table">
            <a:tbl>
              <a:tblPr firstRow="1" bandRow="1">
                <a:tableStyleId>{5C22544A-7EE6-4342-B048-85BDC9FD1C3A}</a:tableStyleId>
              </a:tblPr>
              <a:tblGrid>
                <a:gridCol w="1447799"/>
                <a:gridCol w="3429001"/>
                <a:gridCol w="3581401"/>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Accountability Task Force recommendations</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a:t>
                      </a:r>
                      <a:r>
                        <a:rPr lang="en-US" sz="1200" baseline="0" dirty="0" smtClean="0"/>
                        <a:t> draft addresses several issues raised by the Accountability Task Force in the July 17, 2012, list of recommendations, but does not follow  the 80% growth/20% achievement recommendation.  What is the reasoning behind not following that and other recommendations (e.g., a letter-grade rating system) from the Task Force?</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a:t>
                      </a:r>
                      <a:r>
                        <a:rPr lang="en-US" sz="1200" baseline="0" dirty="0" smtClean="0"/>
                        <a:t> stakeholder feedback included concern on the reliance on one single test and a request for more measures. The proportion of growth vs. performance for assessment-related metrics heavily favors student growth.  We believe the spirit of the Task Force’s recommendation is retained, even if the proportions are modified to accommodate more measures.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CEO has said we aren’t doing letter grades for Performance Policy ratings and we agree with her.</a:t>
                      </a:r>
                    </a:p>
                  </a:txBody>
                  <a:tcPr>
                    <a:solidFill>
                      <a:schemeClr val="tx2">
                        <a:lumMod val="20000"/>
                        <a:lumOff val="80000"/>
                      </a:schemeClr>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Charter contracts</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Will charter schools</a:t>
                      </a:r>
                      <a:r>
                        <a:rPr lang="en-US" sz="1200" baseline="0" dirty="0" smtClean="0"/>
                        <a:t> have to follow this Performance Policy?</a:t>
                      </a:r>
                      <a:endParaRPr lang="en-US" sz="1200" dirty="0" smtClean="0"/>
                    </a:p>
                    <a:p>
                      <a:endParaRPr lang="en-US" sz="1200" dirty="0"/>
                    </a:p>
                  </a:txBody>
                  <a:tcPr>
                    <a:solidFill>
                      <a:schemeClr val="tx2">
                        <a:lumMod val="40000"/>
                        <a:lumOff val="60000"/>
                      </a:schemeClr>
                    </a:solidFill>
                  </a:tcPr>
                </a:tc>
                <a:tc>
                  <a:txBody>
                    <a:bodyPr/>
                    <a:lstStyle/>
                    <a:p>
                      <a:r>
                        <a:rPr lang="en-US" sz="1200" dirty="0" smtClean="0"/>
                        <a:t>In time,</a:t>
                      </a:r>
                      <a:r>
                        <a:rPr lang="en-US" sz="1200" baseline="0" dirty="0" smtClean="0"/>
                        <a:t> all </a:t>
                      </a:r>
                      <a:r>
                        <a:rPr lang="en-US" sz="1200" dirty="0" smtClean="0"/>
                        <a:t>schools will be measured under this policy.  Charters will still be accountable to their contracts,</a:t>
                      </a:r>
                      <a:r>
                        <a:rPr lang="en-US" sz="1200" baseline="0" dirty="0" smtClean="0"/>
                        <a:t> however, our </a:t>
                      </a:r>
                      <a:r>
                        <a:rPr lang="en-US" sz="1200" dirty="0" smtClean="0"/>
                        <a:t>goal is to align contracts to the policy</a:t>
                      </a:r>
                      <a:r>
                        <a:rPr lang="en-US" sz="1200" baseline="0" dirty="0" smtClean="0"/>
                        <a:t> as quickly as possible.</a:t>
                      </a:r>
                      <a:endParaRPr lang="en-US" sz="1200" dirty="0"/>
                    </a:p>
                  </a:txBody>
                  <a:tcPr>
                    <a:solidFill>
                      <a:schemeClr val="tx2">
                        <a:lumMod val="40000"/>
                        <a:lumOff val="60000"/>
                      </a:schemeClr>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Data availability</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 will schools that do not have all data elements</a:t>
                      </a:r>
                      <a:r>
                        <a:rPr lang="en-US" sz="1200" baseline="0" dirty="0" smtClean="0"/>
                        <a:t> (e.g., K-3 schools, Alternative/Option schools) be evaluated under this policy?</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Alternative/Option schools </a:t>
                      </a:r>
                      <a:r>
                        <a:rPr lang="en-US" sz="1200" baseline="0" dirty="0" smtClean="0"/>
                        <a:t>will have a separate rating calculation – included in this draft.  </a:t>
                      </a:r>
                      <a:r>
                        <a:rPr lang="en-US" sz="1200" dirty="0" smtClean="0"/>
                        <a:t>We are soliciting feedback on the proper weightings for elementary</a:t>
                      </a:r>
                      <a:r>
                        <a:rPr lang="en-US" sz="1200" baseline="0" dirty="0" smtClean="0"/>
                        <a:t> </a:t>
                      </a:r>
                      <a:r>
                        <a:rPr lang="en-US" sz="1200" dirty="0" smtClean="0"/>
                        <a:t>schools that</a:t>
                      </a:r>
                      <a:r>
                        <a:rPr lang="en-US" sz="1200" baseline="0" dirty="0" smtClean="0"/>
                        <a:t> do not offer a full K-8 </a:t>
                      </a:r>
                      <a:r>
                        <a:rPr lang="en-US" sz="1200" dirty="0" smtClean="0"/>
                        <a:t>grade</a:t>
                      </a:r>
                      <a:r>
                        <a:rPr lang="en-US" sz="1200" baseline="0" dirty="0" smtClean="0"/>
                        <a:t> structure.  </a:t>
                      </a:r>
                      <a:endParaRPr lang="en-US" sz="1200" dirty="0" smtClean="0"/>
                    </a:p>
                  </a:txBody>
                  <a:tcPr>
                    <a:solidFill>
                      <a:schemeClr val="tx2">
                        <a:lumMod val="20000"/>
                        <a:lumOff val="80000"/>
                      </a:schemeClr>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Performance</a:t>
                      </a:r>
                      <a:r>
                        <a:rPr lang="en-US" sz="1200" baseline="0" dirty="0" smtClean="0"/>
                        <a:t> policy vs. progress reports</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a:t>
                      </a:r>
                      <a:r>
                        <a:rPr lang="en-US" sz="1200" baseline="0" dirty="0" smtClean="0"/>
                        <a:t> are some metrics on the school progress report not included in the performance policy (e.g., Five Essentials, post-secondary enrollment and persistence)?</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primary function</a:t>
                      </a:r>
                      <a:r>
                        <a:rPr lang="en-US" sz="1200" baseline="0" dirty="0" smtClean="0"/>
                        <a:t> of the school performance policy is to identify schools in need of corrective action.  As such, we have focused on academic, one-year measures that are under a school’s control.  Other important measures are monitored via the district’s reporting tools like forthcoming School Report Card.</a:t>
                      </a:r>
                      <a:endParaRPr lang="en-US" sz="1200" dirty="0" smtClean="0"/>
                    </a:p>
                  </a:txBody>
                  <a:tcPr>
                    <a:solidFill>
                      <a:schemeClr val="tx2">
                        <a:lumMod val="40000"/>
                        <a:lumOff val="60000"/>
                      </a:schemeClr>
                    </a:solidFill>
                  </a:tcPr>
                </a:tc>
              </a:tr>
            </a:tbl>
          </a:graphicData>
        </a:graphic>
      </p:graphicFrame>
      <p:sp>
        <p:nvSpPr>
          <p:cNvPr id="8"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8007820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smtClean="0"/>
              <a:t>General FAQ (2/4)</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48</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50551612"/>
              </p:ext>
            </p:extLst>
          </p:nvPr>
        </p:nvGraphicFramePr>
        <p:xfrm>
          <a:off x="533400" y="1188720"/>
          <a:ext cx="8229601" cy="5181600"/>
        </p:xfrm>
        <a:graphic>
          <a:graphicData uri="http://schemas.openxmlformats.org/drawingml/2006/table">
            <a:tbl>
              <a:tblPr firstRow="1" bandRow="1">
                <a:tableStyleId>{5C22544A-7EE6-4342-B048-85BDC9FD1C3A}</a:tableStyleId>
              </a:tblPr>
              <a:tblGrid>
                <a:gridCol w="990600"/>
                <a:gridCol w="3505200"/>
                <a:gridCol w="3733801"/>
              </a:tblGrid>
              <a:tr h="381000">
                <a:tc>
                  <a:txBody>
                    <a:bodyPr/>
                    <a:lstStyle/>
                    <a:p>
                      <a:r>
                        <a:rPr lang="en-US" sz="1200" dirty="0" smtClean="0"/>
                        <a:t>Topic</a:t>
                      </a:r>
                      <a:endParaRPr lang="en-US" sz="1200" dirty="0"/>
                    </a:p>
                  </a:txBody>
                  <a:tcPr>
                    <a:solidFill>
                      <a:schemeClr val="tx2">
                        <a:lumMod val="75000"/>
                      </a:schemeClr>
                    </a:solidFill>
                  </a:tcPr>
                </a:tc>
                <a:tc>
                  <a:txBody>
                    <a:bodyPr/>
                    <a:lstStyle/>
                    <a:p>
                      <a:r>
                        <a:rPr lang="en-US" sz="1200" dirty="0" smtClean="0"/>
                        <a:t>Question</a:t>
                      </a:r>
                      <a:endParaRPr lang="en-US" sz="12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Answer</a:t>
                      </a:r>
                    </a:p>
                  </a:txBody>
                  <a:tcPr>
                    <a:solidFill>
                      <a:schemeClr val="tx2">
                        <a:lumMod val="75000"/>
                      </a:schemeClr>
                    </a:solidFill>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Communication</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What</a:t>
                      </a:r>
                      <a:r>
                        <a:rPr lang="en-US" sz="1200" baseline="0" dirty="0" smtClean="0"/>
                        <a:t>’s the communication plan to share this policy once a decision has been made?</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a:t>
                      </a:r>
                      <a:r>
                        <a:rPr lang="en-US" sz="1200" baseline="0" dirty="0" smtClean="0"/>
                        <a:t> recognize the importance of clear communication to schools and families.  The offices of Accountability, Innovation &amp; Incubation and Communications are working together to develop a plan.  Any recommendations are encouraged, as well!</a:t>
                      </a:r>
                      <a:endParaRPr lang="en-US" sz="1200" dirty="0" smtClean="0"/>
                    </a:p>
                  </a:txBody>
                  <a:tcPr>
                    <a:solidFill>
                      <a:schemeClr val="tx2">
                        <a:lumMod val="40000"/>
                        <a:lumOff val="60000"/>
                      </a:schemeClr>
                    </a:solidFill>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Measuring</a:t>
                      </a:r>
                      <a:r>
                        <a:rPr lang="en-US" sz="1100" baseline="0" dirty="0" smtClean="0"/>
                        <a:t> growth</a:t>
                      </a:r>
                      <a:endParaRPr lang="en-US" sz="11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Significant weight is placed on a single methodology for measuring growth for reading and math. Have simulations been run to confirm that this reliance on a single method of measurement will not result in large discrepancies with previous methods of evaluating schools? Is there any evidence on the potential volatility of these results from year to year or within a year?</a:t>
                      </a:r>
                      <a:endParaRPr lang="en-US" sz="11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Simulations have been run using some </a:t>
                      </a:r>
                      <a:r>
                        <a:rPr lang="en-US" sz="1100" dirty="0" err="1" smtClean="0"/>
                        <a:t>variabiles</a:t>
                      </a:r>
                      <a:r>
                        <a:rPr lang="en-US" sz="1100" dirty="0" smtClean="0"/>
                        <a:t>, but are continuing to be refined as we</a:t>
                      </a:r>
                      <a:r>
                        <a:rPr lang="en-US" sz="1100" baseline="0" dirty="0" smtClean="0"/>
                        <a:t> close in on a specific set of metrics</a:t>
                      </a:r>
                      <a:r>
                        <a:rPr lang="en-US" sz="1100" dirty="0" smtClean="0"/>
                        <a:t>.  We share the</a:t>
                      </a:r>
                      <a:r>
                        <a:rPr lang="en-US" sz="1100" baseline="0" dirty="0" smtClean="0"/>
                        <a:t> </a:t>
                      </a:r>
                      <a:r>
                        <a:rPr lang="en-US" sz="1100" dirty="0" smtClean="0"/>
                        <a:t>desire to avoid</a:t>
                      </a:r>
                      <a:r>
                        <a:rPr lang="en-US" sz="1100" baseline="0" dirty="0" smtClean="0"/>
                        <a:t> large discrepancies with previous years.  However, w</a:t>
                      </a:r>
                      <a:r>
                        <a:rPr lang="en-US" sz="1100" dirty="0" smtClean="0"/>
                        <a:t>e don’t expect the new policy</a:t>
                      </a:r>
                      <a:r>
                        <a:rPr lang="en-US" sz="1100" baseline="0" dirty="0" smtClean="0"/>
                        <a:t> </a:t>
                      </a:r>
                      <a:r>
                        <a:rPr lang="en-US" sz="1100" dirty="0" smtClean="0"/>
                        <a:t>to correlate</a:t>
                      </a:r>
                      <a:r>
                        <a:rPr lang="en-US" sz="1100" baseline="0" dirty="0" smtClean="0"/>
                        <a:t> 100% with the old policy, as we’ve put more emphasis on growth and added new measures.  Schools performing well on growth may fare better on the new policy than the old policy.  Although year-to-year results may fluctuate, we’re thinking at present that it would take multiple years of poor performance to earn sanctions.</a:t>
                      </a:r>
                      <a:endParaRPr lang="en-US" sz="1100" dirty="0" smtClean="0"/>
                    </a:p>
                  </a:txBody>
                  <a:tcPr>
                    <a:solidFill>
                      <a:schemeClr val="tx2">
                        <a:lumMod val="20000"/>
                        <a:lumOff val="80000"/>
                      </a:schemeClr>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Measuring growth</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Summer loss is greatest in schools with</a:t>
                      </a:r>
                      <a:r>
                        <a:rPr lang="en-US" sz="1100" baseline="0" dirty="0" smtClean="0"/>
                        <a:t> high percentage of low-income students.  Won’t it be harder for those schools to hit spring-to-spring targets?</a:t>
                      </a:r>
                      <a:endParaRPr lang="en-US" sz="11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Summer learning loss presents a very important research opportunity for our team.</a:t>
                      </a:r>
                      <a:r>
                        <a:rPr lang="en-US" sz="1100" baseline="0" dirty="0" smtClean="0"/>
                        <a:t>  The alternative of fall-to-spring growth has been rejected by all stakeholders due to the potential for gaming the metric with lower fall scores.</a:t>
                      </a:r>
                      <a:endParaRPr lang="en-US" sz="1100" dirty="0" smtClean="0"/>
                    </a:p>
                  </a:txBody>
                  <a:tcPr>
                    <a:solidFill>
                      <a:schemeClr val="tx2">
                        <a:lumMod val="40000"/>
                        <a:lumOff val="60000"/>
                      </a:schemeClr>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Performance</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Doesn’t including a performance</a:t>
                      </a:r>
                      <a:r>
                        <a:rPr lang="en-US" sz="1100" baseline="0" dirty="0" smtClean="0"/>
                        <a:t> attainment metric put schools who serve at-risk students at a disadvantage?</a:t>
                      </a:r>
                      <a:endParaRPr lang="en-US" sz="11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CPS</a:t>
                      </a:r>
                      <a:r>
                        <a:rPr lang="en-US" sz="1100" baseline="0" dirty="0" smtClean="0"/>
                        <a:t> believes performance attainment is an important outcome that schools should be held accountable for, alongside growth.  For all schools, growth is emphasized over performance and weighted accordingly.  Performance is also measured relative to the national average.  Even if schools were only to receive 1 point on performance metrics, it would still be possible to achieve Tier 1 status.</a:t>
                      </a:r>
                      <a:endParaRPr lang="en-US" sz="1100" dirty="0" smtClean="0"/>
                    </a:p>
                  </a:txBody>
                  <a:tcPr>
                    <a:solidFill>
                      <a:schemeClr val="tx2">
                        <a:lumMod val="20000"/>
                        <a:lumOff val="8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417551758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a:t>General FAQ </a:t>
            </a:r>
            <a:r>
              <a:rPr lang="en-US" sz="2400" dirty="0" smtClean="0"/>
              <a:t>(3/4)</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49</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16279052"/>
              </p:ext>
            </p:extLst>
          </p:nvPr>
        </p:nvGraphicFramePr>
        <p:xfrm>
          <a:off x="533400" y="1280160"/>
          <a:ext cx="8229601" cy="4160520"/>
        </p:xfrm>
        <a:graphic>
          <a:graphicData uri="http://schemas.openxmlformats.org/drawingml/2006/table">
            <a:tbl>
              <a:tblPr firstRow="1" bandRow="1">
                <a:tableStyleId>{5C22544A-7EE6-4342-B048-85BDC9FD1C3A}</a:tableStyleId>
              </a:tblPr>
              <a:tblGrid>
                <a:gridCol w="990600"/>
                <a:gridCol w="3429000"/>
                <a:gridCol w="3810001"/>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Priority groups</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Why is the priority group measure weighted as heavily as the overall growth?</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Closing the achievement gap is a district priority and therefore specific emphasis is being placed on the growth of those students.</a:t>
                      </a:r>
                      <a:endParaRPr lang="en-US" sz="1200" dirty="0" smtClean="0"/>
                    </a:p>
                  </a:txBody>
                  <a:tcPr>
                    <a:solidFill>
                      <a:schemeClr val="tx2">
                        <a:lumMod val="40000"/>
                        <a:lumOff val="60000"/>
                      </a:schemeClr>
                    </a:solidFill>
                  </a:tcPr>
                </a:tc>
              </a:tr>
              <a:tr h="670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Priority groups</a:t>
                      </a:r>
                    </a:p>
                  </a:txBody>
                  <a:tcPr>
                    <a:solidFill>
                      <a:srgbClr val="C6D9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 is the growth of priority</a:t>
                      </a:r>
                      <a:r>
                        <a:rPr lang="en-US" sz="1200" baseline="0" dirty="0" smtClean="0"/>
                        <a:t> groups double counted?  </a:t>
                      </a:r>
                      <a:endParaRPr lang="en-US" sz="1200" dirty="0" smtClean="0"/>
                    </a:p>
                  </a:txBody>
                  <a:tcPr>
                    <a:solidFill>
                      <a:srgbClr val="C6D9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With the emphasis on closing achievement gaps, over-weighting the priority groups  is seen as an incentive to provide growth for students in the greatest need.</a:t>
                      </a:r>
                      <a:endParaRPr lang="en-US" sz="1200" dirty="0" smtClean="0"/>
                    </a:p>
                  </a:txBody>
                  <a:tcPr>
                    <a:solidFill>
                      <a:srgbClr val="C6D9F1"/>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Priority</a:t>
                      </a:r>
                      <a:r>
                        <a:rPr lang="en-US" sz="1200" baseline="0" dirty="0" smtClean="0"/>
                        <a:t> groups</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Couldn’t a large portion of a school’s rating be determined by a small number of students?</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recognize</a:t>
                      </a:r>
                      <a:r>
                        <a:rPr lang="en-US" sz="1200" baseline="0" dirty="0" smtClean="0"/>
                        <a:t> that priority groups will be highly emphasized.  However, the priority group growth measure will consist of at least thirty students.  In most of our schools, this will be a much higher number.</a:t>
                      </a:r>
                      <a:endParaRPr lang="en-US" sz="1200" dirty="0" smtClean="0"/>
                    </a:p>
                  </a:txBody>
                  <a:tcPr>
                    <a:solidFill>
                      <a:schemeClr val="tx2">
                        <a:lumMod val="40000"/>
                        <a:lumOff val="6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Priority</a:t>
                      </a:r>
                      <a:r>
                        <a:rPr lang="en-US" sz="1200" baseline="0" dirty="0" smtClean="0"/>
                        <a:t> groups</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 will priority group analysis be conducted in racially homogenous</a:t>
                      </a:r>
                      <a:r>
                        <a:rPr lang="en-US" sz="1200" baseline="0" dirty="0" smtClean="0"/>
                        <a:t> schools? In that situation, the whole school and priority group measures would be the same.</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the school is high growth and the priority group makes up 100%,</a:t>
                      </a:r>
                      <a:r>
                        <a:rPr lang="en-US" sz="1200" baseline="0" dirty="0" smtClean="0"/>
                        <a:t> then double-counting is fine.  When a school is both a high growth school, and a high-growth school among priority group students, that is a desired outcome.</a:t>
                      </a:r>
                      <a:endParaRPr lang="en-US" sz="1200" dirty="0" smtClean="0"/>
                    </a:p>
                  </a:txBody>
                  <a:tcPr>
                    <a:solidFill>
                      <a:schemeClr val="tx2">
                        <a:lumMod val="20000"/>
                        <a:lumOff val="8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Measures</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Are we overly relying on one test (NWEA,</a:t>
                      </a:r>
                      <a:r>
                        <a:rPr lang="en-US" sz="1200" baseline="0" dirty="0" smtClean="0"/>
                        <a:t> EPAS)</a:t>
                      </a:r>
                      <a:r>
                        <a:rPr lang="en-US" sz="1200" dirty="0" smtClean="0"/>
                        <a:t>?  </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Version</a:t>
                      </a:r>
                      <a:r>
                        <a:rPr lang="en-US" sz="1200" baseline="0" dirty="0" smtClean="0"/>
                        <a:t> 2.0, we added additional measures and reduced the emphasis on a single assessment.  While it is still a high percentage, the assessment provides a common measurement across all schools.  </a:t>
                      </a:r>
                      <a:endParaRPr lang="en-US" sz="1200" dirty="0" smtClean="0"/>
                    </a:p>
                  </a:txBody>
                  <a:tcPr>
                    <a:solidFill>
                      <a:schemeClr val="tx2">
                        <a:lumMod val="40000"/>
                        <a:lumOff val="6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8243289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Metrics</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445223373"/>
              </p:ext>
            </p:extLst>
          </p:nvPr>
        </p:nvGraphicFramePr>
        <p:xfrm>
          <a:off x="228600" y="939284"/>
          <a:ext cx="8686801" cy="5537715"/>
        </p:xfrm>
        <a:graphic>
          <a:graphicData uri="http://schemas.openxmlformats.org/drawingml/2006/table">
            <a:tbl>
              <a:tblPr firstRow="1" bandRow="1">
                <a:tableStyleId>{5C22544A-7EE6-4342-B048-85BDC9FD1C3A}</a:tableStyleId>
              </a:tblPr>
              <a:tblGrid>
                <a:gridCol w="1905000"/>
                <a:gridCol w="5562600"/>
                <a:gridCol w="1219201"/>
              </a:tblGrid>
              <a:tr h="131683">
                <a:tc>
                  <a:txBody>
                    <a:bodyPr/>
                    <a:lstStyle/>
                    <a:p>
                      <a:pPr algn="ctr"/>
                      <a:r>
                        <a:rPr lang="en-US" sz="1400" dirty="0" smtClean="0"/>
                        <a:t>Metric</a:t>
                      </a:r>
                      <a:endParaRPr lang="en-US" sz="1400" dirty="0"/>
                    </a:p>
                  </a:txBody>
                  <a:tcPr anchor="ctr">
                    <a:solidFill>
                      <a:schemeClr val="tx2"/>
                    </a:solidFill>
                  </a:tcPr>
                </a:tc>
                <a:tc>
                  <a:txBody>
                    <a:bodyPr/>
                    <a:lstStyle/>
                    <a:p>
                      <a:pPr algn="ctr"/>
                      <a:r>
                        <a:rPr lang="en-US" sz="1400" dirty="0" smtClean="0"/>
                        <a:t>Definition</a:t>
                      </a:r>
                      <a:endParaRPr lang="en-US" sz="1400" dirty="0"/>
                    </a:p>
                  </a:txBody>
                  <a:tcPr anchor="ctr">
                    <a:solidFill>
                      <a:schemeClr val="tx2"/>
                    </a:solidFill>
                  </a:tcPr>
                </a:tc>
                <a:tc>
                  <a:txBody>
                    <a:bodyPr/>
                    <a:lstStyle/>
                    <a:p>
                      <a:pPr algn="ctr"/>
                      <a:r>
                        <a:rPr lang="en-US" sz="1400" dirty="0" smtClean="0"/>
                        <a:t>Weight</a:t>
                      </a:r>
                      <a:endParaRPr lang="en-US" sz="1400" dirty="0"/>
                    </a:p>
                  </a:txBody>
                  <a:tcPr anchor="ctr">
                    <a:solidFill>
                      <a:schemeClr val="tx2"/>
                    </a:solidFill>
                  </a:tcPr>
                </a:tc>
              </a:tr>
              <a:tr h="131683">
                <a:tc rowSpan="2">
                  <a:txBody>
                    <a:bodyPr/>
                    <a:lstStyle/>
                    <a:p>
                      <a:pPr algn="l"/>
                      <a:r>
                        <a:rPr lang="en-US" sz="1200" b="1" dirty="0" smtClean="0">
                          <a:solidFill>
                            <a:schemeClr val="tx2"/>
                          </a:solidFill>
                        </a:rPr>
                        <a:t>3</a:t>
                      </a:r>
                      <a:r>
                        <a:rPr lang="en-US" sz="1200" b="1" baseline="30000" dirty="0" smtClean="0">
                          <a:solidFill>
                            <a:schemeClr val="tx2"/>
                          </a:solidFill>
                        </a:rPr>
                        <a:t>rd</a:t>
                      </a:r>
                      <a:r>
                        <a:rPr lang="en-US" sz="1200" b="1" dirty="0" smtClean="0">
                          <a:solidFill>
                            <a:schemeClr val="tx2"/>
                          </a:solidFill>
                        </a:rPr>
                        <a:t>-8</a:t>
                      </a:r>
                      <a:r>
                        <a:rPr lang="en-US" sz="1200" b="1" baseline="30000" dirty="0" smtClean="0">
                          <a:solidFill>
                            <a:schemeClr val="tx2"/>
                          </a:solidFill>
                        </a:rPr>
                        <a:t>th</a:t>
                      </a:r>
                      <a:r>
                        <a:rPr lang="en-US" sz="1200" b="1" baseline="0" dirty="0" smtClean="0">
                          <a:solidFill>
                            <a:schemeClr val="tx2"/>
                          </a:solidFill>
                        </a:rPr>
                        <a:t> Grade Growth</a:t>
                      </a:r>
                      <a:endParaRPr lang="en-US" sz="1200" b="1" dirty="0">
                        <a:solidFill>
                          <a:schemeClr val="tx2"/>
                        </a:solidFill>
                      </a:endParaRPr>
                    </a:p>
                  </a:txBody>
                  <a:tcPr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National growth percentile of the school on the NWEA MAP </a:t>
                      </a:r>
                      <a:r>
                        <a:rPr lang="en-US" sz="1200" u="sng" baseline="0" dirty="0" smtClean="0"/>
                        <a:t>reading</a:t>
                      </a:r>
                      <a:r>
                        <a:rPr lang="en-US" sz="1200" baseline="0" dirty="0" smtClean="0"/>
                        <a:t> and </a:t>
                      </a:r>
                      <a:r>
                        <a:rPr lang="en-US" sz="1200" u="sng" baseline="0" dirty="0" smtClean="0"/>
                        <a:t>math</a:t>
                      </a:r>
                      <a:r>
                        <a:rPr lang="en-US" sz="1200" baseline="0" dirty="0" smtClean="0"/>
                        <a:t> assessments in grades 3-8</a:t>
                      </a:r>
                      <a:r>
                        <a:rPr lang="en-US" sz="1200" baseline="0" dirty="0" smtClean="0">
                          <a:solidFill>
                            <a:schemeClr val="tx1"/>
                          </a:solidFill>
                        </a:rPr>
                        <a:t>; Science metric TBD</a:t>
                      </a:r>
                      <a:endParaRPr lang="en-US" sz="1200" dirty="0" smtClean="0">
                        <a:solidFill>
                          <a:schemeClr val="tx1"/>
                        </a:solidFill>
                      </a:endParaRPr>
                    </a:p>
                  </a:txBody>
                  <a:tcPr anchor="ctr">
                    <a:noFill/>
                  </a:tcPr>
                </a:tc>
                <a:tc rowSpan="2">
                  <a:txBody>
                    <a:bodyPr/>
                    <a:lstStyle/>
                    <a:p>
                      <a:pPr algn="ctr"/>
                      <a:r>
                        <a:rPr lang="en-US" sz="1200" baseline="0" dirty="0" smtClean="0"/>
                        <a:t>25% total </a:t>
                      </a:r>
                    </a:p>
                    <a:p>
                      <a:pPr algn="ctr"/>
                      <a:r>
                        <a:rPr lang="en-US" sz="1200" baseline="0" dirty="0" smtClean="0"/>
                        <a:t>(equal split across subjects)</a:t>
                      </a:r>
                    </a:p>
                  </a:txBody>
                  <a:tcPr anchor="ctr">
                    <a:lnB w="12700" cap="flat" cmpd="sng" algn="ctr">
                      <a:solidFill>
                        <a:schemeClr val="tx1"/>
                      </a:solidFill>
                      <a:prstDash val="solid"/>
                      <a:round/>
                      <a:headEnd type="none" w="med" len="med"/>
                      <a:tailEnd type="none" w="med" len="med"/>
                    </a:lnB>
                    <a:noFill/>
                  </a:tcPr>
                </a:tc>
              </a:tr>
              <a:tr h="0">
                <a:tc vMerge="1">
                  <a:txBody>
                    <a:bodyPr/>
                    <a:lstStyle/>
                    <a:p>
                      <a:endParaRPr lang="en-US" dirty="0"/>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en-US" sz="1400" baseline="0" dirty="0" smtClean="0"/>
                    </a:p>
                  </a:txBody>
                  <a:tcPr anchor="ctr">
                    <a:noFill/>
                  </a:tcPr>
                </a:tc>
              </a:tr>
              <a:tr h="314563">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Priority Group Growth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National growth percentile of each</a:t>
                      </a:r>
                      <a:r>
                        <a:rPr lang="en-US" sz="1200" baseline="0" dirty="0" smtClean="0"/>
                        <a:t> priority group (ELL, IEP, African-American, Hispanic) on the NWEA MAP </a:t>
                      </a:r>
                      <a:r>
                        <a:rPr lang="en-US" sz="1200" u="sng" baseline="0" dirty="0" smtClean="0"/>
                        <a:t>reading</a:t>
                      </a:r>
                      <a:r>
                        <a:rPr lang="en-US" sz="1200" baseline="0" dirty="0" smtClean="0"/>
                        <a:t> and </a:t>
                      </a:r>
                      <a:r>
                        <a:rPr lang="en-US" sz="1200" u="sng" baseline="0" dirty="0" smtClean="0"/>
                        <a:t>math</a:t>
                      </a:r>
                      <a:r>
                        <a:rPr lang="en-US" sz="1200" baseline="0" dirty="0" smtClean="0"/>
                        <a:t> assessments in grades 3-8; </a:t>
                      </a:r>
                      <a:r>
                        <a:rPr lang="en-US" sz="1200" dirty="0" smtClean="0">
                          <a:solidFill>
                            <a:schemeClr val="tx1"/>
                          </a:solidFill>
                        </a:rPr>
                        <a:t>Science</a:t>
                      </a:r>
                      <a:r>
                        <a:rPr lang="en-US" sz="1200" baseline="0" dirty="0" smtClean="0">
                          <a:solidFill>
                            <a:schemeClr val="tx1"/>
                          </a:solidFill>
                        </a:rPr>
                        <a:t> metric TBD</a:t>
                      </a:r>
                      <a:endParaRPr lang="en-US" sz="1200" dirty="0" smtClean="0">
                        <a:solidFill>
                          <a:schemeClr val="tx1"/>
                        </a:solidFill>
                      </a:endParaRPr>
                    </a:p>
                  </a:txBody>
                  <a:tcPr anchor="ctr">
                    <a:lnT w="12700" cap="flat" cmpd="sng" algn="ctr">
                      <a:solidFill>
                        <a:schemeClr val="tx1"/>
                      </a:solidFill>
                      <a:prstDash val="solid"/>
                      <a:round/>
                      <a:headEnd type="none" w="med" len="med"/>
                      <a:tailEnd type="none" w="med" len="med"/>
                    </a:lnT>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20% total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t>(equal split across subjects)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pPr algn="l"/>
                      <a:endParaRPr lang="en-US" sz="1400" b="1" dirty="0">
                        <a:solidFill>
                          <a:schemeClr val="tx2"/>
                        </a:solidFill>
                      </a:endParaRPr>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lnB w="12700" cap="flat" cmpd="sng" algn="ctr">
                      <a:solidFill>
                        <a:schemeClr val="tx1"/>
                      </a:solidFill>
                      <a:prstDash val="solid"/>
                      <a:round/>
                      <a:headEnd type="none" w="med" len="med"/>
                      <a:tailEnd type="none" w="med" len="med"/>
                    </a:lnB>
                    <a:noFill/>
                  </a:tcPr>
                </a:tc>
                <a:tc vMerge="1">
                  <a:txBody>
                    <a:bodyPr/>
                    <a:lstStyle/>
                    <a:p>
                      <a:endParaRPr lang="en-US" dirty="0"/>
                    </a:p>
                  </a:txBody>
                  <a:tcPr anchor="ctr">
                    <a:lnB w="12700" cap="flat" cmpd="sng" algn="ctr">
                      <a:solidFill>
                        <a:schemeClr val="tx1"/>
                      </a:solidFill>
                      <a:prstDash val="solid"/>
                      <a:round/>
                      <a:headEnd type="none" w="med" len="med"/>
                      <a:tailEnd type="none" w="med" len="med"/>
                    </a:lnB>
                    <a:noFill/>
                  </a:tcPr>
                </a:tc>
              </a:tr>
              <a:tr h="554340">
                <a:tc>
                  <a:txBody>
                    <a:bodyPr/>
                    <a:lstStyle/>
                    <a:p>
                      <a:pPr algn="l"/>
                      <a:r>
                        <a:rPr lang="en-US" sz="1200" b="1" dirty="0" smtClean="0">
                          <a:solidFill>
                            <a:schemeClr val="tx2"/>
                          </a:solidFill>
                        </a:rPr>
                        <a:t>Percentage of Students</a:t>
                      </a:r>
                      <a:r>
                        <a:rPr lang="en-US" sz="1200" b="1" baseline="0" dirty="0" smtClean="0">
                          <a:solidFill>
                            <a:schemeClr val="tx2"/>
                          </a:solidFill>
                        </a:rPr>
                        <a:t> Meeting NWEA Growth Targets</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Percentage of students who</a:t>
                      </a:r>
                      <a:r>
                        <a:rPr lang="en-US" sz="1200" baseline="0" dirty="0" smtClean="0">
                          <a:solidFill>
                            <a:schemeClr val="tx1"/>
                          </a:solidFill>
                        </a:rPr>
                        <a:t> achieve their individual growth targets on NWEA MAP reading and math assessments in grades 3-8; Science metric TBD</a:t>
                      </a:r>
                      <a:endParaRPr lang="en-US" sz="1200" dirty="0" smtClean="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solidFill>
                            <a:schemeClr val="tx1"/>
                          </a:solidFill>
                        </a:rPr>
                        <a:t>10% total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t>(equal split across subjects)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1785">
                <a:tc>
                  <a:txBody>
                    <a:bodyPr/>
                    <a:lstStyle/>
                    <a:p>
                      <a:pPr algn="l"/>
                      <a:r>
                        <a:rPr lang="en-US" sz="1200" b="1" dirty="0" smtClean="0">
                          <a:solidFill>
                            <a:schemeClr val="tx2"/>
                          </a:solidFill>
                        </a:rPr>
                        <a:t>3</a:t>
                      </a:r>
                      <a:r>
                        <a:rPr lang="en-US" sz="1200" b="1" baseline="30000" dirty="0" smtClean="0">
                          <a:solidFill>
                            <a:schemeClr val="tx2"/>
                          </a:solidFill>
                        </a:rPr>
                        <a:t>rd</a:t>
                      </a:r>
                      <a:r>
                        <a:rPr lang="en-US" sz="1200" b="1" baseline="0" dirty="0" smtClean="0">
                          <a:solidFill>
                            <a:schemeClr val="tx2"/>
                          </a:solidFill>
                        </a:rPr>
                        <a:t>-8</a:t>
                      </a:r>
                      <a:r>
                        <a:rPr lang="en-US" sz="1200" b="1" baseline="30000" dirty="0" smtClean="0">
                          <a:solidFill>
                            <a:schemeClr val="tx2"/>
                          </a:solidFill>
                        </a:rPr>
                        <a:t>th</a:t>
                      </a:r>
                      <a:r>
                        <a:rPr lang="en-US" sz="1200" b="1" baseline="0" dirty="0" smtClean="0">
                          <a:solidFill>
                            <a:schemeClr val="tx2"/>
                          </a:solidFill>
                        </a:rPr>
                        <a:t> Grade </a:t>
                      </a:r>
                      <a:r>
                        <a:rPr lang="en-US" sz="1200" b="1" dirty="0" smtClean="0">
                          <a:solidFill>
                            <a:schemeClr val="tx2"/>
                          </a:solidFill>
                        </a:rPr>
                        <a:t>NWEA Performance</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National performance percentile of the school on the NWEA MAP reading and math assessments in grades 3-8; Science metric TBD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10% total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t>(equal split across subjects)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109">
                <a:tc>
                  <a:txBody>
                    <a:bodyPr/>
                    <a:lstStyle/>
                    <a:p>
                      <a:pPr algn="l"/>
                      <a:r>
                        <a:rPr lang="en-US" sz="1200" b="1" dirty="0" smtClean="0">
                          <a:solidFill>
                            <a:schemeClr val="tx2"/>
                          </a:solidFill>
                        </a:rPr>
                        <a:t>2</a:t>
                      </a:r>
                      <a:r>
                        <a:rPr lang="en-US" sz="1200" b="1" baseline="30000" dirty="0" smtClean="0">
                          <a:solidFill>
                            <a:schemeClr val="tx2"/>
                          </a:solidFill>
                        </a:rPr>
                        <a:t>nd</a:t>
                      </a:r>
                      <a:r>
                        <a:rPr lang="en-US" sz="1200" b="1" baseline="0" dirty="0" smtClean="0">
                          <a:solidFill>
                            <a:schemeClr val="tx2"/>
                          </a:solidFill>
                        </a:rPr>
                        <a:t> Grade </a:t>
                      </a:r>
                      <a:r>
                        <a:rPr lang="en-US" sz="1200" b="1" dirty="0" smtClean="0">
                          <a:solidFill>
                            <a:schemeClr val="tx2"/>
                          </a:solidFill>
                        </a:rPr>
                        <a:t>NWEA Performance</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National performance percentile of the school on the NWEA MAP reading and math assessments in 2</a:t>
                      </a:r>
                      <a:r>
                        <a:rPr lang="en-US" sz="1200" baseline="30000" dirty="0" smtClean="0"/>
                        <a:t>nd</a:t>
                      </a:r>
                      <a:r>
                        <a:rPr lang="en-US" sz="1200" baseline="0" dirty="0" smtClean="0"/>
                        <a:t> grade; Science metric TBD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5% total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t>(equal split across subjects)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109">
                <a:tc rowSpan="2">
                  <a:txBody>
                    <a:bodyPr/>
                    <a:lstStyle/>
                    <a:p>
                      <a:pPr algn="l"/>
                      <a:r>
                        <a:rPr lang="en-US" sz="1200" b="1" dirty="0" smtClean="0">
                          <a:solidFill>
                            <a:schemeClr val="tx2"/>
                          </a:solidFill>
                        </a:rPr>
                        <a:t>Student</a:t>
                      </a:r>
                      <a:r>
                        <a:rPr lang="en-US" sz="1200" b="1" baseline="0" dirty="0" smtClean="0">
                          <a:solidFill>
                            <a:schemeClr val="tx2"/>
                          </a:solidFill>
                        </a:rPr>
                        <a:t> Engagement</a:t>
                      </a:r>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3</a:t>
                      </a:r>
                      <a:r>
                        <a:rPr lang="en-US" sz="1200" baseline="30000" dirty="0" smtClean="0"/>
                        <a:t>rd</a:t>
                      </a:r>
                      <a:r>
                        <a:rPr lang="en-US" sz="1200" baseline="0" dirty="0" smtClean="0"/>
                        <a:t>-8</a:t>
                      </a:r>
                      <a:r>
                        <a:rPr lang="en-US" sz="1200" baseline="30000" dirty="0" smtClean="0"/>
                        <a:t>th</a:t>
                      </a:r>
                      <a:r>
                        <a:rPr lang="en-US" sz="1200" baseline="0" dirty="0" smtClean="0"/>
                        <a:t> grade chronic absence (% of students below 92% attendance)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109">
                <a:tc vMerge="1">
                  <a:txBody>
                    <a:bodyPr/>
                    <a:lstStyle/>
                    <a:p>
                      <a:pPr algn="l"/>
                      <a:endParaRPr lang="en-US" sz="1200" b="1" dirty="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PreK-2</a:t>
                      </a:r>
                      <a:r>
                        <a:rPr lang="en-US" sz="1200" baseline="30000" dirty="0" smtClean="0"/>
                        <a:t>nd</a:t>
                      </a:r>
                      <a:r>
                        <a:rPr lang="en-US" sz="1200" baseline="0" dirty="0" smtClean="0"/>
                        <a:t> grade year-end student attendance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English</a:t>
                      </a:r>
                      <a:r>
                        <a:rPr lang="en-US" sz="1200" b="1" baseline="0" dirty="0" smtClean="0">
                          <a:solidFill>
                            <a:schemeClr val="tx2"/>
                          </a:solidFill>
                        </a:rPr>
                        <a:t> Language Learner Performance and Progress</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smtClean="0"/>
                        <a:t>ACCESS Performance and Progress </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Diverse</a:t>
                      </a:r>
                      <a:r>
                        <a:rPr lang="en-US" sz="1200" b="1" baseline="0" dirty="0" smtClean="0">
                          <a:solidFill>
                            <a:schemeClr val="tx2"/>
                          </a:solidFill>
                        </a:rPr>
                        <a:t> Learner Support</a:t>
                      </a:r>
                      <a:endParaRPr lang="en-US" sz="1200" b="1" dirty="0" smtClean="0">
                        <a:solidFill>
                          <a:schemeClr val="tx2"/>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smtClean="0"/>
                        <a:t>Metric TBD – in development with Office of Diverse Learner</a:t>
                      </a:r>
                      <a:r>
                        <a:rPr lang="en-US" sz="1200" baseline="0" dirty="0" smtClean="0"/>
                        <a:t> Supports and Services</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smtClean="0"/>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2"/>
                          </a:solidFill>
                        </a:rPr>
                        <a:t>Data Quality</a:t>
                      </a:r>
                    </a:p>
                  </a:txBody>
                  <a:tcPr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l"/>
                      <a:r>
                        <a:rPr lang="en-US" sz="1200" dirty="0" smtClean="0"/>
                        <a:t>Data Quality Index (DQI)</a:t>
                      </a:r>
                      <a:r>
                        <a:rPr lang="en-US" sz="1200" baseline="0" dirty="0" smtClean="0"/>
                        <a:t> score</a:t>
                      </a:r>
                      <a:endParaRPr lang="en-US" sz="12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200" baseline="0" dirty="0" smtClean="0"/>
                        <a:t>5%</a:t>
                      </a:r>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 name="Slide Number Placeholder 3"/>
          <p:cNvSpPr>
            <a:spLocks noGrp="1"/>
          </p:cNvSpPr>
          <p:nvPr>
            <p:ph type="sldNum" sz="quarter" idx="11"/>
          </p:nvPr>
        </p:nvSpPr>
        <p:spPr>
          <a:xfrm>
            <a:off x="6324600" y="6386513"/>
            <a:ext cx="2816225" cy="401637"/>
          </a:xfrm>
        </p:spPr>
        <p:txBody>
          <a:bodyPr/>
          <a:lstStyle/>
          <a:p>
            <a:fld id="{2B171D2C-ABE9-4079-BBE3-E534873D875C}" type="slidenum">
              <a:rPr lang="en-US" smtClean="0"/>
              <a:pPr/>
              <a:t>5</a:t>
            </a:fld>
            <a:endParaRPr lang="en-US"/>
          </a:p>
        </p:txBody>
      </p:sp>
      <p:sp>
        <p:nvSpPr>
          <p:cNvPr id="5" name="TextBox 4"/>
          <p:cNvSpPr txBox="1"/>
          <p:nvPr/>
        </p:nvSpPr>
        <p:spPr>
          <a:xfrm>
            <a:off x="4876800" y="652046"/>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7"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a:t>General FAQ </a:t>
            </a:r>
            <a:r>
              <a:rPr lang="en-US" sz="2400" dirty="0" smtClean="0"/>
              <a:t>(4/4)</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50</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77722012"/>
              </p:ext>
            </p:extLst>
          </p:nvPr>
        </p:nvGraphicFramePr>
        <p:xfrm>
          <a:off x="533400" y="1280160"/>
          <a:ext cx="8229601" cy="5135880"/>
        </p:xfrm>
        <a:graphic>
          <a:graphicData uri="http://schemas.openxmlformats.org/drawingml/2006/table">
            <a:tbl>
              <a:tblPr firstRow="1" bandRow="1">
                <a:tableStyleId>{5C22544A-7EE6-4342-B048-85BDC9FD1C3A}</a:tableStyleId>
              </a:tblPr>
              <a:tblGrid>
                <a:gridCol w="990600"/>
                <a:gridCol w="3733800"/>
                <a:gridCol w="3505201"/>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Cut points</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Are the cut points for the point levels set so that the outcomes are attainable by everyone?  Based on</a:t>
                      </a:r>
                      <a:r>
                        <a:rPr lang="en-US" sz="1200" baseline="0" dirty="0" smtClean="0"/>
                        <a:t> </a:t>
                      </a:r>
                      <a:r>
                        <a:rPr lang="en-US" sz="1200" dirty="0" smtClean="0"/>
                        <a:t>research on incentives,</a:t>
                      </a:r>
                      <a:r>
                        <a:rPr lang="en-US" sz="1200" baseline="0" dirty="0" smtClean="0"/>
                        <a:t> if the outcomes are not perceived as attainable, then only the schools right below the cutoffs are incented to improve.</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preliminary cut points were drafted based on the distribution of scores across schools and district aspirations.  Our goal is to set a high, but attainable bar for our schools.  We will continue to refine the cut points as we run simulations.</a:t>
                      </a:r>
                      <a:endParaRPr lang="en-US" sz="1200" dirty="0" smtClean="0"/>
                    </a:p>
                  </a:txBody>
                  <a:tcPr>
                    <a:solidFill>
                      <a:schemeClr val="tx2">
                        <a:lumMod val="20000"/>
                        <a:lumOff val="8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Metric</a:t>
                      </a:r>
                      <a:r>
                        <a:rPr lang="en-US" sz="1200" b="1" baseline="0" dirty="0" smtClean="0">
                          <a:solidFill>
                            <a:srgbClr val="7030A0"/>
                          </a:solidFill>
                        </a:rPr>
                        <a:t> cut points</a:t>
                      </a:r>
                      <a:endParaRPr lang="en-US" sz="1200" b="1" dirty="0" smtClean="0">
                        <a:solidFill>
                          <a:srgbClr val="7030A0"/>
                        </a:solidFill>
                      </a:endParaRPr>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On </a:t>
                      </a:r>
                      <a:r>
                        <a:rPr lang="en-US" sz="1200" b="1" baseline="0" dirty="0" smtClean="0">
                          <a:solidFill>
                            <a:srgbClr val="7030A0"/>
                          </a:solidFill>
                        </a:rPr>
                        <a:t>the percentile metrics, why is the 3 point threshold 40-70</a:t>
                      </a:r>
                      <a:r>
                        <a:rPr lang="en-US" sz="1200" b="1" baseline="30000" dirty="0" smtClean="0">
                          <a:solidFill>
                            <a:srgbClr val="7030A0"/>
                          </a:solidFill>
                        </a:rPr>
                        <a:t>th</a:t>
                      </a:r>
                      <a:r>
                        <a:rPr lang="en-US" sz="1200" b="1" baseline="0" dirty="0" smtClean="0">
                          <a:solidFill>
                            <a:srgbClr val="7030A0"/>
                          </a:solidFill>
                        </a:rPr>
                        <a:t> percentile? </a:t>
                      </a:r>
                      <a:endParaRPr lang="en-US" sz="1200" b="1" dirty="0" smtClean="0">
                        <a:solidFill>
                          <a:srgbClr val="7030A0"/>
                        </a:solidFill>
                      </a:endParaRP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Our target for Proficient</a:t>
                      </a:r>
                      <a:r>
                        <a:rPr lang="en-US" sz="1200" b="1" baseline="0" dirty="0" smtClean="0">
                          <a:solidFill>
                            <a:srgbClr val="7030A0"/>
                          </a:solidFill>
                        </a:rPr>
                        <a:t> is 50th percentile .  Setting the cut point at 40</a:t>
                      </a:r>
                      <a:r>
                        <a:rPr lang="en-US" sz="1200" b="1" baseline="30000" dirty="0" smtClean="0">
                          <a:solidFill>
                            <a:srgbClr val="7030A0"/>
                          </a:solidFill>
                        </a:rPr>
                        <a:t>th </a:t>
                      </a:r>
                      <a:r>
                        <a:rPr lang="en-US" sz="1200" b="1" baseline="0" dirty="0" smtClean="0">
                          <a:solidFill>
                            <a:srgbClr val="7030A0"/>
                          </a:solidFill>
                        </a:rPr>
                        <a:t>percentile provides a margin of error.  40-70</a:t>
                      </a:r>
                      <a:r>
                        <a:rPr lang="en-US" sz="1200" b="1" baseline="30000" dirty="0" smtClean="0">
                          <a:solidFill>
                            <a:srgbClr val="7030A0"/>
                          </a:solidFill>
                        </a:rPr>
                        <a:t>th</a:t>
                      </a:r>
                      <a:r>
                        <a:rPr lang="en-US" sz="1200" b="1" baseline="0" dirty="0" smtClean="0">
                          <a:solidFill>
                            <a:srgbClr val="7030A0"/>
                          </a:solidFill>
                        </a:rPr>
                        <a:t> percentile may appear to be a wide range, but the difference in RIT scores at the middle of the distribution is very small.  The RIT point difference between tiers is approximately the same.</a:t>
                      </a:r>
                      <a:endParaRPr lang="en-US" sz="1200" b="1" dirty="0" smtClean="0">
                        <a:solidFill>
                          <a:srgbClr val="7030A0"/>
                        </a:solidFill>
                      </a:endParaRPr>
                    </a:p>
                  </a:txBody>
                  <a:tcPr>
                    <a:solidFill>
                      <a:schemeClr val="tx2">
                        <a:lumMod val="40000"/>
                        <a:lumOff val="6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Data</a:t>
                      </a:r>
                      <a:r>
                        <a:rPr lang="en-US" sz="1200" b="1" baseline="0" dirty="0" smtClean="0">
                          <a:solidFill>
                            <a:srgbClr val="7030A0"/>
                          </a:solidFill>
                        </a:rPr>
                        <a:t> quality index</a:t>
                      </a:r>
                      <a:endParaRPr lang="en-US" sz="1200" b="1" dirty="0" smtClean="0">
                        <a:solidFill>
                          <a:srgbClr val="7030A0"/>
                        </a:solidFill>
                      </a:endParaRPr>
                    </a:p>
                  </a:txBody>
                  <a:tcP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Why is DQI part of the performance</a:t>
                      </a:r>
                      <a:r>
                        <a:rPr lang="en-US" sz="1200" b="1" baseline="0" dirty="0" smtClean="0">
                          <a:solidFill>
                            <a:srgbClr val="7030A0"/>
                          </a:solidFill>
                        </a:rPr>
                        <a:t> policy and not a compliance item?</a:t>
                      </a:r>
                      <a:endParaRPr lang="en-US" sz="1200" b="1" dirty="0" smtClean="0">
                        <a:solidFill>
                          <a:srgbClr val="7030A0"/>
                        </a:solidFill>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The purpose for including</a:t>
                      </a:r>
                      <a:r>
                        <a:rPr lang="en-US" sz="1200" b="1" baseline="0" dirty="0" smtClean="0">
                          <a:solidFill>
                            <a:srgbClr val="7030A0"/>
                          </a:solidFill>
                        </a:rPr>
                        <a:t> </a:t>
                      </a:r>
                      <a:r>
                        <a:rPr lang="en-US" sz="1200" b="1" dirty="0" smtClean="0">
                          <a:solidFill>
                            <a:srgbClr val="7030A0"/>
                          </a:solidFill>
                        </a:rPr>
                        <a:t>DQI at 5% is that by focusing</a:t>
                      </a:r>
                      <a:r>
                        <a:rPr lang="en-US" sz="1200" b="1" baseline="0" dirty="0" smtClean="0">
                          <a:solidFill>
                            <a:srgbClr val="7030A0"/>
                          </a:solidFill>
                        </a:rPr>
                        <a:t> on data quality, </a:t>
                      </a:r>
                      <a:r>
                        <a:rPr lang="en-US" sz="1200" b="1" dirty="0" smtClean="0">
                          <a:solidFill>
                            <a:srgbClr val="7030A0"/>
                          </a:solidFill>
                        </a:rPr>
                        <a:t>the other 95% will be far more accurate than ever before.  Including DQI</a:t>
                      </a:r>
                      <a:r>
                        <a:rPr lang="en-US" sz="1200" b="1" baseline="0" dirty="0" smtClean="0">
                          <a:solidFill>
                            <a:srgbClr val="7030A0"/>
                          </a:solidFill>
                        </a:rPr>
                        <a:t> as a metric</a:t>
                      </a:r>
                      <a:r>
                        <a:rPr lang="en-US" sz="1200" b="1" dirty="0" smtClean="0">
                          <a:solidFill>
                            <a:srgbClr val="7030A0"/>
                          </a:solidFill>
                        </a:rPr>
                        <a:t> will drive the behavior needed to reduce costs, improve targeting for intervention, and eliminate re-work across the organization for data entered incorrectly.  </a:t>
                      </a:r>
                    </a:p>
                  </a:txBody>
                  <a:tcPr>
                    <a:solidFill>
                      <a:schemeClr val="tx2">
                        <a:lumMod val="20000"/>
                        <a:lumOff val="8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Distribution of schools</a:t>
                      </a:r>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What is the expected distribution of schools into the final performance ratings?  Would we expect to see schools divided relatively evenly (with around 20% of schools in each of the five categories), or would we expect to see schools clustered in the middle, with relatively few schools at the positive and negative extremes?</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do not expect</a:t>
                      </a:r>
                      <a:r>
                        <a:rPr lang="en-US" sz="1200" baseline="0" dirty="0" smtClean="0"/>
                        <a:t> to see schools evenly distributed across performance tiers , however, as the metrics are finalized, we will  run simulations  and share the results with you.</a:t>
                      </a:r>
                      <a:endParaRPr lang="en-US" sz="1200" dirty="0" smtClean="0"/>
                    </a:p>
                  </a:txBody>
                  <a:tcPr>
                    <a:solidFill>
                      <a:schemeClr val="tx2">
                        <a:lumMod val="40000"/>
                        <a:lumOff val="6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42058727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smtClean="0"/>
              <a:t>FAQ: Elementary Metrics (1/2)</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51</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97154249"/>
              </p:ext>
            </p:extLst>
          </p:nvPr>
        </p:nvGraphicFramePr>
        <p:xfrm>
          <a:off x="533400" y="1143000"/>
          <a:ext cx="8229601" cy="5135880"/>
        </p:xfrm>
        <a:graphic>
          <a:graphicData uri="http://schemas.openxmlformats.org/drawingml/2006/table">
            <a:tbl>
              <a:tblPr firstRow="1" bandRow="1">
                <a:tableStyleId>{5C22544A-7EE6-4342-B048-85BDC9FD1C3A}</a:tableStyleId>
              </a:tblPr>
              <a:tblGrid>
                <a:gridCol w="1066800"/>
                <a:gridCol w="3581400"/>
                <a:gridCol w="3581401"/>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K-</a:t>
                      </a:r>
                      <a:r>
                        <a:rPr lang="en-US" sz="1200" baseline="0" dirty="0" smtClean="0"/>
                        <a:t>2 growth measure</a:t>
                      </a:r>
                      <a:endParaRPr lang="en-US" sz="1200" dirty="0" smtClean="0"/>
                    </a:p>
                  </a:txBody>
                  <a:tcPr>
                    <a:solidFill>
                      <a:srgbClr val="C6D9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Accountability Task</a:t>
                      </a:r>
                      <a:r>
                        <a:rPr lang="en-US" sz="1200" baseline="0" dirty="0" smtClean="0"/>
                        <a:t> Force recommended measuring student growth in K-2 and the draft doesn’t include that.  Why not?</a:t>
                      </a:r>
                      <a:endParaRPr lang="en-US" sz="1200" dirty="0" smtClean="0"/>
                    </a:p>
                  </a:txBody>
                  <a:tcPr>
                    <a:solidFill>
                      <a:srgbClr val="C6D9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don’t feel</a:t>
                      </a:r>
                      <a:r>
                        <a:rPr lang="en-US" sz="1200" baseline="0" dirty="0" smtClean="0"/>
                        <a:t> confident in the validity and reliability of the K-2 assessments for growth.  More emphasis has been added in this draft for 2</a:t>
                      </a:r>
                      <a:r>
                        <a:rPr lang="en-US" sz="1200" baseline="30000" dirty="0" smtClean="0"/>
                        <a:t>nd</a:t>
                      </a:r>
                      <a:r>
                        <a:rPr lang="en-US" sz="1200" baseline="0" dirty="0" smtClean="0"/>
                        <a:t> grade outcomes.</a:t>
                      </a:r>
                      <a:endParaRPr lang="en-US" sz="1200" dirty="0" smtClean="0"/>
                    </a:p>
                  </a:txBody>
                  <a:tcPr>
                    <a:solidFill>
                      <a:srgbClr val="C6D9F1"/>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2</a:t>
                      </a:r>
                      <a:r>
                        <a:rPr lang="en-US" sz="1200" b="1" baseline="30000" dirty="0" smtClean="0">
                          <a:solidFill>
                            <a:srgbClr val="7030A0"/>
                          </a:solidFill>
                        </a:rPr>
                        <a:t>nd</a:t>
                      </a:r>
                      <a:r>
                        <a:rPr lang="en-US" sz="1200" b="1" dirty="0" smtClean="0">
                          <a:solidFill>
                            <a:srgbClr val="7030A0"/>
                          </a:solidFill>
                        </a:rPr>
                        <a:t> grade NWEA performance</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Why</a:t>
                      </a:r>
                      <a:r>
                        <a:rPr lang="en-US" sz="1200" b="1" baseline="0" dirty="0" smtClean="0">
                          <a:solidFill>
                            <a:srgbClr val="7030A0"/>
                          </a:solidFill>
                        </a:rPr>
                        <a:t> is 2</a:t>
                      </a:r>
                      <a:r>
                        <a:rPr lang="en-US" sz="1200" b="1" baseline="30000" dirty="0" smtClean="0">
                          <a:solidFill>
                            <a:srgbClr val="7030A0"/>
                          </a:solidFill>
                        </a:rPr>
                        <a:t>nd</a:t>
                      </a:r>
                      <a:r>
                        <a:rPr lang="en-US" sz="1200" b="1" baseline="0" dirty="0" smtClean="0">
                          <a:solidFill>
                            <a:srgbClr val="7030A0"/>
                          </a:solidFill>
                        </a:rPr>
                        <a:t> grade performance weighted at 5% when 3</a:t>
                      </a:r>
                      <a:r>
                        <a:rPr lang="en-US" sz="1200" b="1" baseline="30000" dirty="0" smtClean="0">
                          <a:solidFill>
                            <a:srgbClr val="7030A0"/>
                          </a:solidFill>
                        </a:rPr>
                        <a:t>rd</a:t>
                      </a:r>
                      <a:r>
                        <a:rPr lang="en-US" sz="1200" b="1" baseline="0" dirty="0" smtClean="0">
                          <a:solidFill>
                            <a:srgbClr val="7030A0"/>
                          </a:solidFill>
                        </a:rPr>
                        <a:t>-8</a:t>
                      </a:r>
                      <a:r>
                        <a:rPr lang="en-US" sz="1200" b="1" baseline="30000" dirty="0" smtClean="0">
                          <a:solidFill>
                            <a:srgbClr val="7030A0"/>
                          </a:solidFill>
                        </a:rPr>
                        <a:t>th</a:t>
                      </a:r>
                      <a:r>
                        <a:rPr lang="en-US" sz="1200" b="1" baseline="0" dirty="0" smtClean="0">
                          <a:solidFill>
                            <a:srgbClr val="7030A0"/>
                          </a:solidFill>
                        </a:rPr>
                        <a:t> grades combined are 10%?</a:t>
                      </a:r>
                      <a:endParaRPr lang="en-US" sz="1200" b="1" dirty="0" smtClean="0">
                        <a:solidFill>
                          <a:srgbClr val="7030A0"/>
                        </a:solidFill>
                      </a:endParaRP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2</a:t>
                      </a:r>
                      <a:r>
                        <a:rPr lang="en-US" sz="1200" b="1" baseline="30000" dirty="0" smtClean="0">
                          <a:solidFill>
                            <a:srgbClr val="7030A0"/>
                          </a:solidFill>
                        </a:rPr>
                        <a:t>nd</a:t>
                      </a:r>
                      <a:r>
                        <a:rPr lang="en-US" sz="1200" b="1" dirty="0" smtClean="0">
                          <a:solidFill>
                            <a:srgbClr val="7030A0"/>
                          </a:solidFill>
                        </a:rPr>
                        <a:t> grade performance</a:t>
                      </a:r>
                      <a:r>
                        <a:rPr lang="en-US" sz="1200" b="1" baseline="0" dirty="0" smtClean="0">
                          <a:solidFill>
                            <a:srgbClr val="7030A0"/>
                          </a:solidFill>
                        </a:rPr>
                        <a:t> represents the cumulative growth and performance of grades K-2 so 5% is proportionate to the 10% for grades 3-8.</a:t>
                      </a:r>
                      <a:endParaRPr lang="en-US" sz="1200" b="1" dirty="0" smtClean="0">
                        <a:solidFill>
                          <a:srgbClr val="7030A0"/>
                        </a:solidFill>
                      </a:endParaRPr>
                    </a:p>
                  </a:txBody>
                  <a:tcPr>
                    <a:solidFill>
                      <a:schemeClr val="tx2">
                        <a:lumMod val="40000"/>
                        <a:lumOff val="6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Priority groups</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 are the</a:t>
                      </a:r>
                      <a:r>
                        <a:rPr lang="en-US" sz="1200" baseline="0" dirty="0" smtClean="0"/>
                        <a:t> priority </a:t>
                      </a:r>
                      <a:r>
                        <a:rPr lang="en-US" sz="1200" dirty="0" smtClean="0"/>
                        <a:t>groups’ NWEA growth compared to a</a:t>
                      </a:r>
                      <a:r>
                        <a:rPr lang="en-US" sz="1200" baseline="0" dirty="0" smtClean="0"/>
                        <a:t> national average instead of students of similar demographics?</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Comparing priority</a:t>
                      </a:r>
                      <a:r>
                        <a:rPr lang="en-US" sz="1200" baseline="0" dirty="0" smtClean="0"/>
                        <a:t> groups to a national average (vs. peers) is important for c</a:t>
                      </a:r>
                      <a:r>
                        <a:rPr lang="en-US" sz="1200" dirty="0" smtClean="0"/>
                        <a:t>losing the achievement gap.</a:t>
                      </a:r>
                    </a:p>
                  </a:txBody>
                  <a:tcPr>
                    <a:solidFill>
                      <a:schemeClr val="tx2">
                        <a:lumMod val="20000"/>
                        <a:lumOff val="80000"/>
                      </a:schemeClr>
                    </a:solidFill>
                  </a:tcPr>
                </a:tc>
              </a:tr>
              <a:tr h="609600">
                <a:tc>
                  <a:txBody>
                    <a:bodyPr/>
                    <a:lstStyle/>
                    <a:p>
                      <a:r>
                        <a:rPr lang="en-US" sz="1200" dirty="0" smtClean="0"/>
                        <a:t>Measures</a:t>
                      </a:r>
                      <a:endParaRPr lang="en-US" sz="1200" dirty="0"/>
                    </a:p>
                  </a:txBody>
                  <a:tcPr>
                    <a:solidFill>
                      <a:schemeClr val="tx2">
                        <a:lumMod val="40000"/>
                        <a:lumOff val="60000"/>
                      </a:schemeClr>
                    </a:solidFill>
                  </a:tcPr>
                </a:tc>
                <a:tc>
                  <a:txBody>
                    <a:bodyPr/>
                    <a:lstStyle/>
                    <a:p>
                      <a:r>
                        <a:rPr lang="en-US" sz="1200" dirty="0" smtClean="0"/>
                        <a:t>Why</a:t>
                      </a:r>
                      <a:r>
                        <a:rPr lang="en-US" sz="1200" baseline="0" dirty="0" smtClean="0"/>
                        <a:t> isn’t ISAT not part of the performance policy?  State and federal accountability systems will be based exclusively on those assessments.</a:t>
                      </a:r>
                      <a:endParaRPr lang="en-US" sz="1200" dirty="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ISAT</a:t>
                      </a:r>
                      <a:r>
                        <a:rPr lang="en-US" sz="1200" baseline="0" dirty="0" smtClean="0"/>
                        <a:t> will be dramatically different each year for the next several years which would introduce volatility in performance ratings if it were used.  During the transition time between ISAT and PARCC, our desire is for stability in our school performance and growth measures.</a:t>
                      </a:r>
                      <a:endParaRPr lang="en-US" sz="1200" dirty="0" smtClean="0"/>
                    </a:p>
                  </a:txBody>
                  <a:tcPr>
                    <a:solidFill>
                      <a:schemeClr val="tx2">
                        <a:lumMod val="40000"/>
                        <a:lumOff val="6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Subjects</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Will</a:t>
                      </a:r>
                      <a:r>
                        <a:rPr lang="en-US" sz="1200" baseline="0" dirty="0" smtClean="0"/>
                        <a:t> Science or Writing be included?</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Inclusion</a:t>
                      </a:r>
                      <a:r>
                        <a:rPr lang="en-US" sz="1200" baseline="0" dirty="0" smtClean="0"/>
                        <a:t> of NWEA science for the next draft is being explored.  Given the lack of an assessment tool for Writing until PARCC adoption in 2014-15, inclusion in the Performance Policy will not occur until then.</a:t>
                      </a:r>
                      <a:endParaRPr lang="en-US" sz="1200" dirty="0" smtClean="0"/>
                    </a:p>
                  </a:txBody>
                  <a:tcPr>
                    <a:solidFill>
                      <a:schemeClr val="tx2">
                        <a:lumMod val="20000"/>
                        <a:lumOff val="80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Attendance</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a:t>
                      </a:r>
                      <a:r>
                        <a:rPr lang="en-US" sz="1200" baseline="0" dirty="0" smtClean="0"/>
                        <a:t> are you breaking out K-8 attendance into two separate measures?</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a:t>
                      </a:r>
                      <a:r>
                        <a:rPr lang="en-US" sz="1200" baseline="0" dirty="0" smtClean="0"/>
                        <a:t> believe it is important to disaggregate attendance and spotlight on two different aspects.  In 3</a:t>
                      </a:r>
                      <a:r>
                        <a:rPr lang="en-US" sz="1200" baseline="30000" dirty="0" smtClean="0"/>
                        <a:t>rd</a:t>
                      </a:r>
                      <a:r>
                        <a:rPr lang="en-US" sz="1200" baseline="0" dirty="0" smtClean="0"/>
                        <a:t>-8</a:t>
                      </a:r>
                      <a:r>
                        <a:rPr lang="en-US" sz="1200" baseline="30000" dirty="0" smtClean="0"/>
                        <a:t>th</a:t>
                      </a:r>
                      <a:r>
                        <a:rPr lang="en-US" sz="1200" baseline="0" dirty="0" smtClean="0"/>
                        <a:t> grades,  it is truancy reduction and in </a:t>
                      </a:r>
                      <a:r>
                        <a:rPr lang="en-US" sz="1200" dirty="0" smtClean="0"/>
                        <a:t>PreK-2</a:t>
                      </a:r>
                      <a:r>
                        <a:rPr lang="en-US" sz="1200" baseline="30000" dirty="0" smtClean="0"/>
                        <a:t>nd</a:t>
                      </a:r>
                      <a:r>
                        <a:rPr lang="en-US" sz="1200" baseline="0" dirty="0" smtClean="0"/>
                        <a:t> grades, increasing overall attendance .</a:t>
                      </a:r>
                      <a:endParaRPr lang="en-US" sz="1200" dirty="0" smtClean="0"/>
                    </a:p>
                  </a:txBody>
                  <a:tcPr>
                    <a:solidFill>
                      <a:schemeClr val="tx2">
                        <a:lumMod val="40000"/>
                        <a:lumOff val="6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41196284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smtClean="0"/>
              <a:t>FAQ: Elementary Metrics (</a:t>
            </a:r>
            <a:r>
              <a:rPr lang="en-US" sz="2400" dirty="0"/>
              <a:t>2</a:t>
            </a:r>
            <a:r>
              <a:rPr lang="en-US" sz="2400" dirty="0" smtClean="0"/>
              <a:t>/2)</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52</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56916823"/>
              </p:ext>
            </p:extLst>
          </p:nvPr>
        </p:nvGraphicFramePr>
        <p:xfrm>
          <a:off x="533400" y="1280160"/>
          <a:ext cx="8229601" cy="1021080"/>
        </p:xfrm>
        <a:graphic>
          <a:graphicData uri="http://schemas.openxmlformats.org/drawingml/2006/table">
            <a:tbl>
              <a:tblPr firstRow="1" bandRow="1">
                <a:tableStyleId>{5C22544A-7EE6-4342-B048-85BDC9FD1C3A}</a:tableStyleId>
              </a:tblPr>
              <a:tblGrid>
                <a:gridCol w="1066800"/>
                <a:gridCol w="3581400"/>
                <a:gridCol w="3581401"/>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3</a:t>
                      </a:r>
                      <a:r>
                        <a:rPr lang="en-US" sz="1200" b="1" baseline="30000" dirty="0" smtClean="0">
                          <a:solidFill>
                            <a:srgbClr val="7030A0"/>
                          </a:solidFill>
                        </a:rPr>
                        <a:t>rd</a:t>
                      </a:r>
                      <a:r>
                        <a:rPr lang="en-US" sz="1200" b="1" dirty="0" smtClean="0">
                          <a:solidFill>
                            <a:srgbClr val="7030A0"/>
                          </a:solidFill>
                        </a:rPr>
                        <a:t>-8</a:t>
                      </a:r>
                      <a:r>
                        <a:rPr lang="en-US" sz="1200" b="1" baseline="30000" dirty="0" smtClean="0">
                          <a:solidFill>
                            <a:srgbClr val="7030A0"/>
                          </a:solidFill>
                        </a:rPr>
                        <a:t>th</a:t>
                      </a:r>
                      <a:r>
                        <a:rPr lang="en-US" sz="1200" b="1" baseline="0" dirty="0" smtClean="0">
                          <a:solidFill>
                            <a:srgbClr val="7030A0"/>
                          </a:solidFill>
                        </a:rPr>
                        <a:t> grade chronic absence</a:t>
                      </a:r>
                      <a:endParaRPr lang="en-US" sz="1200" b="1" dirty="0" smtClean="0">
                        <a:solidFill>
                          <a:srgbClr val="7030A0"/>
                        </a:solidFill>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Why is</a:t>
                      </a:r>
                      <a:r>
                        <a:rPr lang="en-US" sz="1200" b="1" baseline="0" dirty="0" smtClean="0">
                          <a:solidFill>
                            <a:srgbClr val="7030A0"/>
                          </a:solidFill>
                        </a:rPr>
                        <a:t> </a:t>
                      </a:r>
                      <a:r>
                        <a:rPr lang="en-US" sz="1200" b="1" dirty="0" smtClean="0">
                          <a:solidFill>
                            <a:srgbClr val="7030A0"/>
                          </a:solidFill>
                        </a:rPr>
                        <a:t>92% attendance</a:t>
                      </a:r>
                      <a:r>
                        <a:rPr lang="en-US" sz="1200" b="1" baseline="0" dirty="0" smtClean="0">
                          <a:solidFill>
                            <a:srgbClr val="7030A0"/>
                          </a:solidFill>
                        </a:rPr>
                        <a:t> an important threshold?</a:t>
                      </a:r>
                      <a:endParaRPr lang="en-US" sz="1200" b="1" dirty="0" smtClean="0">
                        <a:solidFill>
                          <a:srgbClr val="7030A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7030A0"/>
                        </a:solidFill>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Our research</a:t>
                      </a:r>
                      <a:r>
                        <a:rPr lang="en-US" sz="1200" b="1" baseline="0" dirty="0" smtClean="0">
                          <a:solidFill>
                            <a:srgbClr val="7030A0"/>
                          </a:solidFill>
                        </a:rPr>
                        <a:t> has shown that students who have lower than 92% attendance (excused and unexcused) are less likely to graduate from high school.</a:t>
                      </a:r>
                      <a:endParaRPr lang="en-US" sz="1200" b="1" dirty="0" smtClean="0">
                        <a:solidFill>
                          <a:srgbClr val="7030A0"/>
                        </a:solidFill>
                      </a:endParaRPr>
                    </a:p>
                  </a:txBody>
                  <a:tcPr>
                    <a:solidFill>
                      <a:schemeClr val="tx2">
                        <a:lumMod val="20000"/>
                        <a:lumOff val="8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66722724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smtClean="0"/>
              <a:t>FAQ: High School Metrics (1/2)</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53</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05458843"/>
              </p:ext>
            </p:extLst>
          </p:nvPr>
        </p:nvGraphicFramePr>
        <p:xfrm>
          <a:off x="533400" y="1280160"/>
          <a:ext cx="8229601" cy="4831080"/>
        </p:xfrm>
        <a:graphic>
          <a:graphicData uri="http://schemas.openxmlformats.org/drawingml/2006/table">
            <a:tbl>
              <a:tblPr firstRow="1" bandRow="1">
                <a:tableStyleId>{5C22544A-7EE6-4342-B048-85BDC9FD1C3A}</a:tableStyleId>
              </a:tblPr>
              <a:tblGrid>
                <a:gridCol w="990600"/>
                <a:gridCol w="3581400"/>
                <a:gridCol w="3657601"/>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731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12</a:t>
                      </a:r>
                      <a:r>
                        <a:rPr lang="en-US" sz="1200" baseline="30000" dirty="0" smtClean="0"/>
                        <a:t>th</a:t>
                      </a:r>
                      <a:r>
                        <a:rPr lang="en-US" sz="1200" dirty="0" smtClean="0"/>
                        <a:t> grade growth</a:t>
                      </a:r>
                      <a:r>
                        <a:rPr lang="en-US" sz="1200" baseline="0" dirty="0" smtClean="0"/>
                        <a:t> measure</a:t>
                      </a:r>
                      <a:endParaRPr lang="en-US" sz="1200" dirty="0" smtClean="0"/>
                    </a:p>
                  </a:txBody>
                  <a:tcPr>
                    <a:solidFill>
                      <a:srgbClr val="C6D9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 grade in</a:t>
                      </a:r>
                      <a:r>
                        <a:rPr lang="en-US" sz="1200" baseline="0" dirty="0" smtClean="0"/>
                        <a:t> K-12 should be accountable under the Performance Policy.  Why not administer the ACT to 12</a:t>
                      </a:r>
                      <a:r>
                        <a:rPr lang="en-US" sz="1200" baseline="30000" dirty="0" smtClean="0"/>
                        <a:t>th</a:t>
                      </a:r>
                      <a:r>
                        <a:rPr lang="en-US" sz="1200" baseline="0" dirty="0" smtClean="0"/>
                        <a:t> graders as their growth measure?</a:t>
                      </a:r>
                      <a:endParaRPr lang="en-US" sz="1200" dirty="0" smtClean="0"/>
                    </a:p>
                  </a:txBody>
                  <a:tcPr>
                    <a:solidFill>
                      <a:srgbClr val="C6D9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a:t>
                      </a:r>
                      <a:r>
                        <a:rPr lang="en-US" sz="1200" baseline="0" dirty="0" smtClean="0"/>
                        <a:t> have i</a:t>
                      </a:r>
                      <a:r>
                        <a:rPr lang="en-US" sz="1200" dirty="0" smtClean="0"/>
                        <a:t>ncluded percent of graduates with a score of 21 or higher on the ACT.  This does not require an additional admi</a:t>
                      </a:r>
                      <a:r>
                        <a:rPr lang="en-US" sz="1200" baseline="0" dirty="0" smtClean="0"/>
                        <a:t>nistration of the ACT in the senior year, but if students take the test again, they would get credit  on this metric for a score of 21 or higher.</a:t>
                      </a:r>
                      <a:endParaRPr lang="en-US" sz="1200" dirty="0" smtClean="0"/>
                    </a:p>
                  </a:txBody>
                  <a:tcPr>
                    <a:solidFill>
                      <a:srgbClr val="C6D9F1"/>
                    </a:solid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Freshman</a:t>
                      </a:r>
                      <a:r>
                        <a:rPr lang="en-US" sz="1200" baseline="0" dirty="0" smtClean="0"/>
                        <a:t> on Track</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Couldn’t schools manipulate</a:t>
                      </a:r>
                      <a:r>
                        <a:rPr lang="en-US" sz="1200" baseline="0" dirty="0" smtClean="0"/>
                        <a:t> their score on</a:t>
                      </a:r>
                      <a:r>
                        <a:rPr lang="en-US" sz="1200" dirty="0" smtClean="0"/>
                        <a:t> this metric by giving out fewer failing grades</a:t>
                      </a:r>
                      <a:r>
                        <a:rPr lang="en-US" sz="1200" baseline="0" dirty="0" smtClean="0"/>
                        <a:t>?  </a:t>
                      </a:r>
                      <a:r>
                        <a:rPr lang="en-US" sz="1200" dirty="0" smtClean="0"/>
                        <a:t>How will this be controlled for?</a:t>
                      </a: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Freshman On-Track has</a:t>
                      </a:r>
                      <a:r>
                        <a:rPr lang="en-US" sz="1200" baseline="0" dirty="0" smtClean="0"/>
                        <a:t> been part of our performance policy for several years.  It is an important leading indicator that is predictive of high school graduation.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analyses,</a:t>
                      </a:r>
                      <a:r>
                        <a:rPr lang="en-US" sz="1200" baseline="0" dirty="0" smtClean="0"/>
                        <a:t> and those of the Consortium for Chicago School Research (CCSR), indicate that grade inflation has not occurred to the degree predicted when the metric was first introduced as an accountability metric.</a:t>
                      </a:r>
                      <a:endParaRPr lang="en-US" sz="1200" dirty="0" smtClean="0"/>
                    </a:p>
                  </a:txBody>
                  <a:tcPr>
                    <a:solidFill>
                      <a:schemeClr val="tx2">
                        <a:lumMod val="40000"/>
                        <a:lumOff val="60000"/>
                      </a:schemeClr>
                    </a:solidFill>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Early College and Career </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Are the</a:t>
                      </a:r>
                      <a:r>
                        <a:rPr lang="en-US"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early college and career metrics appropriate measures of school success?  Does</a:t>
                      </a:r>
                      <a:r>
                        <a:rPr lang="en-US" sz="1200" kern="1200" baseline="0" dirty="0" smtClean="0">
                          <a:solidFill>
                            <a:schemeClr val="dk1"/>
                          </a:solidFill>
                          <a:latin typeface="+mn-lt"/>
                          <a:ea typeface="+mn-ea"/>
                          <a:cs typeface="+mn-cs"/>
                        </a:rPr>
                        <a:t>n’t including this metric put schools who serve </a:t>
                      </a:r>
                      <a:r>
                        <a:rPr lang="en-US" sz="1200" baseline="0" dirty="0" smtClean="0"/>
                        <a:t>at-risk students at a disadvantage?  It may </a:t>
                      </a:r>
                      <a:r>
                        <a:rPr lang="en-US" sz="1200" kern="1200" dirty="0" smtClean="0">
                          <a:solidFill>
                            <a:schemeClr val="dk1"/>
                          </a:solidFill>
                          <a:latin typeface="+mn-lt"/>
                          <a:ea typeface="+mn-ea"/>
                          <a:cs typeface="+mn-cs"/>
                        </a:rPr>
                        <a:t>encourage schools to place students in courses for which they are not ready.</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CPS</a:t>
                      </a:r>
                      <a:r>
                        <a:rPr lang="en-US" sz="1200" kern="1200" baseline="0" dirty="0" smtClean="0">
                          <a:solidFill>
                            <a:schemeClr val="dk1"/>
                          </a:solidFill>
                          <a:latin typeface="+mn-lt"/>
                          <a:ea typeface="+mn-ea"/>
                          <a:cs typeface="+mn-cs"/>
                        </a:rPr>
                        <a:t>’ vision is for all students to graduate prepared for success in college and career. </a:t>
                      </a:r>
                      <a:r>
                        <a:rPr lang="en-US" sz="1200" baseline="0" dirty="0" smtClean="0"/>
                        <a:t>For high schools serving at-risk students, it would still be possible for achieve Tier 1 status even if they only received one point for BOTH the early college and career AND the EPAS attainment metrics.</a:t>
                      </a:r>
                      <a:endParaRPr lang="en-US" sz="1200" dirty="0" smtClean="0"/>
                    </a:p>
                  </a:txBody>
                  <a:tcPr>
                    <a:solidFill>
                      <a:schemeClr val="tx2">
                        <a:lumMod val="20000"/>
                        <a:lumOff val="80000"/>
                      </a:schemeClr>
                    </a:solidFill>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Graduation</a:t>
                      </a:r>
                      <a:r>
                        <a:rPr lang="en-US" sz="1200" baseline="0" dirty="0" smtClean="0"/>
                        <a:t> rate</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a:t>
                      </a:r>
                      <a:r>
                        <a:rPr lang="en-US" sz="1200" baseline="0" dirty="0" smtClean="0"/>
                        <a:t> is the weighting for this metric so low?  High school graduation is important.</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a:t>
                      </a:r>
                      <a:r>
                        <a:rPr lang="en-US" sz="1200" baseline="0" dirty="0" smtClean="0"/>
                        <a:t> recognize that high school graduation is important and have increased its weighting.  Also, the other metrics that measure progress towards graduation (e.g., on-track) currently count for 25% of the total points.</a:t>
                      </a:r>
                      <a:endParaRPr lang="en-US" sz="1200" dirty="0" smtClean="0"/>
                    </a:p>
                  </a:txBody>
                  <a:tcPr>
                    <a:solidFill>
                      <a:schemeClr val="tx2">
                        <a:lumMod val="40000"/>
                        <a:lumOff val="6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77562797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Performance Policy FAQs</a:t>
            </a:r>
            <a:r>
              <a:rPr lang="en-US" sz="1100" dirty="0"/>
              <a:t/>
            </a:r>
            <a:br>
              <a:rPr lang="en-US" sz="1100" dirty="0"/>
            </a:br>
            <a:r>
              <a:rPr lang="en-US" sz="2400" dirty="0" smtClean="0"/>
              <a:t>FAQ: High School Metrics (2/2)</a:t>
            </a:r>
          </a:p>
        </p:txBody>
      </p:sp>
      <p:sp>
        <p:nvSpPr>
          <p:cNvPr id="717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DFCBFA6-1357-4145-B456-EA516F876B4F}" type="slidenum">
              <a:rPr lang="en-US">
                <a:solidFill>
                  <a:schemeClr val="bg1"/>
                </a:solidFill>
              </a:rPr>
              <a:pPr eaLnBrk="1" hangingPunct="1"/>
              <a:t>54</a:t>
            </a:fld>
            <a:endParaRPr lang="en-US">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83218387"/>
              </p:ext>
            </p:extLst>
          </p:nvPr>
        </p:nvGraphicFramePr>
        <p:xfrm>
          <a:off x="533400" y="1188720"/>
          <a:ext cx="8229601" cy="5135880"/>
        </p:xfrm>
        <a:graphic>
          <a:graphicData uri="http://schemas.openxmlformats.org/drawingml/2006/table">
            <a:tbl>
              <a:tblPr firstRow="1" bandRow="1">
                <a:tableStyleId>{5C22544A-7EE6-4342-B048-85BDC9FD1C3A}</a:tableStyleId>
              </a:tblPr>
              <a:tblGrid>
                <a:gridCol w="990600"/>
                <a:gridCol w="3773906"/>
                <a:gridCol w="3465095"/>
              </a:tblGrid>
              <a:tr h="381000">
                <a:tc>
                  <a:txBody>
                    <a:bodyPr/>
                    <a:lstStyle/>
                    <a:p>
                      <a:r>
                        <a:rPr lang="en-US" sz="1400" dirty="0" smtClean="0"/>
                        <a:t>Topic</a:t>
                      </a:r>
                      <a:endParaRPr lang="en-US" sz="1400" dirty="0"/>
                    </a:p>
                  </a:txBody>
                  <a:tcPr>
                    <a:solidFill>
                      <a:schemeClr val="tx2">
                        <a:lumMod val="75000"/>
                      </a:schemeClr>
                    </a:solidFill>
                  </a:tcPr>
                </a:tc>
                <a:tc>
                  <a:txBody>
                    <a:bodyPr/>
                    <a:lstStyle/>
                    <a:p>
                      <a:r>
                        <a:rPr lang="en-US" sz="1400" dirty="0" smtClean="0"/>
                        <a:t>Question</a:t>
                      </a:r>
                      <a:endParaRPr lang="en-US"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Answer</a:t>
                      </a:r>
                    </a:p>
                  </a:txBody>
                  <a:tcPr>
                    <a:solidFill>
                      <a:schemeClr val="tx2">
                        <a:lumMod val="75000"/>
                      </a:schemeClr>
                    </a:solidFill>
                  </a:tcPr>
                </a:tc>
              </a:tr>
              <a:tr h="731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Post-secondary measures</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 are</a:t>
                      </a:r>
                      <a:r>
                        <a:rPr lang="en-US" sz="1200" baseline="0" dirty="0" smtClean="0"/>
                        <a:t> schools not being held accountable for college enrollment, persistence or completion?</a:t>
                      </a:r>
                      <a:endParaRPr lang="en-US" sz="1200" dirty="0" smtClean="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Post-secondary</a:t>
                      </a:r>
                      <a:r>
                        <a:rPr lang="en-US" sz="1200" baseline="0" dirty="0" smtClean="0"/>
                        <a:t> measures are</a:t>
                      </a:r>
                      <a:r>
                        <a:rPr lang="en-US" sz="1200" dirty="0" smtClean="0"/>
                        <a:t> </a:t>
                      </a:r>
                      <a:r>
                        <a:rPr lang="en-US" sz="1200" baseline="0" dirty="0" smtClean="0"/>
                        <a:t>important outcomes and will be tracked on the district scorecard.  This data is not released until the winter.  To include it in the school performance policy would require usage of data from a different time frame (the seniors that graduated the previous year) and would be inconsistent with the timeframe  of the other data.</a:t>
                      </a:r>
                      <a:endParaRPr lang="en-US" sz="1200" dirty="0" smtClean="0"/>
                    </a:p>
                  </a:txBody>
                  <a:tcPr>
                    <a:solidFill>
                      <a:schemeClr val="tx2">
                        <a:lumMod val="20000"/>
                        <a:lumOff val="80000"/>
                      </a:schemeClr>
                    </a:solid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Metric</a:t>
                      </a:r>
                      <a:r>
                        <a:rPr lang="en-US" sz="1200" baseline="0" dirty="0" smtClean="0"/>
                        <a:t> weighting</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 is growth not as highly weighted for</a:t>
                      </a:r>
                      <a:r>
                        <a:rPr lang="en-US" sz="1200" baseline="0" dirty="0" smtClean="0"/>
                        <a:t> high schools as it is for elementary schools?</a:t>
                      </a:r>
                      <a:endParaRPr lang="en-US" sz="1200" dirty="0" smtClean="0"/>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the high school level,</a:t>
                      </a:r>
                      <a:r>
                        <a:rPr lang="en-US" sz="1200" baseline="0" dirty="0" smtClean="0"/>
                        <a:t> ensuring  that students  successfully stay in school is as important as measuring the performance of the students who stay in school.  Hence the focus on drop out rate, freshmen on track rate, and graduation rate as well. EPAS performance and early college and career credentials are important measures of college and career preparedness.</a:t>
                      </a:r>
                      <a:endParaRPr lang="en-US" sz="1200" dirty="0" smtClean="0"/>
                    </a:p>
                  </a:txBody>
                  <a:tcPr>
                    <a:solidFill>
                      <a:schemeClr val="tx2">
                        <a:lumMod val="40000"/>
                        <a:lumOff val="60000"/>
                      </a:schemeClr>
                    </a:solid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Pre</a:t>
                      </a:r>
                      <a:r>
                        <a:rPr lang="en-US" sz="1200" b="1" baseline="0" dirty="0" smtClean="0">
                          <a:solidFill>
                            <a:srgbClr val="7030A0"/>
                          </a:solidFill>
                        </a:rPr>
                        <a:t> and post tests</a:t>
                      </a:r>
                      <a:endParaRPr lang="en-US" sz="1200" b="1" dirty="0" smtClean="0">
                        <a:solidFill>
                          <a:srgbClr val="7030A0"/>
                        </a:solidFill>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In</a:t>
                      </a:r>
                      <a:r>
                        <a:rPr lang="en-US" sz="1200" b="1" baseline="0" dirty="0" smtClean="0">
                          <a:solidFill>
                            <a:srgbClr val="7030A0"/>
                          </a:solidFill>
                        </a:rPr>
                        <a:t> moving from Fall-to-Spring tests to Spring-to-Spring testing, how are you defining pre- and post-tests ?</a:t>
                      </a:r>
                      <a:endParaRPr lang="en-US" sz="1200" b="1" dirty="0" smtClean="0">
                        <a:solidFill>
                          <a:srgbClr val="7030A0"/>
                        </a:solidFill>
                      </a:endParaRP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To reduce the number of tests taken, the post-test</a:t>
                      </a:r>
                      <a:r>
                        <a:rPr lang="en-US" sz="1200" b="1" baseline="0" dirty="0" smtClean="0">
                          <a:solidFill>
                            <a:srgbClr val="7030A0"/>
                          </a:solidFill>
                        </a:rPr>
                        <a:t> for one grade will be the pre-test for the next grade.  For example, a 10</a:t>
                      </a:r>
                      <a:r>
                        <a:rPr lang="en-US" sz="1200" b="1" baseline="30000" dirty="0" smtClean="0">
                          <a:solidFill>
                            <a:srgbClr val="7030A0"/>
                          </a:solidFill>
                        </a:rPr>
                        <a:t>th</a:t>
                      </a:r>
                      <a:r>
                        <a:rPr lang="en-US" sz="1200" b="1" baseline="0" dirty="0" smtClean="0">
                          <a:solidFill>
                            <a:srgbClr val="7030A0"/>
                          </a:solidFill>
                        </a:rPr>
                        <a:t> grader’s PLAN score will be used as a post-test score to calculate growth from EXPLORE as well as their pre-test score to calculate growth from PLAN to ACT.</a:t>
                      </a:r>
                      <a:endParaRPr lang="en-US" sz="1200" b="1" dirty="0" smtClean="0">
                        <a:solidFill>
                          <a:srgbClr val="7030A0"/>
                        </a:solidFill>
                      </a:endParaRPr>
                    </a:p>
                  </a:txBody>
                  <a:tcPr>
                    <a:solidFill>
                      <a:schemeClr val="tx2">
                        <a:lumMod val="20000"/>
                        <a:lumOff val="80000"/>
                      </a:schemeClr>
                    </a:solid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Individual</a:t>
                      </a:r>
                      <a:r>
                        <a:rPr lang="en-US" sz="1200" b="1" baseline="0" dirty="0" smtClean="0">
                          <a:solidFill>
                            <a:srgbClr val="7030A0"/>
                          </a:solidFill>
                        </a:rPr>
                        <a:t> growth targets</a:t>
                      </a:r>
                      <a:endParaRPr lang="en-US" sz="1200" b="1" dirty="0" smtClean="0">
                        <a:solidFill>
                          <a:srgbClr val="7030A0"/>
                        </a:solidFill>
                      </a:endParaRP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How will</a:t>
                      </a:r>
                      <a:r>
                        <a:rPr lang="en-US" sz="1200" b="1" baseline="0" dirty="0" smtClean="0">
                          <a:solidFill>
                            <a:srgbClr val="7030A0"/>
                          </a:solidFill>
                        </a:rPr>
                        <a:t> we be able to determine the EPAS growth targets for specific students?</a:t>
                      </a:r>
                      <a:endParaRPr lang="en-US" sz="1200" b="1" dirty="0" smtClean="0">
                        <a:solidFill>
                          <a:srgbClr val="7030A0"/>
                        </a:solidFill>
                      </a:endParaRP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CPS will develop a norms</a:t>
                      </a:r>
                      <a:r>
                        <a:rPr lang="en-US" sz="1200" b="1" baseline="0" dirty="0" smtClean="0">
                          <a:solidFill>
                            <a:srgbClr val="7030A0"/>
                          </a:solidFill>
                        </a:rPr>
                        <a:t> table and calculator to help schools set individual growth targets.</a:t>
                      </a:r>
                      <a:endParaRPr lang="en-US" sz="1200" b="1" dirty="0" smtClean="0">
                        <a:solidFill>
                          <a:srgbClr val="7030A0"/>
                        </a:solidFill>
                      </a:endParaRPr>
                    </a:p>
                  </a:txBody>
                  <a:tcPr>
                    <a:solidFill>
                      <a:schemeClr val="tx2">
                        <a:lumMod val="40000"/>
                        <a:lumOff val="60000"/>
                      </a:schemeClr>
                    </a:solidFill>
                  </a:tcPr>
                </a:tc>
              </a:tr>
            </a:tbl>
          </a:graphicData>
        </a:graphic>
      </p:graphicFrame>
      <p:sp>
        <p:nvSpPr>
          <p:cNvPr id="7" name="Footer Placeholder 2"/>
          <p:cNvSpPr>
            <a:spLocks noGrp="1"/>
          </p:cNvSpPr>
          <p:nvPr>
            <p:ph type="ftr" sz="quarter" idx="10"/>
          </p:nvPr>
        </p:nvSpPr>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0375169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ea typeface="ＭＳ Ｐゴシック" charset="-128"/>
              </a:rPr>
              <a:t>NWEA Growth Percentile</a:t>
            </a:r>
          </a:p>
        </p:txBody>
      </p:sp>
      <p:sp>
        <p:nvSpPr>
          <p:cNvPr id="3" name="Content Placeholder 2"/>
          <p:cNvSpPr>
            <a:spLocks noGrp="1"/>
          </p:cNvSpPr>
          <p:nvPr>
            <p:ph idx="1"/>
          </p:nvPr>
        </p:nvSpPr>
        <p:spPr>
          <a:xfrm>
            <a:off x="152400" y="1066800"/>
            <a:ext cx="8763000" cy="5000625"/>
          </a:xfrm>
        </p:spPr>
        <p:txBody>
          <a:bodyPr/>
          <a:lstStyle/>
          <a:p>
            <a:pPr marL="0" indent="0">
              <a:spcBef>
                <a:spcPts val="0"/>
              </a:spcBef>
              <a:buFont typeface="Wingdings" charset="2"/>
              <a:buNone/>
              <a:defRPr/>
            </a:pPr>
            <a:r>
              <a:rPr lang="en-US" sz="1400" b="1" u="sng" dirty="0" smtClean="0">
                <a:ea typeface="ＭＳ Ｐゴシック" charset="-128"/>
              </a:rPr>
              <a:t>Definitions:</a:t>
            </a:r>
          </a:p>
          <a:p>
            <a:pPr>
              <a:spcBef>
                <a:spcPts val="0"/>
              </a:spcBef>
              <a:defRPr/>
            </a:pPr>
            <a:r>
              <a:rPr lang="en-US" sz="1400" dirty="0" smtClean="0">
                <a:ea typeface="ＭＳ Ｐゴシック" charset="-128"/>
              </a:rPr>
              <a:t>Average Spring-to-Spring RIT score growth of students on the NWEA MAP assessment, compared to average national growth for schools with the same average pretest score.  The school is assigned a percentile representing where it would fall on the national distribution.</a:t>
            </a:r>
          </a:p>
          <a:p>
            <a:pPr marL="231775" indent="0">
              <a:spcBef>
                <a:spcPts val="0"/>
              </a:spcBef>
              <a:buFont typeface="Wingdings" charset="2"/>
              <a:buNone/>
              <a:defRPr/>
            </a:pPr>
            <a:endParaRPr lang="en-US" sz="7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Calculation:</a:t>
            </a:r>
          </a:p>
          <a:p>
            <a:pPr>
              <a:spcBef>
                <a:spcPts val="0"/>
              </a:spcBef>
              <a:defRPr/>
            </a:pPr>
            <a:r>
              <a:rPr lang="en-US" sz="1400" dirty="0"/>
              <a:t>For each school, a national average comparison </a:t>
            </a:r>
            <a:r>
              <a:rPr lang="en-US" sz="1400" dirty="0" smtClean="0"/>
              <a:t>growth score </a:t>
            </a:r>
            <a:r>
              <a:rPr lang="en-US" sz="1400" dirty="0"/>
              <a:t>will be calculated.  This will be the mean of the national average </a:t>
            </a:r>
            <a:r>
              <a:rPr lang="en-US" sz="1400" dirty="0" smtClean="0"/>
              <a:t>Spring-to-Spring growth scores </a:t>
            </a:r>
            <a:r>
              <a:rPr lang="en-US" sz="1400" dirty="0"/>
              <a:t>at each grade level, </a:t>
            </a:r>
            <a:r>
              <a:rPr lang="en-US" sz="1400" dirty="0" smtClean="0"/>
              <a:t>controlling for the school’s average pretest performance and weighted </a:t>
            </a:r>
            <a:r>
              <a:rPr lang="en-US" sz="1400" dirty="0"/>
              <a:t>by the number of students in each grade level at the school.  This </a:t>
            </a:r>
            <a:r>
              <a:rPr lang="en-US" sz="1400" dirty="0" smtClean="0"/>
              <a:t>comparison </a:t>
            </a:r>
            <a:r>
              <a:rPr lang="en-US" sz="1400" dirty="0"/>
              <a:t>score will therefore represent a national average school with the same </a:t>
            </a:r>
            <a:r>
              <a:rPr lang="en-US" sz="1400" dirty="0" smtClean="0"/>
              <a:t>pretest averages and the same proportion </a:t>
            </a:r>
            <a:r>
              <a:rPr lang="en-US" sz="1400" dirty="0"/>
              <a:t>of students at each grade level. Average scores will be based on NWEA’s national school-level norms.</a:t>
            </a:r>
          </a:p>
          <a:p>
            <a:pPr>
              <a:spcBef>
                <a:spcPts val="0"/>
              </a:spcBef>
              <a:defRPr/>
            </a:pPr>
            <a:r>
              <a:rPr lang="en-US" sz="1400" dirty="0" smtClean="0"/>
              <a:t>The national average comparison score for each school represents a 50</a:t>
            </a:r>
            <a:r>
              <a:rPr lang="en-US" sz="1400" baseline="30000" dirty="0" smtClean="0"/>
              <a:t>th</a:t>
            </a:r>
            <a:r>
              <a:rPr lang="en-US" sz="1400" dirty="0" smtClean="0"/>
              <a:t> percentile school in terms of growth.</a:t>
            </a:r>
          </a:p>
          <a:p>
            <a:pPr>
              <a:spcBef>
                <a:spcPts val="0"/>
              </a:spcBef>
              <a:defRPr/>
            </a:pPr>
            <a:r>
              <a:rPr lang="en-US" sz="1400" dirty="0" smtClean="0"/>
              <a:t>The school will receive a percentile score based on how far above or below the 50</a:t>
            </a:r>
            <a:r>
              <a:rPr lang="en-US" sz="1400" baseline="30000" dirty="0" smtClean="0"/>
              <a:t>th</a:t>
            </a:r>
            <a:r>
              <a:rPr lang="en-US" sz="1400" dirty="0" smtClean="0"/>
              <a:t> percentile it scored.</a:t>
            </a:r>
          </a:p>
          <a:p>
            <a:pPr marL="231775" indent="0">
              <a:spcBef>
                <a:spcPts val="0"/>
              </a:spcBef>
              <a:buFont typeface="Wingdings" charset="2"/>
              <a:buNone/>
              <a:defRPr/>
            </a:pPr>
            <a:endParaRPr lang="en-US" sz="700" b="1" u="sng" dirty="0" smtClean="0">
              <a:ea typeface="ＭＳ Ｐゴシック" charset="-128"/>
            </a:endParaRPr>
          </a:p>
          <a:p>
            <a:pPr marL="0" indent="0">
              <a:spcBef>
                <a:spcPts val="0"/>
              </a:spcBef>
              <a:buFont typeface="Wingdings" charset="2"/>
              <a:buNone/>
              <a:defRPr/>
            </a:pPr>
            <a:r>
              <a:rPr lang="en-US" sz="1400" b="1" u="sng" dirty="0" smtClean="0">
                <a:ea typeface="ＭＳ Ｐゴシック" charset="-128"/>
              </a:rPr>
              <a:t>Performance Policy Scoring:</a:t>
            </a:r>
          </a:p>
          <a:p>
            <a:pPr marL="231775" indent="0">
              <a:spcBef>
                <a:spcPts val="0"/>
              </a:spcBef>
              <a:buFont typeface="Wingdings" charset="2"/>
              <a:buNone/>
              <a:defRPr/>
            </a:pPr>
            <a:endParaRPr lang="en-US" sz="1400" b="1" u="sng" dirty="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400" b="1" u="sng" dirty="0" smtClean="0">
              <a:ea typeface="ＭＳ Ｐゴシック" charset="-128"/>
            </a:endParaRPr>
          </a:p>
          <a:p>
            <a:pPr marL="231775" indent="0">
              <a:spcBef>
                <a:spcPts val="0"/>
              </a:spcBef>
              <a:buFont typeface="Wingdings" charset="2"/>
              <a:buNone/>
              <a:defRPr/>
            </a:pPr>
            <a:endParaRPr lang="en-US" sz="1800" b="1" u="sng" dirty="0" smtClean="0">
              <a:ea typeface="ＭＳ Ｐゴシック" charset="-128"/>
            </a:endParaRPr>
          </a:p>
          <a:p>
            <a:pPr marL="0" indent="0">
              <a:spcBef>
                <a:spcPts val="0"/>
              </a:spcBef>
              <a:buFont typeface="Wingdings" charset="2"/>
              <a:buNone/>
              <a:defRPr/>
            </a:pPr>
            <a:r>
              <a:rPr lang="en-US" sz="1200" b="1" u="sng" dirty="0" smtClean="0">
                <a:ea typeface="ＭＳ Ｐゴシック" charset="-128"/>
              </a:rPr>
              <a:t>Notes:</a:t>
            </a:r>
          </a:p>
          <a:p>
            <a:pPr marL="0" indent="0">
              <a:spcBef>
                <a:spcPts val="0"/>
              </a:spcBef>
              <a:buFont typeface="Wingdings" charset="2"/>
              <a:buNone/>
              <a:defRPr/>
            </a:pPr>
            <a:r>
              <a:rPr lang="en-US" sz="1200" dirty="0" smtClean="0">
                <a:ea typeface="ＭＳ Ｐゴシック" charset="-128"/>
              </a:rPr>
              <a:t>Student must have taken the same subject test in both periods to be included. Students retained in a grade level are not included. Students are assigned to schools based on “annualized” school, which is the school where the student was enrolled for the most time during the year. Does not include students with an IAA indicator in their IEP and students with an ACCESS Literacy score less than 3.5. </a:t>
            </a:r>
            <a:endParaRPr lang="en-US" sz="1200" dirty="0"/>
          </a:p>
        </p:txBody>
      </p:sp>
      <p:sp>
        <p:nvSpPr>
          <p:cNvPr id="36869" name="Slide Number Placeholder 4"/>
          <p:cNvSpPr>
            <a:spLocks noGrp="1"/>
          </p:cNvSpPr>
          <p:nvPr>
            <p:ph type="sldNum" sz="quarter" idx="11"/>
          </p:nvPr>
        </p:nvSpPr>
        <p:spPr bwMode="auto">
          <a:noFill/>
          <a:ln>
            <a:miter lim="800000"/>
            <a:headEnd/>
            <a:tailEnd/>
          </a:ln>
        </p:spPr>
        <p:txBody>
          <a:bodyPr/>
          <a:lstStyle/>
          <a:p>
            <a:fld id="{18A52EDD-A330-4CAE-9776-7D124B06A56C}" type="slidenum">
              <a:rPr lang="en-US" smtClean="0"/>
              <a:pPr/>
              <a:t>6</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1252496020"/>
              </p:ext>
            </p:extLst>
          </p:nvPr>
        </p:nvGraphicFramePr>
        <p:xfrm>
          <a:off x="609599" y="4267200"/>
          <a:ext cx="7924801" cy="703260"/>
        </p:xfrm>
        <a:graphic>
          <a:graphicData uri="http://schemas.openxmlformats.org/drawingml/2006/table">
            <a:tbl>
              <a:tblPr firstRow="1" bandRow="1">
                <a:tableStyleId>{6E25E649-3F16-4E02-A733-19D2CDBF48F0}</a:tableStyleId>
              </a:tblPr>
              <a:tblGrid>
                <a:gridCol w="1660980"/>
                <a:gridCol w="1229179"/>
                <a:gridCol w="1229179"/>
                <a:gridCol w="1229179"/>
                <a:gridCol w="1229179"/>
                <a:gridCol w="1347105"/>
              </a:tblGrid>
              <a:tr h="254651">
                <a:tc>
                  <a:txBody>
                    <a:bodyPr/>
                    <a:lstStyle/>
                    <a:p>
                      <a:pPr algn="ctr"/>
                      <a:endParaRPr lang="en-US" sz="1400" dirty="0"/>
                    </a:p>
                  </a:txBody>
                  <a:tcPr anchor="ctr"/>
                </a:tc>
                <a:tc>
                  <a:txBody>
                    <a:bodyPr/>
                    <a:lstStyle/>
                    <a:p>
                      <a:pPr algn="ctr"/>
                      <a:r>
                        <a:rPr lang="en-US" sz="1400" dirty="0" smtClean="0"/>
                        <a:t>1 point</a:t>
                      </a:r>
                      <a:endParaRPr lang="en-US" sz="1400" dirty="0"/>
                    </a:p>
                  </a:txBody>
                  <a:tcPr anchor="ctr"/>
                </a:tc>
                <a:tc>
                  <a:txBody>
                    <a:bodyPr/>
                    <a:lstStyle/>
                    <a:p>
                      <a:pPr algn="ctr"/>
                      <a:r>
                        <a:rPr lang="en-US" sz="1400" dirty="0" smtClean="0"/>
                        <a:t>2 points</a:t>
                      </a:r>
                      <a:endParaRPr lang="en-US" sz="1400" dirty="0"/>
                    </a:p>
                  </a:txBody>
                  <a:tcPr anchor="ctr"/>
                </a:tc>
                <a:tc>
                  <a:txBody>
                    <a:bodyPr/>
                    <a:lstStyle/>
                    <a:p>
                      <a:pPr algn="ctr"/>
                      <a:r>
                        <a:rPr lang="en-US" sz="1400" dirty="0" smtClean="0"/>
                        <a:t>3 points </a:t>
                      </a:r>
                      <a:endParaRPr lang="en-US" sz="1400" dirty="0"/>
                    </a:p>
                  </a:txBody>
                  <a:tcPr anchor="ctr"/>
                </a:tc>
                <a:tc>
                  <a:txBody>
                    <a:bodyPr/>
                    <a:lstStyle/>
                    <a:p>
                      <a:pPr algn="ctr"/>
                      <a:r>
                        <a:rPr lang="en-US" sz="1400" dirty="0" smtClean="0"/>
                        <a:t>4 points</a:t>
                      </a:r>
                      <a:endParaRPr lang="en-US" sz="1400" dirty="0"/>
                    </a:p>
                  </a:txBody>
                  <a:tcPr anchor="ctr"/>
                </a:tc>
                <a:tc>
                  <a:txBody>
                    <a:bodyPr/>
                    <a:lstStyle/>
                    <a:p>
                      <a:pPr algn="ctr"/>
                      <a:r>
                        <a:rPr lang="en-US" sz="1400" dirty="0" smtClean="0"/>
                        <a:t>5 points</a:t>
                      </a:r>
                      <a:endParaRPr lang="en-US" sz="1400" dirty="0"/>
                    </a:p>
                  </a:txBody>
                  <a:tcPr anchor="ctr"/>
                </a:tc>
              </a:tr>
              <a:tr h="398461">
                <a:tc>
                  <a:txBody>
                    <a:bodyPr/>
                    <a:lstStyle/>
                    <a:p>
                      <a:pPr algn="ctr"/>
                      <a:r>
                        <a:rPr lang="en-US" sz="1400" dirty="0" smtClean="0"/>
                        <a:t>Percentile</a:t>
                      </a:r>
                      <a:endParaRPr lang="en-US" sz="1400" dirty="0"/>
                    </a:p>
                  </a:txBody>
                  <a:tcPr anchor="ctr"/>
                </a:tc>
                <a:tc>
                  <a:txBody>
                    <a:bodyPr/>
                    <a:lstStyle/>
                    <a:p>
                      <a:pPr algn="ctr"/>
                      <a:r>
                        <a:rPr lang="en-US" sz="1400" dirty="0" smtClean="0"/>
                        <a:t>Under</a:t>
                      </a:r>
                      <a:r>
                        <a:rPr lang="en-US" sz="1400" baseline="0" dirty="0" smtClean="0"/>
                        <a:t> 10</a:t>
                      </a:r>
                      <a:r>
                        <a:rPr lang="en-US" sz="1400" baseline="30000" dirty="0" smtClean="0"/>
                        <a:t>th</a:t>
                      </a:r>
                      <a:r>
                        <a:rPr lang="en-US" sz="1400" baseline="0" dirty="0" smtClean="0"/>
                        <a:t>  </a:t>
                      </a:r>
                    </a:p>
                  </a:txBody>
                  <a:tcPr anchor="ctr"/>
                </a:tc>
                <a:tc>
                  <a:txBody>
                    <a:bodyPr/>
                    <a:lstStyle/>
                    <a:p>
                      <a:pPr algn="ctr"/>
                      <a:r>
                        <a:rPr lang="en-US" sz="1400" dirty="0" smtClean="0"/>
                        <a:t>10</a:t>
                      </a:r>
                      <a:r>
                        <a:rPr lang="en-US" sz="1400" baseline="30000" dirty="0" smtClean="0"/>
                        <a:t>th</a:t>
                      </a:r>
                      <a:r>
                        <a:rPr lang="en-US" sz="1400" dirty="0" smtClean="0"/>
                        <a:t> to 39</a:t>
                      </a:r>
                      <a:r>
                        <a:rPr lang="en-US" sz="1400" baseline="30000" dirty="0" smtClean="0"/>
                        <a:t>th</a:t>
                      </a:r>
                      <a:endParaRPr lang="en-US" sz="1400" baseline="0" dirty="0" smtClean="0"/>
                    </a:p>
                  </a:txBody>
                  <a:tcPr anchor="ctr"/>
                </a:tc>
                <a:tc>
                  <a:txBody>
                    <a:bodyPr/>
                    <a:lstStyle/>
                    <a:p>
                      <a:pPr algn="ctr"/>
                      <a:r>
                        <a:rPr lang="en-US" sz="1400" dirty="0" smtClean="0"/>
                        <a:t>40</a:t>
                      </a:r>
                      <a:r>
                        <a:rPr lang="en-US" sz="1400" baseline="30000" dirty="0" smtClean="0"/>
                        <a:t>th</a:t>
                      </a:r>
                      <a:r>
                        <a:rPr lang="en-US" sz="1400" baseline="0" dirty="0" smtClean="0"/>
                        <a:t> </a:t>
                      </a:r>
                      <a:r>
                        <a:rPr lang="en-US" sz="1400" dirty="0" smtClean="0"/>
                        <a:t>to 69</a:t>
                      </a:r>
                      <a:r>
                        <a:rPr lang="en-US" sz="1400" baseline="30000" dirty="0" smtClean="0"/>
                        <a:t>th</a:t>
                      </a:r>
                      <a:endParaRPr lang="en-US" sz="1400" dirty="0" smtClean="0"/>
                    </a:p>
                  </a:txBody>
                  <a:tcPr anchor="ctr"/>
                </a:tc>
                <a:tc>
                  <a:txBody>
                    <a:bodyPr/>
                    <a:lstStyle/>
                    <a:p>
                      <a:pPr algn="ctr"/>
                      <a:r>
                        <a:rPr lang="en-US" sz="1400" dirty="0" smtClean="0"/>
                        <a:t>70</a:t>
                      </a:r>
                      <a:r>
                        <a:rPr lang="en-US" sz="1400" baseline="30000" dirty="0" smtClean="0"/>
                        <a:t>th</a:t>
                      </a:r>
                      <a:r>
                        <a:rPr lang="en-US" sz="1400" dirty="0" smtClean="0"/>
                        <a:t> to 89</a:t>
                      </a:r>
                      <a:r>
                        <a:rPr lang="en-US" sz="1400" baseline="30000" dirty="0" smtClean="0"/>
                        <a:t>th</a:t>
                      </a:r>
                      <a:endParaRPr lang="en-US" sz="1400" dirty="0"/>
                    </a:p>
                  </a:txBody>
                  <a:tcPr anchor="ctr"/>
                </a:tc>
                <a:tc>
                  <a:txBody>
                    <a:bodyPr/>
                    <a:lstStyle/>
                    <a:p>
                      <a:pPr algn="ctr"/>
                      <a:r>
                        <a:rPr lang="en-US" sz="1400" dirty="0" smtClean="0"/>
                        <a:t>90</a:t>
                      </a:r>
                      <a:r>
                        <a:rPr lang="en-US" sz="1400" baseline="30000" dirty="0" smtClean="0"/>
                        <a:t>th</a:t>
                      </a:r>
                      <a:r>
                        <a:rPr lang="en-US" sz="1400" dirty="0" smtClean="0"/>
                        <a:t> or above</a:t>
                      </a:r>
                      <a:endParaRPr lang="en-US" sz="1400" dirty="0"/>
                    </a:p>
                  </a:txBody>
                  <a:tcPr anchor="ctr"/>
                </a:tc>
              </a:tr>
            </a:tbl>
          </a:graphicData>
        </a:graphic>
      </p:graphicFrame>
      <p:sp>
        <p:nvSpPr>
          <p:cNvPr id="9" name="TextBox 8"/>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8"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38487601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Elementary School</a:t>
            </a:r>
            <a:br>
              <a:rPr lang="en-US" dirty="0" smtClean="0"/>
            </a:br>
            <a:r>
              <a:rPr lang="en-US" sz="2800" dirty="0" smtClean="0"/>
              <a:t>3</a:t>
            </a:r>
            <a:r>
              <a:rPr lang="en-US" sz="2800" baseline="30000" dirty="0" smtClean="0"/>
              <a:t>rd</a:t>
            </a:r>
            <a:r>
              <a:rPr lang="en-US" sz="2800" dirty="0" smtClean="0"/>
              <a:t> Grade Reading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1819609"/>
              </p:ext>
            </p:extLst>
          </p:nvPr>
        </p:nvGraphicFramePr>
        <p:xfrm>
          <a:off x="457200" y="1359121"/>
          <a:ext cx="8001000" cy="1149137"/>
        </p:xfrm>
        <a:graphic>
          <a:graphicData uri="http://schemas.openxmlformats.org/drawingml/2006/table">
            <a:tbl>
              <a:tblPr firstRow="1" bandRow="1">
                <a:tableStyleId>{5C22544A-7EE6-4342-B048-85BDC9FD1C3A}</a:tableStyleId>
              </a:tblPr>
              <a:tblGrid>
                <a:gridCol w="838200"/>
                <a:gridCol w="762000"/>
                <a:gridCol w="838200"/>
                <a:gridCol w="762000"/>
                <a:gridCol w="3124200"/>
                <a:gridCol w="838200"/>
                <a:gridCol w="838200"/>
              </a:tblGrid>
              <a:tr h="627604">
                <a:tc>
                  <a:txBody>
                    <a:bodyPr/>
                    <a:lstStyle/>
                    <a:p>
                      <a:r>
                        <a:rPr lang="en-US" sz="1200" dirty="0" smtClean="0"/>
                        <a:t>Grade</a:t>
                      </a:r>
                      <a:endParaRPr lang="en-US" sz="1200" dirty="0"/>
                    </a:p>
                  </a:txBody>
                  <a:tcPr anchor="ctr"/>
                </a:tc>
                <a:tc>
                  <a:txBody>
                    <a:bodyPr/>
                    <a:lstStyle/>
                    <a:p>
                      <a:pPr algn="ctr"/>
                      <a:r>
                        <a:rPr lang="en-US" sz="1200" dirty="0" smtClean="0"/>
                        <a:t># Students</a:t>
                      </a:r>
                      <a:endParaRPr lang="en-US" sz="1200" dirty="0"/>
                    </a:p>
                  </a:txBody>
                  <a:tcPr anchor="ctr"/>
                </a:tc>
                <a:tc>
                  <a:txBody>
                    <a:bodyPr/>
                    <a:lstStyle/>
                    <a:p>
                      <a:pPr algn="ctr"/>
                      <a:r>
                        <a:rPr lang="en-US" sz="1200" dirty="0" smtClean="0"/>
                        <a:t>Average Pretest RIT Score</a:t>
                      </a:r>
                      <a:endParaRPr lang="en-US" sz="1200" dirty="0"/>
                    </a:p>
                  </a:txBody>
                  <a:tcPr anchor="ctr"/>
                </a:tc>
                <a:tc>
                  <a:txBody>
                    <a:bodyPr/>
                    <a:lstStyle/>
                    <a:p>
                      <a:pPr algn="ctr"/>
                      <a:r>
                        <a:rPr lang="en-US" sz="1200" dirty="0" smtClean="0"/>
                        <a:t>National Avg. Growth</a:t>
                      </a:r>
                      <a:endParaRPr lang="en-US" sz="1200" dirty="0"/>
                    </a:p>
                  </a:txBody>
                  <a:tcPr anchor="ctr"/>
                </a:tc>
                <a:tc>
                  <a:txBody>
                    <a:bodyPr/>
                    <a:lstStyle/>
                    <a:p>
                      <a:r>
                        <a:rPr lang="en-US" sz="1200" dirty="0" smtClean="0"/>
                        <a:t>Percentile Range Targets</a:t>
                      </a:r>
                      <a:endParaRPr lang="en-US" sz="1200" dirty="0"/>
                    </a:p>
                  </a:txBody>
                  <a:tcPr anchor="ctr"/>
                </a:tc>
                <a:tc>
                  <a:txBody>
                    <a:bodyPr/>
                    <a:lstStyle/>
                    <a:p>
                      <a:pPr algn="ctr"/>
                      <a:r>
                        <a:rPr lang="en-US" sz="1200" dirty="0" smtClean="0"/>
                        <a:t>Average Posttest RIT Score</a:t>
                      </a:r>
                      <a:endParaRPr lang="en-US" sz="1200" dirty="0"/>
                    </a:p>
                  </a:txBody>
                  <a:tcPr anchor="ctr"/>
                </a:tc>
                <a:tc>
                  <a:txBody>
                    <a:bodyPr/>
                    <a:lstStyle/>
                    <a:p>
                      <a:pPr algn="ctr"/>
                      <a:r>
                        <a:rPr lang="en-US" sz="1200" dirty="0" smtClean="0"/>
                        <a:t>National Growth Percentile</a:t>
                      </a:r>
                      <a:endParaRPr lang="en-US" sz="1200" dirty="0"/>
                    </a:p>
                  </a:txBody>
                  <a:tcPr anchor="ctr"/>
                </a:tc>
              </a:tr>
              <a:tr h="509057">
                <a:tc>
                  <a:txBody>
                    <a:bodyPr/>
                    <a:lstStyle/>
                    <a:p>
                      <a:pPr algn="ctr"/>
                      <a:r>
                        <a:rPr lang="en-US" sz="1200" dirty="0" smtClean="0"/>
                        <a:t>3</a:t>
                      </a:r>
                      <a:r>
                        <a:rPr lang="en-US" sz="1200" baseline="30000" dirty="0" smtClean="0"/>
                        <a:t>rd</a:t>
                      </a:r>
                      <a:endParaRPr lang="en-US" sz="1200" dirty="0"/>
                    </a:p>
                  </a:txBody>
                  <a:tcPr anchor="ctr"/>
                </a:tc>
                <a:tc>
                  <a:txBody>
                    <a:bodyPr/>
                    <a:lstStyle/>
                    <a:p>
                      <a:pPr algn="ctr"/>
                      <a:r>
                        <a:rPr lang="en-US" sz="1200" dirty="0" smtClean="0"/>
                        <a:t>85</a:t>
                      </a:r>
                      <a:endParaRPr lang="en-US" sz="1200" dirty="0"/>
                    </a:p>
                  </a:txBody>
                  <a:tcPr anchor="ctr"/>
                </a:tc>
                <a:tc>
                  <a:txBody>
                    <a:bodyPr/>
                    <a:lstStyle/>
                    <a:p>
                      <a:pPr algn="ctr"/>
                      <a:r>
                        <a:rPr lang="en-US" sz="1200" dirty="0" smtClean="0"/>
                        <a:t>181.1</a:t>
                      </a:r>
                      <a:endParaRPr lang="en-US" sz="1200" dirty="0"/>
                    </a:p>
                  </a:txBody>
                  <a:tcPr anchor="ctr"/>
                </a:tc>
                <a:tc>
                  <a:txBody>
                    <a:bodyPr/>
                    <a:lstStyle/>
                    <a:p>
                      <a:pPr algn="ctr"/>
                      <a:r>
                        <a:rPr lang="en-US" sz="1200" dirty="0" smtClean="0"/>
                        <a:t>+13</a:t>
                      </a:r>
                      <a:endParaRPr lang="en-US" sz="1200" dirty="0"/>
                    </a:p>
                  </a:txBody>
                  <a:tcPr anchor="ctr"/>
                </a:tc>
                <a:tc>
                  <a:txBody>
                    <a:bodyPr/>
                    <a:lstStyle/>
                    <a:p>
                      <a:endParaRPr lang="en-US" sz="1200" dirty="0"/>
                    </a:p>
                  </a:txBody>
                  <a:tcPr anchor="ctr"/>
                </a:tc>
                <a:tc>
                  <a:txBody>
                    <a:bodyPr/>
                    <a:lstStyle/>
                    <a:p>
                      <a:pPr algn="ctr"/>
                      <a:r>
                        <a:rPr lang="en-US" sz="1200" dirty="0" smtClean="0"/>
                        <a:t>193.8</a:t>
                      </a:r>
                      <a:endParaRPr lang="en-US" sz="1200" dirty="0"/>
                    </a:p>
                  </a:txBody>
                  <a:tcPr anchor="ctr"/>
                </a:tc>
                <a:tc>
                  <a:txBody>
                    <a:bodyPr/>
                    <a:lstStyle/>
                    <a:p>
                      <a:pPr algn="ctr"/>
                      <a:r>
                        <a:rPr lang="en-US" sz="1200" dirty="0" smtClean="0"/>
                        <a:t>45</a:t>
                      </a:r>
                      <a:r>
                        <a:rPr lang="en-US" sz="1200" baseline="30000" dirty="0" smtClean="0"/>
                        <a:t>th</a:t>
                      </a:r>
                      <a:endParaRPr lang="en-US" sz="1200" dirty="0"/>
                    </a:p>
                  </a:txBody>
                  <a:tcPr anchor="ctr"/>
                </a:tc>
              </a:tr>
            </a:tbl>
          </a:graphicData>
        </a:graphic>
      </p:graphicFrame>
      <p:sp>
        <p:nvSpPr>
          <p:cNvPr id="11" name="TextBox 10"/>
          <p:cNvSpPr txBox="1"/>
          <p:nvPr/>
        </p:nvSpPr>
        <p:spPr>
          <a:xfrm>
            <a:off x="3886200" y="1968720"/>
            <a:ext cx="508473" cy="261610"/>
          </a:xfrm>
          <a:prstGeom prst="rect">
            <a:avLst/>
          </a:prstGeom>
          <a:noFill/>
        </p:spPr>
        <p:txBody>
          <a:bodyPr wrap="none" rtlCol="0">
            <a:spAutoFit/>
          </a:bodyPr>
          <a:lstStyle/>
          <a:p>
            <a:r>
              <a:rPr lang="en-US" sz="1100" dirty="0" smtClean="0"/>
              <a:t>190.9</a:t>
            </a:r>
            <a:endParaRPr lang="en-US" sz="1100" dirty="0"/>
          </a:p>
        </p:txBody>
      </p:sp>
      <p:sp>
        <p:nvSpPr>
          <p:cNvPr id="12" name="TextBox 11"/>
          <p:cNvSpPr txBox="1"/>
          <p:nvPr/>
        </p:nvSpPr>
        <p:spPr>
          <a:xfrm>
            <a:off x="4491873" y="1968720"/>
            <a:ext cx="508473" cy="261610"/>
          </a:xfrm>
          <a:prstGeom prst="rect">
            <a:avLst/>
          </a:prstGeom>
          <a:noFill/>
        </p:spPr>
        <p:txBody>
          <a:bodyPr wrap="none" rtlCol="0">
            <a:spAutoFit/>
          </a:bodyPr>
          <a:lstStyle/>
          <a:p>
            <a:r>
              <a:rPr lang="en-US" sz="1100" dirty="0" smtClean="0"/>
              <a:t>193.5</a:t>
            </a:r>
            <a:endParaRPr lang="en-US" sz="1100" dirty="0"/>
          </a:p>
        </p:txBody>
      </p:sp>
      <p:sp>
        <p:nvSpPr>
          <p:cNvPr id="13" name="TextBox 12"/>
          <p:cNvSpPr txBox="1"/>
          <p:nvPr/>
        </p:nvSpPr>
        <p:spPr>
          <a:xfrm>
            <a:off x="5477256" y="1968720"/>
            <a:ext cx="508473" cy="261610"/>
          </a:xfrm>
          <a:prstGeom prst="rect">
            <a:avLst/>
          </a:prstGeom>
          <a:noFill/>
        </p:spPr>
        <p:txBody>
          <a:bodyPr wrap="none" rtlCol="0">
            <a:spAutoFit/>
          </a:bodyPr>
          <a:lstStyle/>
          <a:p>
            <a:r>
              <a:rPr lang="en-US" sz="1100" dirty="0" smtClean="0"/>
              <a:t>195.4</a:t>
            </a:r>
            <a:endParaRPr lang="en-US" sz="1100" dirty="0"/>
          </a:p>
        </p:txBody>
      </p:sp>
      <p:sp>
        <p:nvSpPr>
          <p:cNvPr id="14" name="TextBox 13"/>
          <p:cNvSpPr txBox="1"/>
          <p:nvPr/>
        </p:nvSpPr>
        <p:spPr>
          <a:xfrm>
            <a:off x="6064641" y="1968720"/>
            <a:ext cx="508473" cy="261610"/>
          </a:xfrm>
          <a:prstGeom prst="rect">
            <a:avLst/>
          </a:prstGeom>
          <a:noFill/>
        </p:spPr>
        <p:txBody>
          <a:bodyPr wrap="none" rtlCol="0">
            <a:spAutoFit/>
          </a:bodyPr>
          <a:lstStyle/>
          <a:p>
            <a:r>
              <a:rPr lang="en-US" sz="1100" dirty="0" smtClean="0"/>
              <a:t>197.3</a:t>
            </a:r>
            <a:endParaRPr lang="en-US" sz="1100" dirty="0"/>
          </a:p>
        </p:txBody>
      </p:sp>
      <p:sp>
        <p:nvSpPr>
          <p:cNvPr id="21" name="TextBox 20"/>
          <p:cNvSpPr txBox="1"/>
          <p:nvPr/>
        </p:nvSpPr>
        <p:spPr>
          <a:xfrm>
            <a:off x="4953000" y="1968720"/>
            <a:ext cx="508473" cy="261610"/>
          </a:xfrm>
          <a:prstGeom prst="rect">
            <a:avLst/>
          </a:prstGeom>
          <a:noFill/>
        </p:spPr>
        <p:txBody>
          <a:bodyPr wrap="none" rtlCol="0">
            <a:spAutoFit/>
          </a:bodyPr>
          <a:lstStyle/>
          <a:p>
            <a:r>
              <a:rPr lang="en-US" sz="1100" dirty="0" smtClean="0"/>
              <a:t>194.1</a:t>
            </a:r>
            <a:endParaRPr lang="en-US" sz="1100" dirty="0"/>
          </a:p>
        </p:txBody>
      </p:sp>
      <p:grpSp>
        <p:nvGrpSpPr>
          <p:cNvPr id="3" name="Group 22"/>
          <p:cNvGrpSpPr/>
          <p:nvPr/>
        </p:nvGrpSpPr>
        <p:grpSpPr>
          <a:xfrm>
            <a:off x="3810000" y="2195088"/>
            <a:ext cx="2819400" cy="233064"/>
            <a:chOff x="4038600" y="2512368"/>
            <a:chExt cx="2819400" cy="233064"/>
          </a:xfrm>
        </p:grpSpPr>
        <p:sp>
          <p:nvSpPr>
            <p:cNvPr id="6" name="Rectangle 5"/>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16" name="TextBox 15"/>
            <p:cNvSpPr txBox="1"/>
            <p:nvPr/>
          </p:nvSpPr>
          <p:spPr>
            <a:xfrm>
              <a:off x="4859934" y="2514600"/>
              <a:ext cx="365806" cy="230832"/>
            </a:xfrm>
            <a:prstGeom prst="rect">
              <a:avLst/>
            </a:prstGeom>
            <a:noFill/>
          </p:spPr>
          <p:txBody>
            <a:bodyPr wrap="none" rtlCol="0">
              <a:spAutoFit/>
            </a:bodyPr>
            <a:lstStyle/>
            <a:p>
              <a:r>
                <a:rPr lang="en-US" sz="900" i="1" dirty="0" smtClean="0"/>
                <a:t>40</a:t>
              </a:r>
              <a:r>
                <a:rPr lang="en-US" sz="900" i="1" baseline="30000" dirty="0" smtClean="0"/>
                <a:t>th</a:t>
              </a:r>
              <a:endParaRPr lang="en-US" sz="900" i="1" dirty="0"/>
            </a:p>
          </p:txBody>
        </p:sp>
        <p:sp>
          <p:nvSpPr>
            <p:cNvPr id="17" name="TextBox 16"/>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18" name="TextBox 17"/>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22" name="TextBox 21"/>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20" name="Straight Connector 19"/>
            <p:cNvCxnSpPr>
              <a:stCxn id="6" idx="0"/>
              <a:endCxn id="6"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6" name="Rectangular Callout 125"/>
          <p:cNvSpPr/>
          <p:nvPr/>
        </p:nvSpPr>
        <p:spPr>
          <a:xfrm>
            <a:off x="2057400" y="2895600"/>
            <a:ext cx="914400" cy="2286000"/>
          </a:xfrm>
          <a:prstGeom prst="wedgeRectCallout">
            <a:avLst>
              <a:gd name="adj1" fmla="val -8823"/>
              <a:gd name="adj2" fmla="val -7240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average pretest RIT score for this school’s 3</a:t>
            </a:r>
            <a:r>
              <a:rPr lang="en-US" sz="1200" baseline="30000" dirty="0" smtClean="0">
                <a:solidFill>
                  <a:schemeClr val="tx2"/>
                </a:solidFill>
              </a:rPr>
              <a:t>rd</a:t>
            </a:r>
            <a:r>
              <a:rPr lang="en-US" sz="1200" dirty="0" smtClean="0">
                <a:solidFill>
                  <a:schemeClr val="tx2"/>
                </a:solidFill>
              </a:rPr>
              <a:t> graders (i.e., the average of their 2</a:t>
            </a:r>
            <a:r>
              <a:rPr lang="en-US" sz="1200" baseline="30000" dirty="0" smtClean="0">
                <a:solidFill>
                  <a:schemeClr val="tx2"/>
                </a:solidFill>
              </a:rPr>
              <a:t>nd</a:t>
            </a:r>
            <a:r>
              <a:rPr lang="en-US" sz="1200" dirty="0" smtClean="0">
                <a:solidFill>
                  <a:schemeClr val="tx2"/>
                </a:solidFill>
              </a:rPr>
              <a:t> grade RIT scores) </a:t>
            </a:r>
            <a:endParaRPr lang="en-US" sz="1200" dirty="0">
              <a:solidFill>
                <a:schemeClr val="tx2"/>
              </a:solidFill>
            </a:endParaRPr>
          </a:p>
        </p:txBody>
      </p:sp>
      <p:sp>
        <p:nvSpPr>
          <p:cNvPr id="128" name="Rectangular Callout 127"/>
          <p:cNvSpPr/>
          <p:nvPr/>
        </p:nvSpPr>
        <p:spPr>
          <a:xfrm>
            <a:off x="685800" y="2895600"/>
            <a:ext cx="1066800" cy="2895600"/>
          </a:xfrm>
          <a:prstGeom prst="wedgeRectCallout">
            <a:avLst>
              <a:gd name="adj1" fmla="val 44241"/>
              <a:gd name="adj2" fmla="val -6651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number of students with a valid pretest and posttest score.  Students are attributed to the school where they were enrolled the greatest amount of time during the year.</a:t>
            </a:r>
            <a:endParaRPr lang="en-US" sz="1200" dirty="0">
              <a:solidFill>
                <a:schemeClr val="tx2"/>
              </a:solidFill>
            </a:endParaRPr>
          </a:p>
        </p:txBody>
      </p:sp>
      <p:sp>
        <p:nvSpPr>
          <p:cNvPr id="129" name="Rectangular Callout 128"/>
          <p:cNvSpPr/>
          <p:nvPr/>
        </p:nvSpPr>
        <p:spPr>
          <a:xfrm>
            <a:off x="3276600" y="2819400"/>
            <a:ext cx="914400" cy="2057400"/>
          </a:xfrm>
          <a:prstGeom prst="wedgeRectCallout">
            <a:avLst>
              <a:gd name="adj1" fmla="val -47884"/>
              <a:gd name="adj2" fmla="val -7047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average growth for 3</a:t>
            </a:r>
            <a:r>
              <a:rPr lang="en-US" sz="1200" baseline="30000" dirty="0" smtClean="0">
                <a:solidFill>
                  <a:schemeClr val="tx2"/>
                </a:solidFill>
              </a:rPr>
              <a:t>rd</a:t>
            </a:r>
            <a:r>
              <a:rPr lang="en-US" sz="1200" dirty="0" smtClean="0">
                <a:solidFill>
                  <a:schemeClr val="tx2"/>
                </a:solidFill>
              </a:rPr>
              <a:t> grade for a school with an average pretest RIT score of 181.1.</a:t>
            </a:r>
            <a:endParaRPr lang="en-US" sz="1200" dirty="0">
              <a:solidFill>
                <a:schemeClr val="tx2"/>
              </a:solidFill>
            </a:endParaRPr>
          </a:p>
        </p:txBody>
      </p:sp>
      <p:sp>
        <p:nvSpPr>
          <p:cNvPr id="130" name="Rectangular Callout 129"/>
          <p:cNvSpPr/>
          <p:nvPr/>
        </p:nvSpPr>
        <p:spPr>
          <a:xfrm>
            <a:off x="4419600" y="2743200"/>
            <a:ext cx="1143000" cy="2438400"/>
          </a:xfrm>
          <a:prstGeom prst="wedgeRectCallout">
            <a:avLst>
              <a:gd name="adj1" fmla="val 17041"/>
              <a:gd name="adj2" fmla="val -6054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The 50</a:t>
            </a:r>
            <a:r>
              <a:rPr lang="en-US" sz="1200" baseline="30000" dirty="0" smtClean="0">
                <a:solidFill>
                  <a:schemeClr val="tx2"/>
                </a:solidFill>
              </a:rPr>
              <a:t>th</a:t>
            </a:r>
            <a:r>
              <a:rPr lang="en-US" sz="1200" dirty="0" smtClean="0">
                <a:solidFill>
                  <a:schemeClr val="tx2"/>
                </a:solidFill>
              </a:rPr>
              <a:t> percentile score is the sum of 181.1 and 13.  This is the national average posttest score in 3</a:t>
            </a:r>
            <a:r>
              <a:rPr lang="en-US" sz="1200" baseline="30000" dirty="0" smtClean="0">
                <a:solidFill>
                  <a:schemeClr val="tx2"/>
                </a:solidFill>
              </a:rPr>
              <a:t>rd</a:t>
            </a:r>
            <a:r>
              <a:rPr lang="en-US" sz="1200" dirty="0" smtClean="0">
                <a:solidFill>
                  <a:schemeClr val="tx2"/>
                </a:solidFill>
              </a:rPr>
              <a:t> grade for a school with an average pretest score of 181.1.</a:t>
            </a:r>
            <a:endParaRPr lang="en-US" sz="1200" dirty="0">
              <a:solidFill>
                <a:schemeClr val="tx2"/>
              </a:solidFill>
            </a:endParaRPr>
          </a:p>
        </p:txBody>
      </p:sp>
      <p:sp>
        <p:nvSpPr>
          <p:cNvPr id="131" name="Rectangular Callout 130"/>
          <p:cNvSpPr/>
          <p:nvPr/>
        </p:nvSpPr>
        <p:spPr>
          <a:xfrm>
            <a:off x="5715000" y="2743200"/>
            <a:ext cx="990600" cy="1600200"/>
          </a:xfrm>
          <a:prstGeom prst="wedgeRectCallout">
            <a:avLst>
              <a:gd name="adj1" fmla="val -49667"/>
              <a:gd name="adj2" fmla="val -660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Other cut points are established based on distance from the 50</a:t>
            </a:r>
            <a:r>
              <a:rPr lang="en-US" sz="1200" baseline="30000" dirty="0" smtClean="0">
                <a:solidFill>
                  <a:schemeClr val="tx2"/>
                </a:solidFill>
              </a:rPr>
              <a:t>th</a:t>
            </a:r>
            <a:r>
              <a:rPr lang="en-US" sz="1200" dirty="0" smtClean="0">
                <a:solidFill>
                  <a:schemeClr val="tx2"/>
                </a:solidFill>
              </a:rPr>
              <a:t> percentile. </a:t>
            </a:r>
            <a:endParaRPr lang="en-US" sz="1200" dirty="0">
              <a:solidFill>
                <a:schemeClr val="tx2"/>
              </a:solidFill>
            </a:endParaRPr>
          </a:p>
        </p:txBody>
      </p:sp>
      <p:sp>
        <p:nvSpPr>
          <p:cNvPr id="132" name="Rectangular Callout 131"/>
          <p:cNvSpPr/>
          <p:nvPr/>
        </p:nvSpPr>
        <p:spPr>
          <a:xfrm>
            <a:off x="7239000" y="2743200"/>
            <a:ext cx="1295400" cy="2362200"/>
          </a:xfrm>
          <a:prstGeom prst="wedgeRectCallout">
            <a:avLst>
              <a:gd name="adj1" fmla="val 17852"/>
              <a:gd name="adj2" fmla="val -6086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actual growth percentile of the school based on the average posttest RIT score.  This school will fall into the 3-point range, which is from 40</a:t>
            </a:r>
            <a:r>
              <a:rPr lang="en-US" sz="1200" baseline="30000" dirty="0" smtClean="0">
                <a:solidFill>
                  <a:schemeClr val="tx2"/>
                </a:solidFill>
              </a:rPr>
              <a:t>th</a:t>
            </a:r>
            <a:r>
              <a:rPr lang="en-US" sz="1200" dirty="0" smtClean="0">
                <a:solidFill>
                  <a:schemeClr val="tx2"/>
                </a:solidFill>
              </a:rPr>
              <a:t> to 70</a:t>
            </a:r>
            <a:r>
              <a:rPr lang="en-US" sz="1200" baseline="30000" dirty="0" smtClean="0">
                <a:solidFill>
                  <a:schemeClr val="tx2"/>
                </a:solidFill>
              </a:rPr>
              <a:t>th</a:t>
            </a:r>
            <a:r>
              <a:rPr lang="en-US" sz="1200" dirty="0" smtClean="0">
                <a:solidFill>
                  <a:schemeClr val="tx2"/>
                </a:solidFill>
              </a:rPr>
              <a:t> percentile.</a:t>
            </a:r>
            <a:endParaRPr lang="en-US" sz="1200" dirty="0">
              <a:solidFill>
                <a:schemeClr val="tx2"/>
              </a:solidFill>
            </a:endParaRPr>
          </a:p>
        </p:txBody>
      </p:sp>
      <p:sp>
        <p:nvSpPr>
          <p:cNvPr id="27" name="Slide Number Placeholder 26"/>
          <p:cNvSpPr>
            <a:spLocks noGrp="1"/>
          </p:cNvSpPr>
          <p:nvPr>
            <p:ph type="sldNum" sz="quarter" idx="11"/>
          </p:nvPr>
        </p:nvSpPr>
        <p:spPr/>
        <p:txBody>
          <a:bodyPr/>
          <a:lstStyle/>
          <a:p>
            <a:fld id="{A0ED7A89-0294-4977-8B89-09D374374E42}" type="slidenum">
              <a:rPr lang="en-US" smtClean="0"/>
              <a:pPr/>
              <a:t>7</a:t>
            </a:fld>
            <a:endParaRPr lang="en-US"/>
          </a:p>
        </p:txBody>
      </p:sp>
      <p:sp>
        <p:nvSpPr>
          <p:cNvPr id="28" name="TextBox 27"/>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29"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19810475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Elementary School</a:t>
            </a:r>
            <a:br>
              <a:rPr lang="en-US" dirty="0" smtClean="0"/>
            </a:br>
            <a:r>
              <a:rPr lang="en-US" sz="2800" dirty="0" smtClean="0"/>
              <a:t>All Grades Reading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4072349"/>
              </p:ext>
            </p:extLst>
          </p:nvPr>
        </p:nvGraphicFramePr>
        <p:xfrm>
          <a:off x="457200" y="1295400"/>
          <a:ext cx="8001000" cy="4203479"/>
        </p:xfrm>
        <a:graphic>
          <a:graphicData uri="http://schemas.openxmlformats.org/drawingml/2006/table">
            <a:tbl>
              <a:tblPr firstRow="1" bandRow="1">
                <a:tableStyleId>{5C22544A-7EE6-4342-B048-85BDC9FD1C3A}</a:tableStyleId>
              </a:tblPr>
              <a:tblGrid>
                <a:gridCol w="838200"/>
                <a:gridCol w="762000"/>
                <a:gridCol w="838200"/>
                <a:gridCol w="762000"/>
                <a:gridCol w="3124200"/>
                <a:gridCol w="838200"/>
                <a:gridCol w="838200"/>
              </a:tblGrid>
              <a:tr h="627604">
                <a:tc>
                  <a:txBody>
                    <a:bodyPr/>
                    <a:lstStyle/>
                    <a:p>
                      <a:r>
                        <a:rPr lang="en-US" sz="1200" dirty="0" smtClean="0"/>
                        <a:t>Grade</a:t>
                      </a:r>
                      <a:endParaRPr lang="en-US" sz="1200" dirty="0"/>
                    </a:p>
                  </a:txBody>
                  <a:tcPr anchor="ctr"/>
                </a:tc>
                <a:tc>
                  <a:txBody>
                    <a:bodyPr/>
                    <a:lstStyle/>
                    <a:p>
                      <a:pPr algn="ctr"/>
                      <a:r>
                        <a:rPr lang="en-US" sz="1200" dirty="0" smtClean="0"/>
                        <a:t># Students</a:t>
                      </a:r>
                      <a:endParaRPr lang="en-US" sz="1200" dirty="0"/>
                    </a:p>
                  </a:txBody>
                  <a:tcPr anchor="ctr"/>
                </a:tc>
                <a:tc>
                  <a:txBody>
                    <a:bodyPr/>
                    <a:lstStyle/>
                    <a:p>
                      <a:pPr algn="ctr"/>
                      <a:r>
                        <a:rPr lang="en-US" sz="1200" dirty="0" smtClean="0"/>
                        <a:t>Average Fall RIT Score</a:t>
                      </a:r>
                      <a:endParaRPr lang="en-US" sz="1200" dirty="0"/>
                    </a:p>
                  </a:txBody>
                  <a:tcPr anchor="ctr"/>
                </a:tc>
                <a:tc>
                  <a:txBody>
                    <a:bodyPr/>
                    <a:lstStyle/>
                    <a:p>
                      <a:pPr algn="ctr"/>
                      <a:r>
                        <a:rPr lang="en-US" sz="1200" dirty="0" smtClean="0"/>
                        <a:t>National Avg. Growth</a:t>
                      </a:r>
                      <a:endParaRPr lang="en-US" sz="1200" dirty="0"/>
                    </a:p>
                  </a:txBody>
                  <a:tcPr anchor="ctr"/>
                </a:tc>
                <a:tc>
                  <a:txBody>
                    <a:bodyPr/>
                    <a:lstStyle/>
                    <a:p>
                      <a:r>
                        <a:rPr lang="en-US" sz="1200" dirty="0" smtClean="0"/>
                        <a:t>Percentile Range Targets</a:t>
                      </a:r>
                      <a:endParaRPr lang="en-US" sz="1200" dirty="0"/>
                    </a:p>
                  </a:txBody>
                  <a:tcPr anchor="ctr"/>
                </a:tc>
                <a:tc>
                  <a:txBody>
                    <a:bodyPr/>
                    <a:lstStyle/>
                    <a:p>
                      <a:pPr algn="ctr"/>
                      <a:r>
                        <a:rPr lang="en-US" sz="1200" dirty="0" smtClean="0"/>
                        <a:t>Average Spring RIT Score</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National Growth Percentile</a:t>
                      </a:r>
                    </a:p>
                  </a:txBody>
                  <a:tcPr anchor="ctr"/>
                </a:tc>
              </a:tr>
              <a:tr h="509057">
                <a:tc>
                  <a:txBody>
                    <a:bodyPr/>
                    <a:lstStyle/>
                    <a:p>
                      <a:pPr algn="ctr"/>
                      <a:r>
                        <a:rPr lang="en-US" sz="1200" dirty="0" smtClean="0"/>
                        <a:t>3</a:t>
                      </a:r>
                      <a:r>
                        <a:rPr lang="en-US" sz="1200" baseline="30000" dirty="0" smtClean="0"/>
                        <a:t>rd</a:t>
                      </a:r>
                      <a:endParaRPr lang="en-US" sz="1200" dirty="0"/>
                    </a:p>
                  </a:txBody>
                  <a:tcPr anchor="ctr"/>
                </a:tc>
                <a:tc>
                  <a:txBody>
                    <a:bodyPr/>
                    <a:lstStyle/>
                    <a:p>
                      <a:pPr algn="ctr"/>
                      <a:r>
                        <a:rPr lang="en-US" sz="1200" dirty="0" smtClean="0"/>
                        <a:t>85</a:t>
                      </a:r>
                      <a:endParaRPr lang="en-US" sz="1200" dirty="0"/>
                    </a:p>
                  </a:txBody>
                  <a:tcPr anchor="ctr"/>
                </a:tc>
                <a:tc>
                  <a:txBody>
                    <a:bodyPr/>
                    <a:lstStyle/>
                    <a:p>
                      <a:pPr algn="ctr"/>
                      <a:r>
                        <a:rPr lang="en-US" sz="1200" dirty="0" smtClean="0"/>
                        <a:t>181.1</a:t>
                      </a:r>
                      <a:endParaRPr lang="en-US" sz="1200" dirty="0"/>
                    </a:p>
                  </a:txBody>
                  <a:tcPr anchor="ctr"/>
                </a:tc>
                <a:tc>
                  <a:txBody>
                    <a:bodyPr/>
                    <a:lstStyle/>
                    <a:p>
                      <a:pPr algn="ctr"/>
                      <a:r>
                        <a:rPr lang="en-US" sz="1200" dirty="0" smtClean="0"/>
                        <a:t>+13</a:t>
                      </a:r>
                      <a:endParaRPr lang="en-US" sz="1200" dirty="0"/>
                    </a:p>
                  </a:txBody>
                  <a:tcPr anchor="ctr"/>
                </a:tc>
                <a:tc>
                  <a:txBody>
                    <a:bodyPr/>
                    <a:lstStyle/>
                    <a:p>
                      <a:endParaRPr lang="en-US" sz="1200" dirty="0"/>
                    </a:p>
                  </a:txBody>
                  <a:tcPr anchor="ctr"/>
                </a:tc>
                <a:tc>
                  <a:txBody>
                    <a:bodyPr/>
                    <a:lstStyle/>
                    <a:p>
                      <a:pPr algn="ctr"/>
                      <a:r>
                        <a:rPr lang="en-US" sz="1200" dirty="0" smtClean="0"/>
                        <a:t>193.8</a:t>
                      </a:r>
                      <a:endParaRPr lang="en-US" sz="1200" dirty="0"/>
                    </a:p>
                  </a:txBody>
                  <a:tcPr anchor="ctr"/>
                </a:tc>
                <a:tc>
                  <a:txBody>
                    <a:bodyPr/>
                    <a:lstStyle/>
                    <a:p>
                      <a:pPr algn="ctr"/>
                      <a:r>
                        <a:rPr lang="en-US" sz="1200" dirty="0" smtClean="0"/>
                        <a:t>45</a:t>
                      </a:r>
                      <a:r>
                        <a:rPr lang="en-US" sz="1200" baseline="30000" dirty="0" smtClean="0"/>
                        <a:t>th</a:t>
                      </a:r>
                      <a:endParaRPr lang="en-US" sz="1200" dirty="0"/>
                    </a:p>
                  </a:txBody>
                  <a:tcPr anchor="ctr"/>
                </a:tc>
              </a:tr>
              <a:tr h="509057">
                <a:tc>
                  <a:txBody>
                    <a:bodyPr/>
                    <a:lstStyle/>
                    <a:p>
                      <a:pPr algn="ctr"/>
                      <a:r>
                        <a:rPr lang="en-US" sz="1200" dirty="0" smtClean="0"/>
                        <a:t>4</a:t>
                      </a:r>
                      <a:r>
                        <a:rPr lang="en-US" sz="1200" baseline="30000" dirty="0" smtClean="0"/>
                        <a:t>th</a:t>
                      </a:r>
                      <a:endParaRPr lang="en-US" sz="1200" dirty="0"/>
                    </a:p>
                  </a:txBody>
                  <a:tcPr anchor="ctr"/>
                </a:tc>
                <a:tc>
                  <a:txBody>
                    <a:bodyPr/>
                    <a:lstStyle/>
                    <a:p>
                      <a:pPr algn="ctr"/>
                      <a:r>
                        <a:rPr lang="en-US" sz="1200" dirty="0" smtClean="0"/>
                        <a:t>71</a:t>
                      </a:r>
                      <a:endParaRPr lang="en-US" sz="1200" dirty="0"/>
                    </a:p>
                  </a:txBody>
                  <a:tcPr anchor="ctr"/>
                </a:tc>
                <a:tc>
                  <a:txBody>
                    <a:bodyPr/>
                    <a:lstStyle/>
                    <a:p>
                      <a:pPr algn="ctr"/>
                      <a:r>
                        <a:rPr lang="en-US" sz="1200" dirty="0" smtClean="0"/>
                        <a:t>194.0</a:t>
                      </a:r>
                      <a:endParaRPr lang="en-US" sz="1200" dirty="0"/>
                    </a:p>
                  </a:txBody>
                  <a:tcPr anchor="ctr"/>
                </a:tc>
                <a:tc>
                  <a:txBody>
                    <a:bodyPr/>
                    <a:lstStyle/>
                    <a:p>
                      <a:pPr algn="ctr"/>
                      <a:r>
                        <a:rPr lang="en-US" sz="1200" dirty="0" smtClean="0"/>
                        <a:t>+9.2</a:t>
                      </a:r>
                      <a:endParaRPr lang="en-US" sz="1200" dirty="0"/>
                    </a:p>
                  </a:txBody>
                  <a:tcPr anchor="ctr"/>
                </a:tc>
                <a:tc>
                  <a:txBody>
                    <a:bodyPr/>
                    <a:lstStyle/>
                    <a:p>
                      <a:endParaRPr lang="en-US" sz="1200" dirty="0"/>
                    </a:p>
                  </a:txBody>
                  <a:tcPr anchor="ctr"/>
                </a:tc>
                <a:tc>
                  <a:txBody>
                    <a:bodyPr/>
                    <a:lstStyle/>
                    <a:p>
                      <a:pPr algn="ctr"/>
                      <a:r>
                        <a:rPr lang="en-US" sz="1200" dirty="0" smtClean="0"/>
                        <a:t>201.5</a:t>
                      </a:r>
                      <a:endParaRPr lang="en-US" sz="1200" dirty="0"/>
                    </a:p>
                  </a:txBody>
                  <a:tcPr anchor="ctr"/>
                </a:tc>
                <a:tc>
                  <a:txBody>
                    <a:bodyPr/>
                    <a:lstStyle/>
                    <a:p>
                      <a:pPr algn="ctr"/>
                      <a:r>
                        <a:rPr lang="en-US" sz="1200" dirty="0" smtClean="0"/>
                        <a:t>22</a:t>
                      </a:r>
                      <a:r>
                        <a:rPr lang="en-US" sz="1200" baseline="30000" dirty="0" smtClean="0"/>
                        <a:t>nd</a:t>
                      </a:r>
                      <a:r>
                        <a:rPr lang="en-US" sz="1200" dirty="0" smtClean="0"/>
                        <a:t> </a:t>
                      </a:r>
                      <a:endParaRPr lang="en-US" sz="1200" dirty="0"/>
                    </a:p>
                  </a:txBody>
                  <a:tcPr anchor="ctr"/>
                </a:tc>
              </a:tr>
              <a:tr h="509057">
                <a:tc>
                  <a:txBody>
                    <a:bodyPr/>
                    <a:lstStyle/>
                    <a:p>
                      <a:pPr algn="ctr"/>
                      <a:r>
                        <a:rPr lang="en-US" sz="1200" dirty="0" smtClean="0"/>
                        <a:t>5</a:t>
                      </a:r>
                      <a:r>
                        <a:rPr lang="en-US" sz="1200" baseline="30000" dirty="0" smtClean="0"/>
                        <a:t>th</a:t>
                      </a:r>
                      <a:endParaRPr lang="en-US" sz="1200" dirty="0"/>
                    </a:p>
                  </a:txBody>
                  <a:tcPr anchor="ctr"/>
                </a:tc>
                <a:tc>
                  <a:txBody>
                    <a:bodyPr/>
                    <a:lstStyle/>
                    <a:p>
                      <a:pPr algn="ctr"/>
                      <a:r>
                        <a:rPr lang="en-US" sz="1200" dirty="0" smtClean="0"/>
                        <a:t>78</a:t>
                      </a:r>
                      <a:endParaRPr lang="en-US" sz="1200" dirty="0"/>
                    </a:p>
                  </a:txBody>
                  <a:tcPr anchor="ctr"/>
                </a:tc>
                <a:tc>
                  <a:txBody>
                    <a:bodyPr/>
                    <a:lstStyle/>
                    <a:p>
                      <a:pPr algn="ctr"/>
                      <a:r>
                        <a:rPr lang="en-US" sz="1200" dirty="0" smtClean="0"/>
                        <a:t>201.1</a:t>
                      </a:r>
                      <a:endParaRPr lang="en-US" sz="1200" dirty="0"/>
                    </a:p>
                  </a:txBody>
                  <a:tcPr anchor="ctr"/>
                </a:tc>
                <a:tc>
                  <a:txBody>
                    <a:bodyPr/>
                    <a:lstStyle/>
                    <a:p>
                      <a:pPr algn="ctr"/>
                      <a:r>
                        <a:rPr lang="en-US" sz="1200" dirty="0" smtClean="0"/>
                        <a:t>+7.6</a:t>
                      </a:r>
                      <a:endParaRPr lang="en-US" sz="1200" dirty="0"/>
                    </a:p>
                  </a:txBody>
                  <a:tcPr anchor="ctr"/>
                </a:tc>
                <a:tc>
                  <a:txBody>
                    <a:bodyPr/>
                    <a:lstStyle/>
                    <a:p>
                      <a:endParaRPr lang="en-US" sz="1200" dirty="0"/>
                    </a:p>
                  </a:txBody>
                  <a:tcPr anchor="ctr"/>
                </a:tc>
                <a:tc>
                  <a:txBody>
                    <a:bodyPr/>
                    <a:lstStyle/>
                    <a:p>
                      <a:pPr algn="ctr"/>
                      <a:r>
                        <a:rPr lang="en-US" sz="1200" dirty="0" smtClean="0"/>
                        <a:t>211.1</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87</a:t>
                      </a:r>
                      <a:r>
                        <a:rPr lang="en-US" sz="1200" baseline="30000" dirty="0" smtClean="0"/>
                        <a:t>th</a:t>
                      </a:r>
                      <a:endParaRPr lang="en-US" sz="1200" dirty="0" smtClean="0"/>
                    </a:p>
                  </a:txBody>
                  <a:tcPr anchor="ctr"/>
                </a:tc>
              </a:tr>
              <a:tr h="509057">
                <a:tc>
                  <a:txBody>
                    <a:bodyPr/>
                    <a:lstStyle/>
                    <a:p>
                      <a:pPr algn="ctr"/>
                      <a:r>
                        <a:rPr lang="en-US" sz="1200" dirty="0" smtClean="0"/>
                        <a:t>6</a:t>
                      </a:r>
                      <a:r>
                        <a:rPr lang="en-US" sz="1200" baseline="30000" dirty="0" smtClean="0"/>
                        <a:t>th</a:t>
                      </a:r>
                      <a:endParaRPr lang="en-US" sz="1200" dirty="0"/>
                    </a:p>
                  </a:txBody>
                  <a:tcPr anchor="ctr"/>
                </a:tc>
                <a:tc>
                  <a:txBody>
                    <a:bodyPr/>
                    <a:lstStyle/>
                    <a:p>
                      <a:pPr algn="ctr"/>
                      <a:r>
                        <a:rPr lang="en-US" sz="1200" dirty="0" smtClean="0"/>
                        <a:t>115</a:t>
                      </a:r>
                      <a:endParaRPr lang="en-US" sz="1200" dirty="0"/>
                    </a:p>
                  </a:txBody>
                  <a:tcPr anchor="ctr"/>
                </a:tc>
                <a:tc>
                  <a:txBody>
                    <a:bodyPr/>
                    <a:lstStyle/>
                    <a:p>
                      <a:pPr algn="ctr"/>
                      <a:r>
                        <a:rPr lang="en-US" sz="1200" dirty="0" smtClean="0"/>
                        <a:t>208.4</a:t>
                      </a:r>
                      <a:endParaRPr lang="en-US" sz="1200" dirty="0"/>
                    </a:p>
                  </a:txBody>
                  <a:tcPr anchor="ctr"/>
                </a:tc>
                <a:tc>
                  <a:txBody>
                    <a:bodyPr/>
                    <a:lstStyle/>
                    <a:p>
                      <a:pPr algn="ctr"/>
                      <a:r>
                        <a:rPr lang="en-US" sz="1200" dirty="0" smtClean="0"/>
                        <a:t>+6.7</a:t>
                      </a:r>
                      <a:endParaRPr lang="en-US" sz="1200" dirty="0"/>
                    </a:p>
                  </a:txBody>
                  <a:tcPr anchor="ctr"/>
                </a:tc>
                <a:tc>
                  <a:txBody>
                    <a:bodyPr/>
                    <a:lstStyle/>
                    <a:p>
                      <a:endParaRPr lang="en-US" sz="1200" dirty="0"/>
                    </a:p>
                  </a:txBody>
                  <a:tcPr anchor="ctr"/>
                </a:tc>
                <a:tc>
                  <a:txBody>
                    <a:bodyPr/>
                    <a:lstStyle/>
                    <a:p>
                      <a:pPr algn="ctr"/>
                      <a:r>
                        <a:rPr lang="en-US" sz="1200" dirty="0" smtClean="0"/>
                        <a:t>216.2</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85</a:t>
                      </a:r>
                      <a:r>
                        <a:rPr lang="en-US" sz="1200" baseline="30000" dirty="0" smtClean="0"/>
                        <a:t>th</a:t>
                      </a:r>
                      <a:endParaRPr lang="en-US" sz="1200" dirty="0" smtClean="0"/>
                    </a:p>
                  </a:txBody>
                  <a:tcPr anchor="ctr"/>
                </a:tc>
              </a:tr>
              <a:tr h="509057">
                <a:tc>
                  <a:txBody>
                    <a:bodyPr/>
                    <a:lstStyle/>
                    <a:p>
                      <a:pPr algn="ctr"/>
                      <a:r>
                        <a:rPr lang="en-US" sz="1200" dirty="0" smtClean="0"/>
                        <a:t>7</a:t>
                      </a:r>
                      <a:r>
                        <a:rPr lang="en-US" sz="1200" baseline="30000" dirty="0" smtClean="0"/>
                        <a:t>th</a:t>
                      </a:r>
                      <a:endParaRPr lang="en-US" sz="1200" dirty="0"/>
                    </a:p>
                  </a:txBody>
                  <a:tcPr anchor="ctr"/>
                </a:tc>
                <a:tc>
                  <a:txBody>
                    <a:bodyPr/>
                    <a:lstStyle/>
                    <a:p>
                      <a:pPr algn="ctr"/>
                      <a:r>
                        <a:rPr lang="en-US" sz="1200" dirty="0" smtClean="0"/>
                        <a:t>108</a:t>
                      </a:r>
                      <a:endParaRPr lang="en-US" sz="1200" dirty="0"/>
                    </a:p>
                  </a:txBody>
                  <a:tcPr anchor="ctr"/>
                </a:tc>
                <a:tc>
                  <a:txBody>
                    <a:bodyPr/>
                    <a:lstStyle/>
                    <a:p>
                      <a:pPr algn="ctr"/>
                      <a:r>
                        <a:rPr lang="en-US" sz="1200" dirty="0" smtClean="0"/>
                        <a:t>214.9</a:t>
                      </a:r>
                      <a:endParaRPr lang="en-US" sz="1200" dirty="0"/>
                    </a:p>
                  </a:txBody>
                  <a:tcPr anchor="ctr"/>
                </a:tc>
                <a:tc>
                  <a:txBody>
                    <a:bodyPr/>
                    <a:lstStyle/>
                    <a:p>
                      <a:pPr algn="ctr"/>
                      <a:r>
                        <a:rPr lang="en-US" sz="1200" dirty="0" smtClean="0"/>
                        <a:t>+4.0</a:t>
                      </a:r>
                      <a:endParaRPr lang="en-US" sz="1200" dirty="0"/>
                    </a:p>
                  </a:txBody>
                  <a:tcPr anchor="ctr"/>
                </a:tc>
                <a:tc>
                  <a:txBody>
                    <a:bodyPr/>
                    <a:lstStyle/>
                    <a:p>
                      <a:endParaRPr lang="en-US" sz="1200" dirty="0"/>
                    </a:p>
                  </a:txBody>
                  <a:tcPr anchor="ctr"/>
                </a:tc>
                <a:tc>
                  <a:txBody>
                    <a:bodyPr/>
                    <a:lstStyle/>
                    <a:p>
                      <a:pPr algn="ctr"/>
                      <a:r>
                        <a:rPr lang="en-US" sz="1200" dirty="0" smtClean="0"/>
                        <a:t>219.1</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85</a:t>
                      </a:r>
                      <a:r>
                        <a:rPr lang="en-US" sz="1200" baseline="30000" dirty="0" smtClean="0"/>
                        <a:t>th</a:t>
                      </a:r>
                      <a:endParaRPr lang="en-US" sz="1200" dirty="0" smtClean="0"/>
                    </a:p>
                  </a:txBody>
                  <a:tcPr anchor="ctr"/>
                </a:tc>
              </a:tr>
              <a:tr h="509057">
                <a:tc>
                  <a:txBody>
                    <a:bodyPr/>
                    <a:lstStyle/>
                    <a:p>
                      <a:pPr algn="ctr"/>
                      <a:r>
                        <a:rPr lang="en-US" sz="1200" dirty="0" smtClean="0"/>
                        <a:t>8</a:t>
                      </a:r>
                      <a:r>
                        <a:rPr lang="en-US" sz="1200" baseline="30000" dirty="0" smtClean="0"/>
                        <a:t>th</a:t>
                      </a:r>
                      <a:endParaRPr lang="en-US" sz="1200" dirty="0"/>
                    </a:p>
                  </a:txBody>
                  <a:tcPr anchor="ctr"/>
                </a:tc>
                <a:tc>
                  <a:txBody>
                    <a:bodyPr/>
                    <a:lstStyle/>
                    <a:p>
                      <a:pPr algn="ctr"/>
                      <a:r>
                        <a:rPr lang="en-US" sz="1200" dirty="0" smtClean="0"/>
                        <a:t>87</a:t>
                      </a:r>
                      <a:endParaRPr lang="en-US" sz="1200" dirty="0"/>
                    </a:p>
                  </a:txBody>
                  <a:tcPr anchor="ctr"/>
                </a:tc>
                <a:tc>
                  <a:txBody>
                    <a:bodyPr/>
                    <a:lstStyle/>
                    <a:p>
                      <a:pPr algn="ctr"/>
                      <a:r>
                        <a:rPr lang="en-US" sz="1200" dirty="0" smtClean="0"/>
                        <a:t>216.9</a:t>
                      </a:r>
                      <a:endParaRPr lang="en-US" sz="1200" dirty="0"/>
                    </a:p>
                  </a:txBody>
                  <a:tcPr anchor="ctr"/>
                </a:tc>
                <a:tc>
                  <a:txBody>
                    <a:bodyPr/>
                    <a:lstStyle/>
                    <a:p>
                      <a:pPr algn="ctr"/>
                      <a:r>
                        <a:rPr lang="en-US" sz="1200" dirty="0" smtClean="0"/>
                        <a:t>+4.1</a:t>
                      </a:r>
                      <a:endParaRPr lang="en-US" sz="1200" dirty="0"/>
                    </a:p>
                  </a:txBody>
                  <a:tcPr anchor="ctr"/>
                </a:tc>
                <a:tc>
                  <a:txBody>
                    <a:bodyPr/>
                    <a:lstStyle/>
                    <a:p>
                      <a:endParaRPr lang="en-US" sz="1200" dirty="0"/>
                    </a:p>
                  </a:txBody>
                  <a:tcPr anchor="ctr"/>
                </a:tc>
                <a:tc>
                  <a:txBody>
                    <a:bodyPr/>
                    <a:lstStyle/>
                    <a:p>
                      <a:pPr algn="ctr"/>
                      <a:r>
                        <a:rPr lang="en-US" sz="1200" dirty="0" smtClean="0"/>
                        <a:t>224.6</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55</a:t>
                      </a:r>
                      <a:r>
                        <a:rPr lang="en-US" sz="1200" baseline="30000" dirty="0" smtClean="0"/>
                        <a:t>th</a:t>
                      </a:r>
                      <a:endParaRPr lang="en-US" sz="1200" dirty="0" smtClean="0"/>
                    </a:p>
                  </a:txBody>
                  <a:tcPr anchor="ctr"/>
                </a:tc>
              </a:tr>
              <a:tr h="509057">
                <a:tc>
                  <a:txBody>
                    <a:bodyPr/>
                    <a:lstStyle/>
                    <a:p>
                      <a:r>
                        <a:rPr lang="en-US" sz="1200" dirty="0" smtClean="0"/>
                        <a:t>All Grades Average</a:t>
                      </a:r>
                      <a:endParaRPr lang="en-US" sz="1200" dirty="0"/>
                    </a:p>
                  </a:txBody>
                  <a:tcPr anchor="ctr">
                    <a:solidFill>
                      <a:schemeClr val="accent1">
                        <a:lumMod val="60000"/>
                        <a:lumOff val="40000"/>
                      </a:schemeClr>
                    </a:solidFill>
                  </a:tcPr>
                </a:tc>
                <a:tc>
                  <a:txBody>
                    <a:bodyPr/>
                    <a:lstStyle/>
                    <a:p>
                      <a:pPr algn="ctr"/>
                      <a:r>
                        <a:rPr lang="en-US" sz="1200" dirty="0" smtClean="0"/>
                        <a:t>544</a:t>
                      </a:r>
                      <a:endParaRPr lang="en-US" sz="1200" dirty="0"/>
                    </a:p>
                  </a:txBody>
                  <a:tcPr anchor="ctr">
                    <a:solidFill>
                      <a:schemeClr val="accent1">
                        <a:lumMod val="60000"/>
                        <a:lumOff val="40000"/>
                      </a:schemeClr>
                    </a:solidFill>
                  </a:tcPr>
                </a:tc>
                <a:tc>
                  <a:txBody>
                    <a:bodyPr/>
                    <a:lstStyle/>
                    <a:p>
                      <a:pPr algn="ctr"/>
                      <a:r>
                        <a:rPr lang="en-US" sz="1200" dirty="0" smtClean="0"/>
                        <a:t>203.9</a:t>
                      </a:r>
                      <a:endParaRPr lang="en-US" sz="1200" dirty="0"/>
                    </a:p>
                  </a:txBody>
                  <a:tcPr anchor="ctr">
                    <a:solidFill>
                      <a:schemeClr val="accent1">
                        <a:lumMod val="60000"/>
                        <a:lumOff val="40000"/>
                      </a:schemeClr>
                    </a:solidFill>
                  </a:tcPr>
                </a:tc>
                <a:tc>
                  <a:txBody>
                    <a:bodyPr/>
                    <a:lstStyle/>
                    <a:p>
                      <a:pPr algn="ctr"/>
                      <a:r>
                        <a:rPr lang="en-US" sz="1200" dirty="0" smtClean="0"/>
                        <a:t>+6.9</a:t>
                      </a:r>
                      <a:endParaRPr lang="en-US" sz="1200" dirty="0"/>
                    </a:p>
                  </a:txBody>
                  <a:tcPr anchor="ctr">
                    <a:solidFill>
                      <a:schemeClr val="accent1">
                        <a:lumMod val="60000"/>
                        <a:lumOff val="40000"/>
                      </a:schemeClr>
                    </a:solidFill>
                  </a:tcPr>
                </a:tc>
                <a:tc>
                  <a:txBody>
                    <a:bodyPr/>
                    <a:lstStyle/>
                    <a:p>
                      <a:endParaRPr lang="en-US" sz="1200" dirty="0"/>
                    </a:p>
                  </a:txBody>
                  <a:tcPr anchor="ctr">
                    <a:solidFill>
                      <a:schemeClr val="accent1">
                        <a:lumMod val="60000"/>
                        <a:lumOff val="40000"/>
                      </a:schemeClr>
                    </a:solidFill>
                  </a:tcPr>
                </a:tc>
                <a:tc>
                  <a:txBody>
                    <a:bodyPr/>
                    <a:lstStyle/>
                    <a:p>
                      <a:pPr algn="ctr"/>
                      <a:r>
                        <a:rPr lang="en-US" sz="1200" dirty="0" smtClean="0"/>
                        <a:t>211.8</a:t>
                      </a:r>
                      <a:endParaRPr lang="en-US" sz="1200" dirty="0"/>
                    </a:p>
                  </a:txBody>
                  <a:tcPr anchor="ctr">
                    <a:solidFill>
                      <a:schemeClr val="accent1">
                        <a:lumMod val="60000"/>
                        <a:lumOff val="40000"/>
                      </a:schemeClr>
                    </a:solidFill>
                  </a:tcPr>
                </a:tc>
                <a:tc>
                  <a:txBody>
                    <a:bodyPr/>
                    <a:lstStyle/>
                    <a:p>
                      <a:pPr algn="ctr"/>
                      <a:r>
                        <a:rPr lang="en-US" sz="1200" dirty="0" smtClean="0"/>
                        <a:t>84</a:t>
                      </a:r>
                      <a:r>
                        <a:rPr lang="en-US" sz="1200" baseline="30000" dirty="0" smtClean="0"/>
                        <a:t>th</a:t>
                      </a:r>
                      <a:r>
                        <a:rPr lang="en-US" sz="1200" dirty="0" smtClean="0"/>
                        <a:t> </a:t>
                      </a:r>
                      <a:endParaRPr lang="en-US" sz="1200" dirty="0"/>
                    </a:p>
                  </a:txBody>
                  <a:tcPr anchor="ctr">
                    <a:solidFill>
                      <a:schemeClr val="accent1">
                        <a:lumMod val="60000"/>
                        <a:lumOff val="40000"/>
                      </a:schemeClr>
                    </a:solidFill>
                  </a:tcPr>
                </a:tc>
              </a:tr>
            </a:tbl>
          </a:graphicData>
        </a:graphic>
      </p:graphicFrame>
      <p:sp>
        <p:nvSpPr>
          <p:cNvPr id="11" name="TextBox 10"/>
          <p:cNvSpPr txBox="1"/>
          <p:nvPr/>
        </p:nvSpPr>
        <p:spPr>
          <a:xfrm>
            <a:off x="3886200" y="1904999"/>
            <a:ext cx="508473" cy="261610"/>
          </a:xfrm>
          <a:prstGeom prst="rect">
            <a:avLst/>
          </a:prstGeom>
          <a:noFill/>
        </p:spPr>
        <p:txBody>
          <a:bodyPr wrap="none" rtlCol="0">
            <a:spAutoFit/>
          </a:bodyPr>
          <a:lstStyle/>
          <a:p>
            <a:r>
              <a:rPr lang="en-US" sz="1100" dirty="0" smtClean="0"/>
              <a:t>190.9</a:t>
            </a:r>
            <a:endParaRPr lang="en-US" sz="1100" dirty="0"/>
          </a:p>
        </p:txBody>
      </p:sp>
      <p:sp>
        <p:nvSpPr>
          <p:cNvPr id="12" name="TextBox 11"/>
          <p:cNvSpPr txBox="1"/>
          <p:nvPr/>
        </p:nvSpPr>
        <p:spPr>
          <a:xfrm>
            <a:off x="4491873" y="1904999"/>
            <a:ext cx="508473" cy="261610"/>
          </a:xfrm>
          <a:prstGeom prst="rect">
            <a:avLst/>
          </a:prstGeom>
          <a:noFill/>
        </p:spPr>
        <p:txBody>
          <a:bodyPr wrap="none" rtlCol="0">
            <a:spAutoFit/>
          </a:bodyPr>
          <a:lstStyle/>
          <a:p>
            <a:r>
              <a:rPr lang="en-US" sz="1100" dirty="0" smtClean="0"/>
              <a:t>193.5</a:t>
            </a:r>
            <a:endParaRPr lang="en-US" sz="1100" dirty="0"/>
          </a:p>
        </p:txBody>
      </p:sp>
      <p:sp>
        <p:nvSpPr>
          <p:cNvPr id="13" name="TextBox 12"/>
          <p:cNvSpPr txBox="1"/>
          <p:nvPr/>
        </p:nvSpPr>
        <p:spPr>
          <a:xfrm>
            <a:off x="5477256" y="1904999"/>
            <a:ext cx="508473" cy="261610"/>
          </a:xfrm>
          <a:prstGeom prst="rect">
            <a:avLst/>
          </a:prstGeom>
          <a:noFill/>
        </p:spPr>
        <p:txBody>
          <a:bodyPr wrap="none" rtlCol="0">
            <a:spAutoFit/>
          </a:bodyPr>
          <a:lstStyle/>
          <a:p>
            <a:r>
              <a:rPr lang="en-US" sz="1100" dirty="0" smtClean="0"/>
              <a:t>195.4</a:t>
            </a:r>
            <a:endParaRPr lang="en-US" sz="1100" dirty="0"/>
          </a:p>
        </p:txBody>
      </p:sp>
      <p:sp>
        <p:nvSpPr>
          <p:cNvPr id="14" name="TextBox 13"/>
          <p:cNvSpPr txBox="1"/>
          <p:nvPr/>
        </p:nvSpPr>
        <p:spPr>
          <a:xfrm>
            <a:off x="6064641" y="1904999"/>
            <a:ext cx="508473" cy="261610"/>
          </a:xfrm>
          <a:prstGeom prst="rect">
            <a:avLst/>
          </a:prstGeom>
          <a:noFill/>
        </p:spPr>
        <p:txBody>
          <a:bodyPr wrap="none" rtlCol="0">
            <a:spAutoFit/>
          </a:bodyPr>
          <a:lstStyle/>
          <a:p>
            <a:r>
              <a:rPr lang="en-US" sz="1100" dirty="0" smtClean="0"/>
              <a:t>197.3</a:t>
            </a:r>
            <a:endParaRPr lang="en-US" sz="1100" dirty="0"/>
          </a:p>
        </p:txBody>
      </p:sp>
      <p:sp>
        <p:nvSpPr>
          <p:cNvPr id="21" name="TextBox 20"/>
          <p:cNvSpPr txBox="1"/>
          <p:nvPr/>
        </p:nvSpPr>
        <p:spPr>
          <a:xfrm>
            <a:off x="4953000" y="1904999"/>
            <a:ext cx="508473" cy="261610"/>
          </a:xfrm>
          <a:prstGeom prst="rect">
            <a:avLst/>
          </a:prstGeom>
          <a:noFill/>
        </p:spPr>
        <p:txBody>
          <a:bodyPr wrap="none" rtlCol="0">
            <a:spAutoFit/>
          </a:bodyPr>
          <a:lstStyle/>
          <a:p>
            <a:r>
              <a:rPr lang="en-US" sz="1100" dirty="0" smtClean="0"/>
              <a:t>194.1</a:t>
            </a:r>
            <a:endParaRPr lang="en-US" sz="1100" dirty="0"/>
          </a:p>
        </p:txBody>
      </p:sp>
      <p:grpSp>
        <p:nvGrpSpPr>
          <p:cNvPr id="3" name="Group 22"/>
          <p:cNvGrpSpPr/>
          <p:nvPr/>
        </p:nvGrpSpPr>
        <p:grpSpPr>
          <a:xfrm>
            <a:off x="3810000" y="2131367"/>
            <a:ext cx="2819400" cy="233064"/>
            <a:chOff x="4038600" y="2512368"/>
            <a:chExt cx="2819400" cy="233064"/>
          </a:xfrm>
        </p:grpSpPr>
        <p:sp>
          <p:nvSpPr>
            <p:cNvPr id="6" name="Rectangle 5"/>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16" name="TextBox 15"/>
            <p:cNvSpPr txBox="1"/>
            <p:nvPr/>
          </p:nvSpPr>
          <p:spPr>
            <a:xfrm>
              <a:off x="4859934" y="2514600"/>
              <a:ext cx="397866" cy="230832"/>
            </a:xfrm>
            <a:prstGeom prst="rect">
              <a:avLst/>
            </a:prstGeom>
            <a:noFill/>
          </p:spPr>
          <p:txBody>
            <a:bodyPr wrap="none" rtlCol="0">
              <a:spAutoFit/>
            </a:bodyPr>
            <a:lstStyle/>
            <a:p>
              <a:r>
                <a:rPr lang="en-US" sz="900" i="1" dirty="0" smtClean="0"/>
                <a:t>40th</a:t>
              </a:r>
              <a:endParaRPr lang="en-US" sz="900" i="1" dirty="0"/>
            </a:p>
          </p:txBody>
        </p:sp>
        <p:sp>
          <p:nvSpPr>
            <p:cNvPr id="17" name="TextBox 16"/>
            <p:cNvSpPr txBox="1"/>
            <p:nvPr/>
          </p:nvSpPr>
          <p:spPr>
            <a:xfrm>
              <a:off x="5876364" y="2514600"/>
              <a:ext cx="397866" cy="230832"/>
            </a:xfrm>
            <a:prstGeom prst="rect">
              <a:avLst/>
            </a:prstGeom>
            <a:noFill/>
          </p:spPr>
          <p:txBody>
            <a:bodyPr wrap="none" rtlCol="0">
              <a:spAutoFit/>
            </a:bodyPr>
            <a:lstStyle/>
            <a:p>
              <a:r>
                <a:rPr lang="en-US" sz="900" i="1" dirty="0" smtClean="0"/>
                <a:t>70th</a:t>
              </a:r>
              <a:endParaRPr lang="en-US" sz="900" i="1" dirty="0"/>
            </a:p>
          </p:txBody>
        </p:sp>
        <p:sp>
          <p:nvSpPr>
            <p:cNvPr id="18" name="TextBox 17"/>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22" name="TextBox 21"/>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20" name="Straight Connector 19"/>
            <p:cNvCxnSpPr>
              <a:stCxn id="6" idx="0"/>
              <a:endCxn id="6"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886200" y="2438399"/>
            <a:ext cx="508473" cy="261610"/>
          </a:xfrm>
          <a:prstGeom prst="rect">
            <a:avLst/>
          </a:prstGeom>
          <a:noFill/>
        </p:spPr>
        <p:txBody>
          <a:bodyPr wrap="none" rtlCol="0">
            <a:spAutoFit/>
          </a:bodyPr>
          <a:lstStyle/>
          <a:p>
            <a:r>
              <a:rPr lang="en-US" sz="1100" dirty="0" smtClean="0"/>
              <a:t>200.4</a:t>
            </a:r>
            <a:endParaRPr lang="en-US" sz="1100" dirty="0"/>
          </a:p>
        </p:txBody>
      </p:sp>
      <p:sp>
        <p:nvSpPr>
          <p:cNvPr id="25" name="TextBox 24"/>
          <p:cNvSpPr txBox="1"/>
          <p:nvPr/>
        </p:nvSpPr>
        <p:spPr>
          <a:xfrm>
            <a:off x="4477512" y="2438399"/>
            <a:ext cx="508473" cy="261610"/>
          </a:xfrm>
          <a:prstGeom prst="rect">
            <a:avLst/>
          </a:prstGeom>
          <a:noFill/>
        </p:spPr>
        <p:txBody>
          <a:bodyPr wrap="none" rtlCol="0">
            <a:spAutoFit/>
          </a:bodyPr>
          <a:lstStyle/>
          <a:p>
            <a:r>
              <a:rPr lang="en-US" sz="1100" dirty="0" smtClean="0"/>
              <a:t>202.6</a:t>
            </a:r>
            <a:endParaRPr lang="en-US" sz="1100" dirty="0"/>
          </a:p>
        </p:txBody>
      </p:sp>
      <p:sp>
        <p:nvSpPr>
          <p:cNvPr id="26" name="TextBox 25"/>
          <p:cNvSpPr txBox="1"/>
          <p:nvPr/>
        </p:nvSpPr>
        <p:spPr>
          <a:xfrm>
            <a:off x="5468112" y="2438399"/>
            <a:ext cx="508473" cy="261610"/>
          </a:xfrm>
          <a:prstGeom prst="rect">
            <a:avLst/>
          </a:prstGeom>
          <a:noFill/>
        </p:spPr>
        <p:txBody>
          <a:bodyPr wrap="none" rtlCol="0">
            <a:spAutoFit/>
          </a:bodyPr>
          <a:lstStyle/>
          <a:p>
            <a:r>
              <a:rPr lang="en-US" sz="1100" dirty="0" smtClean="0"/>
              <a:t>204.3</a:t>
            </a:r>
            <a:endParaRPr lang="en-US" sz="1100" dirty="0"/>
          </a:p>
        </p:txBody>
      </p:sp>
      <p:sp>
        <p:nvSpPr>
          <p:cNvPr id="27" name="TextBox 26"/>
          <p:cNvSpPr txBox="1"/>
          <p:nvPr/>
        </p:nvSpPr>
        <p:spPr>
          <a:xfrm>
            <a:off x="6078028" y="2438399"/>
            <a:ext cx="508473" cy="261610"/>
          </a:xfrm>
          <a:prstGeom prst="rect">
            <a:avLst/>
          </a:prstGeom>
          <a:noFill/>
        </p:spPr>
        <p:txBody>
          <a:bodyPr wrap="none" rtlCol="0">
            <a:spAutoFit/>
          </a:bodyPr>
          <a:lstStyle/>
          <a:p>
            <a:r>
              <a:rPr lang="en-US" sz="1100" dirty="0" smtClean="0"/>
              <a:t>206.0</a:t>
            </a:r>
            <a:endParaRPr lang="en-US" sz="1100" dirty="0"/>
          </a:p>
        </p:txBody>
      </p:sp>
      <p:sp>
        <p:nvSpPr>
          <p:cNvPr id="28" name="TextBox 27"/>
          <p:cNvSpPr txBox="1"/>
          <p:nvPr/>
        </p:nvSpPr>
        <p:spPr>
          <a:xfrm>
            <a:off x="4953000" y="2438399"/>
            <a:ext cx="508473" cy="261610"/>
          </a:xfrm>
          <a:prstGeom prst="rect">
            <a:avLst/>
          </a:prstGeom>
          <a:noFill/>
        </p:spPr>
        <p:txBody>
          <a:bodyPr wrap="none" rtlCol="0">
            <a:spAutoFit/>
          </a:bodyPr>
          <a:lstStyle/>
          <a:p>
            <a:r>
              <a:rPr lang="en-US" sz="1100" dirty="0" smtClean="0"/>
              <a:t>203.2</a:t>
            </a:r>
            <a:endParaRPr lang="en-US" sz="1100" dirty="0"/>
          </a:p>
        </p:txBody>
      </p:sp>
      <p:grpSp>
        <p:nvGrpSpPr>
          <p:cNvPr id="5" name="Group 28"/>
          <p:cNvGrpSpPr/>
          <p:nvPr/>
        </p:nvGrpSpPr>
        <p:grpSpPr>
          <a:xfrm>
            <a:off x="3810000" y="2664767"/>
            <a:ext cx="2819400" cy="233064"/>
            <a:chOff x="4038600" y="2512368"/>
            <a:chExt cx="2819400" cy="233064"/>
          </a:xfrm>
        </p:grpSpPr>
        <p:sp>
          <p:nvSpPr>
            <p:cNvPr id="30" name="Rectangle 29"/>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36" name="TextBox 35"/>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37" name="TextBox 36"/>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38" name="TextBox 37"/>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40" name="TextBox 39"/>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39" name="Straight Connector 38"/>
            <p:cNvCxnSpPr>
              <a:stCxn id="30" idx="0"/>
              <a:endCxn id="30"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3882273" y="2971799"/>
            <a:ext cx="508473" cy="261610"/>
          </a:xfrm>
          <a:prstGeom prst="rect">
            <a:avLst/>
          </a:prstGeom>
          <a:noFill/>
        </p:spPr>
        <p:txBody>
          <a:bodyPr wrap="none" rtlCol="0">
            <a:spAutoFit/>
          </a:bodyPr>
          <a:lstStyle/>
          <a:p>
            <a:r>
              <a:rPr lang="en-US" sz="1100" dirty="0" smtClean="0"/>
              <a:t>206.0</a:t>
            </a:r>
            <a:endParaRPr lang="en-US" sz="1100" dirty="0"/>
          </a:p>
        </p:txBody>
      </p:sp>
      <p:sp>
        <p:nvSpPr>
          <p:cNvPr id="42" name="TextBox 41"/>
          <p:cNvSpPr txBox="1"/>
          <p:nvPr/>
        </p:nvSpPr>
        <p:spPr>
          <a:xfrm>
            <a:off x="4464441" y="2971799"/>
            <a:ext cx="508473" cy="261610"/>
          </a:xfrm>
          <a:prstGeom prst="rect">
            <a:avLst/>
          </a:prstGeom>
          <a:noFill/>
        </p:spPr>
        <p:txBody>
          <a:bodyPr wrap="none" rtlCol="0">
            <a:spAutoFit/>
          </a:bodyPr>
          <a:lstStyle/>
          <a:p>
            <a:r>
              <a:rPr lang="en-US" sz="1100" dirty="0" smtClean="0"/>
              <a:t>208.2</a:t>
            </a:r>
            <a:endParaRPr lang="en-US" sz="1100" dirty="0"/>
          </a:p>
        </p:txBody>
      </p:sp>
      <p:sp>
        <p:nvSpPr>
          <p:cNvPr id="43" name="TextBox 42"/>
          <p:cNvSpPr txBox="1"/>
          <p:nvPr/>
        </p:nvSpPr>
        <p:spPr>
          <a:xfrm>
            <a:off x="5455041" y="2971799"/>
            <a:ext cx="508473" cy="261610"/>
          </a:xfrm>
          <a:prstGeom prst="rect">
            <a:avLst/>
          </a:prstGeom>
          <a:noFill/>
        </p:spPr>
        <p:txBody>
          <a:bodyPr wrap="none" rtlCol="0">
            <a:spAutoFit/>
          </a:bodyPr>
          <a:lstStyle/>
          <a:p>
            <a:r>
              <a:rPr lang="en-US" sz="1100" dirty="0" smtClean="0"/>
              <a:t>209.8</a:t>
            </a:r>
            <a:endParaRPr lang="en-US" sz="1100" dirty="0"/>
          </a:p>
        </p:txBody>
      </p:sp>
      <p:sp>
        <p:nvSpPr>
          <p:cNvPr id="44" name="TextBox 43"/>
          <p:cNvSpPr txBox="1"/>
          <p:nvPr/>
        </p:nvSpPr>
        <p:spPr>
          <a:xfrm>
            <a:off x="6068568" y="2971799"/>
            <a:ext cx="508473" cy="261610"/>
          </a:xfrm>
          <a:prstGeom prst="rect">
            <a:avLst/>
          </a:prstGeom>
          <a:noFill/>
        </p:spPr>
        <p:txBody>
          <a:bodyPr wrap="none" rtlCol="0">
            <a:spAutoFit/>
          </a:bodyPr>
          <a:lstStyle/>
          <a:p>
            <a:r>
              <a:rPr lang="en-US" sz="1100" dirty="0" smtClean="0"/>
              <a:t>211.5</a:t>
            </a:r>
            <a:endParaRPr lang="en-US" sz="1100" dirty="0"/>
          </a:p>
        </p:txBody>
      </p:sp>
      <p:sp>
        <p:nvSpPr>
          <p:cNvPr id="45" name="TextBox 44"/>
          <p:cNvSpPr txBox="1"/>
          <p:nvPr/>
        </p:nvSpPr>
        <p:spPr>
          <a:xfrm>
            <a:off x="4953000" y="2971799"/>
            <a:ext cx="508473" cy="261610"/>
          </a:xfrm>
          <a:prstGeom prst="rect">
            <a:avLst/>
          </a:prstGeom>
          <a:noFill/>
        </p:spPr>
        <p:txBody>
          <a:bodyPr wrap="none" rtlCol="0">
            <a:spAutoFit/>
          </a:bodyPr>
          <a:lstStyle/>
          <a:p>
            <a:r>
              <a:rPr lang="en-US" sz="1100" dirty="0" smtClean="0"/>
              <a:t>208.7</a:t>
            </a:r>
            <a:endParaRPr lang="en-US" sz="1100" dirty="0"/>
          </a:p>
        </p:txBody>
      </p:sp>
      <p:grpSp>
        <p:nvGrpSpPr>
          <p:cNvPr id="19" name="Group 45"/>
          <p:cNvGrpSpPr/>
          <p:nvPr/>
        </p:nvGrpSpPr>
        <p:grpSpPr>
          <a:xfrm>
            <a:off x="3810000" y="3198167"/>
            <a:ext cx="2819400" cy="233064"/>
            <a:chOff x="4038600" y="2512368"/>
            <a:chExt cx="2819400" cy="233064"/>
          </a:xfrm>
        </p:grpSpPr>
        <p:sp>
          <p:nvSpPr>
            <p:cNvPr id="47" name="Rectangle 46"/>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53" name="TextBox 52"/>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54" name="TextBox 53"/>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55" name="TextBox 54"/>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57" name="TextBox 56"/>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56" name="Straight Connector 55"/>
            <p:cNvCxnSpPr>
              <a:stCxn id="47" idx="0"/>
              <a:endCxn id="47"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3854841" y="3465575"/>
            <a:ext cx="508473" cy="261610"/>
          </a:xfrm>
          <a:prstGeom prst="rect">
            <a:avLst/>
          </a:prstGeom>
          <a:noFill/>
        </p:spPr>
        <p:txBody>
          <a:bodyPr wrap="none" rtlCol="0">
            <a:spAutoFit/>
          </a:bodyPr>
          <a:lstStyle/>
          <a:p>
            <a:r>
              <a:rPr lang="en-US" sz="1100" dirty="0" smtClean="0"/>
              <a:t>211.5</a:t>
            </a:r>
            <a:endParaRPr lang="en-US" sz="1100" dirty="0"/>
          </a:p>
        </p:txBody>
      </p:sp>
      <p:sp>
        <p:nvSpPr>
          <p:cNvPr id="59" name="TextBox 58"/>
          <p:cNvSpPr txBox="1"/>
          <p:nvPr/>
        </p:nvSpPr>
        <p:spPr>
          <a:xfrm>
            <a:off x="4447032" y="3465575"/>
            <a:ext cx="508473" cy="261610"/>
          </a:xfrm>
          <a:prstGeom prst="rect">
            <a:avLst/>
          </a:prstGeom>
          <a:noFill/>
        </p:spPr>
        <p:txBody>
          <a:bodyPr wrap="none" rtlCol="0">
            <a:spAutoFit/>
          </a:bodyPr>
          <a:lstStyle/>
          <a:p>
            <a:r>
              <a:rPr lang="en-US" sz="1100" dirty="0" smtClean="0"/>
              <a:t>213.6</a:t>
            </a:r>
            <a:endParaRPr lang="en-US" sz="1100" dirty="0"/>
          </a:p>
        </p:txBody>
      </p:sp>
      <p:sp>
        <p:nvSpPr>
          <p:cNvPr id="60" name="TextBox 59"/>
          <p:cNvSpPr txBox="1"/>
          <p:nvPr/>
        </p:nvSpPr>
        <p:spPr>
          <a:xfrm>
            <a:off x="5446776" y="3465575"/>
            <a:ext cx="508473" cy="261610"/>
          </a:xfrm>
          <a:prstGeom prst="rect">
            <a:avLst/>
          </a:prstGeom>
          <a:noFill/>
        </p:spPr>
        <p:txBody>
          <a:bodyPr wrap="none" rtlCol="0">
            <a:spAutoFit/>
          </a:bodyPr>
          <a:lstStyle/>
          <a:p>
            <a:r>
              <a:rPr lang="en-US" sz="1100" dirty="0" smtClean="0"/>
              <a:t>215.2</a:t>
            </a:r>
            <a:endParaRPr lang="en-US" sz="1100" dirty="0"/>
          </a:p>
        </p:txBody>
      </p:sp>
      <p:sp>
        <p:nvSpPr>
          <p:cNvPr id="61" name="TextBox 60"/>
          <p:cNvSpPr txBox="1"/>
          <p:nvPr/>
        </p:nvSpPr>
        <p:spPr>
          <a:xfrm>
            <a:off x="6059424" y="3465575"/>
            <a:ext cx="508473" cy="261610"/>
          </a:xfrm>
          <a:prstGeom prst="rect">
            <a:avLst/>
          </a:prstGeom>
          <a:noFill/>
        </p:spPr>
        <p:txBody>
          <a:bodyPr wrap="none" rtlCol="0">
            <a:spAutoFit/>
          </a:bodyPr>
          <a:lstStyle/>
          <a:p>
            <a:r>
              <a:rPr lang="en-US" sz="1100" dirty="0" smtClean="0"/>
              <a:t>216.7</a:t>
            </a:r>
            <a:endParaRPr lang="en-US" sz="1100" dirty="0"/>
          </a:p>
        </p:txBody>
      </p:sp>
      <p:sp>
        <p:nvSpPr>
          <p:cNvPr id="62" name="TextBox 61"/>
          <p:cNvSpPr txBox="1"/>
          <p:nvPr/>
        </p:nvSpPr>
        <p:spPr>
          <a:xfrm>
            <a:off x="4953000" y="3465575"/>
            <a:ext cx="508473" cy="261610"/>
          </a:xfrm>
          <a:prstGeom prst="rect">
            <a:avLst/>
          </a:prstGeom>
          <a:noFill/>
        </p:spPr>
        <p:txBody>
          <a:bodyPr wrap="none" rtlCol="0">
            <a:spAutoFit/>
          </a:bodyPr>
          <a:lstStyle/>
          <a:p>
            <a:r>
              <a:rPr lang="en-US" sz="1100" dirty="0" smtClean="0"/>
              <a:t>214.1</a:t>
            </a:r>
            <a:endParaRPr lang="en-US" sz="1100" dirty="0"/>
          </a:p>
        </p:txBody>
      </p:sp>
      <p:grpSp>
        <p:nvGrpSpPr>
          <p:cNvPr id="23" name="Group 62"/>
          <p:cNvGrpSpPr/>
          <p:nvPr/>
        </p:nvGrpSpPr>
        <p:grpSpPr>
          <a:xfrm>
            <a:off x="3810000" y="3691943"/>
            <a:ext cx="2819400" cy="233064"/>
            <a:chOff x="4038600" y="2512368"/>
            <a:chExt cx="2819400" cy="233064"/>
          </a:xfrm>
        </p:grpSpPr>
        <p:sp>
          <p:nvSpPr>
            <p:cNvPr id="64" name="Rectangle 63"/>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70" name="TextBox 69"/>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71" name="TextBox 70"/>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72" name="TextBox 71"/>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74" name="TextBox 73"/>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73" name="Straight Connector 72"/>
            <p:cNvCxnSpPr>
              <a:stCxn id="64" idx="0"/>
              <a:endCxn id="64"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3867912" y="3962399"/>
            <a:ext cx="508473" cy="261610"/>
          </a:xfrm>
          <a:prstGeom prst="rect">
            <a:avLst/>
          </a:prstGeom>
          <a:noFill/>
        </p:spPr>
        <p:txBody>
          <a:bodyPr wrap="none" rtlCol="0">
            <a:spAutoFit/>
          </a:bodyPr>
          <a:lstStyle/>
          <a:p>
            <a:r>
              <a:rPr lang="en-US" sz="1100" dirty="0" smtClean="0"/>
              <a:t>216.4</a:t>
            </a:r>
            <a:endParaRPr lang="en-US" sz="1100" dirty="0"/>
          </a:p>
        </p:txBody>
      </p:sp>
      <p:sp>
        <p:nvSpPr>
          <p:cNvPr id="76" name="TextBox 75"/>
          <p:cNvSpPr txBox="1"/>
          <p:nvPr/>
        </p:nvSpPr>
        <p:spPr>
          <a:xfrm>
            <a:off x="4468368" y="3962399"/>
            <a:ext cx="508473" cy="261610"/>
          </a:xfrm>
          <a:prstGeom prst="rect">
            <a:avLst/>
          </a:prstGeom>
          <a:noFill/>
        </p:spPr>
        <p:txBody>
          <a:bodyPr wrap="none" rtlCol="0">
            <a:spAutoFit/>
          </a:bodyPr>
          <a:lstStyle/>
          <a:p>
            <a:r>
              <a:rPr lang="en-US" sz="1100" dirty="0" smtClean="0"/>
              <a:t>218.4</a:t>
            </a:r>
            <a:endParaRPr lang="en-US" sz="1100" dirty="0"/>
          </a:p>
        </p:txBody>
      </p:sp>
      <p:sp>
        <p:nvSpPr>
          <p:cNvPr id="77" name="TextBox 76"/>
          <p:cNvSpPr txBox="1"/>
          <p:nvPr/>
        </p:nvSpPr>
        <p:spPr>
          <a:xfrm>
            <a:off x="5468112" y="3962399"/>
            <a:ext cx="508473" cy="261610"/>
          </a:xfrm>
          <a:prstGeom prst="rect">
            <a:avLst/>
          </a:prstGeom>
          <a:noFill/>
        </p:spPr>
        <p:txBody>
          <a:bodyPr wrap="none" rtlCol="0">
            <a:spAutoFit/>
          </a:bodyPr>
          <a:lstStyle/>
          <a:p>
            <a:r>
              <a:rPr lang="en-US" sz="1100" dirty="0" smtClean="0"/>
              <a:t>219.9</a:t>
            </a:r>
            <a:endParaRPr lang="en-US" sz="1100" dirty="0"/>
          </a:p>
        </p:txBody>
      </p:sp>
      <p:sp>
        <p:nvSpPr>
          <p:cNvPr id="78" name="TextBox 77"/>
          <p:cNvSpPr txBox="1"/>
          <p:nvPr/>
        </p:nvSpPr>
        <p:spPr>
          <a:xfrm>
            <a:off x="6068884" y="3962399"/>
            <a:ext cx="508473" cy="261610"/>
          </a:xfrm>
          <a:prstGeom prst="rect">
            <a:avLst/>
          </a:prstGeom>
          <a:noFill/>
        </p:spPr>
        <p:txBody>
          <a:bodyPr wrap="none" rtlCol="0">
            <a:spAutoFit/>
          </a:bodyPr>
          <a:lstStyle/>
          <a:p>
            <a:r>
              <a:rPr lang="en-US" sz="1100" dirty="0" smtClean="0"/>
              <a:t>221.3</a:t>
            </a:r>
            <a:endParaRPr lang="en-US" sz="1100" dirty="0"/>
          </a:p>
        </p:txBody>
      </p:sp>
      <p:sp>
        <p:nvSpPr>
          <p:cNvPr id="79" name="TextBox 78"/>
          <p:cNvSpPr txBox="1"/>
          <p:nvPr/>
        </p:nvSpPr>
        <p:spPr>
          <a:xfrm>
            <a:off x="4953000" y="3962399"/>
            <a:ext cx="508473" cy="261610"/>
          </a:xfrm>
          <a:prstGeom prst="rect">
            <a:avLst/>
          </a:prstGeom>
          <a:noFill/>
        </p:spPr>
        <p:txBody>
          <a:bodyPr wrap="none" rtlCol="0">
            <a:spAutoFit/>
          </a:bodyPr>
          <a:lstStyle/>
          <a:p>
            <a:r>
              <a:rPr lang="en-US" sz="1100" dirty="0" smtClean="0"/>
              <a:t>218.9</a:t>
            </a:r>
            <a:endParaRPr lang="en-US" sz="1100" dirty="0"/>
          </a:p>
        </p:txBody>
      </p:sp>
      <p:grpSp>
        <p:nvGrpSpPr>
          <p:cNvPr id="29" name="Group 79"/>
          <p:cNvGrpSpPr/>
          <p:nvPr/>
        </p:nvGrpSpPr>
        <p:grpSpPr>
          <a:xfrm>
            <a:off x="3810000" y="4188767"/>
            <a:ext cx="2819400" cy="233064"/>
            <a:chOff x="4038600" y="2512368"/>
            <a:chExt cx="2819400" cy="233064"/>
          </a:xfrm>
        </p:grpSpPr>
        <p:sp>
          <p:nvSpPr>
            <p:cNvPr id="81" name="Rectangle 80"/>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87" name="TextBox 86"/>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88" name="TextBox 87"/>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89" name="TextBox 88"/>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91" name="TextBox 90"/>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90" name="Straight Connector 89"/>
            <p:cNvCxnSpPr>
              <a:stCxn id="81" idx="0"/>
              <a:endCxn id="81"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3886200" y="4495799"/>
            <a:ext cx="508473" cy="261610"/>
          </a:xfrm>
          <a:prstGeom prst="rect">
            <a:avLst/>
          </a:prstGeom>
          <a:noFill/>
        </p:spPr>
        <p:txBody>
          <a:bodyPr wrap="none" rtlCol="0">
            <a:spAutoFit/>
          </a:bodyPr>
          <a:lstStyle/>
          <a:p>
            <a:r>
              <a:rPr lang="en-US" sz="1100" dirty="0" smtClean="0"/>
              <a:t>218.5</a:t>
            </a:r>
            <a:endParaRPr lang="en-US" sz="1100" dirty="0"/>
          </a:p>
        </p:txBody>
      </p:sp>
      <p:sp>
        <p:nvSpPr>
          <p:cNvPr id="93" name="TextBox 92"/>
          <p:cNvSpPr txBox="1"/>
          <p:nvPr/>
        </p:nvSpPr>
        <p:spPr>
          <a:xfrm>
            <a:off x="4468368" y="4495799"/>
            <a:ext cx="508473" cy="261610"/>
          </a:xfrm>
          <a:prstGeom prst="rect">
            <a:avLst/>
          </a:prstGeom>
          <a:noFill/>
        </p:spPr>
        <p:txBody>
          <a:bodyPr wrap="none" rtlCol="0">
            <a:spAutoFit/>
          </a:bodyPr>
          <a:lstStyle/>
          <a:p>
            <a:r>
              <a:rPr lang="en-US" sz="1100" dirty="0" smtClean="0"/>
              <a:t>220.3</a:t>
            </a:r>
            <a:endParaRPr lang="en-US" sz="1100" dirty="0"/>
          </a:p>
        </p:txBody>
      </p:sp>
      <p:sp>
        <p:nvSpPr>
          <p:cNvPr id="94" name="TextBox 93"/>
          <p:cNvSpPr txBox="1"/>
          <p:nvPr/>
        </p:nvSpPr>
        <p:spPr>
          <a:xfrm>
            <a:off x="5458968" y="4495799"/>
            <a:ext cx="508473" cy="261610"/>
          </a:xfrm>
          <a:prstGeom prst="rect">
            <a:avLst/>
          </a:prstGeom>
          <a:noFill/>
        </p:spPr>
        <p:txBody>
          <a:bodyPr wrap="none" rtlCol="0">
            <a:spAutoFit/>
          </a:bodyPr>
          <a:lstStyle/>
          <a:p>
            <a:r>
              <a:rPr lang="en-US" sz="1100" dirty="0" smtClean="0"/>
              <a:t>221.8</a:t>
            </a:r>
            <a:endParaRPr lang="en-US" sz="1100" dirty="0"/>
          </a:p>
        </p:txBody>
      </p:sp>
      <p:sp>
        <p:nvSpPr>
          <p:cNvPr id="95" name="TextBox 94"/>
          <p:cNvSpPr txBox="1"/>
          <p:nvPr/>
        </p:nvSpPr>
        <p:spPr>
          <a:xfrm>
            <a:off x="6068568" y="4495799"/>
            <a:ext cx="508473" cy="261610"/>
          </a:xfrm>
          <a:prstGeom prst="rect">
            <a:avLst/>
          </a:prstGeom>
          <a:noFill/>
        </p:spPr>
        <p:txBody>
          <a:bodyPr wrap="none" rtlCol="0">
            <a:spAutoFit/>
          </a:bodyPr>
          <a:lstStyle/>
          <a:p>
            <a:r>
              <a:rPr lang="en-US" sz="1100" dirty="0" smtClean="0"/>
              <a:t>223.1</a:t>
            </a:r>
            <a:endParaRPr lang="en-US" sz="1100" dirty="0"/>
          </a:p>
        </p:txBody>
      </p:sp>
      <p:sp>
        <p:nvSpPr>
          <p:cNvPr id="96" name="TextBox 95"/>
          <p:cNvSpPr txBox="1"/>
          <p:nvPr/>
        </p:nvSpPr>
        <p:spPr>
          <a:xfrm>
            <a:off x="4953000" y="4495799"/>
            <a:ext cx="508473" cy="261610"/>
          </a:xfrm>
          <a:prstGeom prst="rect">
            <a:avLst/>
          </a:prstGeom>
          <a:noFill/>
        </p:spPr>
        <p:txBody>
          <a:bodyPr wrap="none" rtlCol="0">
            <a:spAutoFit/>
          </a:bodyPr>
          <a:lstStyle/>
          <a:p>
            <a:r>
              <a:rPr lang="en-US" sz="1100" dirty="0" smtClean="0"/>
              <a:t>220.8</a:t>
            </a:r>
            <a:endParaRPr lang="en-US" sz="1100" dirty="0"/>
          </a:p>
        </p:txBody>
      </p:sp>
      <p:grpSp>
        <p:nvGrpSpPr>
          <p:cNvPr id="46" name="Group 96"/>
          <p:cNvGrpSpPr/>
          <p:nvPr/>
        </p:nvGrpSpPr>
        <p:grpSpPr>
          <a:xfrm>
            <a:off x="3810000" y="4722167"/>
            <a:ext cx="2819400" cy="233064"/>
            <a:chOff x="4038600" y="2512368"/>
            <a:chExt cx="2819400" cy="233064"/>
          </a:xfrm>
        </p:grpSpPr>
        <p:sp>
          <p:nvSpPr>
            <p:cNvPr id="98" name="Rectangle 97"/>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104" name="TextBox 103"/>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105" name="TextBox 104"/>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106" name="TextBox 105"/>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108" name="TextBox 107"/>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107" name="Straight Connector 106"/>
            <p:cNvCxnSpPr>
              <a:stCxn id="98" idx="0"/>
              <a:endCxn id="98"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9" name="TextBox 108"/>
          <p:cNvSpPr txBox="1"/>
          <p:nvPr/>
        </p:nvSpPr>
        <p:spPr>
          <a:xfrm>
            <a:off x="3846576" y="4980431"/>
            <a:ext cx="508473" cy="261610"/>
          </a:xfrm>
          <a:prstGeom prst="rect">
            <a:avLst/>
          </a:prstGeom>
          <a:noFill/>
        </p:spPr>
        <p:txBody>
          <a:bodyPr wrap="none" rtlCol="0">
            <a:spAutoFit/>
          </a:bodyPr>
          <a:lstStyle/>
          <a:p>
            <a:r>
              <a:rPr lang="en-US" sz="1100" dirty="0" smtClean="0"/>
              <a:t>209.3</a:t>
            </a:r>
            <a:endParaRPr lang="en-US" sz="1100" dirty="0"/>
          </a:p>
        </p:txBody>
      </p:sp>
      <p:sp>
        <p:nvSpPr>
          <p:cNvPr id="110" name="TextBox 109"/>
          <p:cNvSpPr txBox="1"/>
          <p:nvPr/>
        </p:nvSpPr>
        <p:spPr>
          <a:xfrm>
            <a:off x="4447032" y="4980431"/>
            <a:ext cx="508473" cy="261610"/>
          </a:xfrm>
          <a:prstGeom prst="rect">
            <a:avLst/>
          </a:prstGeom>
          <a:noFill/>
        </p:spPr>
        <p:txBody>
          <a:bodyPr wrap="none" rtlCol="0">
            <a:spAutoFit/>
          </a:bodyPr>
          <a:lstStyle/>
          <a:p>
            <a:r>
              <a:rPr lang="en-US" sz="1100" dirty="0" smtClean="0"/>
              <a:t>210.5</a:t>
            </a:r>
            <a:endParaRPr lang="en-US" sz="1100" dirty="0"/>
          </a:p>
        </p:txBody>
      </p:sp>
      <p:sp>
        <p:nvSpPr>
          <p:cNvPr id="111" name="TextBox 110"/>
          <p:cNvSpPr txBox="1"/>
          <p:nvPr/>
        </p:nvSpPr>
        <p:spPr>
          <a:xfrm>
            <a:off x="5504688" y="4980431"/>
            <a:ext cx="508473" cy="261610"/>
          </a:xfrm>
          <a:prstGeom prst="rect">
            <a:avLst/>
          </a:prstGeom>
          <a:noFill/>
        </p:spPr>
        <p:txBody>
          <a:bodyPr wrap="none" rtlCol="0">
            <a:spAutoFit/>
          </a:bodyPr>
          <a:lstStyle/>
          <a:p>
            <a:r>
              <a:rPr lang="en-US" sz="1100" dirty="0" smtClean="0"/>
              <a:t>211.4</a:t>
            </a:r>
            <a:endParaRPr lang="en-US" sz="1100" dirty="0"/>
          </a:p>
        </p:txBody>
      </p:sp>
      <p:sp>
        <p:nvSpPr>
          <p:cNvPr id="112" name="TextBox 111"/>
          <p:cNvSpPr txBox="1"/>
          <p:nvPr/>
        </p:nvSpPr>
        <p:spPr>
          <a:xfrm>
            <a:off x="6078028" y="4980431"/>
            <a:ext cx="508473" cy="261610"/>
          </a:xfrm>
          <a:prstGeom prst="rect">
            <a:avLst/>
          </a:prstGeom>
          <a:noFill/>
        </p:spPr>
        <p:txBody>
          <a:bodyPr wrap="none" rtlCol="0">
            <a:spAutoFit/>
          </a:bodyPr>
          <a:lstStyle/>
          <a:p>
            <a:r>
              <a:rPr lang="en-US" sz="1100" dirty="0" smtClean="0"/>
              <a:t>212.3</a:t>
            </a:r>
            <a:endParaRPr lang="en-US" sz="1100" dirty="0"/>
          </a:p>
        </p:txBody>
      </p:sp>
      <p:sp>
        <p:nvSpPr>
          <p:cNvPr id="113" name="TextBox 112"/>
          <p:cNvSpPr txBox="1"/>
          <p:nvPr/>
        </p:nvSpPr>
        <p:spPr>
          <a:xfrm>
            <a:off x="4953000" y="4980431"/>
            <a:ext cx="508473" cy="261610"/>
          </a:xfrm>
          <a:prstGeom prst="rect">
            <a:avLst/>
          </a:prstGeom>
          <a:noFill/>
        </p:spPr>
        <p:txBody>
          <a:bodyPr wrap="none" rtlCol="0">
            <a:spAutoFit/>
          </a:bodyPr>
          <a:lstStyle/>
          <a:p>
            <a:r>
              <a:rPr lang="en-US" sz="1100" dirty="0" smtClean="0"/>
              <a:t>210.8</a:t>
            </a:r>
            <a:endParaRPr lang="en-US" sz="1100" dirty="0"/>
          </a:p>
        </p:txBody>
      </p:sp>
      <p:grpSp>
        <p:nvGrpSpPr>
          <p:cNvPr id="63" name="Group 113"/>
          <p:cNvGrpSpPr/>
          <p:nvPr/>
        </p:nvGrpSpPr>
        <p:grpSpPr>
          <a:xfrm>
            <a:off x="3810000" y="5206799"/>
            <a:ext cx="2819400" cy="233064"/>
            <a:chOff x="4038600" y="2512368"/>
            <a:chExt cx="2819400" cy="233064"/>
          </a:xfrm>
        </p:grpSpPr>
        <p:sp>
          <p:nvSpPr>
            <p:cNvPr id="115" name="Rectangle 114"/>
            <p:cNvSpPr/>
            <p:nvPr/>
          </p:nvSpPr>
          <p:spPr>
            <a:xfrm>
              <a:off x="4038600" y="2514600"/>
              <a:ext cx="2819400" cy="228600"/>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038600" y="2514600"/>
              <a:ext cx="304800" cy="228600"/>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553200" y="2514600"/>
              <a:ext cx="304800" cy="228600"/>
            </a:xfrm>
            <a:prstGeom prst="rect">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343400" y="2514600"/>
              <a:ext cx="609600" cy="2286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943600" y="2514600"/>
              <a:ext cx="609600" cy="228600"/>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4250334" y="2512368"/>
              <a:ext cx="391454" cy="230832"/>
            </a:xfrm>
            <a:prstGeom prst="rect">
              <a:avLst/>
            </a:prstGeom>
            <a:noFill/>
          </p:spPr>
          <p:txBody>
            <a:bodyPr wrap="none" rtlCol="0">
              <a:spAutoFit/>
            </a:bodyPr>
            <a:lstStyle/>
            <a:p>
              <a:r>
                <a:rPr lang="en-US" sz="900" i="1" dirty="0" smtClean="0"/>
                <a:t>10</a:t>
              </a:r>
              <a:r>
                <a:rPr lang="en-US" sz="900" i="1" baseline="30000" dirty="0" smtClean="0"/>
                <a:t>th</a:t>
              </a:r>
              <a:r>
                <a:rPr lang="en-US" sz="900" i="1" dirty="0" smtClean="0"/>
                <a:t> </a:t>
              </a:r>
              <a:endParaRPr lang="en-US" sz="900" i="1" dirty="0"/>
            </a:p>
          </p:txBody>
        </p:sp>
        <p:sp>
          <p:nvSpPr>
            <p:cNvPr id="121" name="TextBox 120"/>
            <p:cNvSpPr txBox="1"/>
            <p:nvPr/>
          </p:nvSpPr>
          <p:spPr>
            <a:xfrm>
              <a:off x="4859934" y="2514600"/>
              <a:ext cx="391454" cy="230832"/>
            </a:xfrm>
            <a:prstGeom prst="rect">
              <a:avLst/>
            </a:prstGeom>
            <a:noFill/>
          </p:spPr>
          <p:txBody>
            <a:bodyPr wrap="none" rtlCol="0">
              <a:spAutoFit/>
            </a:bodyPr>
            <a:lstStyle/>
            <a:p>
              <a:r>
                <a:rPr lang="en-US" sz="900" i="1" dirty="0" smtClean="0"/>
                <a:t>40</a:t>
              </a:r>
              <a:r>
                <a:rPr lang="en-US" sz="900" i="1" baseline="30000" dirty="0" smtClean="0"/>
                <a:t>th</a:t>
              </a:r>
              <a:r>
                <a:rPr lang="en-US" sz="900" i="1" dirty="0" smtClean="0"/>
                <a:t> </a:t>
              </a:r>
              <a:endParaRPr lang="en-US" sz="900" i="1" dirty="0"/>
            </a:p>
          </p:txBody>
        </p:sp>
        <p:sp>
          <p:nvSpPr>
            <p:cNvPr id="122" name="TextBox 121"/>
            <p:cNvSpPr txBox="1"/>
            <p:nvPr/>
          </p:nvSpPr>
          <p:spPr>
            <a:xfrm>
              <a:off x="5876364" y="2514600"/>
              <a:ext cx="391454" cy="230832"/>
            </a:xfrm>
            <a:prstGeom prst="rect">
              <a:avLst/>
            </a:prstGeom>
            <a:noFill/>
          </p:spPr>
          <p:txBody>
            <a:bodyPr wrap="none" rtlCol="0">
              <a:spAutoFit/>
            </a:bodyPr>
            <a:lstStyle/>
            <a:p>
              <a:r>
                <a:rPr lang="en-US" sz="900" i="1" dirty="0" smtClean="0"/>
                <a:t>70</a:t>
              </a:r>
              <a:r>
                <a:rPr lang="en-US" sz="900" i="1" baseline="30000" dirty="0" smtClean="0"/>
                <a:t>th</a:t>
              </a:r>
              <a:r>
                <a:rPr lang="en-US" sz="900" i="1" dirty="0" smtClean="0"/>
                <a:t> </a:t>
              </a:r>
              <a:endParaRPr lang="en-US" sz="900" i="1" dirty="0"/>
            </a:p>
          </p:txBody>
        </p:sp>
        <p:sp>
          <p:nvSpPr>
            <p:cNvPr id="123" name="TextBox 122"/>
            <p:cNvSpPr txBox="1"/>
            <p:nvPr/>
          </p:nvSpPr>
          <p:spPr>
            <a:xfrm>
              <a:off x="6460134" y="2514600"/>
              <a:ext cx="391454" cy="230832"/>
            </a:xfrm>
            <a:prstGeom prst="rect">
              <a:avLst/>
            </a:prstGeom>
            <a:noFill/>
          </p:spPr>
          <p:txBody>
            <a:bodyPr wrap="none" rtlCol="0">
              <a:spAutoFit/>
            </a:bodyPr>
            <a:lstStyle/>
            <a:p>
              <a:r>
                <a:rPr lang="en-US" sz="900" i="1" dirty="0" smtClean="0"/>
                <a:t>90</a:t>
              </a:r>
              <a:r>
                <a:rPr lang="en-US" sz="900" i="1" baseline="30000" dirty="0" smtClean="0"/>
                <a:t>th</a:t>
              </a:r>
              <a:r>
                <a:rPr lang="en-US" sz="900" i="1" dirty="0" smtClean="0"/>
                <a:t> </a:t>
              </a:r>
              <a:endParaRPr lang="en-US" sz="900" i="1" dirty="0"/>
            </a:p>
          </p:txBody>
        </p:sp>
        <p:sp>
          <p:nvSpPr>
            <p:cNvPr id="125" name="TextBox 124"/>
            <p:cNvSpPr txBox="1"/>
            <p:nvPr/>
          </p:nvSpPr>
          <p:spPr>
            <a:xfrm>
              <a:off x="5370576" y="2514600"/>
              <a:ext cx="391454" cy="230832"/>
            </a:xfrm>
            <a:prstGeom prst="rect">
              <a:avLst/>
            </a:prstGeom>
            <a:noFill/>
          </p:spPr>
          <p:txBody>
            <a:bodyPr wrap="none" rtlCol="0">
              <a:spAutoFit/>
            </a:bodyPr>
            <a:lstStyle/>
            <a:p>
              <a:r>
                <a:rPr lang="en-US" sz="900" i="1" dirty="0" smtClean="0"/>
                <a:t>50</a:t>
              </a:r>
              <a:r>
                <a:rPr lang="en-US" sz="900" i="1" baseline="30000" dirty="0" smtClean="0"/>
                <a:t>th</a:t>
              </a:r>
              <a:r>
                <a:rPr lang="en-US" sz="900" i="1" dirty="0" smtClean="0"/>
                <a:t> </a:t>
              </a:r>
              <a:endParaRPr lang="en-US" sz="900" i="1" dirty="0"/>
            </a:p>
          </p:txBody>
        </p:sp>
        <p:cxnSp>
          <p:nvCxnSpPr>
            <p:cNvPr id="124" name="Straight Connector 123"/>
            <p:cNvCxnSpPr>
              <a:stCxn id="115" idx="0"/>
              <a:endCxn id="115" idx="2"/>
            </p:cNvCxnSpPr>
            <p:nvPr/>
          </p:nvCxnSpPr>
          <p:spPr>
            <a:xfrm rot="16200000" flipH="1">
              <a:off x="5334000" y="2628900"/>
              <a:ext cx="228600" cy="158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8" name="Rectangular Callout 127"/>
          <p:cNvSpPr/>
          <p:nvPr/>
        </p:nvSpPr>
        <p:spPr>
          <a:xfrm>
            <a:off x="3048000" y="5575079"/>
            <a:ext cx="2590800" cy="838200"/>
          </a:xfrm>
          <a:prstGeom prst="wedgeRectCallout">
            <a:avLst>
              <a:gd name="adj1" fmla="val -36362"/>
              <a:gd name="adj2" fmla="val -681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national average growth for a school with the same pretest scores and the same proportion of students in each grade.</a:t>
            </a:r>
            <a:endParaRPr lang="en-US" sz="1200" dirty="0">
              <a:solidFill>
                <a:schemeClr val="tx2"/>
              </a:solidFill>
            </a:endParaRPr>
          </a:p>
        </p:txBody>
      </p:sp>
      <p:sp>
        <p:nvSpPr>
          <p:cNvPr id="129" name="Rectangular Callout 128"/>
          <p:cNvSpPr/>
          <p:nvPr/>
        </p:nvSpPr>
        <p:spPr>
          <a:xfrm>
            <a:off x="228600" y="5575079"/>
            <a:ext cx="2590800" cy="838200"/>
          </a:xfrm>
          <a:prstGeom prst="wedgeRectCallout">
            <a:avLst>
              <a:gd name="adj1" fmla="val 30344"/>
              <a:gd name="adj2" fmla="val -736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average pretest RIT score for the school, weighted by the number of students in each grade.</a:t>
            </a:r>
            <a:endParaRPr lang="en-US" sz="1200" dirty="0">
              <a:solidFill>
                <a:schemeClr val="tx2"/>
              </a:solidFill>
            </a:endParaRPr>
          </a:p>
        </p:txBody>
      </p:sp>
      <p:sp>
        <p:nvSpPr>
          <p:cNvPr id="130" name="Rectangular Callout 129"/>
          <p:cNvSpPr/>
          <p:nvPr/>
        </p:nvSpPr>
        <p:spPr>
          <a:xfrm>
            <a:off x="5867400" y="5575079"/>
            <a:ext cx="3048000" cy="838200"/>
          </a:xfrm>
          <a:prstGeom prst="wedgeRectCallout">
            <a:avLst>
              <a:gd name="adj1" fmla="val 21079"/>
              <a:gd name="adj2" fmla="val -736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This is the overall percentile, which is based on the difference between the school’s actual growth and the national average growth.  This school would earn 4 points in the policy.</a:t>
            </a:r>
            <a:endParaRPr lang="en-US" sz="1200" dirty="0">
              <a:solidFill>
                <a:schemeClr val="tx2"/>
              </a:solidFill>
            </a:endParaRPr>
          </a:p>
        </p:txBody>
      </p:sp>
      <p:sp>
        <p:nvSpPr>
          <p:cNvPr id="126" name="Slide Number Placeholder 125"/>
          <p:cNvSpPr>
            <a:spLocks noGrp="1"/>
          </p:cNvSpPr>
          <p:nvPr>
            <p:ph type="sldNum" sz="quarter" idx="11"/>
          </p:nvPr>
        </p:nvSpPr>
        <p:spPr/>
        <p:txBody>
          <a:bodyPr/>
          <a:lstStyle/>
          <a:p>
            <a:fld id="{A0ED7A89-0294-4977-8B89-09D374374E42}" type="slidenum">
              <a:rPr lang="en-US" smtClean="0"/>
              <a:pPr/>
              <a:t>8</a:t>
            </a:fld>
            <a:endParaRPr lang="en-US"/>
          </a:p>
        </p:txBody>
      </p:sp>
      <p:sp>
        <p:nvSpPr>
          <p:cNvPr id="127" name="TextBox 126"/>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131"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9690180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ea typeface="ＭＳ Ｐゴシック" charset="-128"/>
              </a:rPr>
              <a:t>Priority Groups</a:t>
            </a:r>
          </a:p>
        </p:txBody>
      </p:sp>
      <p:sp>
        <p:nvSpPr>
          <p:cNvPr id="3" name="Content Placeholder 2"/>
          <p:cNvSpPr>
            <a:spLocks noGrp="1"/>
          </p:cNvSpPr>
          <p:nvPr>
            <p:ph idx="1"/>
          </p:nvPr>
        </p:nvSpPr>
        <p:spPr>
          <a:xfrm>
            <a:off x="228600" y="1219201"/>
            <a:ext cx="8763000" cy="4953000"/>
          </a:xfrm>
        </p:spPr>
        <p:txBody>
          <a:bodyPr/>
          <a:lstStyle/>
          <a:p>
            <a:pPr marL="231775" indent="0">
              <a:spcBef>
                <a:spcPts val="0"/>
              </a:spcBef>
              <a:buFont typeface="Wingdings" charset="2"/>
              <a:buNone/>
              <a:defRPr/>
            </a:pPr>
            <a:r>
              <a:rPr lang="en-US" sz="1300" b="1" u="sng" dirty="0" smtClean="0"/>
              <a:t>Definitions</a:t>
            </a:r>
          </a:p>
          <a:p>
            <a:pPr marL="569913" lvl="1" indent="-230188">
              <a:spcBef>
                <a:spcPts val="0"/>
              </a:spcBef>
              <a:defRPr/>
            </a:pPr>
            <a:r>
              <a:rPr lang="en-US" sz="1300" dirty="0" smtClean="0">
                <a:solidFill>
                  <a:srgbClr val="7030A0"/>
                </a:solidFill>
              </a:rPr>
              <a:t>Priority Group 1: English Language Learners (ELL)</a:t>
            </a:r>
          </a:p>
          <a:p>
            <a:pPr marL="569913" lvl="1" indent="-230188">
              <a:spcBef>
                <a:spcPts val="0"/>
              </a:spcBef>
              <a:defRPr/>
            </a:pPr>
            <a:r>
              <a:rPr lang="en-US" sz="1300" dirty="0" smtClean="0">
                <a:solidFill>
                  <a:srgbClr val="7030A0"/>
                </a:solidFill>
              </a:rPr>
              <a:t>Priority Group 2: Students with an IEP (does not include 504 plans)</a:t>
            </a:r>
          </a:p>
          <a:p>
            <a:pPr marL="569913" lvl="1" indent="-230188">
              <a:spcBef>
                <a:spcPts val="0"/>
              </a:spcBef>
              <a:defRPr/>
            </a:pPr>
            <a:r>
              <a:rPr lang="en-US" sz="1300" dirty="0" smtClean="0"/>
              <a:t>Priority Group 3: African-American students</a:t>
            </a:r>
          </a:p>
          <a:p>
            <a:pPr marL="569913" lvl="1" indent="-230188">
              <a:spcBef>
                <a:spcPts val="0"/>
              </a:spcBef>
              <a:defRPr/>
            </a:pPr>
            <a:r>
              <a:rPr lang="en-US" sz="1300" dirty="0" smtClean="0"/>
              <a:t>Priority Group 4: Hispanic students</a:t>
            </a:r>
            <a:endParaRPr lang="en-US" sz="1300" dirty="0"/>
          </a:p>
          <a:p>
            <a:pPr marL="231775" lvl="1" indent="0">
              <a:spcBef>
                <a:spcPts val="0"/>
              </a:spcBef>
              <a:buFont typeface="Arial" charset="0"/>
              <a:buNone/>
              <a:defRPr/>
            </a:pPr>
            <a:endParaRPr lang="en-US" sz="1300" b="1" u="sng" dirty="0" smtClean="0">
              <a:ea typeface="ＭＳ Ｐゴシック" pitchFamily="34" charset="-128"/>
              <a:cs typeface="ＭＳ Ｐゴシック" charset="-128"/>
            </a:endParaRPr>
          </a:p>
          <a:p>
            <a:pPr marL="231775" lvl="1" indent="0">
              <a:spcBef>
                <a:spcPts val="0"/>
              </a:spcBef>
              <a:buFont typeface="Arial" charset="0"/>
              <a:buNone/>
              <a:defRPr/>
            </a:pPr>
            <a:r>
              <a:rPr lang="en-US" sz="1300" b="1" u="sng" dirty="0" smtClean="0">
                <a:ea typeface="ＭＳ Ｐゴシック" pitchFamily="34" charset="-128"/>
                <a:cs typeface="ＭＳ Ｐゴシック" charset="-128"/>
              </a:rPr>
              <a:t>Calculation:</a:t>
            </a:r>
          </a:p>
          <a:p>
            <a:pPr marL="569913" lvl="1" indent="-284163">
              <a:spcBef>
                <a:spcPts val="0"/>
              </a:spcBef>
              <a:buFont typeface="Wingdings" pitchFamily="2" charset="2"/>
              <a:buChar char="Ø"/>
              <a:defRPr/>
            </a:pPr>
            <a:r>
              <a:rPr lang="en-US" sz="1300" dirty="0" smtClean="0">
                <a:solidFill>
                  <a:srgbClr val="7030A0"/>
                </a:solidFill>
              </a:rPr>
              <a:t>There are 8 </a:t>
            </a:r>
            <a:r>
              <a:rPr lang="en-US" sz="1300" dirty="0">
                <a:solidFill>
                  <a:srgbClr val="7030A0"/>
                </a:solidFill>
              </a:rPr>
              <a:t>possible </a:t>
            </a:r>
            <a:r>
              <a:rPr lang="en-US" sz="1300" dirty="0" smtClean="0">
                <a:solidFill>
                  <a:srgbClr val="7030A0"/>
                </a:solidFill>
              </a:rPr>
              <a:t>priority group measures for each school – reading and math for each of the 4 priority groups listed above.  </a:t>
            </a:r>
          </a:p>
          <a:p>
            <a:pPr marL="569913" lvl="1" indent="-284163">
              <a:spcBef>
                <a:spcPts val="0"/>
              </a:spcBef>
              <a:buFont typeface="Wingdings" pitchFamily="2" charset="2"/>
              <a:buChar char="Ø"/>
              <a:defRPr/>
            </a:pPr>
            <a:r>
              <a:rPr lang="en-US" sz="1300" dirty="0" smtClean="0">
                <a:solidFill>
                  <a:srgbClr val="7030A0"/>
                </a:solidFill>
              </a:rPr>
              <a:t>Each priority group must have at least 30 students for a growth percentile to be calculated.</a:t>
            </a:r>
          </a:p>
          <a:p>
            <a:pPr marL="569913" lvl="1" indent="-284163">
              <a:spcBef>
                <a:spcPts val="0"/>
              </a:spcBef>
              <a:buFont typeface="Wingdings" pitchFamily="2" charset="2"/>
              <a:buChar char="Ø"/>
              <a:defRPr/>
            </a:pPr>
            <a:r>
              <a:rPr lang="en-US" sz="1300" dirty="0" smtClean="0">
                <a:solidFill>
                  <a:srgbClr val="7030A0"/>
                </a:solidFill>
              </a:rPr>
              <a:t>In a school with all 8 measures, each measure will account for 2.5% of the school’s rating.</a:t>
            </a:r>
            <a:endParaRPr lang="en-US" sz="1300" dirty="0">
              <a:solidFill>
                <a:srgbClr val="7030A0"/>
              </a:solidFill>
            </a:endParaRPr>
          </a:p>
          <a:p>
            <a:pPr marL="569913" indent="-284163">
              <a:spcBef>
                <a:spcPts val="0"/>
              </a:spcBef>
              <a:buFont typeface="Wingdings" pitchFamily="2" charset="2"/>
              <a:buChar char="Ø"/>
              <a:defRPr/>
            </a:pPr>
            <a:endParaRPr lang="en-US" sz="800" dirty="0" smtClean="0">
              <a:solidFill>
                <a:srgbClr val="7030A0"/>
              </a:solidFill>
              <a:ea typeface="ＭＳ Ｐゴシック" charset="-128"/>
            </a:endParaRPr>
          </a:p>
          <a:p>
            <a:pPr marL="569913" indent="-284163">
              <a:spcBef>
                <a:spcPts val="0"/>
              </a:spcBef>
              <a:buFont typeface="Wingdings" pitchFamily="2" charset="2"/>
              <a:buChar char="Ø"/>
              <a:defRPr/>
            </a:pPr>
            <a:r>
              <a:rPr lang="en-US" sz="1300" dirty="0" smtClean="0">
                <a:solidFill>
                  <a:srgbClr val="7030A0"/>
                </a:solidFill>
                <a:ea typeface="ＭＳ Ｐゴシック" charset="-128"/>
              </a:rPr>
              <a:t>If </a:t>
            </a:r>
            <a:r>
              <a:rPr lang="en-US" sz="1300" dirty="0">
                <a:solidFill>
                  <a:srgbClr val="7030A0"/>
                </a:solidFill>
                <a:ea typeface="ＭＳ Ｐゴシック" charset="-128"/>
              </a:rPr>
              <a:t>a school does not have at least 30 students within </a:t>
            </a:r>
            <a:r>
              <a:rPr lang="en-US" sz="1300" dirty="0" smtClean="0">
                <a:solidFill>
                  <a:srgbClr val="7030A0"/>
                </a:solidFill>
                <a:ea typeface="ＭＳ Ｐゴシック" charset="-128"/>
              </a:rPr>
              <a:t>the ELL or IEP priority </a:t>
            </a:r>
            <a:r>
              <a:rPr lang="en-US" sz="1300" dirty="0">
                <a:solidFill>
                  <a:srgbClr val="7030A0"/>
                </a:solidFill>
                <a:ea typeface="ＭＳ Ｐゴシック" charset="-128"/>
              </a:rPr>
              <a:t>groups, </a:t>
            </a:r>
            <a:r>
              <a:rPr lang="en-US" sz="1300" dirty="0" smtClean="0">
                <a:solidFill>
                  <a:srgbClr val="7030A0"/>
                </a:solidFill>
                <a:ea typeface="ＭＳ Ｐゴシック" charset="-128"/>
              </a:rPr>
              <a:t>ELL </a:t>
            </a:r>
            <a:r>
              <a:rPr lang="en-US" sz="1300" dirty="0">
                <a:solidFill>
                  <a:srgbClr val="7030A0"/>
                </a:solidFill>
                <a:ea typeface="ＭＳ Ｐゴシック" charset="-128"/>
              </a:rPr>
              <a:t>and </a:t>
            </a:r>
            <a:r>
              <a:rPr lang="en-US" sz="1300" dirty="0" smtClean="0">
                <a:solidFill>
                  <a:srgbClr val="7030A0"/>
                </a:solidFill>
                <a:ea typeface="ＭＳ Ｐゴシック" charset="-128"/>
              </a:rPr>
              <a:t>IEP </a:t>
            </a:r>
            <a:r>
              <a:rPr lang="en-US" sz="1300" dirty="0">
                <a:solidFill>
                  <a:srgbClr val="7030A0"/>
                </a:solidFill>
                <a:ea typeface="ＭＳ Ｐゴシック" charset="-128"/>
              </a:rPr>
              <a:t>students will be combined into a single priority group.  The school will have 6</a:t>
            </a:r>
            <a:r>
              <a:rPr lang="en-US" sz="1300" dirty="0" smtClean="0">
                <a:solidFill>
                  <a:srgbClr val="7030A0"/>
                </a:solidFill>
                <a:ea typeface="ＭＳ Ｐゴシック" charset="-128"/>
              </a:rPr>
              <a:t> measures (ELL+IEP, African-American, Hispanic in reading and in math), </a:t>
            </a:r>
            <a:r>
              <a:rPr lang="en-US" sz="1300" dirty="0">
                <a:solidFill>
                  <a:srgbClr val="7030A0"/>
                </a:solidFill>
                <a:ea typeface="ＭＳ Ｐゴシック" charset="-128"/>
              </a:rPr>
              <a:t>which will each account for </a:t>
            </a:r>
            <a:r>
              <a:rPr lang="en-US" sz="1300" dirty="0" smtClean="0">
                <a:solidFill>
                  <a:srgbClr val="7030A0"/>
                </a:solidFill>
                <a:ea typeface="ＭＳ Ｐゴシック" charset="-128"/>
              </a:rPr>
              <a:t>~3.3% </a:t>
            </a:r>
            <a:r>
              <a:rPr lang="en-US" sz="1300" dirty="0">
                <a:solidFill>
                  <a:srgbClr val="7030A0"/>
                </a:solidFill>
                <a:ea typeface="ＭＳ Ｐゴシック" charset="-128"/>
              </a:rPr>
              <a:t>of the school’s rating</a:t>
            </a:r>
            <a:r>
              <a:rPr lang="en-US" sz="1300" dirty="0" smtClean="0">
                <a:solidFill>
                  <a:srgbClr val="7030A0"/>
                </a:solidFill>
                <a:ea typeface="ＭＳ Ｐゴシック" charset="-128"/>
              </a:rPr>
              <a:t>.  </a:t>
            </a:r>
            <a:endParaRPr lang="en-US" sz="1300" dirty="0">
              <a:solidFill>
                <a:srgbClr val="7030A0"/>
              </a:solidFill>
              <a:ea typeface="ＭＳ Ｐゴシック" charset="-128"/>
            </a:endParaRPr>
          </a:p>
          <a:p>
            <a:pPr marL="569913" indent="-284163">
              <a:spcBef>
                <a:spcPts val="0"/>
              </a:spcBef>
              <a:buFont typeface="Wingdings" pitchFamily="2" charset="2"/>
              <a:buChar char="Ø"/>
              <a:defRPr/>
            </a:pPr>
            <a:r>
              <a:rPr lang="en-US" sz="1300" dirty="0" smtClean="0">
                <a:solidFill>
                  <a:srgbClr val="7030A0"/>
                </a:solidFill>
                <a:ea typeface="ＭＳ Ｐゴシック" charset="-128"/>
              </a:rPr>
              <a:t>If a school </a:t>
            </a:r>
            <a:r>
              <a:rPr lang="en-US" sz="1300" dirty="0">
                <a:solidFill>
                  <a:srgbClr val="7030A0"/>
                </a:solidFill>
                <a:ea typeface="ＭＳ Ｐゴシック" charset="-128"/>
              </a:rPr>
              <a:t>does not have </a:t>
            </a:r>
            <a:r>
              <a:rPr lang="en-US" sz="1300" dirty="0" smtClean="0">
                <a:solidFill>
                  <a:srgbClr val="7030A0"/>
                </a:solidFill>
                <a:ea typeface="ＭＳ Ｐゴシック" charset="-128"/>
              </a:rPr>
              <a:t>at least 30 students </a:t>
            </a:r>
            <a:r>
              <a:rPr lang="en-US" sz="1300" dirty="0">
                <a:solidFill>
                  <a:srgbClr val="7030A0"/>
                </a:solidFill>
                <a:ea typeface="ＭＳ Ｐゴシック" charset="-128"/>
              </a:rPr>
              <a:t>within the Hispanic or </a:t>
            </a:r>
            <a:r>
              <a:rPr lang="en-US" sz="1300" dirty="0" smtClean="0">
                <a:solidFill>
                  <a:srgbClr val="7030A0"/>
                </a:solidFill>
                <a:ea typeface="ＭＳ Ｐゴシック" charset="-128"/>
              </a:rPr>
              <a:t>African-American </a:t>
            </a:r>
            <a:r>
              <a:rPr lang="en-US" sz="1300" dirty="0">
                <a:solidFill>
                  <a:srgbClr val="7030A0"/>
                </a:solidFill>
                <a:ea typeface="ＭＳ Ｐゴシック" charset="-128"/>
              </a:rPr>
              <a:t>priority </a:t>
            </a:r>
            <a:r>
              <a:rPr lang="en-US" sz="1300" dirty="0" smtClean="0">
                <a:solidFill>
                  <a:srgbClr val="7030A0"/>
                </a:solidFill>
                <a:ea typeface="ＭＳ Ｐゴシック" charset="-128"/>
              </a:rPr>
              <a:t>groups, </a:t>
            </a:r>
            <a:r>
              <a:rPr lang="en-US" sz="1300" dirty="0">
                <a:solidFill>
                  <a:srgbClr val="7030A0"/>
                </a:solidFill>
                <a:ea typeface="ＭＳ Ｐゴシック" charset="-128"/>
              </a:rPr>
              <a:t>Hispanic and </a:t>
            </a:r>
            <a:r>
              <a:rPr lang="en-US" sz="1300" dirty="0" smtClean="0">
                <a:solidFill>
                  <a:srgbClr val="7030A0"/>
                </a:solidFill>
                <a:ea typeface="ＭＳ Ｐゴシック" charset="-128"/>
              </a:rPr>
              <a:t>African-American students </a:t>
            </a:r>
            <a:r>
              <a:rPr lang="en-US" sz="1300" dirty="0">
                <a:solidFill>
                  <a:srgbClr val="7030A0"/>
                </a:solidFill>
                <a:ea typeface="ＭＳ Ｐゴシック" charset="-128"/>
              </a:rPr>
              <a:t>will be </a:t>
            </a:r>
            <a:r>
              <a:rPr lang="en-US" sz="1300" dirty="0" smtClean="0">
                <a:solidFill>
                  <a:srgbClr val="7030A0"/>
                </a:solidFill>
                <a:ea typeface="ＭＳ Ｐゴシック" charset="-128"/>
              </a:rPr>
              <a:t>combined into a single priority group.  The school will have 6 measures (ELL, IEP, </a:t>
            </a:r>
            <a:r>
              <a:rPr lang="en-US" sz="1300" dirty="0" err="1" smtClean="0">
                <a:solidFill>
                  <a:srgbClr val="7030A0"/>
                </a:solidFill>
                <a:ea typeface="ＭＳ Ｐゴシック" charset="-128"/>
              </a:rPr>
              <a:t>African-American+Hispanic</a:t>
            </a:r>
            <a:r>
              <a:rPr lang="en-US" sz="1300" dirty="0" smtClean="0">
                <a:solidFill>
                  <a:srgbClr val="7030A0"/>
                </a:solidFill>
                <a:ea typeface="ＭＳ Ｐゴシック" charset="-128"/>
              </a:rPr>
              <a:t> in reading and in math), which will each account for ~3.3% of the school’s rating.</a:t>
            </a:r>
            <a:endParaRPr lang="en-US" sz="1300" dirty="0">
              <a:solidFill>
                <a:srgbClr val="7030A0"/>
              </a:solidFill>
              <a:ea typeface="ＭＳ Ｐゴシック" charset="-128"/>
            </a:endParaRPr>
          </a:p>
          <a:p>
            <a:pPr marL="569913" indent="-284163">
              <a:spcBef>
                <a:spcPts val="0"/>
              </a:spcBef>
              <a:buFont typeface="Wingdings" pitchFamily="2" charset="2"/>
              <a:buChar char="Ø"/>
              <a:defRPr/>
            </a:pPr>
            <a:endParaRPr lang="en-US" sz="800" dirty="0" smtClean="0">
              <a:solidFill>
                <a:srgbClr val="7030A0"/>
              </a:solidFill>
              <a:ea typeface="ＭＳ Ｐゴシック" charset="-128"/>
            </a:endParaRPr>
          </a:p>
          <a:p>
            <a:pPr marL="569913" indent="-284163">
              <a:spcBef>
                <a:spcPts val="0"/>
              </a:spcBef>
              <a:buFont typeface="Wingdings" pitchFamily="2" charset="2"/>
              <a:buChar char="Ø"/>
              <a:defRPr/>
            </a:pPr>
            <a:r>
              <a:rPr lang="en-US" sz="1300" dirty="0" smtClean="0">
                <a:solidFill>
                  <a:srgbClr val="7030A0"/>
                </a:solidFill>
                <a:ea typeface="ＭＳ Ｐゴシック" charset="-128"/>
              </a:rPr>
              <a:t>If a school has at least 30 students in the combined ELL and IEP priority group and at least 30 students in the combined African-American and Hispanic group, then the school will have 4 measures (ELL+IEP, </a:t>
            </a:r>
            <a:r>
              <a:rPr lang="en-US" sz="1300" dirty="0" err="1" smtClean="0">
                <a:solidFill>
                  <a:srgbClr val="7030A0"/>
                </a:solidFill>
                <a:ea typeface="ＭＳ Ｐゴシック" charset="-128"/>
              </a:rPr>
              <a:t>African-American+Hispanic</a:t>
            </a:r>
            <a:r>
              <a:rPr lang="en-US" sz="1300" dirty="0" smtClean="0">
                <a:solidFill>
                  <a:srgbClr val="7030A0"/>
                </a:solidFill>
                <a:ea typeface="ＭＳ Ｐゴシック" charset="-128"/>
              </a:rPr>
              <a:t> in reading and in math), which will each account for 5% of the school’s rating.</a:t>
            </a:r>
          </a:p>
          <a:p>
            <a:pPr marL="569913" indent="-284163">
              <a:spcBef>
                <a:spcPts val="0"/>
              </a:spcBef>
              <a:buFont typeface="Wingdings" pitchFamily="2" charset="2"/>
              <a:buChar char="Ø"/>
              <a:defRPr/>
            </a:pPr>
            <a:endParaRPr lang="en-US" sz="800" dirty="0" smtClean="0">
              <a:solidFill>
                <a:srgbClr val="7030A0"/>
              </a:solidFill>
              <a:ea typeface="ＭＳ Ｐゴシック" charset="-128"/>
            </a:endParaRPr>
          </a:p>
          <a:p>
            <a:pPr marL="569913" indent="-284163">
              <a:spcBef>
                <a:spcPts val="0"/>
              </a:spcBef>
              <a:buFont typeface="Wingdings" pitchFamily="2" charset="2"/>
              <a:buChar char="Ø"/>
              <a:defRPr/>
            </a:pPr>
            <a:r>
              <a:rPr lang="en-US" sz="1300" dirty="0" smtClean="0">
                <a:solidFill>
                  <a:srgbClr val="7030A0"/>
                </a:solidFill>
                <a:ea typeface="ＭＳ Ｐゴシック" charset="-128"/>
              </a:rPr>
              <a:t>If a school </a:t>
            </a:r>
            <a:r>
              <a:rPr lang="en-US" sz="1300" dirty="0">
                <a:solidFill>
                  <a:srgbClr val="7030A0"/>
                </a:solidFill>
                <a:ea typeface="ＭＳ Ｐゴシック" charset="-128"/>
              </a:rPr>
              <a:t>does not have </a:t>
            </a:r>
            <a:r>
              <a:rPr lang="en-US" sz="1300" dirty="0" smtClean="0">
                <a:solidFill>
                  <a:srgbClr val="7030A0"/>
                </a:solidFill>
                <a:ea typeface="ＭＳ Ｐゴシック" charset="-128"/>
              </a:rPr>
              <a:t>at least 30 students within the combined African-American/Hispanic priority group, or at least 30 students in the ELL/IEP priority group,  students in all four priority groups will </a:t>
            </a:r>
            <a:r>
              <a:rPr lang="en-US" sz="1300" dirty="0">
                <a:solidFill>
                  <a:srgbClr val="7030A0"/>
                </a:solidFill>
                <a:ea typeface="ＭＳ Ｐゴシック" charset="-128"/>
              </a:rPr>
              <a:t>be </a:t>
            </a:r>
            <a:r>
              <a:rPr lang="en-US" sz="1300" dirty="0" smtClean="0">
                <a:solidFill>
                  <a:srgbClr val="7030A0"/>
                </a:solidFill>
                <a:ea typeface="ＭＳ Ｐゴシック" charset="-128"/>
              </a:rPr>
              <a:t>combined into a single priority group.  The school will have 2 measures, which will each account for 10% of the rating.</a:t>
            </a:r>
          </a:p>
        </p:txBody>
      </p:sp>
      <p:sp>
        <p:nvSpPr>
          <p:cNvPr id="37893" name="Slide Number Placeholder 4"/>
          <p:cNvSpPr>
            <a:spLocks noGrp="1"/>
          </p:cNvSpPr>
          <p:nvPr>
            <p:ph type="sldNum" sz="quarter" idx="11"/>
          </p:nvPr>
        </p:nvSpPr>
        <p:spPr bwMode="auto">
          <a:noFill/>
          <a:ln>
            <a:miter lim="800000"/>
            <a:headEnd/>
            <a:tailEnd/>
          </a:ln>
        </p:spPr>
        <p:txBody>
          <a:bodyPr/>
          <a:lstStyle/>
          <a:p>
            <a:fld id="{EE22F11E-0B07-420F-94DD-B07DD6515A1B}" type="slidenum">
              <a:rPr lang="en-US" smtClean="0"/>
              <a:pPr/>
              <a:t>9</a:t>
            </a:fld>
            <a:endParaRPr lang="en-US" smtClean="0"/>
          </a:p>
        </p:txBody>
      </p:sp>
      <p:sp>
        <p:nvSpPr>
          <p:cNvPr id="5" name="TextBox 4"/>
          <p:cNvSpPr txBox="1"/>
          <p:nvPr/>
        </p:nvSpPr>
        <p:spPr>
          <a:xfrm>
            <a:off x="3505200" y="990600"/>
            <a:ext cx="2133600" cy="338554"/>
          </a:xfrm>
          <a:prstGeom prst="rect">
            <a:avLst/>
          </a:prstGeom>
          <a:noFill/>
        </p:spPr>
        <p:txBody>
          <a:bodyPr wrap="square" rtlCol="0">
            <a:spAutoFit/>
          </a:bodyPr>
          <a:lstStyle/>
          <a:p>
            <a:pPr algn="ctr"/>
            <a:r>
              <a:rPr lang="en-US" sz="1600" b="1" i="1" dirty="0" smtClean="0">
                <a:solidFill>
                  <a:srgbClr val="C00000"/>
                </a:solidFill>
              </a:rPr>
              <a:t>Draft for Comment</a:t>
            </a:r>
            <a:endParaRPr lang="en-US" sz="1600" b="1" i="1" dirty="0">
              <a:solidFill>
                <a:srgbClr val="C00000"/>
              </a:solidFill>
            </a:endParaRPr>
          </a:p>
        </p:txBody>
      </p:sp>
      <p:sp>
        <p:nvSpPr>
          <p:cNvPr id="6" name="Footer Placeholder 2"/>
          <p:cNvSpPr>
            <a:spLocks noGrp="1"/>
          </p:cNvSpPr>
          <p:nvPr>
            <p:ph type="ftr" sz="quarter" idx="10"/>
          </p:nvPr>
        </p:nvSpPr>
        <p:spPr>
          <a:xfrm>
            <a:off x="0" y="6384925"/>
            <a:ext cx="6235700" cy="401638"/>
          </a:xfrm>
        </p:spPr>
        <p:txBody>
          <a:bodyPr/>
          <a:lstStyle/>
          <a:p>
            <a:pPr marL="463550"/>
            <a:r>
              <a:rPr lang="en-US" dirty="0" smtClean="0">
                <a:solidFill>
                  <a:schemeClr val="bg1"/>
                </a:solidFill>
              </a:rPr>
              <a:t>Office of Accountability</a:t>
            </a:r>
            <a:endParaRPr lang="en-US" dirty="0">
              <a:solidFill>
                <a:schemeClr val="bg1"/>
              </a:solidFill>
            </a:endParaRPr>
          </a:p>
        </p:txBody>
      </p:sp>
    </p:spTree>
    <p:extLst>
      <p:ext uri="{BB962C8B-B14F-4D97-AF65-F5344CB8AC3E}">
        <p14:creationId xmlns:p14="http://schemas.microsoft.com/office/powerpoint/2010/main" val="27558243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ew CP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solidFill>
            <a:srgbClr val="FFFF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New CPS Theme</Template>
  <TotalTime>3284</TotalTime>
  <Words>10493</Words>
  <Application>Microsoft Macintosh PowerPoint</Application>
  <PresentationFormat>On-screen Show (4:3)</PresentationFormat>
  <Paragraphs>1717</Paragraphs>
  <Slides>54</Slides>
  <Notes>16</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New CPS Theme</vt:lpstr>
      <vt:lpstr>Performance Policy Draft Version 2.1</vt:lpstr>
      <vt:lpstr>SY14-15 performance policy metrics Consistent metrics across district-operated, charter/contract and alternative schools</vt:lpstr>
      <vt:lpstr>Elementary School Rating Calculation and Metric Definition</vt:lpstr>
      <vt:lpstr>Elementary School Weighting</vt:lpstr>
      <vt:lpstr>Elementary Metrics</vt:lpstr>
      <vt:lpstr>NWEA Growth Percentile</vt:lpstr>
      <vt:lpstr>Sample Elementary School 3rd Grade Reading</vt:lpstr>
      <vt:lpstr>Sample Elementary School All Grades Reading</vt:lpstr>
      <vt:lpstr>Priority Groups</vt:lpstr>
      <vt:lpstr>NWEA Priority Group Growth</vt:lpstr>
      <vt:lpstr>Percent Meeting NWEA Targets</vt:lpstr>
      <vt:lpstr>NWEA Performance Percentile</vt:lpstr>
      <vt:lpstr>Attendance Rate</vt:lpstr>
      <vt:lpstr>Data Quality</vt:lpstr>
      <vt:lpstr>Elementary School Ratings Preliminary cut points</vt:lpstr>
      <vt:lpstr>High School Rating Calculation and Metric Definition</vt:lpstr>
      <vt:lpstr>High School Weighting</vt:lpstr>
      <vt:lpstr>High School Metrics</vt:lpstr>
      <vt:lpstr>EPAS Growth Percentile</vt:lpstr>
      <vt:lpstr>Sample High School 9th Grade EXPLORE</vt:lpstr>
      <vt:lpstr>Sample High School All Grades EPAS</vt:lpstr>
      <vt:lpstr>Priority Groups</vt:lpstr>
      <vt:lpstr>EPAS Priority Group Growth</vt:lpstr>
      <vt:lpstr>Percent Meeting EPAS Targets</vt:lpstr>
      <vt:lpstr>EPAS Performance Percentile</vt:lpstr>
      <vt:lpstr>Early College and Career Credentials</vt:lpstr>
      <vt:lpstr>Freshmen On-Track  </vt:lpstr>
      <vt:lpstr>One-Year Dropout Rate</vt:lpstr>
      <vt:lpstr>Four-Year Graduation Rate</vt:lpstr>
      <vt:lpstr>Attendance Rate</vt:lpstr>
      <vt:lpstr>Data Quality</vt:lpstr>
      <vt:lpstr>High School Ratings Preliminary cut points</vt:lpstr>
      <vt:lpstr>Combining ES &amp; HS Ratings</vt:lpstr>
      <vt:lpstr>Alternative/Option School Rating Calculation and Metric Definition</vt:lpstr>
      <vt:lpstr>Alternative School Weighting</vt:lpstr>
      <vt:lpstr>Alternative School Metrics</vt:lpstr>
      <vt:lpstr>Average Student Growth Percentile</vt:lpstr>
      <vt:lpstr>Percent Meeting Student Growth Targets</vt:lpstr>
      <vt:lpstr>One-Year Graduation Rate</vt:lpstr>
      <vt:lpstr>Credit Attainment</vt:lpstr>
      <vt:lpstr>Annual Stabilization Rate</vt:lpstr>
      <vt:lpstr>Attendance Rate</vt:lpstr>
      <vt:lpstr>Growth in Attendance Rate</vt:lpstr>
      <vt:lpstr>Alternative School Ratings</vt:lpstr>
      <vt:lpstr>High Proportion IEP Schools</vt:lpstr>
      <vt:lpstr>FAQ from your responses to Version 1.0 &amp; 2.0</vt:lpstr>
      <vt:lpstr>Performance Policy FAQs General FAQ (1/4)</vt:lpstr>
      <vt:lpstr>Performance Policy FAQs General FAQ (2/4)</vt:lpstr>
      <vt:lpstr>Performance Policy FAQs General FAQ (3/4)</vt:lpstr>
      <vt:lpstr>Performance Policy FAQs General FAQ (4/4)</vt:lpstr>
      <vt:lpstr>Performance Policy FAQs FAQ: Elementary Metrics (1/2)</vt:lpstr>
      <vt:lpstr>Performance Policy FAQs FAQ: Elementary Metrics (2/2)</vt:lpstr>
      <vt:lpstr>Performance Policy FAQs FAQ: High School Metrics (1/2)</vt:lpstr>
      <vt:lpstr>Performance Policy FAQs FAQ: High School Metrics (2/2)</vt:lpstr>
    </vt:vector>
  </TitlesOfParts>
  <Company>Chicago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Accountability Policy</dc:title>
  <dc:creator>rcrosby</dc:creator>
  <cp:lastModifiedBy>Christopher Haid</cp:lastModifiedBy>
  <cp:revision>241</cp:revision>
  <cp:lastPrinted>2013-06-08T18:22:15Z</cp:lastPrinted>
  <dcterms:created xsi:type="dcterms:W3CDTF">2013-04-30T20:52:50Z</dcterms:created>
  <dcterms:modified xsi:type="dcterms:W3CDTF">2013-06-13T21:16:59Z</dcterms:modified>
</cp:coreProperties>
</file>