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4" r:id="rId6"/>
    <p:sldId id="267" r:id="rId7"/>
    <p:sldId id="268" r:id="rId8"/>
    <p:sldId id="271" r:id="rId9"/>
    <p:sldId id="281" r:id="rId10"/>
    <p:sldId id="272" r:id="rId11"/>
    <p:sldId id="273" r:id="rId12"/>
    <p:sldId id="266" r:id="rId13"/>
    <p:sldId id="275" r:id="rId14"/>
    <p:sldId id="276" r:id="rId15"/>
    <p:sldId id="278" r:id="rId16"/>
    <p:sldId id="279" r:id="rId17"/>
    <p:sldId id="280" r:id="rId18"/>
    <p:sldId id="274"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tags" Target="../tags/tag3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openxmlformats.org/officeDocument/2006/relationships/tags" Target="../tags/tag40.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image" Target="../media/image16.emf"/><Relationship Id="rId3" Type="http://schemas.openxmlformats.org/officeDocument/2006/relationships/oleObject" Target="../embeddings/oleObject4.bin"/><Relationship Id="rId2" Type="http://schemas.openxmlformats.org/officeDocument/2006/relationships/tags" Target="../tags/tag4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xml"/><Relationship Id="rId5" Type="http://schemas.openxmlformats.org/officeDocument/2006/relationships/tags" Target="../tags/tag46.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45.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4.xml"/><Relationship Id="rId5" Type="http://schemas.openxmlformats.org/officeDocument/2006/relationships/tags" Target="../tags/tag49.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48.xml"/><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4.xml"/><Relationship Id="rId5" Type="http://schemas.openxmlformats.org/officeDocument/2006/relationships/tags" Target="../tags/tag5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8.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tags" Target="../tags/tag20.xml"/><Relationship Id="rId11" Type="http://schemas.openxmlformats.org/officeDocument/2006/relationships/notesSlide" Target="../notesSlides/notesSlide4.xml"/><Relationship Id="rId10" Type="http://schemas.openxmlformats.org/officeDocument/2006/relationships/vmlDrawing" Target="../drawings/vmlDrawing1.v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9.png"/><Relationship Id="rId2" Type="http://schemas.openxmlformats.org/officeDocument/2006/relationships/tags" Target="../tags/tag30.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xml"/><Relationship Id="rId5" Type="http://schemas.openxmlformats.org/officeDocument/2006/relationships/tags" Target="../tags/tag3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4848225" y="1222375"/>
            <a:ext cx="7474585" cy="1893570"/>
          </a:xfrm>
        </p:spPr>
        <p:txBody>
          <a:bodyPr/>
          <a:p>
            <a:r>
              <a:rPr lang="zh-CN" altLang="zh-CN" dirty="0" smtClean="0">
                <a:sym typeface="+mn-ea"/>
              </a:rPr>
              <a:t>基于卡尔曼滤波器的</a:t>
            </a:r>
            <a:r>
              <a:rPr lang="en-US" altLang="zh-CN" dirty="0" smtClean="0">
                <a:sym typeface="+mn-ea"/>
              </a:rPr>
              <a:t>PID</a:t>
            </a:r>
            <a:r>
              <a:rPr lang="zh-CN" altLang="zh-CN" dirty="0" smtClean="0">
                <a:sym typeface="+mn-ea"/>
              </a:rPr>
              <a:t>设计</a:t>
            </a:r>
            <a:endParaRPr lang="en-US" altLang="zh-CN" dirty="0" smtClean="0">
              <a:sym typeface="+mn-ea"/>
            </a:endParaRPr>
          </a:p>
        </p:txBody>
      </p:sp>
      <p:sp>
        <p:nvSpPr>
          <p:cNvPr id="5" name="副标题 4"/>
          <p:cNvSpPr>
            <a:spLocks noGrp="1"/>
          </p:cNvSpPr>
          <p:nvPr>
            <p:ph type="subTitle" idx="1"/>
          </p:nvPr>
        </p:nvSpPr>
        <p:spPr/>
        <p:txBody>
          <a:bodyPr>
            <a:noAutofit/>
          </a:bodyPr>
          <a:p>
            <a:r>
              <a:rPr lang="zh-CN" altLang="en-US" sz="2800"/>
              <a:t>主讲人：方铖 </a:t>
            </a:r>
            <a:endParaRPr lang="zh-CN" altLang="en-US" sz="2800"/>
          </a:p>
          <a:p>
            <a:r>
              <a:rPr lang="en-US" altLang="zh-CN" sz="2800"/>
              <a:t>3117306123</a:t>
            </a:r>
            <a:endParaRPr lang="en-US" altLang="zh-CN" sz="2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阶跃信号</a:t>
            </a: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 name="内容占位符 1"/>
          <p:cNvPicPr>
            <a:picLocks noChangeAspect="1"/>
          </p:cNvPicPr>
          <p:nvPr>
            <p:ph sz="half" idx="1"/>
          </p:nvPr>
        </p:nvPicPr>
        <p:blipFill>
          <a:blip r:embed="rId3"/>
          <a:stretch>
            <a:fillRect/>
          </a:stretch>
        </p:blipFill>
        <p:spPr>
          <a:xfrm>
            <a:off x="838200" y="2552700"/>
            <a:ext cx="5181600" cy="2896870"/>
          </a:xfrm>
          <a:prstGeom prst="rect">
            <a:avLst/>
          </a:prstGeom>
        </p:spPr>
      </p:pic>
      <p:pic>
        <p:nvPicPr>
          <p:cNvPr id="7" name="内容占位符 6"/>
          <p:cNvPicPr>
            <a:picLocks noChangeAspect="1"/>
          </p:cNvPicPr>
          <p:nvPr>
            <p:ph sz="half" idx="2"/>
          </p:nvPr>
        </p:nvPicPr>
        <p:blipFill>
          <a:blip r:embed="rId4"/>
          <a:stretch>
            <a:fillRect/>
          </a:stretch>
        </p:blipFill>
        <p:spPr>
          <a:xfrm>
            <a:off x="6172200" y="2579370"/>
            <a:ext cx="5181600" cy="2842895"/>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正弦信号</a:t>
            </a: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 name="内容占位符 1"/>
          <p:cNvPicPr>
            <a:picLocks noChangeAspect="1"/>
          </p:cNvPicPr>
          <p:nvPr>
            <p:ph sz="half" idx="1"/>
          </p:nvPr>
        </p:nvPicPr>
        <p:blipFill>
          <a:blip r:embed="rId3"/>
          <a:stretch>
            <a:fillRect/>
          </a:stretch>
        </p:blipFill>
        <p:spPr>
          <a:xfrm>
            <a:off x="838200" y="2569845"/>
            <a:ext cx="5181600" cy="2861945"/>
          </a:xfrm>
          <a:prstGeom prst="rect">
            <a:avLst/>
          </a:prstGeom>
        </p:spPr>
      </p:pic>
      <p:pic>
        <p:nvPicPr>
          <p:cNvPr id="7" name="内容占位符 6"/>
          <p:cNvPicPr>
            <a:picLocks noChangeAspect="1"/>
          </p:cNvPicPr>
          <p:nvPr>
            <p:ph sz="half" idx="2"/>
          </p:nvPr>
        </p:nvPicPr>
        <p:blipFill>
          <a:blip r:embed="rId4"/>
          <a:stretch>
            <a:fillRect/>
          </a:stretch>
        </p:blipFill>
        <p:spPr>
          <a:xfrm>
            <a:off x="6172200" y="2569845"/>
            <a:ext cx="5181600" cy="2861945"/>
          </a:xfrm>
          <a:prstGeom prst="rect">
            <a:avLst/>
          </a:prstGeom>
        </p:spPr>
      </p:pic>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lstStyle/>
          <a:p>
            <a:r>
              <a:rPr lang="en-US" altLang="zh-CN" dirty="0" smtClean="0"/>
              <a:t>LOREM IPSUM DOLOR</a:t>
            </a:r>
            <a:endParaRPr lang="zh-CN" altLang="en-US" dirty="0"/>
          </a:p>
        </p:txBody>
      </p:sp>
      <p:graphicFrame>
        <p:nvGraphicFramePr>
          <p:cNvPr id="9" name="内容占位符 8"/>
          <p:cNvGraphicFramePr>
            <a:graphicFrameLocks noChangeAspect="1"/>
          </p:cNvGraphicFramePr>
          <p:nvPr>
            <p:ph idx="1"/>
          </p:nvPr>
        </p:nvGraphicFramePr>
        <p:xfrm>
          <a:off x="1078865" y="2670175"/>
          <a:ext cx="10033000" cy="2514600"/>
        </p:xfrm>
        <a:graphic>
          <a:graphicData uri="http://schemas.openxmlformats.org/presentationml/2006/ole">
            <mc:AlternateContent xmlns:mc="http://schemas.openxmlformats.org/markup-compatibility/2006">
              <mc:Choice xmlns:v="urn:schemas-microsoft-com:vml" Requires="v">
                <p:oleObj spid="_x0000_s10" name="" r:id="rId3" imgW="10033000" imgH="2514600" progId="Visio.Drawing.11">
                  <p:embed/>
                </p:oleObj>
              </mc:Choice>
              <mc:Fallback>
                <p:oleObj name="" r:id="rId3" imgW="10033000" imgH="2514600" progId="Visio.Drawing.11">
                  <p:embed/>
                  <p:pic>
                    <p:nvPicPr>
                      <p:cNvPr id="0" name="图片 9"/>
                      <p:cNvPicPr/>
                      <p:nvPr/>
                    </p:nvPicPr>
                    <p:blipFill>
                      <a:blip r:embed="rId4"/>
                      <a:stretch>
                        <a:fillRect/>
                      </a:stretch>
                    </p:blipFill>
                    <p:spPr>
                      <a:xfrm>
                        <a:off x="1078865" y="2670175"/>
                        <a:ext cx="10033000" cy="2514600"/>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斜坡信号</a:t>
            </a: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ChangeAspect="1"/>
          </p:cNvPicPr>
          <p:nvPr>
            <p:ph sz="half" idx="1"/>
          </p:nvPr>
        </p:nvPicPr>
        <p:blipFill>
          <a:blip r:embed="rId3"/>
          <a:stretch>
            <a:fillRect/>
          </a:stretch>
        </p:blipFill>
        <p:spPr>
          <a:xfrm>
            <a:off x="6172200" y="2668905"/>
            <a:ext cx="5181600" cy="2797175"/>
          </a:xfrm>
          <a:prstGeom prst="rect">
            <a:avLst/>
          </a:prstGeom>
        </p:spPr>
      </p:pic>
      <p:pic>
        <p:nvPicPr>
          <p:cNvPr id="11" name="内容占位符 10"/>
          <p:cNvPicPr>
            <a:picLocks noChangeAspect="1"/>
          </p:cNvPicPr>
          <p:nvPr>
            <p:ph sz="half" idx="2"/>
          </p:nvPr>
        </p:nvPicPr>
        <p:blipFill>
          <a:blip r:embed="rId4"/>
          <a:stretch>
            <a:fillRect/>
          </a:stretch>
        </p:blipFill>
        <p:spPr>
          <a:xfrm>
            <a:off x="1123950" y="2692400"/>
            <a:ext cx="5181600" cy="2773680"/>
          </a:xfrm>
          <a:prstGeom prst="rect">
            <a:avLst/>
          </a:prstGeom>
        </p:spPr>
      </p:pic>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dirty="0"/>
              <a:t>阶跃信号</a:t>
            </a:r>
            <a:r>
              <a:rPr lang="zh-CN" altLang="en-US" dirty="0">
                <a:sym typeface="+mn-ea"/>
              </a:rPr>
              <a:t>kp=8.0;ki=10</a:t>
            </a:r>
            <a:r>
              <a:rPr lang="en-US" altLang="zh-CN" dirty="0">
                <a:sym typeface="+mn-ea"/>
              </a:rPr>
              <a:t>0</a:t>
            </a:r>
            <a:r>
              <a:rPr lang="zh-CN" altLang="en-US" dirty="0">
                <a:sym typeface="+mn-ea"/>
              </a:rPr>
              <a:t>;kd=0.2;</a:t>
            </a:r>
            <a:br>
              <a:rPr lang="zh-CN" altLang="en-US" dirty="0"/>
            </a:b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内容占位符 7"/>
          <p:cNvPicPr>
            <a:picLocks noChangeAspect="1"/>
          </p:cNvPicPr>
          <p:nvPr>
            <p:ph sz="half" idx="2"/>
          </p:nvPr>
        </p:nvPicPr>
        <p:blipFill>
          <a:blip r:embed="rId3"/>
          <a:stretch>
            <a:fillRect/>
          </a:stretch>
        </p:blipFill>
        <p:spPr>
          <a:xfrm>
            <a:off x="6172200" y="2573020"/>
            <a:ext cx="5181600" cy="2855595"/>
          </a:xfrm>
          <a:prstGeom prst="rect">
            <a:avLst/>
          </a:prstGeom>
        </p:spPr>
      </p:pic>
      <p:pic>
        <p:nvPicPr>
          <p:cNvPr id="9" name="内容占位符 8"/>
          <p:cNvPicPr>
            <a:picLocks noChangeAspect="1"/>
          </p:cNvPicPr>
          <p:nvPr>
            <p:ph sz="half" idx="1"/>
          </p:nvPr>
        </p:nvPicPr>
        <p:blipFill>
          <a:blip r:embed="rId4"/>
          <a:stretch>
            <a:fillRect/>
          </a:stretch>
        </p:blipFill>
        <p:spPr>
          <a:xfrm>
            <a:off x="838200" y="2597785"/>
            <a:ext cx="5181600" cy="2806700"/>
          </a:xfrm>
          <a:prstGeom prst="rect">
            <a:avLst/>
          </a:prstGeom>
        </p:spPr>
      </p:pic>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kp=80.0;ki=10;kd=0.2;</a:t>
            </a: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ChangeAspect="1"/>
          </p:cNvPicPr>
          <p:nvPr>
            <p:ph sz="half" idx="2"/>
          </p:nvPr>
        </p:nvPicPr>
        <p:blipFill>
          <a:blip r:embed="rId3"/>
          <a:stretch>
            <a:fillRect/>
          </a:stretch>
        </p:blipFill>
        <p:spPr>
          <a:xfrm>
            <a:off x="6172200" y="2620010"/>
            <a:ext cx="5181600" cy="2762250"/>
          </a:xfrm>
          <a:prstGeom prst="rect">
            <a:avLst/>
          </a:prstGeom>
        </p:spPr>
      </p:pic>
      <p:pic>
        <p:nvPicPr>
          <p:cNvPr id="9" name="内容占位符 8"/>
          <p:cNvPicPr>
            <a:picLocks noChangeAspect="1"/>
          </p:cNvPicPr>
          <p:nvPr>
            <p:ph sz="half" idx="1"/>
          </p:nvPr>
        </p:nvPicPr>
        <p:blipFill>
          <a:blip r:embed="rId4"/>
          <a:stretch>
            <a:fillRect/>
          </a:stretch>
        </p:blipFill>
        <p:spPr>
          <a:xfrm>
            <a:off x="838200" y="2580640"/>
            <a:ext cx="5181600" cy="2840355"/>
          </a:xfrm>
          <a:prstGeom prst="rect">
            <a:avLst/>
          </a:prstGeom>
        </p:spPr>
      </p:pic>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3131087" flipV="1">
            <a:off x="4166776" y="625108"/>
            <a:ext cx="4245500" cy="5339068"/>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880" kern="0">
              <a:solidFill>
                <a:srgbClr val="FFFFFF"/>
              </a:solidFill>
              <a:latin typeface="Calibri" panose="020F0502020204030204"/>
              <a:ea typeface="幼圆" panose="02010509060101010101" charset="-122"/>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a:xfrm>
            <a:off x="942975" y="365125"/>
            <a:ext cx="10515600" cy="917765"/>
          </a:xfrm>
        </p:spPr>
        <p:txBody>
          <a:bodyPr/>
          <a:lstStyle/>
          <a:p>
            <a:r>
              <a:rPr lang="zh-CN" altLang="en-US" dirty="0"/>
              <a:t>选题依据</a:t>
            </a:r>
            <a:endParaRPr lang="zh-CN" altLang="en-US" dirty="0"/>
          </a:p>
        </p:txBody>
      </p:sp>
      <p:sp>
        <p:nvSpPr>
          <p:cNvPr id="3" name="内容占位符 2"/>
          <p:cNvSpPr>
            <a:spLocks noGrp="1"/>
          </p:cNvSpPr>
          <p:nvPr>
            <p:ph idx="1"/>
            <p:custDataLst>
              <p:tags r:id="rId3"/>
            </p:custDataLst>
          </p:nvPr>
        </p:nvSpPr>
        <p:spPr/>
        <p:txBody>
          <a:bodyPr>
            <a:normAutofit/>
          </a:bodyPr>
          <a:lstStyle/>
          <a:p>
            <a:pPr>
              <a:lnSpc>
                <a:spcPct val="130000"/>
              </a:lnSpc>
            </a:pPr>
            <a:r>
              <a:rPr dirty="0"/>
              <a:t>卡尔曼滤波在信号处理与系统控制领域应用广泛</a:t>
            </a:r>
            <a:r>
              <a:rPr lang="zh-CN" dirty="0"/>
              <a:t>。</a:t>
            </a:r>
            <a:r>
              <a:rPr dirty="0">
                <a:sym typeface="+mn-ea"/>
              </a:rPr>
              <a:t>常应用于目标跟踪系统。</a:t>
            </a:r>
            <a:r>
              <a:rPr dirty="0"/>
              <a:t>但目标的位置、速度、加速度的测量值往往在任何时候都有噪声。卡尔曼滤波利用目标的动态信息,设法去掉噪声的影响，得到一个关于目标位置的好的估计。这个估计可以是对当前目标位置的估计(滤波)，也可以是对于将来位置的估计(预测)，也可以是对过去位置的估计(插值或平滑)。</a:t>
            </a:r>
            <a:endParaRPr dirty="0"/>
          </a:p>
          <a:p>
            <a:pPr>
              <a:lnSpc>
                <a:spcPct val="130000"/>
              </a:lnSpc>
            </a:pPr>
            <a:endParaRPr lang="zh-CN" dirty="0">
              <a:sym typeface="+mn-ea"/>
            </a:endParaRPr>
          </a:p>
          <a:p>
            <a:pPr>
              <a:lnSpc>
                <a:spcPct val="130000"/>
              </a:lnSpc>
            </a:pPr>
            <a:r>
              <a:rPr lang="zh-CN" dirty="0">
                <a:sym typeface="+mn-ea"/>
              </a:rPr>
              <a:t>测绘数据处理与变形监测方面，卡尔曼滤波有非常广泛的应用</a:t>
            </a:r>
            <a:endParaRPr lang="zh-CN" dirty="0"/>
          </a:p>
          <a:p>
            <a:pPr>
              <a:lnSpc>
                <a:spcPct val="130000"/>
              </a:lnSpc>
            </a:pPr>
            <a:endParaRPr dirty="0"/>
          </a:p>
        </p:txBody>
      </p:sp>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sym typeface="+mn-ea"/>
              </a:rPr>
              <a:t>卡尔曼滤波的简介</a:t>
            </a:r>
            <a:br>
              <a:rPr lang="zh-CN" altLang="en-US" dirty="0"/>
            </a:br>
            <a:endParaRPr lang="zh-CN" altLang="en-US" dirty="0"/>
          </a:p>
        </p:txBody>
      </p:sp>
      <p:pic>
        <p:nvPicPr>
          <p:cNvPr id="7" name="图片占位符 6"/>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t="813" b="813"/>
          <a:stretch>
            <a:fillRect/>
          </a:stretch>
        </p:blipFill>
        <p:spPr>
          <a:xfrm>
            <a:off x="5751195" y="695325"/>
            <a:ext cx="5975985" cy="5232400"/>
          </a:xfrm>
        </p:spPr>
      </p:pic>
      <p:sp>
        <p:nvSpPr>
          <p:cNvPr id="6" name="文本占位符 5"/>
          <p:cNvSpPr>
            <a:spLocks noGrp="1"/>
          </p:cNvSpPr>
          <p:nvPr>
            <p:ph type="body" sz="half" idx="2"/>
            <p:custDataLst>
              <p:tags r:id="rId4"/>
            </p:custDataLst>
          </p:nvPr>
        </p:nvSpPr>
        <p:spPr/>
        <p:txBody>
          <a:bodyPr/>
          <a:lstStyle/>
          <a:p>
            <a:r>
              <a:rPr dirty="0">
                <a:sym typeface="+mn-ea"/>
              </a:rPr>
              <a:t>1960 年，卡尔曼发表了用递归方法解决离散数据线性滤波问题的论文在这篇文章里，一种克服了维纳滤波缺点的新方法被提出来，这就是我们今天称之为卡尔曼滤波的方法。卡尔曼滤波应用广泛且功能强大，它可以估计信号的过去和当前状态，甚至能估计将来的状态，即使并不知道模型的确切性质</a:t>
            </a:r>
            <a:endParaRPr lang="zh-CN" altLang="en-US" dirty="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normAutofit/>
          </a:bodyPr>
          <a:lstStyle/>
          <a:p>
            <a:r>
              <a:rPr lang="zh-CN" altLang="en-US" dirty="0"/>
              <a:t>理论思想</a:t>
            </a:r>
            <a:endParaRPr lang="zh-CN" altLang="en-US" dirty="0"/>
          </a:p>
        </p:txBody>
      </p:sp>
      <p:sp>
        <p:nvSpPr>
          <p:cNvPr id="3" name="内容占位符 2"/>
          <p:cNvSpPr>
            <a:spLocks noGrp="1"/>
          </p:cNvSpPr>
          <p:nvPr>
            <p:ph idx="1"/>
            <p:custDataLst>
              <p:tags r:id="rId3"/>
            </p:custDataLst>
          </p:nvPr>
        </p:nvSpPr>
        <p:spPr>
          <a:xfrm>
            <a:off x="838200" y="1354825"/>
            <a:ext cx="10515600" cy="4498288"/>
          </a:xfrm>
        </p:spPr>
        <p:txBody>
          <a:bodyPr>
            <a:normAutofit lnSpcReduction="10000"/>
          </a:bodyPr>
          <a:lstStyle/>
          <a:p>
            <a:pPr marL="0" indent="0">
              <a:lnSpc>
                <a:spcPct val="130000"/>
              </a:lnSpc>
              <a:buNone/>
            </a:pPr>
            <a:endParaRPr lang="zh-CN" altLang="en-US" dirty="0"/>
          </a:p>
          <a:p>
            <a:pPr>
              <a:lnSpc>
                <a:spcPct val="130000"/>
              </a:lnSpc>
            </a:pPr>
            <a:r>
              <a:rPr lang="en-US" altLang="zh-CN" dirty="0"/>
              <a:t>卡尔曼滤波属于一种软件滤波方法，其基本思想</a:t>
            </a:r>
            <a:r>
              <a:rPr lang="zh-CN" altLang="en-US" dirty="0"/>
              <a:t>精髓</a:t>
            </a:r>
            <a:r>
              <a:rPr lang="en-US" altLang="zh-CN" dirty="0"/>
              <a:t>是：</a:t>
            </a:r>
            <a:endParaRPr lang="zh-CN" altLang="en-US" dirty="0"/>
          </a:p>
          <a:p>
            <a:pPr marL="0" indent="0">
              <a:lnSpc>
                <a:spcPct val="130000"/>
              </a:lnSpc>
              <a:buNone/>
            </a:pPr>
            <a:r>
              <a:rPr lang="en-US" altLang="zh-CN" dirty="0"/>
              <a:t>1</a:t>
            </a:r>
            <a:r>
              <a:rPr lang="zh-CN" altLang="en-US" dirty="0"/>
              <a:t>、</a:t>
            </a:r>
            <a:r>
              <a:rPr lang="en-US" altLang="zh-CN" dirty="0"/>
              <a:t>采用信号与噪声的状态空间模型</a:t>
            </a:r>
            <a:r>
              <a:rPr lang="zh-CN" altLang="en-US" dirty="0"/>
              <a:t>；</a:t>
            </a:r>
            <a:endParaRPr lang="zh-CN" altLang="en-US" dirty="0"/>
          </a:p>
          <a:p>
            <a:pPr marL="0" indent="0">
              <a:lnSpc>
                <a:spcPct val="130000"/>
              </a:lnSpc>
              <a:buNone/>
            </a:pPr>
            <a:r>
              <a:rPr lang="en-US" altLang="zh-CN" dirty="0"/>
              <a:t>2</a:t>
            </a:r>
            <a:r>
              <a:rPr lang="zh-CN" altLang="en-US" dirty="0"/>
              <a:t>、</a:t>
            </a:r>
            <a:r>
              <a:rPr lang="en-US" altLang="zh-CN" dirty="0"/>
              <a:t>利用前一时刻的估计值和当前时刻的观测值来更新对状态变量的估计，求出当前时刻的估计值</a:t>
            </a:r>
            <a:r>
              <a:rPr lang="zh-CN" altLang="en-US" dirty="0"/>
              <a:t>；</a:t>
            </a:r>
            <a:endParaRPr lang="zh-CN" altLang="en-US" dirty="0"/>
          </a:p>
          <a:p>
            <a:pPr marL="0" indent="0">
              <a:lnSpc>
                <a:spcPct val="130000"/>
              </a:lnSpc>
              <a:buNone/>
            </a:pPr>
            <a:r>
              <a:rPr lang="en-US" altLang="zh-CN" dirty="0"/>
              <a:t>3</a:t>
            </a:r>
            <a:r>
              <a:rPr lang="zh-CN" altLang="en-US" dirty="0"/>
              <a:t>、</a:t>
            </a:r>
            <a:r>
              <a:rPr lang="en-US" altLang="zh-CN" dirty="0"/>
              <a:t>算法根据建立的系统方程和观测方程对需要处理的信号做出满足最小均方误差的估计。</a:t>
            </a:r>
            <a:endParaRPr lang="en-US" altLang="zh-CN" dirty="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normAutofit/>
          </a:bodyPr>
          <a:lstStyle/>
          <a:p>
            <a:r>
              <a:rPr lang="zh-CN" altLang="en-US" dirty="0"/>
              <a:t>对模型离散化</a:t>
            </a:r>
            <a:endParaRPr lang="zh-CN" altLang="en-US" dirty="0"/>
          </a:p>
        </p:txBody>
      </p:sp>
      <p:graphicFrame>
        <p:nvGraphicFramePr>
          <p:cNvPr id="5" name="对象 4">
            <a:hlinkClick r:id="" action="ppaction://ole?verb="/>
          </p:cNvPr>
          <p:cNvGraphicFramePr>
            <a:graphicFrameLocks noChangeAspect="1"/>
          </p:cNvGraphicFramePr>
          <p:nvPr/>
        </p:nvGraphicFramePr>
        <p:xfrm>
          <a:off x="5638800" y="3329305"/>
          <a:ext cx="914400" cy="198755"/>
        </p:xfrm>
        <a:graphic>
          <a:graphicData uri="http://schemas.openxmlformats.org/presentationml/2006/ole">
            <mc:AlternateContent xmlns:mc="http://schemas.openxmlformats.org/markup-compatibility/2006">
              <mc:Choice xmlns:v="urn:schemas-microsoft-com:vml" Requires="v">
                <p:oleObj spid="_x0000_s1025" name="" r:id="rId3" imgW="914400" imgH="198755" progId="Equation.KSEE3">
                  <p:embed/>
                </p:oleObj>
              </mc:Choice>
              <mc:Fallback>
                <p:oleObj name="" r:id="rId3" imgW="914400" imgH="198755" progId="Equation.KSEE3">
                  <p:embed/>
                  <p:pic>
                    <p:nvPicPr>
                      <p:cNvPr id="0" name="图片 1024"/>
                      <p:cNvPicPr/>
                      <p:nvPr/>
                    </p:nvPicPr>
                    <p:blipFill>
                      <a:blip r:embed="rId4"/>
                      <a:stretch>
                        <a:fillRect/>
                      </a:stretch>
                    </p:blipFill>
                    <p:spPr>
                      <a:xfrm>
                        <a:off x="5638800" y="3329305"/>
                        <a:ext cx="914400" cy="198755"/>
                      </a:xfrm>
                      <a:prstGeom prst="rect">
                        <a:avLst/>
                      </a:prstGeom>
                    </p:spPr>
                  </p:pic>
                </p:oleObj>
              </mc:Fallback>
            </mc:AlternateContent>
          </a:graphicData>
        </a:graphic>
      </p:graphicFrame>
      <p:graphicFrame>
        <p:nvGraphicFramePr>
          <p:cNvPr id="10" name="内容占位符 9"/>
          <p:cNvGraphicFramePr>
            <a:graphicFrameLocks noChangeAspect="1"/>
          </p:cNvGraphicFramePr>
          <p:nvPr>
            <p:ph idx="1"/>
          </p:nvPr>
        </p:nvGraphicFramePr>
        <p:xfrm>
          <a:off x="1779270" y="1910715"/>
          <a:ext cx="7144385" cy="1910080"/>
        </p:xfrm>
        <a:graphic>
          <a:graphicData uri="http://schemas.openxmlformats.org/presentationml/2006/ole">
            <mc:AlternateContent xmlns:mc="http://schemas.openxmlformats.org/markup-compatibility/2006">
              <mc:Choice xmlns:v="urn:schemas-microsoft-com:vml" Requires="v">
                <p:oleObj spid="_x0000_s11" name="" r:id="rId5" imgW="3327400" imgH="889000" progId="Equation.DSMT4">
                  <p:embed/>
                </p:oleObj>
              </mc:Choice>
              <mc:Fallback>
                <p:oleObj name="" r:id="rId5" imgW="3327400" imgH="889000" progId="Equation.DSMT4">
                  <p:embed/>
                  <p:pic>
                    <p:nvPicPr>
                      <p:cNvPr id="0" name="图片 10"/>
                      <p:cNvPicPr/>
                      <p:nvPr/>
                    </p:nvPicPr>
                    <p:blipFill>
                      <a:blip r:embed="rId6"/>
                      <a:stretch>
                        <a:fillRect/>
                      </a:stretch>
                    </p:blipFill>
                    <p:spPr>
                      <a:xfrm>
                        <a:off x="1779270" y="1910715"/>
                        <a:ext cx="7144385" cy="1910080"/>
                      </a:xfrm>
                      <a:prstGeom prst="rect">
                        <a:avLst/>
                      </a:prstGeom>
                    </p:spPr>
                  </p:pic>
                </p:oleObj>
              </mc:Fallback>
            </mc:AlternateContent>
          </a:graphicData>
        </a:graphic>
      </p:graphicFrame>
      <p:sp>
        <p:nvSpPr>
          <p:cNvPr id="14" name="内容占位符 2"/>
          <p:cNvSpPr>
            <a:spLocks noGrp="1"/>
          </p:cNvSpPr>
          <p:nvPr>
            <p:custDataLst>
              <p:tags r:id="rId7"/>
            </p:custDataLst>
          </p:nvPr>
        </p:nvSpPr>
        <p:spPr>
          <a:xfrm>
            <a:off x="1684655" y="3820795"/>
            <a:ext cx="9164320" cy="1326515"/>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endParaRPr lang="zh-CN" altLang="en-US" dirty="0"/>
          </a:p>
          <a:p>
            <a:pPr marL="0" indent="0">
              <a:lnSpc>
                <a:spcPct val="130000"/>
              </a:lnSpc>
              <a:buNone/>
            </a:pPr>
            <a:r>
              <a:rPr dirty="0"/>
              <a:t>A ， B ， </a:t>
            </a:r>
            <a:r>
              <a:rPr lang="en-US" dirty="0"/>
              <a:t>C</a:t>
            </a:r>
            <a:r>
              <a:rPr dirty="0"/>
              <a:t> 我们统称为状态变换矩阵， 是状态变换过程中的调整系数，是从建立的系统数学模型中导出来的，这儿我们假设它们是常数。</a:t>
            </a:r>
            <a:endParaRPr dirty="0"/>
          </a:p>
        </p:txBody>
      </p:sp>
    </p:spTree>
    <p:custDataLst>
      <p:tags r:id="rId8"/>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lstStyle/>
          <a:p>
            <a:r>
              <a:rPr lang="zh-CN" altLang="en-US" dirty="0"/>
              <a:t>卡尔曼滤波器的设计</a:t>
            </a:r>
            <a:endParaRPr lang="zh-CN" altLang="en-US" dirty="0"/>
          </a:p>
        </p:txBody>
      </p:sp>
      <p:graphicFrame>
        <p:nvGraphicFramePr>
          <p:cNvPr id="9" name="内容占位符 8">
            <a:hlinkClick r:id="" action="ppaction://ole?verb="/>
          </p:cNvPr>
          <p:cNvGraphicFramePr>
            <a:graphicFrameLocks noChangeAspect="1"/>
          </p:cNvGraphicFramePr>
          <p:nvPr>
            <p:ph idx="1"/>
          </p:nvPr>
        </p:nvGraphicFramePr>
        <p:xfrm>
          <a:off x="2284095" y="2061210"/>
          <a:ext cx="7297420" cy="3683000"/>
        </p:xfrm>
        <a:graphic>
          <a:graphicData uri="http://schemas.openxmlformats.org/presentationml/2006/ole">
            <mc:AlternateContent xmlns:mc="http://schemas.openxmlformats.org/markup-compatibility/2006">
              <mc:Choice xmlns:v="urn:schemas-microsoft-com:vml" Requires="v">
                <p:oleObj spid="_x0000_s2049" name="" r:id="rId3" imgW="2743200" imgH="1384300" progId="Equation.KSEE3">
                  <p:embed/>
                </p:oleObj>
              </mc:Choice>
              <mc:Fallback>
                <p:oleObj name="" r:id="rId3" imgW="2743200" imgH="1384300" progId="Equation.KSEE3">
                  <p:embed/>
                  <p:pic>
                    <p:nvPicPr>
                      <p:cNvPr id="0" name="图片 2048"/>
                      <p:cNvPicPr/>
                      <p:nvPr/>
                    </p:nvPicPr>
                    <p:blipFill>
                      <a:blip r:embed="rId4"/>
                      <a:stretch>
                        <a:fillRect/>
                      </a:stretch>
                    </p:blipFill>
                    <p:spPr>
                      <a:xfrm>
                        <a:off x="2284095" y="2061210"/>
                        <a:ext cx="7297420" cy="3683000"/>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lstStyle/>
          <a:p>
            <a:r>
              <a:rPr lang="zh-CN" altLang="en-US" dirty="0"/>
              <a:t>卡尔曼滤波的另外一种形式</a:t>
            </a:r>
            <a:endParaRPr lang="zh-CN" altLang="en-US" dirty="0"/>
          </a:p>
        </p:txBody>
      </p:sp>
      <p:pic>
        <p:nvPicPr>
          <p:cNvPr id="4" name="内容占位符 3"/>
          <p:cNvPicPr>
            <a:picLocks noChangeAspect="1"/>
          </p:cNvPicPr>
          <p:nvPr>
            <p:ph idx="1"/>
          </p:nvPr>
        </p:nvPicPr>
        <p:blipFill>
          <a:blip r:embed="rId3"/>
          <a:stretch>
            <a:fillRect/>
          </a:stretch>
        </p:blipFill>
        <p:spPr>
          <a:xfrm>
            <a:off x="2275840" y="1627505"/>
            <a:ext cx="5372100" cy="1876425"/>
          </a:xfrm>
          <a:prstGeom prst="rect">
            <a:avLst/>
          </a:prstGeom>
        </p:spPr>
      </p:pic>
      <p:pic>
        <p:nvPicPr>
          <p:cNvPr id="5" name="图片 4"/>
          <p:cNvPicPr>
            <a:picLocks noChangeAspect="1"/>
          </p:cNvPicPr>
          <p:nvPr/>
        </p:nvPicPr>
        <p:blipFill>
          <a:blip r:embed="rId4"/>
          <a:stretch>
            <a:fillRect/>
          </a:stretch>
        </p:blipFill>
        <p:spPr>
          <a:xfrm>
            <a:off x="2275840" y="3767455"/>
            <a:ext cx="6733540" cy="2713990"/>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2"/>
            </p:custDataLst>
          </p:nvPr>
        </p:nvSpPr>
        <p:spPr/>
        <p:txBody>
          <a:bodyPr/>
          <a:lstStyle/>
          <a:p>
            <a:r>
              <a:rPr lang="zh-CN" altLang="en-US" dirty="0"/>
              <a:t>卡尔曼滤波器的设计效果</a:t>
            </a:r>
            <a:endParaRPr lang="zh-CN" altLang="en-US" dirty="0"/>
          </a:p>
        </p:txBody>
      </p:sp>
      <p:pic>
        <p:nvPicPr>
          <p:cNvPr id="6" name="内容占位符 5"/>
          <p:cNvPicPr>
            <a:picLocks noChangeAspect="1"/>
          </p:cNvPicPr>
          <p:nvPr>
            <p:ph idx="1"/>
          </p:nvPr>
        </p:nvPicPr>
        <p:blipFill>
          <a:blip r:embed="rId3"/>
          <a:stretch>
            <a:fillRect/>
          </a:stretch>
        </p:blipFill>
        <p:spPr>
          <a:xfrm>
            <a:off x="1004570" y="1860550"/>
            <a:ext cx="10182225" cy="4133850"/>
          </a:xfrm>
          <a:prstGeom prst="rect">
            <a:avLst/>
          </a:prstGeom>
        </p:spPr>
      </p:pic>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斜坡信号</a:t>
            </a:r>
            <a:endParaRPr lang="zh-CN" altLang="en-US" dirty="0"/>
          </a:p>
        </p:txBody>
      </p:sp>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内容占位符 10"/>
          <p:cNvPicPr>
            <a:picLocks noChangeAspect="1"/>
          </p:cNvPicPr>
          <p:nvPr>
            <p:ph sz="half" idx="1"/>
          </p:nvPr>
        </p:nvPicPr>
        <p:blipFill>
          <a:blip r:embed="rId3"/>
          <a:stretch>
            <a:fillRect/>
          </a:stretch>
        </p:blipFill>
        <p:spPr>
          <a:xfrm>
            <a:off x="838200" y="2537460"/>
            <a:ext cx="5181600" cy="2926715"/>
          </a:xfrm>
          <a:prstGeom prst="rect">
            <a:avLst/>
          </a:prstGeom>
        </p:spPr>
      </p:pic>
      <p:pic>
        <p:nvPicPr>
          <p:cNvPr id="13" name="内容占位符 12"/>
          <p:cNvPicPr>
            <a:picLocks noChangeAspect="1"/>
          </p:cNvPicPr>
          <p:nvPr>
            <p:ph sz="half" idx="2"/>
          </p:nvPr>
        </p:nvPicPr>
        <p:blipFill>
          <a:blip r:embed="rId4"/>
          <a:stretch>
            <a:fillRect/>
          </a:stretch>
        </p:blipFill>
        <p:spPr>
          <a:xfrm>
            <a:off x="6172200" y="2598420"/>
            <a:ext cx="5181600" cy="2804795"/>
          </a:xfrm>
          <a:prstGeom prst="rect">
            <a:avLst/>
          </a:prstGeom>
        </p:spPr>
      </p:pic>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d"/>
  <p:tag name="KSO_WM_UNIT_INDEX" val="1"/>
  <p:tag name="KSO_WM_UNIT_ID" val="custom160539_4*d*1"/>
  <p:tag name="KSO_WM_UNIT_CLEAR" val="0"/>
  <p:tag name="KSO_WM_UNIT_LAYERLEVEL" val="1"/>
  <p:tag name="KSO_WM_UNIT_VALUE" val="1500*1713"/>
  <p:tag name="KSO_WM_UNIT_HIGHLIGHT" val="0"/>
  <p:tag name="KSO_WM_UNIT_COMPATIBLE" val="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4*f*1"/>
  <p:tag name="KSO_WM_UNIT_CLEAR" val="1"/>
  <p:tag name="KSO_WM_UNIT_LAYERLEVEL" val="1"/>
  <p:tag name="KSO_WM_UNIT_VALUE" val="195"/>
  <p:tag name="KSO_WM_UNIT_HIGHLIGHT" val="0"/>
  <p:tag name="KSO_WM_UNIT_COMPATIBLE" val="0"/>
  <p:tag name="KSO_WM_UNIT_PRESET_TEXT_INDEX" val="4"/>
  <p:tag name="KSO_WM_UNIT_PRESET_TEXT_LEN" val="120"/>
</p:tagLst>
</file>

<file path=ppt/tags/tag14.xml><?xml version="1.0" encoding="utf-8"?>
<p:tagLst xmlns:p="http://schemas.openxmlformats.org/presentationml/2006/main">
  <p:tag name="KSO_WM_TEMPLATE_CATEGORY" val="custom"/>
  <p:tag name="KSO_WM_TEMPLATE_INDEX" val="160539"/>
  <p:tag name="KSO_WM_TAG_VERSION" val="1.0"/>
  <p:tag name="KSO_WM_SLIDE_ID" val="custom160539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5.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8.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19.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2.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23.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26.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29.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4.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7.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40.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6.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9.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52.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3.xml><?xml version="1.0" encoding="utf-8"?>
<p:tagLst xmlns:p="http://schemas.openxmlformats.org/presentationml/2006/main">
  <p:tag name="MH" val="20150921114015"/>
  <p:tag name="MH_LIBRARY" val="GRAPHIC"/>
  <p:tag name="MH_ORDER" val="Freeform 6"/>
  <p:tag name="KSO_WM_TAG_VERSION" val="1.0"/>
  <p:tag name="KSO_WM_BEAUTIFY_FLAG" val="#wm#"/>
  <p:tag name="KSO_WM_UNIT_TYPE" val="i"/>
  <p:tag name="KSO_WM_UNIT_ID" val="custom160539_27*i*0"/>
  <p:tag name="KSO_WM_TEMPLATE_CATEGORY" val="custom"/>
  <p:tag name="KSO_WM_TEMPLATE_INDEX" val="160539"/>
  <p:tag name="KSO_WM_UNIT_INDEX" val="0"/>
</p:tagLst>
</file>

<file path=ppt/tags/tag54.xml><?xml version="1.0" encoding="utf-8"?>
<p:tagLst xmlns:p="http://schemas.openxmlformats.org/presentationml/2006/main">
  <p:tag name="MH" val="20150921114015"/>
  <p:tag name="MH_LIBRARY" val="GRAPHIC"/>
  <p:tag name="KSO_WM_TEMPLATE_CATEGORY" val="custom"/>
  <p:tag name="KSO_WM_TEMPLATE_INDEX" val="160539"/>
  <p:tag name="KSO_WM_TAG_VERSION" val="1.0"/>
  <p:tag name="KSO_WM_SLIDE_ID" val="custom160539_27"/>
  <p:tag name="KSO_WM_SLIDE_INDEX" val="27"/>
  <p:tag name="KSO_WM_SLIDE_ITEM_CNT" val="0"/>
  <p:tag name="KSO_WM_SLIDE_TYPE" val="endPage"/>
  <p:tag name="KSO_WM_BEAUTIFY_FLAG" val="#wm#"/>
</p:tagLst>
</file>

<file path=ppt/tags/tag6.xml><?xml version="1.0" encoding="utf-8"?>
<p:tagLst xmlns:p="http://schemas.openxmlformats.org/presentationml/2006/main">
  <p:tag name="KSO_WM_TEMPLATE_CATEGORY" val="custom"/>
  <p:tag name="KSO_WM_TEMPLATE_INDEX" val="160539"/>
</p:tagLst>
</file>

<file path=ppt/tags/tag7.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WPS 演示</Application>
  <PresentationFormat>宽屏</PresentationFormat>
  <Paragraphs>47</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16</vt:i4>
      </vt:variant>
    </vt:vector>
  </HeadingPairs>
  <TitlesOfParts>
    <vt:vector size="31" baseType="lpstr">
      <vt:lpstr>Arial</vt:lpstr>
      <vt:lpstr>宋体</vt:lpstr>
      <vt:lpstr>Wingdings</vt:lpstr>
      <vt:lpstr>Calibri</vt:lpstr>
      <vt:lpstr>微软雅黑</vt:lpstr>
      <vt:lpstr>Arial Narrow</vt:lpstr>
      <vt:lpstr>黑体</vt:lpstr>
      <vt:lpstr>Arial Unicode MS</vt:lpstr>
      <vt:lpstr>Calibri</vt:lpstr>
      <vt:lpstr>幼圆</vt:lpstr>
      <vt:lpstr>A000120140530A99PPBG</vt:lpstr>
      <vt:lpstr>Equation.KSEE3</vt:lpstr>
      <vt:lpstr>Equation.DSMT4</vt:lpstr>
      <vt:lpstr>Equation.KSEE3</vt:lpstr>
      <vt:lpstr>Visio.Drawing.11</vt:lpstr>
      <vt:lpstr>双馈风机低压穿越故障的先进PID控制</vt:lpstr>
      <vt:lpstr>背景</vt:lpstr>
      <vt:lpstr>LOREM IPSUM DOLOR</vt:lpstr>
      <vt:lpstr>LOREM IPSUM DOLOR</vt:lpstr>
      <vt:lpstr>LOREM IPSUM DOLOR</vt:lpstr>
      <vt:lpstr>LOREM IPSUM DOLOR</vt:lpstr>
      <vt:lpstr>LOREM IPSUM DOLOR</vt:lpstr>
      <vt:lpstr>LOREM IPSUM DOLOR</vt:lpstr>
      <vt:lpstr>LOREM IPSUM DOLOR</vt:lpstr>
      <vt:lpstr>LOREM IPSUM DOLOR</vt:lpstr>
      <vt:lpstr>LOREM IPSUM DOLOR</vt:lpstr>
      <vt:lpstr>LOREM IPSUM DOLOR</vt:lpstr>
      <vt:lpstr>LOREM IPSUM DOLOR</vt:lpstr>
      <vt:lpstr>LOREM IPSUM DOLOR</vt:lpstr>
      <vt:lpstr>LOREM IPSUM DOLOR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ffff</cp:lastModifiedBy>
  <cp:revision>8</cp:revision>
  <dcterms:created xsi:type="dcterms:W3CDTF">2017-12-07T02:52:00Z</dcterms:created>
  <dcterms:modified xsi:type="dcterms:W3CDTF">2017-12-23T06:18:33Z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