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9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22" d="100"/>
          <a:sy n="122" d="100"/>
        </p:scale>
        <p:origin x="12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7391400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9287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58AE1-84A0-4902-87F9-2A0E102BB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6705600" cy="5333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C2D1F0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664503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"/>
            <a:ext cx="73914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0960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kippvs\Downloads\blue-diamond\bluediamond\images\header_bg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0" y="0"/>
            <a:ext cx="9144000" cy="609600"/>
          </a:xfrm>
          <a:prstGeom prst="rect">
            <a:avLst/>
          </a:prstGeom>
          <a:noFill/>
        </p:spPr>
      </p:pic>
      <p:pic>
        <p:nvPicPr>
          <p:cNvPr id="11" name="Picture 2" descr="C:\Users\kippvs\Downloads\blue-diamond\bluediamond\images\header_bg3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0" y="6640880"/>
            <a:ext cx="9144000" cy="217119"/>
          </a:xfrm>
          <a:prstGeom prst="rect">
            <a:avLst/>
          </a:prstGeom>
          <a:noFill/>
        </p:spPr>
      </p:pic>
      <p:cxnSp>
        <p:nvCxnSpPr>
          <p:cNvPr id="18" name="Straight Connector 17"/>
          <p:cNvCxnSpPr/>
          <p:nvPr/>
        </p:nvCxnSpPr>
        <p:spPr>
          <a:xfrm>
            <a:off x="0" y="664088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2600" y="0"/>
            <a:ext cx="7391400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7688"/>
            <a:ext cx="1182855" cy="2103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 cap="small" baseline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 to Optics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r>
              <a:rPr lang="en-US" dirty="0" smtClean="0"/>
              <a:t>P47 – Optics: Unit 1</a:t>
            </a:r>
            <a:endParaRPr lang="en-US" dirty="0"/>
          </a:p>
        </p:txBody>
      </p:sp>
      <p:pic>
        <p:nvPicPr>
          <p:cNvPr id="1026" name="Picture 2" descr="https://images-na.ssl-images-amazon.com/images/I/41Fp3vOVB%2BL._SX38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25886"/>
            <a:ext cx="2153477" cy="275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32523" y="4273605"/>
            <a:ext cx="4515677" cy="2346127"/>
            <a:chOff x="4419600" y="4284135"/>
            <a:chExt cx="4515677" cy="2346127"/>
          </a:xfrm>
        </p:grpSpPr>
        <p:pic>
          <p:nvPicPr>
            <p:cNvPr id="1028" name="Picture 4" descr="https://www.picclickimg.com/d/w1600/pict/262492830303_/10000-New-Iraqi-Dinars-Crisp-Uncirculated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9" t="2737" r="1022" b="2650"/>
            <a:stretch/>
          </p:blipFill>
          <p:spPr bwMode="auto">
            <a:xfrm>
              <a:off x="4419600" y="4284135"/>
              <a:ext cx="4503599" cy="2067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477262" y="6322485"/>
              <a:ext cx="44580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Iraqi </a:t>
              </a:r>
              <a:r>
                <a:rPr lang="en-US" sz="1400" dirty="0" smtClean="0"/>
                <a:t>Dinar – Ibn </a:t>
              </a:r>
              <a:r>
                <a:rPr lang="en-US" sz="1400" dirty="0" err="1" smtClean="0"/>
                <a:t>al-Haytham</a:t>
              </a:r>
              <a:r>
                <a:rPr lang="en-US" sz="1400" dirty="0" smtClean="0"/>
                <a:t> </a:t>
              </a:r>
              <a:r>
                <a:rPr lang="en-US" sz="1400" dirty="0" smtClean="0"/>
                <a:t>(“Father of Optics”, 965-1040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743200"/>
            <a:ext cx="4619625" cy="3434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766896"/>
            <a:ext cx="5431071" cy="159530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04800" y="3124200"/>
            <a:ext cx="3733800" cy="2895600"/>
            <a:chOff x="304800" y="2895600"/>
            <a:chExt cx="3733800" cy="28956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" y="2895600"/>
              <a:ext cx="3670572" cy="270986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200400" y="4495800"/>
              <a:ext cx="838200" cy="1295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598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752475"/>
            <a:ext cx="6096000" cy="1511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2407212"/>
            <a:ext cx="6038850" cy="1704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995165"/>
            <a:ext cx="3881438" cy="2482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1" y="4279466"/>
            <a:ext cx="4657343" cy="20306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3000" y="4419600"/>
            <a:ext cx="762000" cy="189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04801" y="3124200"/>
            <a:ext cx="18287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1" y="3276600"/>
            <a:ext cx="36575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05300" y="3765060"/>
            <a:ext cx="14859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7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67000" y="1066800"/>
            <a:ext cx="404033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Course Outline</a:t>
            </a:r>
          </a:p>
          <a:p>
            <a:endParaRPr lang="en-US" sz="2000" dirty="0"/>
          </a:p>
          <a:p>
            <a:r>
              <a:rPr lang="en-US" sz="2400" u="sng" dirty="0" smtClean="0"/>
              <a:t>Unit 1</a:t>
            </a:r>
            <a:r>
              <a:rPr lang="en-US" sz="2400" dirty="0" smtClean="0"/>
              <a:t>: Electromagnetic Waves</a:t>
            </a:r>
          </a:p>
          <a:p>
            <a:r>
              <a:rPr lang="en-US" sz="2400" u="sng" dirty="0" smtClean="0"/>
              <a:t>Unit 2</a:t>
            </a:r>
            <a:r>
              <a:rPr lang="en-US" sz="2400" dirty="0" smtClean="0"/>
              <a:t>: Interaction with Matter</a:t>
            </a:r>
          </a:p>
          <a:p>
            <a:r>
              <a:rPr lang="en-US" sz="2400" u="sng" dirty="0" smtClean="0"/>
              <a:t>Unit 3</a:t>
            </a:r>
            <a:r>
              <a:rPr lang="en-US" sz="2400" dirty="0" smtClean="0"/>
              <a:t>: Geometric Optics</a:t>
            </a:r>
          </a:p>
          <a:p>
            <a:endParaRPr lang="en-US" dirty="0"/>
          </a:p>
          <a:p>
            <a:r>
              <a:rPr lang="en-US" sz="2400" u="sng" dirty="0" smtClean="0"/>
              <a:t>Unit 4</a:t>
            </a:r>
            <a:r>
              <a:rPr lang="en-US" sz="2400" dirty="0" smtClean="0"/>
              <a:t>: Superposition of Waves</a:t>
            </a:r>
          </a:p>
          <a:p>
            <a:r>
              <a:rPr lang="en-US" sz="2400" u="sng" dirty="0" smtClean="0"/>
              <a:t>Unit 5</a:t>
            </a:r>
            <a:r>
              <a:rPr lang="en-US" sz="2400" dirty="0" smtClean="0"/>
              <a:t>: Polarization</a:t>
            </a:r>
          </a:p>
          <a:p>
            <a:r>
              <a:rPr lang="en-US" sz="2400" u="sng" dirty="0" smtClean="0"/>
              <a:t>Unit 6</a:t>
            </a:r>
            <a:r>
              <a:rPr lang="en-US" sz="2400" dirty="0" smtClean="0"/>
              <a:t>: Interference</a:t>
            </a:r>
          </a:p>
          <a:p>
            <a:endParaRPr lang="en-US" dirty="0"/>
          </a:p>
          <a:p>
            <a:r>
              <a:rPr lang="en-US" sz="2400" u="sng" dirty="0" smtClean="0"/>
              <a:t>Unit 7</a:t>
            </a:r>
            <a:r>
              <a:rPr lang="en-US" sz="2400" dirty="0" smtClean="0"/>
              <a:t>: Diffraction</a:t>
            </a:r>
          </a:p>
          <a:p>
            <a:r>
              <a:rPr lang="en-US" sz="2400" u="sng" dirty="0" smtClean="0"/>
              <a:t>Unit 8</a:t>
            </a:r>
            <a:r>
              <a:rPr lang="en-US" sz="2400" dirty="0" smtClean="0"/>
              <a:t>: Fourier Optics</a:t>
            </a:r>
          </a:p>
          <a:p>
            <a:r>
              <a:rPr lang="en-US" sz="2400" u="sng" dirty="0" smtClean="0"/>
              <a:t>Unit 9</a:t>
            </a:r>
            <a:r>
              <a:rPr lang="en-US" sz="2400" dirty="0" smtClean="0"/>
              <a:t>: Modern Optics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337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24200" y="1706701"/>
            <a:ext cx="299524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Grading</a:t>
            </a:r>
          </a:p>
          <a:p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35% Homework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5% Reading Quizzes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30% Labs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30% Exams (3)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980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143000"/>
            <a:ext cx="589796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Overview of Wave Mechanics</a:t>
            </a:r>
          </a:p>
          <a:p>
            <a:pPr algn="ctr"/>
            <a:r>
              <a:rPr lang="en-US" sz="3600" b="1" dirty="0" smtClean="0"/>
              <a:t>and Electrodynamics</a:t>
            </a:r>
          </a:p>
          <a:p>
            <a:endParaRPr lang="en-US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differential wave equation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phase and phase velocity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complex representation of waves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plane waves (1D and 3D)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EM waves in free space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energy and momentum of EM waves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94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10045" y="1143000"/>
            <a:ext cx="4706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Electromagnetic </a:t>
            </a:r>
          </a:p>
          <a:p>
            <a:pPr algn="ctr"/>
            <a:r>
              <a:rPr lang="en-US" sz="3600" b="1" dirty="0" smtClean="0"/>
              <a:t>Energy and Momentum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8000"/>
            <a:ext cx="7977188" cy="303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9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7620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sinc</a:t>
            </a:r>
            <a:r>
              <a:rPr lang="en-US" sz="3200" dirty="0" smtClean="0"/>
              <a:t>(x) shows up </a:t>
            </a:r>
            <a:r>
              <a:rPr lang="en-US" sz="3200" u="sng" dirty="0" smtClean="0"/>
              <a:t>all the time</a:t>
            </a:r>
            <a:r>
              <a:rPr lang="en-US" sz="3200" dirty="0" smtClean="0"/>
              <a:t> in optics</a:t>
            </a:r>
          </a:p>
          <a:p>
            <a:r>
              <a:rPr lang="en-US" sz="3200" dirty="0" smtClean="0"/>
              <a:t>(and Fourier analysis)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56" y="2067818"/>
            <a:ext cx="6705600" cy="43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4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7800"/>
            <a:ext cx="6858000" cy="42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9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6663" y="1143000"/>
            <a:ext cx="5113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Momentum of EM Waves!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2528887"/>
            <a:ext cx="2886075" cy="1800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9222" y="4114800"/>
            <a:ext cx="901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  <a:r>
              <a:rPr lang="en-US" sz="1200" dirty="0" err="1" smtClean="0"/>
              <a:t>xkcd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264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7620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Measurement of light pressure in 1901-1903</a:t>
            </a:r>
          </a:p>
          <a:p>
            <a:r>
              <a:rPr lang="en-US" sz="3200" dirty="0" smtClean="0"/>
              <a:t>(just down the hall! – Wilder 115)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021" y="2644535"/>
            <a:ext cx="4496579" cy="3736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" y="5734278"/>
            <a:ext cx="378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Ernest </a:t>
            </a:r>
            <a:r>
              <a:rPr lang="en-US" sz="1600" dirty="0" smtClean="0"/>
              <a:t>Fox Nichols </a:t>
            </a:r>
            <a:r>
              <a:rPr lang="en-US" sz="1600" dirty="0"/>
              <a:t>and </a:t>
            </a:r>
            <a:r>
              <a:rPr lang="en-US" sz="1600" dirty="0" smtClean="0"/>
              <a:t>Gordon </a:t>
            </a:r>
            <a:r>
              <a:rPr lang="en-US" sz="1600" dirty="0" err="1"/>
              <a:t>Ferrie</a:t>
            </a:r>
            <a:r>
              <a:rPr lang="en-US" sz="1600" dirty="0"/>
              <a:t> Hull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29" y="2662935"/>
            <a:ext cx="2048492" cy="2877200"/>
          </a:xfrm>
          <a:prstGeom prst="rect">
            <a:avLst/>
          </a:prstGeom>
        </p:spPr>
      </p:pic>
      <p:pic>
        <p:nvPicPr>
          <p:cNvPr id="2050" name="Picture 2" descr="https://www.aps.org/programs/outreach/history/historicsites/images/hu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44535"/>
            <a:ext cx="1905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20939"/>
      </p:ext>
    </p:extLst>
  </p:cSld>
  <p:clrMapOvr>
    <a:masterClrMapping/>
  </p:clrMapOvr>
</p:sld>
</file>

<file path=ppt/theme/theme1.xml><?xml version="1.0" encoding="utf-8"?>
<a:theme xmlns:a="http://schemas.openxmlformats.org/drawingml/2006/main" name="ESR Header - U of 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A5F5674-FEBD-4558-9BFF-B1B4AC0AA01E}" vid="{715F98A4-F2E6-4343-9F60-F002E2A3B0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ESR Header - Dartmouth</Template>
  <TotalTime>190</TotalTime>
  <Words>185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ESR Header - U of U</vt:lpstr>
      <vt:lpstr>Introduction to Optics</vt:lpstr>
      <vt:lpstr>PowerPoint Presentation</vt:lpstr>
      <vt:lpstr>PowerPoint Presentation</vt:lpstr>
      <vt:lpstr>Unit 1</vt:lpstr>
      <vt:lpstr>Unit 1</vt:lpstr>
      <vt:lpstr>Unit 1</vt:lpstr>
      <vt:lpstr>Unit 1</vt:lpstr>
      <vt:lpstr>Unit 1</vt:lpstr>
      <vt:lpstr>Unit 1</vt:lpstr>
      <vt:lpstr>Unit 1</vt:lpstr>
      <vt:lpstr>Unit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Kipp van Schooten</dc:creator>
  <cp:lastModifiedBy>Kipp van Schooten</cp:lastModifiedBy>
  <cp:revision>22</cp:revision>
  <dcterms:created xsi:type="dcterms:W3CDTF">2017-09-10T00:33:20Z</dcterms:created>
  <dcterms:modified xsi:type="dcterms:W3CDTF">2017-09-10T19:57:07Z</dcterms:modified>
</cp:coreProperties>
</file>